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7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8.png" Type="http://schemas.openxmlformats.org/officeDocument/2006/relationships/image"/><Relationship Id="rId12" Target="../media/image29.svg" Type="http://schemas.openxmlformats.org/officeDocument/2006/relationships/image"/><Relationship Id="rId13" Target="../media/image8.png" Type="http://schemas.openxmlformats.org/officeDocument/2006/relationships/image"/><Relationship Id="rId14" Target="../media/image9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17" Target="../media/image26.png" Type="http://schemas.openxmlformats.org/officeDocument/2006/relationships/image"/><Relationship Id="rId18" Target="../media/image27.svg" Type="http://schemas.openxmlformats.org/officeDocument/2006/relationships/image"/><Relationship Id="rId19" Target="../media/image2.png" Type="http://schemas.openxmlformats.org/officeDocument/2006/relationships/image"/><Relationship Id="rId2" Target="../media/image1.png" Type="http://schemas.openxmlformats.org/officeDocument/2006/relationships/image"/><Relationship Id="rId20" Target="../media/image3.svg" Type="http://schemas.openxmlformats.org/officeDocument/2006/relationships/image"/><Relationship Id="rId21" Target="../media/image4.png" Type="http://schemas.openxmlformats.org/officeDocument/2006/relationships/image"/><Relationship Id="rId22" Target="../media/image5.svg" Type="http://schemas.openxmlformats.org/officeDocument/2006/relationships/image"/><Relationship Id="rId23" Target="../media/image14.png" Type="http://schemas.openxmlformats.org/officeDocument/2006/relationships/image"/><Relationship Id="rId24" Target="../media/image15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18.png" Type="http://schemas.openxmlformats.org/officeDocument/2006/relationships/image"/><Relationship Id="rId28" Target="../media/image19.svg" Type="http://schemas.openxmlformats.org/officeDocument/2006/relationships/image"/><Relationship Id="rId29" Target="../media/image38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3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490220" y="53775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570980" y="3906685"/>
            <a:ext cx="17146039" cy="132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68"/>
              </a:lnSpc>
            </a:pPr>
            <a:r>
              <a:rPr lang="en-US" sz="10498">
                <a:solidFill>
                  <a:srgbClr val="000000"/>
                </a:solidFill>
                <a:latin typeface="DM Sans Bold"/>
              </a:rPr>
              <a:t>Active Noise Control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997156" y="6987630"/>
            <a:ext cx="8666402" cy="134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9"/>
              </a:lnSpc>
            </a:pPr>
            <a:r>
              <a:rPr lang="en-US" sz="3920">
                <a:solidFill>
                  <a:srgbClr val="000000"/>
                </a:solidFill>
                <a:latin typeface="DM Sans"/>
              </a:rPr>
              <a:t>Thimothy Prasanna S</a:t>
            </a:r>
          </a:p>
          <a:p>
            <a:pPr algn="ctr">
              <a:lnSpc>
                <a:spcPts val="5409"/>
              </a:lnSpc>
            </a:pPr>
            <a:r>
              <a:rPr lang="en-US" sz="3920">
                <a:solidFill>
                  <a:srgbClr val="000000"/>
                </a:solidFill>
                <a:latin typeface="DM Sans"/>
              </a:rPr>
              <a:t>URK22EC4012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524293" y="1461710"/>
            <a:ext cx="100149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</a:rPr>
              <a:t>Output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2858188" y="4038185"/>
            <a:ext cx="12089557" cy="4509862"/>
          </a:xfrm>
          <a:custGeom>
            <a:avLst/>
            <a:gdLst/>
            <a:ahLst/>
            <a:cxnLst/>
            <a:rect r="r" b="b" t="t" l="l"/>
            <a:pathLst>
              <a:path h="4509862" w="12089557">
                <a:moveTo>
                  <a:pt x="0" y="0"/>
                </a:moveTo>
                <a:lnTo>
                  <a:pt x="12089557" y="0"/>
                </a:lnTo>
                <a:lnTo>
                  <a:pt x="12089557" y="4509863"/>
                </a:lnTo>
                <a:lnTo>
                  <a:pt x="0" y="4509863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300084" y="3017230"/>
            <a:ext cx="10014901" cy="55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sz="4300">
                <a:solidFill>
                  <a:srgbClr val="000000"/>
                </a:solidFill>
                <a:latin typeface="DM Sans"/>
              </a:rPr>
              <a:t>Before Loading Audio files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2173590" y="3022976"/>
            <a:ext cx="13625303" cy="4985170"/>
          </a:xfrm>
          <a:custGeom>
            <a:avLst/>
            <a:gdLst/>
            <a:ahLst/>
            <a:cxnLst/>
            <a:rect r="r" b="b" t="t" l="l"/>
            <a:pathLst>
              <a:path h="4985170" w="13625303">
                <a:moveTo>
                  <a:pt x="0" y="0"/>
                </a:moveTo>
                <a:lnTo>
                  <a:pt x="13625304" y="0"/>
                </a:lnTo>
                <a:lnTo>
                  <a:pt x="13625304" y="4985171"/>
                </a:lnTo>
                <a:lnTo>
                  <a:pt x="0" y="4985171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-1951498" y="1923162"/>
            <a:ext cx="13625303" cy="59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1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</a:rPr>
              <a:t>After</a:t>
            </a:r>
            <a:r>
              <a:rPr lang="en-US" sz="3199">
                <a:solidFill>
                  <a:srgbClr val="000000"/>
                </a:solidFill>
                <a:latin typeface="DM Sans"/>
              </a:rPr>
              <a:t> Loading Audio files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very much!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831481" y="6970066"/>
            <a:ext cx="8775311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https://github.com/Thimothy-06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29982" y="2435227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09"/>
                </a:lnTo>
                <a:lnTo>
                  <a:pt x="0" y="61049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88500" y="1758948"/>
            <a:ext cx="7848753" cy="213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45"/>
              </a:lnSpc>
            </a:pPr>
            <a:r>
              <a:rPr lang="en-US" sz="8500">
                <a:solidFill>
                  <a:srgbClr val="000000"/>
                </a:solidFill>
                <a:latin typeface="DM Sans Bold"/>
              </a:rPr>
              <a:t>Origin of the creative idea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37015" y="4375784"/>
            <a:ext cx="8187556" cy="4882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199" spc="191">
                <a:solidFill>
                  <a:srgbClr val="000000"/>
                </a:solidFill>
                <a:latin typeface="DM Sans Bold"/>
              </a:rPr>
              <a:t>AirPods</a:t>
            </a:r>
            <a:r>
              <a:rPr lang="en-US" sz="3199" spc="191">
                <a:solidFill>
                  <a:srgbClr val="000000"/>
                </a:solidFill>
                <a:latin typeface="DM Sans"/>
              </a:rPr>
              <a:t>, with their Active Noise Cancellation (ANC) feature, provide users with a transformative audio experience by intelligently reducing external noise. This technology, known as ANC, has its roots in advanced signal processing techniques and has become increasingly popular in various audio devices.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043982" y="4009250"/>
            <a:ext cx="3491181" cy="3491181"/>
          </a:xfrm>
          <a:custGeom>
            <a:avLst/>
            <a:gdLst/>
            <a:ahLst/>
            <a:cxnLst/>
            <a:rect r="r" b="b" t="t" l="l"/>
            <a:pathLst>
              <a:path h="3491181" w="3491181">
                <a:moveTo>
                  <a:pt x="0" y="0"/>
                </a:moveTo>
                <a:lnTo>
                  <a:pt x="3491181" y="0"/>
                </a:lnTo>
                <a:lnTo>
                  <a:pt x="3491181" y="3491181"/>
                </a:lnTo>
                <a:lnTo>
                  <a:pt x="0" y="349118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39176" y="2216374"/>
            <a:ext cx="14229363" cy="1096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45"/>
              </a:lnSpc>
            </a:pPr>
            <a:r>
              <a:rPr lang="en-US" sz="8500">
                <a:solidFill>
                  <a:srgbClr val="000000"/>
                </a:solidFill>
                <a:latin typeface="DM Sans Bold"/>
              </a:rPr>
              <a:t>Project vision and mission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39176" y="4015349"/>
            <a:ext cx="8844953" cy="3485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2"/>
              </a:lnSpc>
            </a:pPr>
            <a:r>
              <a:rPr lang="en-US" sz="3661" spc="219">
                <a:solidFill>
                  <a:srgbClr val="000000"/>
                </a:solidFill>
                <a:latin typeface="DM Sans"/>
              </a:rPr>
              <a:t>Our project aims to provide immersive and uninterrupted sound environments,where individuals can enjoy their audio content with unparalleled clarity and comfort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0" y="4530670"/>
            <a:ext cx="2124736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6519507" y="4279641"/>
            <a:ext cx="531733" cy="502056"/>
            <a:chOff x="0" y="0"/>
            <a:chExt cx="860845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60845" cy="812800"/>
            </a:xfrm>
            <a:custGeom>
              <a:avLst/>
              <a:gdLst/>
              <a:ahLst/>
              <a:cxnLst/>
              <a:rect r="r" b="b" t="t" l="l"/>
              <a:pathLst>
                <a:path h="812800" w="860845">
                  <a:moveTo>
                    <a:pt x="430423" y="0"/>
                  </a:moveTo>
                  <a:lnTo>
                    <a:pt x="567382" y="277085"/>
                  </a:lnTo>
                  <a:lnTo>
                    <a:pt x="860845" y="406400"/>
                  </a:lnTo>
                  <a:lnTo>
                    <a:pt x="567382" y="535715"/>
                  </a:lnTo>
                  <a:lnTo>
                    <a:pt x="430423" y="812800"/>
                  </a:lnTo>
                  <a:lnTo>
                    <a:pt x="293463" y="535715"/>
                  </a:lnTo>
                  <a:lnTo>
                    <a:pt x="0" y="406400"/>
                  </a:lnTo>
                  <a:lnTo>
                    <a:pt x="293463" y="277085"/>
                  </a:lnTo>
                  <a:lnTo>
                    <a:pt x="430423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201761" y="219075"/>
              <a:ext cx="457324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597515" y="4279641"/>
            <a:ext cx="531733" cy="502056"/>
            <a:chOff x="0" y="0"/>
            <a:chExt cx="860845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0845" cy="812800"/>
            </a:xfrm>
            <a:custGeom>
              <a:avLst/>
              <a:gdLst/>
              <a:ahLst/>
              <a:cxnLst/>
              <a:rect r="r" b="b" t="t" l="l"/>
              <a:pathLst>
                <a:path h="812800" w="860845">
                  <a:moveTo>
                    <a:pt x="430423" y="0"/>
                  </a:moveTo>
                  <a:lnTo>
                    <a:pt x="567382" y="277085"/>
                  </a:lnTo>
                  <a:lnTo>
                    <a:pt x="860845" y="406400"/>
                  </a:lnTo>
                  <a:lnTo>
                    <a:pt x="567382" y="535715"/>
                  </a:lnTo>
                  <a:lnTo>
                    <a:pt x="430423" y="812800"/>
                  </a:lnTo>
                  <a:lnTo>
                    <a:pt x="293463" y="535715"/>
                  </a:lnTo>
                  <a:lnTo>
                    <a:pt x="0" y="406400"/>
                  </a:lnTo>
                  <a:lnTo>
                    <a:pt x="293463" y="277085"/>
                  </a:lnTo>
                  <a:lnTo>
                    <a:pt x="43042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201761" y="219075"/>
              <a:ext cx="457324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463066" y="4279641"/>
            <a:ext cx="531733" cy="502056"/>
            <a:chOff x="0" y="0"/>
            <a:chExt cx="860845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60845" cy="812800"/>
            </a:xfrm>
            <a:custGeom>
              <a:avLst/>
              <a:gdLst/>
              <a:ahLst/>
              <a:cxnLst/>
              <a:rect r="r" b="b" t="t" l="l"/>
              <a:pathLst>
                <a:path h="812800" w="860845">
                  <a:moveTo>
                    <a:pt x="430423" y="0"/>
                  </a:moveTo>
                  <a:lnTo>
                    <a:pt x="567382" y="277085"/>
                  </a:lnTo>
                  <a:lnTo>
                    <a:pt x="860845" y="406400"/>
                  </a:lnTo>
                  <a:lnTo>
                    <a:pt x="567382" y="535715"/>
                  </a:lnTo>
                  <a:lnTo>
                    <a:pt x="430423" y="812800"/>
                  </a:lnTo>
                  <a:lnTo>
                    <a:pt x="293463" y="535715"/>
                  </a:lnTo>
                  <a:lnTo>
                    <a:pt x="0" y="406400"/>
                  </a:lnTo>
                  <a:lnTo>
                    <a:pt x="293463" y="277085"/>
                  </a:lnTo>
                  <a:lnTo>
                    <a:pt x="430423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201761" y="219075"/>
              <a:ext cx="457324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426801" y="4279641"/>
            <a:ext cx="531733" cy="502056"/>
            <a:chOff x="0" y="0"/>
            <a:chExt cx="860845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60845" cy="812800"/>
            </a:xfrm>
            <a:custGeom>
              <a:avLst/>
              <a:gdLst/>
              <a:ahLst/>
              <a:cxnLst/>
              <a:rect r="r" b="b" t="t" l="l"/>
              <a:pathLst>
                <a:path h="812800" w="860845">
                  <a:moveTo>
                    <a:pt x="430423" y="0"/>
                  </a:moveTo>
                  <a:lnTo>
                    <a:pt x="567382" y="277085"/>
                  </a:lnTo>
                  <a:lnTo>
                    <a:pt x="860845" y="406400"/>
                  </a:lnTo>
                  <a:lnTo>
                    <a:pt x="567382" y="535715"/>
                  </a:lnTo>
                  <a:lnTo>
                    <a:pt x="430423" y="812800"/>
                  </a:lnTo>
                  <a:lnTo>
                    <a:pt x="293463" y="535715"/>
                  </a:lnTo>
                  <a:lnTo>
                    <a:pt x="0" y="406400"/>
                  </a:lnTo>
                  <a:lnTo>
                    <a:pt x="293463" y="277085"/>
                  </a:lnTo>
                  <a:lnTo>
                    <a:pt x="430423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201761" y="219075"/>
              <a:ext cx="457324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454602" y="1513287"/>
            <a:ext cx="8822997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Ideation process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97515" y="5071768"/>
            <a:ext cx="2327209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538892" y="5071768"/>
            <a:ext cx="2327209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17447" y="5863204"/>
            <a:ext cx="3196940" cy="2400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499">
                <a:solidFill>
                  <a:srgbClr val="000000"/>
                </a:solidFill>
                <a:latin typeface="DM Sans"/>
              </a:rPr>
              <a:t>Begin prototyping your ANC solution using appropriate tools.</a:t>
            </a:r>
          </a:p>
          <a:p>
            <a:pPr algn="ctr">
              <a:lnSpc>
                <a:spcPts val="3899"/>
              </a:lnSpc>
            </a:pPr>
            <a:r>
              <a:rPr lang="en-US" sz="2499">
                <a:solidFill>
                  <a:srgbClr val="000000"/>
                </a:solidFill>
                <a:latin typeface="DM Sans"/>
              </a:rPr>
              <a:t>(</a:t>
            </a:r>
            <a:r>
              <a:rPr lang="en-US" sz="2499">
                <a:solidFill>
                  <a:srgbClr val="000000"/>
                </a:solidFill>
                <a:latin typeface="DM Sans Bold"/>
              </a:rPr>
              <a:t>MATLAB)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604039" y="5863204"/>
            <a:ext cx="2894404" cy="1914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499">
                <a:solidFill>
                  <a:srgbClr val="000000"/>
                </a:solidFill>
                <a:latin typeface="DM Sans"/>
              </a:rPr>
              <a:t>Design the user interface (UI) for your ANC system</a:t>
            </a:r>
          </a:p>
          <a:p>
            <a:pPr algn="ctr">
              <a:lnSpc>
                <a:spcPts val="3899"/>
              </a:lnSpc>
            </a:pPr>
            <a:r>
              <a:rPr lang="en-US" sz="2499">
                <a:solidFill>
                  <a:srgbClr val="000000"/>
                </a:solidFill>
                <a:latin typeface="DM Sans Bold"/>
              </a:rPr>
              <a:t>(GUI)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482450" y="5071768"/>
            <a:ext cx="2327209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539586" y="5875043"/>
            <a:ext cx="2910427" cy="2400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499">
                <a:solidFill>
                  <a:srgbClr val="000000"/>
                </a:solidFill>
                <a:latin typeface="DM Sans"/>
              </a:rPr>
              <a:t>Integrate the selected components into your ANC system</a:t>
            </a:r>
          </a:p>
          <a:p>
            <a:pPr algn="ctr">
              <a:lnSpc>
                <a:spcPts val="3899"/>
              </a:lnSpc>
            </a:pPr>
            <a:r>
              <a:rPr lang="en-US" sz="2499">
                <a:solidFill>
                  <a:srgbClr val="000000"/>
                </a:solidFill>
                <a:latin typeface="DM Sans Bold"/>
              </a:rPr>
              <a:t>(AUDIO FILES)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446185" y="5071768"/>
            <a:ext cx="2327209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557070" y="5863204"/>
            <a:ext cx="2802928" cy="1428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499">
                <a:solidFill>
                  <a:srgbClr val="000000"/>
                </a:solidFill>
                <a:latin typeface="DM Sans"/>
              </a:rPr>
              <a:t>Testing and Validation </a:t>
            </a:r>
          </a:p>
          <a:p>
            <a:pPr algn="ctr">
              <a:lnSpc>
                <a:spcPts val="3899"/>
              </a:lnSpc>
            </a:pPr>
            <a:r>
              <a:rPr lang="en-US" sz="2499">
                <a:solidFill>
                  <a:srgbClr val="000000"/>
                </a:solidFill>
                <a:latin typeface="DM Sans Bold"/>
              </a:rPr>
              <a:t>(OUTPUT)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10743" y="2481247"/>
            <a:ext cx="15066514" cy="6751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9154" indent="-294577" lvl="1">
              <a:lnSpc>
                <a:spcPts val="4939"/>
              </a:lnSpc>
              <a:buAutoNum type="arabicPeriod" startAt="1"/>
            </a:pPr>
            <a:r>
              <a:rPr lang="en-US" sz="2728" spc="163">
                <a:solidFill>
                  <a:srgbClr val="000000"/>
                </a:solidFill>
                <a:latin typeface="DM Sans Semi-Bold"/>
              </a:rPr>
              <a:t>Launch GUI</a:t>
            </a:r>
            <a:r>
              <a:rPr lang="en-US" sz="2728" spc="163">
                <a:solidFill>
                  <a:srgbClr val="000000"/>
                </a:solidFill>
                <a:latin typeface="DM Sans"/>
              </a:rPr>
              <a:t>: Opens a window titled "Active Noise Control" with buttons for selecting original audio, noise audio, and applying noise cancellation.</a:t>
            </a:r>
          </a:p>
          <a:p>
            <a:pPr marL="589154" indent="-294577" lvl="1">
              <a:lnSpc>
                <a:spcPts val="4939"/>
              </a:lnSpc>
              <a:buAutoNum type="arabicPeriod" startAt="1"/>
            </a:pPr>
            <a:r>
              <a:rPr lang="en-US" sz="2728" spc="163">
                <a:solidFill>
                  <a:srgbClr val="000000"/>
                </a:solidFill>
                <a:latin typeface="DM Sans Semi-Bold"/>
              </a:rPr>
              <a:t>Select Original Audio</a:t>
            </a:r>
            <a:r>
              <a:rPr lang="en-US" sz="2728" spc="163">
                <a:solidFill>
                  <a:srgbClr val="000000"/>
                </a:solidFill>
                <a:latin typeface="DM Sans"/>
              </a:rPr>
              <a:t>: Opens a file dialog to choose a WAV audio file for the original audio. Plots the original audio waveform.</a:t>
            </a:r>
          </a:p>
          <a:p>
            <a:pPr marL="589154" indent="-294577" lvl="1">
              <a:lnSpc>
                <a:spcPts val="4939"/>
              </a:lnSpc>
              <a:buAutoNum type="arabicPeriod" startAt="1"/>
            </a:pPr>
            <a:r>
              <a:rPr lang="en-US" sz="2728" spc="163">
                <a:solidFill>
                  <a:srgbClr val="000000"/>
                </a:solidFill>
                <a:latin typeface="DM Sans Semi-Bold"/>
              </a:rPr>
              <a:t>Select Noise Audio</a:t>
            </a:r>
            <a:r>
              <a:rPr lang="en-US" sz="2728" spc="163">
                <a:solidFill>
                  <a:srgbClr val="000000"/>
                </a:solidFill>
                <a:latin typeface="DM Sans"/>
              </a:rPr>
              <a:t>: Opens a file dialog to choose a WAV audio file for the noise. Plots the noise audio waveform.</a:t>
            </a:r>
          </a:p>
          <a:p>
            <a:pPr marL="589154" indent="-294577" lvl="1">
              <a:lnSpc>
                <a:spcPts val="4939"/>
              </a:lnSpc>
              <a:buAutoNum type="arabicPeriod" startAt="1"/>
            </a:pPr>
            <a:r>
              <a:rPr lang="en-US" sz="2728" spc="163">
                <a:solidFill>
                  <a:srgbClr val="000000"/>
                </a:solidFill>
                <a:latin typeface="DM Sans Semi-Bold"/>
              </a:rPr>
              <a:t>Apply Noise Cancellation</a:t>
            </a:r>
            <a:r>
              <a:rPr lang="en-US" sz="2728" spc="163">
                <a:solidFill>
                  <a:srgbClr val="000000"/>
                </a:solidFill>
                <a:latin typeface="DM Sans"/>
              </a:rPr>
              <a:t>: Subtracts noise audio from original audio to cancel noise. Plots resulting waveform and plays output audio.</a:t>
            </a:r>
          </a:p>
          <a:p>
            <a:pPr marL="589154" indent="-294577" lvl="1">
              <a:lnSpc>
                <a:spcPts val="4939"/>
              </a:lnSpc>
              <a:buAutoNum type="arabicPeriod" startAt="1"/>
            </a:pPr>
            <a:r>
              <a:rPr lang="en-US" sz="2728" spc="163">
                <a:solidFill>
                  <a:srgbClr val="000000"/>
                </a:solidFill>
                <a:latin typeface="DM Sans Semi-Bold"/>
              </a:rPr>
              <a:t>Visualization</a:t>
            </a:r>
            <a:r>
              <a:rPr lang="en-US" sz="2728" spc="163">
                <a:solidFill>
                  <a:srgbClr val="000000"/>
                </a:solidFill>
                <a:latin typeface="DM Sans"/>
              </a:rPr>
              <a:t>: Displays original, noise, and noise-cancelled audio waveforms in separate axes.</a:t>
            </a:r>
          </a:p>
          <a:p>
            <a:pPr marL="0" indent="0" lvl="0">
              <a:lnSpc>
                <a:spcPts val="493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5129652" y="1350163"/>
            <a:ext cx="8028697" cy="912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87"/>
              </a:lnSpc>
            </a:pPr>
            <a:r>
              <a:rPr lang="en-US" sz="7100">
                <a:solidFill>
                  <a:srgbClr val="000000"/>
                </a:solidFill>
                <a:latin typeface="DM Sans Bold"/>
              </a:rPr>
              <a:t>Creation process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49784" y="1444882"/>
            <a:ext cx="10014901" cy="962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4"/>
              </a:lnSpc>
            </a:pPr>
            <a:r>
              <a:rPr lang="en-US" sz="7499">
                <a:solidFill>
                  <a:srgbClr val="000000"/>
                </a:solidFill>
                <a:latin typeface="DM Sans Bold"/>
              </a:rPr>
              <a:t>Working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8473338" y="4723561"/>
            <a:ext cx="8266274" cy="2824530"/>
          </a:xfrm>
          <a:custGeom>
            <a:avLst/>
            <a:gdLst/>
            <a:ahLst/>
            <a:cxnLst/>
            <a:rect r="r" b="b" t="t" l="l"/>
            <a:pathLst>
              <a:path h="2824530" w="8266274">
                <a:moveTo>
                  <a:pt x="0" y="0"/>
                </a:moveTo>
                <a:lnTo>
                  <a:pt x="8266273" y="0"/>
                </a:lnTo>
                <a:lnTo>
                  <a:pt x="8266273" y="2824531"/>
                </a:lnTo>
                <a:lnTo>
                  <a:pt x="0" y="2824531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-13032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861293" y="4349290"/>
            <a:ext cx="6031564" cy="3882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97"/>
              </a:lnSpc>
            </a:pPr>
            <a:r>
              <a:rPr lang="en-US" sz="2599" spc="155">
                <a:solidFill>
                  <a:srgbClr val="000000"/>
                </a:solidFill>
                <a:latin typeface="DM Sans"/>
              </a:rPr>
              <a:t>This is based on the principle of destructive interference, where the noise and anti-noise signals interfere in such a way that they cancel each other out, ideally leaving only the desired signal intact.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085378" y="2968882"/>
            <a:ext cx="12117245" cy="591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2"/>
              </a:lnSpc>
            </a:pPr>
            <a:r>
              <a:rPr lang="en-US" sz="4600">
                <a:solidFill>
                  <a:srgbClr val="000000"/>
                </a:solidFill>
                <a:latin typeface="DM Sans"/>
              </a:rPr>
              <a:t>How Noise Cancellation works 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794935"/>
            <a:ext cx="8253271" cy="566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8"/>
              </a:lnSpc>
            </a:pPr>
            <a:r>
              <a:rPr lang="en-US" sz="4400">
                <a:solidFill>
                  <a:srgbClr val="000000"/>
                </a:solidFill>
                <a:latin typeface="DM Sans Bold"/>
              </a:rPr>
              <a:t>MATLAB code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865399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989901" y="1501362"/>
            <a:ext cx="12749483" cy="7516620"/>
          </a:xfrm>
          <a:custGeom>
            <a:avLst/>
            <a:gdLst/>
            <a:ahLst/>
            <a:cxnLst/>
            <a:rect r="r" b="b" t="t" l="l"/>
            <a:pathLst>
              <a:path h="7516620" w="12749483">
                <a:moveTo>
                  <a:pt x="0" y="0"/>
                </a:moveTo>
                <a:lnTo>
                  <a:pt x="12749483" y="0"/>
                </a:lnTo>
                <a:lnTo>
                  <a:pt x="12749483" y="7516621"/>
                </a:lnTo>
                <a:lnTo>
                  <a:pt x="0" y="7516621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9864" y="1366145"/>
            <a:ext cx="16440951" cy="7639049"/>
          </a:xfrm>
          <a:custGeom>
            <a:avLst/>
            <a:gdLst/>
            <a:ahLst/>
            <a:cxnLst/>
            <a:rect r="r" b="b" t="t" l="l"/>
            <a:pathLst>
              <a:path h="7639049" w="16440951">
                <a:moveTo>
                  <a:pt x="0" y="0"/>
                </a:moveTo>
                <a:lnTo>
                  <a:pt x="16440950" y="0"/>
                </a:lnTo>
                <a:lnTo>
                  <a:pt x="16440950" y="7639048"/>
                </a:lnTo>
                <a:lnTo>
                  <a:pt x="0" y="76390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93593" y="543620"/>
            <a:ext cx="11505208" cy="8714680"/>
          </a:xfrm>
          <a:custGeom>
            <a:avLst/>
            <a:gdLst/>
            <a:ahLst/>
            <a:cxnLst/>
            <a:rect r="r" b="b" t="t" l="l"/>
            <a:pathLst>
              <a:path h="8714680" w="11505208">
                <a:moveTo>
                  <a:pt x="0" y="0"/>
                </a:moveTo>
                <a:lnTo>
                  <a:pt x="11505208" y="0"/>
                </a:lnTo>
                <a:lnTo>
                  <a:pt x="11505208" y="8714680"/>
                </a:lnTo>
                <a:lnTo>
                  <a:pt x="0" y="87146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DAGBDR4rFrU</dc:identifier>
  <dcterms:modified xsi:type="dcterms:W3CDTF">2011-08-01T06:04:30Z</dcterms:modified>
  <cp:revision>1</cp:revision>
  <dc:title>Active Noise Control (URK22EC4012)</dc:title>
</cp:coreProperties>
</file>