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idact Gothic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51370" y="69407"/>
            <a:ext cx="10167236" cy="10167236"/>
          </a:xfrm>
          <a:custGeom>
            <a:avLst/>
            <a:gdLst/>
            <a:ahLst/>
            <a:cxnLst/>
            <a:rect r="r" b="b" t="t" l="l"/>
            <a:pathLst>
              <a:path h="10167236" w="10167236">
                <a:moveTo>
                  <a:pt x="0" y="0"/>
                </a:moveTo>
                <a:lnTo>
                  <a:pt x="10167237" y="0"/>
                </a:lnTo>
                <a:lnTo>
                  <a:pt x="10167237" y="10167236"/>
                </a:lnTo>
                <a:lnTo>
                  <a:pt x="0" y="10167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326265" y="8650925"/>
            <a:ext cx="8837785" cy="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623369" y="9142872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0"/>
                </a:lnTo>
                <a:lnTo>
                  <a:pt x="0" y="28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326265" y="1028700"/>
            <a:ext cx="3612527" cy="499805"/>
            <a:chOff x="0" y="0"/>
            <a:chExt cx="4816703" cy="666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0602" cy="666406"/>
            </a:xfrm>
            <a:custGeom>
              <a:avLst/>
              <a:gdLst/>
              <a:ahLst/>
              <a:cxnLst/>
              <a:rect r="r" b="b" t="t" l="l"/>
              <a:pathLst>
                <a:path h="666406" w="870602">
                  <a:moveTo>
                    <a:pt x="0" y="0"/>
                  </a:moveTo>
                  <a:lnTo>
                    <a:pt x="870602" y="0"/>
                  </a:lnTo>
                  <a:lnTo>
                    <a:pt x="870602" y="666406"/>
                  </a:lnTo>
                  <a:lnTo>
                    <a:pt x="0" y="666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90313" y="142703"/>
              <a:ext cx="3726390" cy="38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1"/>
                </a:lnSpc>
              </a:pPr>
              <a:r>
                <a:rPr lang="en-US" sz="1901">
                  <a:solidFill>
                    <a:srgbClr val="F4F4F4"/>
                  </a:solidFill>
                  <a:latin typeface="Didact Gothic"/>
                </a:rPr>
                <a:t>SISTEMAS OPERACIONAIS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26263" y="3276164"/>
            <a:ext cx="8837787" cy="3286907"/>
            <a:chOff x="0" y="0"/>
            <a:chExt cx="11783716" cy="43825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763594"/>
              <a:ext cx="11783716" cy="61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68BDB2"/>
                  </a:solidFill>
                  <a:latin typeface="Didact Gothic"/>
                </a:rPr>
                <a:t>Apresentado por: Felipe Borges e Thiago Thomáz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1450"/>
              <a:ext cx="11783716" cy="3238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200"/>
                </a:lnSpc>
              </a:pPr>
              <a:r>
                <a:rPr lang="en-US" sz="9200">
                  <a:solidFill>
                    <a:srgbClr val="F4F4F4"/>
                  </a:solidFill>
                  <a:latin typeface="Didact Gothic"/>
                </a:rPr>
                <a:t>Fibonacci usando Multithreading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30713" y="5322003"/>
            <a:ext cx="1053512" cy="1485722"/>
          </a:xfrm>
          <a:custGeom>
            <a:avLst/>
            <a:gdLst/>
            <a:ahLst/>
            <a:cxnLst/>
            <a:rect r="r" b="b" t="t" l="l"/>
            <a:pathLst>
              <a:path h="1485722" w="1053512">
                <a:moveTo>
                  <a:pt x="0" y="0"/>
                </a:moveTo>
                <a:lnTo>
                  <a:pt x="1053512" y="0"/>
                </a:lnTo>
                <a:lnTo>
                  <a:pt x="1053512" y="1485722"/>
                </a:lnTo>
                <a:lnTo>
                  <a:pt x="0" y="148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05885" y="6807725"/>
            <a:ext cx="832004" cy="1485722"/>
          </a:xfrm>
          <a:custGeom>
            <a:avLst/>
            <a:gdLst/>
            <a:ahLst/>
            <a:cxnLst/>
            <a:rect r="r" b="b" t="t" l="l"/>
            <a:pathLst>
              <a:path h="1485722" w="832004">
                <a:moveTo>
                  <a:pt x="0" y="0"/>
                </a:moveTo>
                <a:lnTo>
                  <a:pt x="832004" y="0"/>
                </a:lnTo>
                <a:lnTo>
                  <a:pt x="832004" y="1485722"/>
                </a:lnTo>
                <a:lnTo>
                  <a:pt x="0" y="1485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81109" y="5322003"/>
            <a:ext cx="931953" cy="1485722"/>
          </a:xfrm>
          <a:custGeom>
            <a:avLst/>
            <a:gdLst/>
            <a:ahLst/>
            <a:cxnLst/>
            <a:rect r="r" b="b" t="t" l="l"/>
            <a:pathLst>
              <a:path h="1485722" w="931953">
                <a:moveTo>
                  <a:pt x="0" y="0"/>
                </a:moveTo>
                <a:lnTo>
                  <a:pt x="931953" y="0"/>
                </a:lnTo>
                <a:lnTo>
                  <a:pt x="931953" y="1485722"/>
                </a:lnTo>
                <a:lnTo>
                  <a:pt x="0" y="1485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0713" y="1796607"/>
            <a:ext cx="1391176" cy="1485722"/>
          </a:xfrm>
          <a:custGeom>
            <a:avLst/>
            <a:gdLst/>
            <a:ahLst/>
            <a:cxnLst/>
            <a:rect r="r" b="b" t="t" l="l"/>
            <a:pathLst>
              <a:path h="1485722" w="1391176">
                <a:moveTo>
                  <a:pt x="0" y="0"/>
                </a:moveTo>
                <a:lnTo>
                  <a:pt x="1391176" y="0"/>
                </a:lnTo>
                <a:lnTo>
                  <a:pt x="1391176" y="1485722"/>
                </a:lnTo>
                <a:lnTo>
                  <a:pt x="0" y="1485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27340" y="2250428"/>
            <a:ext cx="1485722" cy="1031902"/>
          </a:xfrm>
          <a:custGeom>
            <a:avLst/>
            <a:gdLst/>
            <a:ahLst/>
            <a:cxnLst/>
            <a:rect r="r" b="b" t="t" l="l"/>
            <a:pathLst>
              <a:path h="1031902" w="1485722">
                <a:moveTo>
                  <a:pt x="0" y="0"/>
                </a:moveTo>
                <a:lnTo>
                  <a:pt x="1485722" y="0"/>
                </a:lnTo>
                <a:lnTo>
                  <a:pt x="1485722" y="1031901"/>
                </a:lnTo>
                <a:lnTo>
                  <a:pt x="0" y="1031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71122" y="3638504"/>
            <a:ext cx="901529" cy="1445601"/>
          </a:xfrm>
          <a:custGeom>
            <a:avLst/>
            <a:gdLst/>
            <a:ahLst/>
            <a:cxnLst/>
            <a:rect r="r" b="b" t="t" l="l"/>
            <a:pathLst>
              <a:path h="1445601" w="901529">
                <a:moveTo>
                  <a:pt x="0" y="0"/>
                </a:moveTo>
                <a:lnTo>
                  <a:pt x="901530" y="0"/>
                </a:lnTo>
                <a:lnTo>
                  <a:pt x="901530" y="1445601"/>
                </a:lnTo>
                <a:lnTo>
                  <a:pt x="0" y="1445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99087" y="584930"/>
            <a:ext cx="1445601" cy="1211677"/>
          </a:xfrm>
          <a:custGeom>
            <a:avLst/>
            <a:gdLst/>
            <a:ahLst/>
            <a:cxnLst/>
            <a:rect r="r" b="b" t="t" l="l"/>
            <a:pathLst>
              <a:path h="1211677" w="1445601">
                <a:moveTo>
                  <a:pt x="0" y="0"/>
                </a:moveTo>
                <a:lnTo>
                  <a:pt x="1445601" y="0"/>
                </a:lnTo>
                <a:lnTo>
                  <a:pt x="1445601" y="1211677"/>
                </a:lnTo>
                <a:lnTo>
                  <a:pt x="0" y="12116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 flipV="true">
            <a:off x="7490349" y="1190772"/>
            <a:ext cx="4763" cy="8229600"/>
          </a:xfrm>
          <a:prstGeom prst="line">
            <a:avLst/>
          </a:prstGeom>
          <a:ln cap="flat" w="9525">
            <a:solidFill>
              <a:srgbClr val="68BDB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028700" y="3064502"/>
            <a:ext cx="5912866" cy="4492088"/>
            <a:chOff x="0" y="0"/>
            <a:chExt cx="7883822" cy="598945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68960"/>
              <a:ext cx="7883822" cy="1596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19"/>
                </a:lnSpc>
              </a:pPr>
              <a:r>
                <a:rPr lang="en-US" sz="8199">
                  <a:solidFill>
                    <a:srgbClr val="2B2B2B"/>
                  </a:solidFill>
                  <a:latin typeface="Didact Gothic"/>
                </a:rPr>
                <a:t>Problema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413494"/>
              <a:ext cx="7883822" cy="2575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2B2B2B"/>
                  </a:solidFill>
                  <a:latin typeface="Didact Gothic"/>
                </a:rPr>
                <a:t>Gerar a sequência de números da série de Fibonacci até o número 1.000.000. Utilize threads para cada faixa de 1000 valores, criando uma thread, disparando o processo para cada uma delas. Fórmula: Fn = Fn - 1 + Fn – 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9144000" y="2745348"/>
            <a:ext cx="9525" cy="6512949"/>
          </a:xfrm>
          <a:prstGeom prst="line">
            <a:avLst/>
          </a:prstGeom>
          <a:ln cap="flat" w="9525">
            <a:solidFill>
              <a:srgbClr val="2B2B2B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335399" y="3431627"/>
            <a:ext cx="4545417" cy="4488845"/>
            <a:chOff x="0" y="0"/>
            <a:chExt cx="6060557" cy="59851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6060557" cy="7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3999">
                  <a:solidFill>
                    <a:srgbClr val="2B2B2B"/>
                  </a:solidFill>
                  <a:latin typeface="Didact Gothic"/>
                </a:rPr>
                <a:t>fibonacci[]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39255"/>
              <a:ext cx="6060557" cy="46458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9"/>
                </a:lnSpc>
              </a:pPr>
              <a:r>
                <a:rPr lang="en-US" sz="2699">
                  <a:solidFill>
                    <a:srgbClr val="2B2B2B"/>
                  </a:solidFill>
                  <a:latin typeface="Didact Gothic"/>
                </a:rPr>
                <a:t>A variável compartilhada é o array fibonacci[], que armazena os números da sequência de Fibonacci. Como todas as threads têm acesso a este array, elas podem atualizar seus valores simultaneamente.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15712" y="3431627"/>
            <a:ext cx="4545417" cy="4926896"/>
            <a:chOff x="0" y="0"/>
            <a:chExt cx="6060557" cy="65691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6200"/>
              <a:ext cx="6060557" cy="732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3999">
                  <a:solidFill>
                    <a:srgbClr val="2B2B2B"/>
                  </a:solidFill>
                  <a:latin typeface="Didact Gothic"/>
                </a:rPr>
                <a:t>m</a:t>
              </a:r>
              <a:r>
                <a:rPr lang="en-US" sz="3999">
                  <a:solidFill>
                    <a:srgbClr val="2B2B2B"/>
                  </a:solidFill>
                  <a:latin typeface="Didact Gothic"/>
                </a:rPr>
                <a:t>utex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39255"/>
              <a:ext cx="6060557" cy="5229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9"/>
                </a:lnSpc>
              </a:pPr>
              <a:r>
                <a:rPr lang="en-US" sz="2699">
                  <a:solidFill>
                    <a:srgbClr val="2B2B2B"/>
                  </a:solidFill>
                  <a:latin typeface="Didact Gothic"/>
                </a:rPr>
                <a:t>Utilização de um mutex (pthread_mutex_t mutex) para garantir que apenas uma thread por vez possa acessar e modificar o array fibonacci[]. Isso é feito por meio das chamadas pthread_mutex_lock() e pthread_mutex_unlock().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18619" y="8989695"/>
            <a:ext cx="540681" cy="286561"/>
          </a:xfrm>
          <a:custGeom>
            <a:avLst/>
            <a:gdLst/>
            <a:ahLst/>
            <a:cxnLst/>
            <a:rect r="r" b="b" t="t" l="l"/>
            <a:pathLst>
              <a:path h="286561" w="54068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11678" y="1095375"/>
            <a:ext cx="5064643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sz="3500">
                <a:solidFill>
                  <a:srgbClr val="2B2B2B"/>
                </a:solidFill>
                <a:latin typeface="Didact Gothic"/>
              </a:rPr>
              <a:t>Comunicação das Threads e Região Crítica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DAGCeTOG1B4</dc:identifier>
  <dcterms:modified xsi:type="dcterms:W3CDTF">2011-08-01T06:04:30Z</dcterms:modified>
  <cp:revision>1</cp:revision>
  <dc:title>Apresentação de Negócios Apresentação de Visão Modular Abstrato Preto Cinza Verde-azulado</dc:title>
</cp:coreProperties>
</file>