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70" r:id="rId14"/>
    <p:sldId id="271" r:id="rId15"/>
    <p:sldId id="272" r:id="rId16"/>
    <p:sldId id="266" r:id="rId17"/>
    <p:sldId id="268" r:id="rId18"/>
    <p:sldId id="273" r:id="rId19"/>
    <p:sldId id="274" r:id="rId20"/>
    <p:sldId id="275" r:id="rId21"/>
    <p:sldId id="276" r:id="rId22"/>
    <p:sldId id="277"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52" autoAdjust="0"/>
    <p:restoredTop sz="80590" autoAdjust="0"/>
  </p:normalViewPr>
  <p:slideViewPr>
    <p:cSldViewPr snapToGrid="0">
      <p:cViewPr varScale="1">
        <p:scale>
          <a:sx n="84" d="100"/>
          <a:sy n="84" d="100"/>
        </p:scale>
        <p:origin x="-78"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4ACDC7-7C27-449C-9519-2F8703C513CF}" type="doc">
      <dgm:prSet loTypeId="urn:microsoft.com/office/officeart/2005/8/layout/hProcess9" loCatId="process" qsTypeId="urn:microsoft.com/office/officeart/2005/8/quickstyle/simple5" qsCatId="simple" csTypeId="urn:microsoft.com/office/officeart/2005/8/colors/accent1_2" csCatId="accent1" phldr="1"/>
      <dgm:spPr/>
    </dgm:pt>
    <dgm:pt modelId="{1D339927-A692-4ED0-918C-DFA141E0A777}">
      <dgm:prSet phldrT="[Text]"/>
      <dgm:spPr/>
      <dgm:t>
        <a:bodyPr/>
        <a:lstStyle/>
        <a:p>
          <a:r>
            <a:rPr lang="fr-FR" i="1" dirty="0" smtClean="0"/>
            <a:t>Formation</a:t>
          </a:r>
          <a:endParaRPr lang="en-US" i="1" dirty="0"/>
        </a:p>
      </dgm:t>
    </dgm:pt>
    <dgm:pt modelId="{19B8AE0E-8578-4F84-8F44-0C97DCB09B0F}" type="parTrans" cxnId="{74B2CE42-90A1-48B2-B94F-7B28E16BB844}">
      <dgm:prSet/>
      <dgm:spPr/>
      <dgm:t>
        <a:bodyPr/>
        <a:lstStyle/>
        <a:p>
          <a:endParaRPr lang="en-US"/>
        </a:p>
      </dgm:t>
    </dgm:pt>
    <dgm:pt modelId="{3D249F2E-50FB-45E8-900C-A1145C67372F}" type="sibTrans" cxnId="{74B2CE42-90A1-48B2-B94F-7B28E16BB844}">
      <dgm:prSet/>
      <dgm:spPr/>
      <dgm:t>
        <a:bodyPr/>
        <a:lstStyle/>
        <a:p>
          <a:endParaRPr lang="en-US"/>
        </a:p>
      </dgm:t>
    </dgm:pt>
    <dgm:pt modelId="{9CA9E3B7-8B5B-4E0A-BB28-60A682C6E51A}">
      <dgm:prSet phldrT="[Text]"/>
      <dgm:spPr/>
      <dgm:t>
        <a:bodyPr/>
        <a:lstStyle/>
        <a:p>
          <a:r>
            <a:rPr lang="fr-FR" i="1" dirty="0" smtClean="0"/>
            <a:t>Adaptation progressive</a:t>
          </a:r>
          <a:endParaRPr lang="en-US" i="1" dirty="0"/>
        </a:p>
      </dgm:t>
    </dgm:pt>
    <dgm:pt modelId="{02C7EC92-C872-46C0-916A-60050F2C99DC}" type="parTrans" cxnId="{C0A55B97-68AB-4E8B-BD8F-C4EE6EECAF84}">
      <dgm:prSet/>
      <dgm:spPr/>
      <dgm:t>
        <a:bodyPr/>
        <a:lstStyle/>
        <a:p>
          <a:endParaRPr lang="en-US"/>
        </a:p>
      </dgm:t>
    </dgm:pt>
    <dgm:pt modelId="{764C0F7B-8AE9-4C57-BACD-E89F528ABCC5}" type="sibTrans" cxnId="{C0A55B97-68AB-4E8B-BD8F-C4EE6EECAF84}">
      <dgm:prSet/>
      <dgm:spPr/>
      <dgm:t>
        <a:bodyPr/>
        <a:lstStyle/>
        <a:p>
          <a:endParaRPr lang="en-US"/>
        </a:p>
      </dgm:t>
    </dgm:pt>
    <dgm:pt modelId="{29724D6A-A5B6-46A8-901F-F4AACEE35A15}">
      <dgm:prSet phldrT="[Text]"/>
      <dgm:spPr/>
      <dgm:t>
        <a:bodyPr/>
        <a:lstStyle/>
        <a:p>
          <a:r>
            <a:rPr lang="fr-FR" i="1" dirty="0" smtClean="0"/>
            <a:t>Maturité</a:t>
          </a:r>
          <a:endParaRPr lang="en-US" i="1" dirty="0"/>
        </a:p>
      </dgm:t>
    </dgm:pt>
    <dgm:pt modelId="{2CF320DC-6B41-4098-821B-C751B1D5B967}" type="parTrans" cxnId="{9F6D148F-4903-43F0-BD13-9EDB62923E3E}">
      <dgm:prSet/>
      <dgm:spPr/>
      <dgm:t>
        <a:bodyPr/>
        <a:lstStyle/>
        <a:p>
          <a:endParaRPr lang="en-US"/>
        </a:p>
      </dgm:t>
    </dgm:pt>
    <dgm:pt modelId="{7ECC0F08-354F-4B61-8532-59D06E6A8D0C}" type="sibTrans" cxnId="{9F6D148F-4903-43F0-BD13-9EDB62923E3E}">
      <dgm:prSet/>
      <dgm:spPr/>
      <dgm:t>
        <a:bodyPr/>
        <a:lstStyle/>
        <a:p>
          <a:endParaRPr lang="en-US"/>
        </a:p>
      </dgm:t>
    </dgm:pt>
    <dgm:pt modelId="{07380FBD-8C43-4E8B-8D25-C8F7A837A87D}">
      <dgm:prSet phldrT="[Text]"/>
      <dgm:spPr/>
      <dgm:t>
        <a:bodyPr/>
        <a:lstStyle/>
        <a:p>
          <a:r>
            <a:rPr lang="fr-FR" i="1" dirty="0" smtClean="0"/>
            <a:t>Formalisation</a:t>
          </a:r>
          <a:endParaRPr lang="en-US" i="1" dirty="0"/>
        </a:p>
      </dgm:t>
    </dgm:pt>
    <dgm:pt modelId="{4A75B5D0-32D5-4699-88A4-EFAD97E56E80}" type="parTrans" cxnId="{A912C96B-75F0-4210-AA5E-0A8D62EBC3C5}">
      <dgm:prSet/>
      <dgm:spPr/>
      <dgm:t>
        <a:bodyPr/>
        <a:lstStyle/>
        <a:p>
          <a:endParaRPr lang="en-US"/>
        </a:p>
      </dgm:t>
    </dgm:pt>
    <dgm:pt modelId="{39B47409-0837-4A83-8154-8A2C3832C484}" type="sibTrans" cxnId="{A912C96B-75F0-4210-AA5E-0A8D62EBC3C5}">
      <dgm:prSet/>
      <dgm:spPr/>
      <dgm:t>
        <a:bodyPr/>
        <a:lstStyle/>
        <a:p>
          <a:endParaRPr lang="en-US"/>
        </a:p>
      </dgm:t>
    </dgm:pt>
    <dgm:pt modelId="{83CACE94-A078-4169-BAEA-28723B168171}">
      <dgm:prSet phldrT="[Text]"/>
      <dgm:spPr/>
      <dgm:t>
        <a:bodyPr/>
        <a:lstStyle/>
        <a:p>
          <a:r>
            <a:rPr lang="fr-FR" i="1" dirty="0" smtClean="0"/>
            <a:t>Développement sur l’application CBS</a:t>
          </a:r>
          <a:endParaRPr lang="en-US" i="1" dirty="0"/>
        </a:p>
      </dgm:t>
    </dgm:pt>
    <dgm:pt modelId="{06DC4267-5214-4ED2-A0E2-BC70269F48E8}" type="parTrans" cxnId="{877F691C-14AC-4A04-96B7-3C2309343D8E}">
      <dgm:prSet/>
      <dgm:spPr/>
      <dgm:t>
        <a:bodyPr/>
        <a:lstStyle/>
        <a:p>
          <a:endParaRPr lang="en-US"/>
        </a:p>
      </dgm:t>
    </dgm:pt>
    <dgm:pt modelId="{FBBC546A-5564-444F-867F-8C83397AC609}" type="sibTrans" cxnId="{877F691C-14AC-4A04-96B7-3C2309343D8E}">
      <dgm:prSet/>
      <dgm:spPr/>
      <dgm:t>
        <a:bodyPr/>
        <a:lstStyle/>
        <a:p>
          <a:endParaRPr lang="en-US"/>
        </a:p>
      </dgm:t>
    </dgm:pt>
    <dgm:pt modelId="{32953A45-2883-489C-8783-822A98847326}" type="pres">
      <dgm:prSet presAssocID="{5E4ACDC7-7C27-449C-9519-2F8703C513CF}" presName="CompostProcess" presStyleCnt="0">
        <dgm:presLayoutVars>
          <dgm:dir/>
          <dgm:resizeHandles val="exact"/>
        </dgm:presLayoutVars>
      </dgm:prSet>
      <dgm:spPr/>
    </dgm:pt>
    <dgm:pt modelId="{2348F70B-F45B-4DDD-B204-3C417B2EEA58}" type="pres">
      <dgm:prSet presAssocID="{5E4ACDC7-7C27-449C-9519-2F8703C513CF}" presName="arrow" presStyleLbl="bgShp" presStyleIdx="0" presStyleCnt="1" custScaleX="117647" custLinFactNeighborX="-157"/>
      <dgm:spPr/>
    </dgm:pt>
    <dgm:pt modelId="{E59A27EE-3555-45C0-B7F6-FC0DFB55EF7D}" type="pres">
      <dgm:prSet presAssocID="{5E4ACDC7-7C27-449C-9519-2F8703C513CF}" presName="linearProcess" presStyleCnt="0"/>
      <dgm:spPr/>
    </dgm:pt>
    <dgm:pt modelId="{0C409767-956D-48C2-AEB1-CC9DFF79F64A}" type="pres">
      <dgm:prSet presAssocID="{1D339927-A692-4ED0-918C-DFA141E0A777}" presName="textNode" presStyleLbl="node1" presStyleIdx="0" presStyleCnt="5" custScaleX="53643">
        <dgm:presLayoutVars>
          <dgm:bulletEnabled val="1"/>
        </dgm:presLayoutVars>
      </dgm:prSet>
      <dgm:spPr/>
      <dgm:t>
        <a:bodyPr/>
        <a:lstStyle/>
        <a:p>
          <a:endParaRPr lang="en-US"/>
        </a:p>
      </dgm:t>
    </dgm:pt>
    <dgm:pt modelId="{138DADFD-E90C-41C3-B15E-D3BE5975AFB3}" type="pres">
      <dgm:prSet presAssocID="{3D249F2E-50FB-45E8-900C-A1145C67372F}" presName="sibTrans" presStyleCnt="0"/>
      <dgm:spPr/>
    </dgm:pt>
    <dgm:pt modelId="{41B27FC8-D650-4E70-85BC-531D94618D8F}" type="pres">
      <dgm:prSet presAssocID="{83CACE94-A078-4169-BAEA-28723B168171}" presName="textNode" presStyleLbl="node1" presStyleIdx="1" presStyleCnt="5" custScaleX="64002" custLinFactNeighborX="-46923">
        <dgm:presLayoutVars>
          <dgm:bulletEnabled val="1"/>
        </dgm:presLayoutVars>
      </dgm:prSet>
      <dgm:spPr/>
      <dgm:t>
        <a:bodyPr/>
        <a:lstStyle/>
        <a:p>
          <a:endParaRPr lang="en-US"/>
        </a:p>
      </dgm:t>
    </dgm:pt>
    <dgm:pt modelId="{6A354D90-49DB-4A6D-9D39-3DA079F753DD}" type="pres">
      <dgm:prSet presAssocID="{FBBC546A-5564-444F-867F-8C83397AC609}" presName="sibTrans" presStyleCnt="0"/>
      <dgm:spPr/>
    </dgm:pt>
    <dgm:pt modelId="{4857B8DE-EB43-4D26-B0E1-CF88DE08316E}" type="pres">
      <dgm:prSet presAssocID="{9CA9E3B7-8B5B-4E0A-BB28-60A682C6E51A}" presName="textNode" presStyleLbl="node1" presStyleIdx="2" presStyleCnt="5" custScaleX="64584" custLinFactX="-3530" custLinFactNeighborX="-100000">
        <dgm:presLayoutVars>
          <dgm:bulletEnabled val="1"/>
        </dgm:presLayoutVars>
      </dgm:prSet>
      <dgm:spPr/>
      <dgm:t>
        <a:bodyPr/>
        <a:lstStyle/>
        <a:p>
          <a:endParaRPr lang="en-US"/>
        </a:p>
      </dgm:t>
    </dgm:pt>
    <dgm:pt modelId="{FBD71017-B492-4F3A-98FF-12CCA31CE520}" type="pres">
      <dgm:prSet presAssocID="{764C0F7B-8AE9-4C57-BACD-E89F528ABCC5}" presName="sibTrans" presStyleCnt="0"/>
      <dgm:spPr/>
    </dgm:pt>
    <dgm:pt modelId="{EB188C95-F49C-4AE6-AA5F-79BD73CD9860}" type="pres">
      <dgm:prSet presAssocID="{29724D6A-A5B6-46A8-901F-F4AACEE35A15}" presName="textNode" presStyleLbl="node1" presStyleIdx="3" presStyleCnt="5" custScaleX="52368" custLinFactX="-7082" custLinFactNeighborX="-100000">
        <dgm:presLayoutVars>
          <dgm:bulletEnabled val="1"/>
        </dgm:presLayoutVars>
      </dgm:prSet>
      <dgm:spPr/>
      <dgm:t>
        <a:bodyPr/>
        <a:lstStyle/>
        <a:p>
          <a:endParaRPr lang="en-US"/>
        </a:p>
      </dgm:t>
    </dgm:pt>
    <dgm:pt modelId="{F12FBA39-44FB-42E6-91E3-8A30A0C75CE4}" type="pres">
      <dgm:prSet presAssocID="{7ECC0F08-354F-4B61-8532-59D06E6A8D0C}" presName="sibTrans" presStyleCnt="0"/>
      <dgm:spPr/>
    </dgm:pt>
    <dgm:pt modelId="{04F4B30B-CC7B-4F83-95DF-FF27BE05B619}" type="pres">
      <dgm:prSet presAssocID="{07380FBD-8C43-4E8B-8D25-C8F7A837A87D}" presName="textNode" presStyleLbl="node1" presStyleIdx="4" presStyleCnt="5" custScaleX="61445" custLinFactX="-11407" custLinFactNeighborX="-100000" custLinFactNeighborY="1269">
        <dgm:presLayoutVars>
          <dgm:bulletEnabled val="1"/>
        </dgm:presLayoutVars>
      </dgm:prSet>
      <dgm:spPr/>
      <dgm:t>
        <a:bodyPr/>
        <a:lstStyle/>
        <a:p>
          <a:endParaRPr lang="en-US"/>
        </a:p>
      </dgm:t>
    </dgm:pt>
  </dgm:ptLst>
  <dgm:cxnLst>
    <dgm:cxn modelId="{9CFCF2C9-8740-46A1-BB5E-19F7B8130D33}" type="presOf" srcId="{29724D6A-A5B6-46A8-901F-F4AACEE35A15}" destId="{EB188C95-F49C-4AE6-AA5F-79BD73CD9860}" srcOrd="0" destOrd="0" presId="urn:microsoft.com/office/officeart/2005/8/layout/hProcess9"/>
    <dgm:cxn modelId="{877F691C-14AC-4A04-96B7-3C2309343D8E}" srcId="{5E4ACDC7-7C27-449C-9519-2F8703C513CF}" destId="{83CACE94-A078-4169-BAEA-28723B168171}" srcOrd="1" destOrd="0" parTransId="{06DC4267-5214-4ED2-A0E2-BC70269F48E8}" sibTransId="{FBBC546A-5564-444F-867F-8C83397AC609}"/>
    <dgm:cxn modelId="{9F6D148F-4903-43F0-BD13-9EDB62923E3E}" srcId="{5E4ACDC7-7C27-449C-9519-2F8703C513CF}" destId="{29724D6A-A5B6-46A8-901F-F4AACEE35A15}" srcOrd="3" destOrd="0" parTransId="{2CF320DC-6B41-4098-821B-C751B1D5B967}" sibTransId="{7ECC0F08-354F-4B61-8532-59D06E6A8D0C}"/>
    <dgm:cxn modelId="{796F37F1-C101-4CE6-A0D8-4478AE9056C1}" type="presOf" srcId="{5E4ACDC7-7C27-449C-9519-2F8703C513CF}" destId="{32953A45-2883-489C-8783-822A98847326}" srcOrd="0" destOrd="0" presId="urn:microsoft.com/office/officeart/2005/8/layout/hProcess9"/>
    <dgm:cxn modelId="{54B02588-FF8E-4EDE-A7A9-09871F4DC46A}" type="presOf" srcId="{07380FBD-8C43-4E8B-8D25-C8F7A837A87D}" destId="{04F4B30B-CC7B-4F83-95DF-FF27BE05B619}" srcOrd="0" destOrd="0" presId="urn:microsoft.com/office/officeart/2005/8/layout/hProcess9"/>
    <dgm:cxn modelId="{A912C96B-75F0-4210-AA5E-0A8D62EBC3C5}" srcId="{5E4ACDC7-7C27-449C-9519-2F8703C513CF}" destId="{07380FBD-8C43-4E8B-8D25-C8F7A837A87D}" srcOrd="4" destOrd="0" parTransId="{4A75B5D0-32D5-4699-88A4-EFAD97E56E80}" sibTransId="{39B47409-0837-4A83-8154-8A2C3832C484}"/>
    <dgm:cxn modelId="{C0A55B97-68AB-4E8B-BD8F-C4EE6EECAF84}" srcId="{5E4ACDC7-7C27-449C-9519-2F8703C513CF}" destId="{9CA9E3B7-8B5B-4E0A-BB28-60A682C6E51A}" srcOrd="2" destOrd="0" parTransId="{02C7EC92-C872-46C0-916A-60050F2C99DC}" sibTransId="{764C0F7B-8AE9-4C57-BACD-E89F528ABCC5}"/>
    <dgm:cxn modelId="{05769EF8-80E7-45FD-AC86-9174B1E58619}" type="presOf" srcId="{9CA9E3B7-8B5B-4E0A-BB28-60A682C6E51A}" destId="{4857B8DE-EB43-4D26-B0E1-CF88DE08316E}" srcOrd="0" destOrd="0" presId="urn:microsoft.com/office/officeart/2005/8/layout/hProcess9"/>
    <dgm:cxn modelId="{121828CA-A544-48E9-B953-74FBF0EE46B6}" type="presOf" srcId="{83CACE94-A078-4169-BAEA-28723B168171}" destId="{41B27FC8-D650-4E70-85BC-531D94618D8F}" srcOrd="0" destOrd="0" presId="urn:microsoft.com/office/officeart/2005/8/layout/hProcess9"/>
    <dgm:cxn modelId="{74B2CE42-90A1-48B2-B94F-7B28E16BB844}" srcId="{5E4ACDC7-7C27-449C-9519-2F8703C513CF}" destId="{1D339927-A692-4ED0-918C-DFA141E0A777}" srcOrd="0" destOrd="0" parTransId="{19B8AE0E-8578-4F84-8F44-0C97DCB09B0F}" sibTransId="{3D249F2E-50FB-45E8-900C-A1145C67372F}"/>
    <dgm:cxn modelId="{915A4E78-441C-49B3-B561-2648F14B8942}" type="presOf" srcId="{1D339927-A692-4ED0-918C-DFA141E0A777}" destId="{0C409767-956D-48C2-AEB1-CC9DFF79F64A}" srcOrd="0" destOrd="0" presId="urn:microsoft.com/office/officeart/2005/8/layout/hProcess9"/>
    <dgm:cxn modelId="{8FB0CC97-5E7E-4B36-A40E-6464FDCF49F7}" type="presParOf" srcId="{32953A45-2883-489C-8783-822A98847326}" destId="{2348F70B-F45B-4DDD-B204-3C417B2EEA58}" srcOrd="0" destOrd="0" presId="urn:microsoft.com/office/officeart/2005/8/layout/hProcess9"/>
    <dgm:cxn modelId="{B896EDD4-5B7F-48FB-9609-EC37B26CF137}" type="presParOf" srcId="{32953A45-2883-489C-8783-822A98847326}" destId="{E59A27EE-3555-45C0-B7F6-FC0DFB55EF7D}" srcOrd="1" destOrd="0" presId="urn:microsoft.com/office/officeart/2005/8/layout/hProcess9"/>
    <dgm:cxn modelId="{F25788D3-F7F5-4510-B905-6C3F137A4243}" type="presParOf" srcId="{E59A27EE-3555-45C0-B7F6-FC0DFB55EF7D}" destId="{0C409767-956D-48C2-AEB1-CC9DFF79F64A}" srcOrd="0" destOrd="0" presId="urn:microsoft.com/office/officeart/2005/8/layout/hProcess9"/>
    <dgm:cxn modelId="{0B94D5E9-6317-4F7C-B23E-27BA93EDF334}" type="presParOf" srcId="{E59A27EE-3555-45C0-B7F6-FC0DFB55EF7D}" destId="{138DADFD-E90C-41C3-B15E-D3BE5975AFB3}" srcOrd="1" destOrd="0" presId="urn:microsoft.com/office/officeart/2005/8/layout/hProcess9"/>
    <dgm:cxn modelId="{8040CE42-CEFF-4B3B-B0AA-F6ACD91F8DFC}" type="presParOf" srcId="{E59A27EE-3555-45C0-B7F6-FC0DFB55EF7D}" destId="{41B27FC8-D650-4E70-85BC-531D94618D8F}" srcOrd="2" destOrd="0" presId="urn:microsoft.com/office/officeart/2005/8/layout/hProcess9"/>
    <dgm:cxn modelId="{4035204C-A6E3-4022-8113-C106CEE2B106}" type="presParOf" srcId="{E59A27EE-3555-45C0-B7F6-FC0DFB55EF7D}" destId="{6A354D90-49DB-4A6D-9D39-3DA079F753DD}" srcOrd="3" destOrd="0" presId="urn:microsoft.com/office/officeart/2005/8/layout/hProcess9"/>
    <dgm:cxn modelId="{E91FE1AB-D2A4-40EB-B12A-406F7DD7B96E}" type="presParOf" srcId="{E59A27EE-3555-45C0-B7F6-FC0DFB55EF7D}" destId="{4857B8DE-EB43-4D26-B0E1-CF88DE08316E}" srcOrd="4" destOrd="0" presId="urn:microsoft.com/office/officeart/2005/8/layout/hProcess9"/>
    <dgm:cxn modelId="{D8C1B3AF-0AC8-40AD-BA0A-066DE8DF3D54}" type="presParOf" srcId="{E59A27EE-3555-45C0-B7F6-FC0DFB55EF7D}" destId="{FBD71017-B492-4F3A-98FF-12CCA31CE520}" srcOrd="5" destOrd="0" presId="urn:microsoft.com/office/officeart/2005/8/layout/hProcess9"/>
    <dgm:cxn modelId="{D7018E4E-E6D0-485C-B88D-A19380A66594}" type="presParOf" srcId="{E59A27EE-3555-45C0-B7F6-FC0DFB55EF7D}" destId="{EB188C95-F49C-4AE6-AA5F-79BD73CD9860}" srcOrd="6" destOrd="0" presId="urn:microsoft.com/office/officeart/2005/8/layout/hProcess9"/>
    <dgm:cxn modelId="{0444CE16-DABB-4C0C-83E7-CC1E5E0E3AC0}" type="presParOf" srcId="{E59A27EE-3555-45C0-B7F6-FC0DFB55EF7D}" destId="{F12FBA39-44FB-42E6-91E3-8A30A0C75CE4}" srcOrd="7" destOrd="0" presId="urn:microsoft.com/office/officeart/2005/8/layout/hProcess9"/>
    <dgm:cxn modelId="{8352FBB6-02A7-46F4-806D-99E6A57FFF09}" type="presParOf" srcId="{E59A27EE-3555-45C0-B7F6-FC0DFB55EF7D}" destId="{04F4B30B-CC7B-4F83-95DF-FF27BE05B619}" srcOrd="8"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348F70B-F45B-4DDD-B204-3C417B2EEA58}">
      <dsp:nvSpPr>
        <dsp:cNvPr id="0" name=""/>
        <dsp:cNvSpPr/>
      </dsp:nvSpPr>
      <dsp:spPr>
        <a:xfrm>
          <a:off x="0" y="0"/>
          <a:ext cx="8429622" cy="1701448"/>
        </a:xfrm>
        <a:prstGeom prst="rightArrow">
          <a:avLst/>
        </a:prstGeom>
        <a:solidFill>
          <a:schemeClr val="accent1">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0C409767-956D-48C2-AEB1-CC9DFF79F64A}">
      <dsp:nvSpPr>
        <dsp:cNvPr id="0" name=""/>
        <dsp:cNvSpPr/>
      </dsp:nvSpPr>
      <dsp:spPr>
        <a:xfrm>
          <a:off x="127428" y="510434"/>
          <a:ext cx="1356571" cy="680579"/>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i="1" kern="1200" dirty="0" smtClean="0"/>
            <a:t>Formation</a:t>
          </a:r>
          <a:endParaRPr lang="en-US" sz="1300" i="1" kern="1200" dirty="0"/>
        </a:p>
      </dsp:txBody>
      <dsp:txXfrm>
        <a:off x="127428" y="510434"/>
        <a:ext cx="1356571" cy="680579"/>
      </dsp:txXfrm>
    </dsp:sp>
    <dsp:sp modelId="{41B27FC8-D650-4E70-85BC-531D94618D8F}">
      <dsp:nvSpPr>
        <dsp:cNvPr id="0" name=""/>
        <dsp:cNvSpPr/>
      </dsp:nvSpPr>
      <dsp:spPr>
        <a:xfrm>
          <a:off x="1575318" y="510434"/>
          <a:ext cx="1618538" cy="680579"/>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i="1" kern="1200" dirty="0" smtClean="0"/>
            <a:t>Développement sur l’application CBS</a:t>
          </a:r>
          <a:endParaRPr lang="en-US" sz="1300" i="1" kern="1200" dirty="0"/>
        </a:p>
      </dsp:txBody>
      <dsp:txXfrm>
        <a:off x="1575318" y="510434"/>
        <a:ext cx="1618538" cy="680579"/>
      </dsp:txXfrm>
    </dsp:sp>
    <dsp:sp modelId="{4857B8DE-EB43-4D26-B0E1-CF88DE08316E}">
      <dsp:nvSpPr>
        <dsp:cNvPr id="0" name=""/>
        <dsp:cNvSpPr/>
      </dsp:nvSpPr>
      <dsp:spPr>
        <a:xfrm>
          <a:off x="3185318" y="510434"/>
          <a:ext cx="1633257" cy="680579"/>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i="1" kern="1200" dirty="0" smtClean="0"/>
            <a:t>Adaptation progressive</a:t>
          </a:r>
          <a:endParaRPr lang="en-US" sz="1300" i="1" kern="1200" dirty="0"/>
        </a:p>
      </dsp:txBody>
      <dsp:txXfrm>
        <a:off x="3185318" y="510434"/>
        <a:ext cx="1633257" cy="680579"/>
      </dsp:txXfrm>
    </dsp:sp>
    <dsp:sp modelId="{EB188C95-F49C-4AE6-AA5F-79BD73CD9860}">
      <dsp:nvSpPr>
        <dsp:cNvPr id="0" name=""/>
        <dsp:cNvSpPr/>
      </dsp:nvSpPr>
      <dsp:spPr>
        <a:xfrm>
          <a:off x="4900799" y="510434"/>
          <a:ext cx="1324328" cy="680579"/>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i="1" kern="1200" dirty="0" smtClean="0"/>
            <a:t>Maturité</a:t>
          </a:r>
          <a:endParaRPr lang="en-US" sz="1300" i="1" kern="1200" dirty="0"/>
        </a:p>
      </dsp:txBody>
      <dsp:txXfrm>
        <a:off x="4900799" y="510434"/>
        <a:ext cx="1324328" cy="680579"/>
      </dsp:txXfrm>
    </dsp:sp>
    <dsp:sp modelId="{04F4B30B-CC7B-4F83-95DF-FF27BE05B619}">
      <dsp:nvSpPr>
        <dsp:cNvPr id="0" name=""/>
        <dsp:cNvSpPr/>
      </dsp:nvSpPr>
      <dsp:spPr>
        <a:xfrm>
          <a:off x="6287803" y="519070"/>
          <a:ext cx="1553875" cy="680579"/>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i="1" kern="1200" dirty="0" smtClean="0"/>
            <a:t>Formalisation</a:t>
          </a:r>
          <a:endParaRPr lang="en-US" sz="1300" i="1" kern="1200" dirty="0"/>
        </a:p>
      </dsp:txBody>
      <dsp:txXfrm>
        <a:off x="6287803" y="519070"/>
        <a:ext cx="1553875" cy="68057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51FFD-ED10-4AC0-A2DF-D4406B78FD1F}" type="datetimeFigureOut">
              <a:rPr lang="fr-FR" smtClean="0"/>
              <a:pPr/>
              <a:t>30/08/2016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597FD4-EEB4-40D7-A349-F18C1F1FFB9D}" type="slidenum">
              <a:rPr lang="fr-FR" smtClean="0"/>
              <a:pPr/>
              <a:t>‹#›</a:t>
            </a:fld>
            <a:endParaRPr lang="fr-FR"/>
          </a:p>
        </p:txBody>
      </p:sp>
    </p:spTree>
    <p:extLst>
      <p:ext uri="{BB962C8B-B14F-4D97-AF65-F5344CB8AC3E}">
        <p14:creationId xmlns:p14="http://schemas.microsoft.com/office/powerpoint/2010/main" xmlns="" val="2864549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CF597FD4-EEB4-40D7-A349-F18C1F1FFB9D}" type="slidenum">
              <a:rPr lang="fr-FR" smtClean="0"/>
              <a:pPr/>
              <a:t>1</a:t>
            </a:fld>
            <a:endParaRPr lang="fr-FR"/>
          </a:p>
        </p:txBody>
      </p:sp>
    </p:spTree>
    <p:extLst>
      <p:ext uri="{BB962C8B-B14F-4D97-AF65-F5344CB8AC3E}">
        <p14:creationId xmlns:p14="http://schemas.microsoft.com/office/powerpoint/2010/main" xmlns="" val="112167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L’équipe OSD (</a:t>
            </a:r>
            <a:r>
              <a:rPr lang="fr-FR" sz="1200" kern="1200" dirty="0" err="1" smtClean="0">
                <a:solidFill>
                  <a:schemeClr val="tx1"/>
                </a:solidFill>
                <a:latin typeface="+mn-lt"/>
                <a:ea typeface="+mn-ea"/>
                <a:cs typeface="+mn-cs"/>
              </a:rPr>
              <a:t>Origination</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Structuring</a:t>
            </a:r>
            <a:r>
              <a:rPr lang="fr-FR" sz="1200" kern="1200" dirty="0" smtClean="0">
                <a:solidFill>
                  <a:schemeClr val="tx1"/>
                </a:solidFill>
                <a:latin typeface="+mn-lt"/>
                <a:ea typeface="+mn-ea"/>
                <a:cs typeface="+mn-cs"/>
              </a:rPr>
              <a:t> and Distribution) gère donc le support fonctionnel pour les applications de FCC/OSD</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SCM (</a:t>
            </a:r>
            <a:r>
              <a:rPr lang="fr-FR" sz="1200" kern="1200" dirty="0" err="1" smtClean="0">
                <a:solidFill>
                  <a:schemeClr val="tx1"/>
                </a:solidFill>
                <a:latin typeface="+mn-lt"/>
                <a:ea typeface="+mn-ea"/>
                <a:cs typeface="+mn-cs"/>
              </a:rPr>
              <a:t>Syndicated</a:t>
            </a:r>
            <a:r>
              <a:rPr lang="fr-FR" sz="1200" kern="1200" dirty="0" smtClean="0">
                <a:solidFill>
                  <a:schemeClr val="tx1"/>
                </a:solidFill>
                <a:latin typeface="+mn-lt"/>
                <a:ea typeface="+mn-ea"/>
                <a:cs typeface="+mn-cs"/>
              </a:rPr>
              <a:t> Capital </a:t>
            </a:r>
            <a:r>
              <a:rPr lang="fr-FR" sz="1200" kern="1200" dirty="0" err="1" smtClean="0">
                <a:solidFill>
                  <a:schemeClr val="tx1"/>
                </a:solidFill>
                <a:latin typeface="+mn-lt"/>
                <a:ea typeface="+mn-ea"/>
                <a:cs typeface="+mn-cs"/>
              </a:rPr>
              <a:t>Market</a:t>
            </a:r>
            <a:r>
              <a:rPr lang="fr-FR" sz="1200" kern="1200" dirty="0" smtClean="0">
                <a:solidFill>
                  <a:schemeClr val="tx1"/>
                </a:solidFill>
                <a:latin typeface="+mn-lt"/>
                <a:ea typeface="+mn-ea"/>
                <a:cs typeface="+mn-cs"/>
              </a:rPr>
              <a:t>) tout ce qui concerne la titrisation et la syndication</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F597FD4-EEB4-40D7-A349-F18C1F1FFB9D}" type="slidenum">
              <a:rPr lang="fr-FR" smtClean="0"/>
              <a:pPr/>
              <a:t>6</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fr-FR" sz="1200" u="sng" kern="1200" dirty="0" smtClean="0">
                <a:solidFill>
                  <a:schemeClr val="tx1"/>
                </a:solidFill>
                <a:latin typeface="+mn-lt"/>
                <a:ea typeface="+mn-ea"/>
                <a:cs typeface="+mn-cs"/>
              </a:rPr>
              <a:t>Besoins non-fonctionnels :</a:t>
            </a:r>
            <a:endParaRPr lang="en-US" sz="11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Ces besoins permettent un bon fonctionnement de l’application. Nous avons :</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La sécurité </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Etablissement de la connexion selon les règles d’autorisation</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Demande de mot de passe et d’identifiant avant chaque connexion</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Performance </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Respect du temps de réponse </a:t>
            </a:r>
            <a:r>
              <a:rPr lang="en-US" sz="1200" kern="1200" dirty="0" smtClean="0">
                <a:solidFill>
                  <a:schemeClr val="tx1"/>
                </a:solidFill>
                <a:latin typeface="+mn-lt"/>
                <a:ea typeface="+mn-ea"/>
                <a:cs typeface="+mn-cs"/>
              </a:rPr>
              <a:t>: </a:t>
            </a:r>
            <a:r>
              <a:rPr lang="fr-FR" sz="1200" kern="1200" dirty="0" smtClean="0">
                <a:solidFill>
                  <a:schemeClr val="tx1"/>
                </a:solidFill>
                <a:latin typeface="+mn-lt"/>
                <a:ea typeface="+mn-ea"/>
                <a:cs typeface="+mn-cs"/>
              </a:rPr>
              <a:t>ouverture d’écrans et de délais de rafraîchissement</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Performance en temps de traitements (fonctions, calculs, importations/exportation de données…</a:t>
            </a:r>
            <a:endParaRPr lang="en-US" sz="1200" kern="1200" dirty="0" smtClean="0">
              <a:solidFill>
                <a:schemeClr val="tx1"/>
              </a:solidFill>
              <a:latin typeface="+mn-lt"/>
              <a:ea typeface="+mn-ea"/>
              <a:cs typeface="+mn-cs"/>
            </a:endParaRPr>
          </a:p>
          <a:p>
            <a:pPr lvl="0"/>
            <a:endParaRPr lang="fr-FR"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Structure : permet la gestion/suivie de l’ensemble des instruments (prêts, obligation)</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Pilotage and </a:t>
            </a:r>
            <a:r>
              <a:rPr lang="en-US" sz="1200" kern="1200" dirty="0" smtClean="0">
                <a:solidFill>
                  <a:schemeClr val="tx1"/>
                </a:solidFill>
                <a:latin typeface="+mn-lt"/>
                <a:ea typeface="+mn-ea"/>
                <a:cs typeface="+mn-cs"/>
              </a:rPr>
              <a:t>Reporting</a:t>
            </a:r>
            <a:r>
              <a:rPr lang="fr-FR" sz="1200" kern="1200" dirty="0" smtClean="0">
                <a:solidFill>
                  <a:schemeClr val="tx1"/>
                </a:solidFill>
                <a:latin typeface="+mn-lt"/>
                <a:ea typeface="+mn-ea"/>
                <a:cs typeface="+mn-cs"/>
              </a:rPr>
              <a:t> : permet à l’utilisateur de générer tous les rapports réglementaires dans l’application </a:t>
            </a:r>
            <a:endParaRPr lang="en-US" sz="1200" kern="1200" dirty="0" smtClean="0">
              <a:solidFill>
                <a:schemeClr val="tx1"/>
              </a:solidFill>
              <a:latin typeface="+mn-lt"/>
              <a:ea typeface="+mn-ea"/>
              <a:cs typeface="+mn-cs"/>
            </a:endParaRPr>
          </a:p>
          <a:p>
            <a:pPr lvl="0"/>
            <a:r>
              <a:rPr lang="fr-FR" sz="1200" kern="1200" dirty="0" err="1" smtClean="0">
                <a:solidFill>
                  <a:schemeClr val="tx1"/>
                </a:solidFill>
                <a:latin typeface="+mn-lt"/>
                <a:ea typeface="+mn-ea"/>
                <a:cs typeface="+mn-cs"/>
              </a:rPr>
              <a:t>Referentials</a:t>
            </a:r>
            <a:r>
              <a:rPr lang="fr-FR" sz="1200" kern="1200" dirty="0" smtClean="0">
                <a:solidFill>
                  <a:schemeClr val="tx1"/>
                </a:solidFill>
                <a:latin typeface="+mn-lt"/>
                <a:ea typeface="+mn-ea"/>
                <a:cs typeface="+mn-cs"/>
              </a:rPr>
              <a:t> : gère les référentiels tiers et privatifs</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Administration : gère les droits d’utilisateurs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F597FD4-EEB4-40D7-A349-F18C1F1FFB9D}" type="slidenum">
              <a:rPr lang="fr-FR" smtClean="0"/>
              <a:pPr/>
              <a:t>11</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fr-FR" sz="1200" kern="1200" dirty="0" smtClean="0">
                <a:solidFill>
                  <a:schemeClr val="tx1"/>
                </a:solidFill>
                <a:latin typeface="+mn-lt"/>
                <a:ea typeface="+mn-ea"/>
                <a:cs typeface="+mn-cs"/>
              </a:rPr>
              <a:t>Les utilisateurs 	</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Membres de la Société Générale</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Nombre par emplacement et par entité : 20 maximums à Paris</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Pas d’utilisateurs international ni externe à la SG (le projet n’est pas ouvert sur internet)</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Possèdent les droits de lecture et/ou d’écriture. </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Administrateurs : avec un double accès à l’application, ils gèrent les utilisateurs et possèdent les droits d’écriture et de lecture des données de l’application  </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L’équipe Support : qui assure le suivi des données de production</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F597FD4-EEB4-40D7-A349-F18C1F1FFB9D}" type="slidenum">
              <a:rPr lang="fr-FR" smtClean="0"/>
              <a:pPr/>
              <a:t>12</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fr-FR" sz="1200" kern="1200" dirty="0" smtClean="0">
                <a:solidFill>
                  <a:schemeClr val="tx1"/>
                </a:solidFill>
                <a:latin typeface="+mn-lt"/>
                <a:ea typeface="+mn-ea"/>
                <a:cs typeface="+mn-cs"/>
              </a:rPr>
              <a:t>Respect des normes d’ITEC/FCC : architecture basée sur la technologie J2EE.</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Accès facile et sécurisé : utilisation de l’architecture client léger (HTTPS) </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Confidentialité et accès des données : Les autorisations seront gérées par </a:t>
            </a:r>
            <a:r>
              <a:rPr lang="fr-FR" sz="1200" kern="1200" dirty="0" err="1" smtClean="0">
                <a:solidFill>
                  <a:schemeClr val="tx1"/>
                </a:solidFill>
                <a:latin typeface="+mn-lt"/>
                <a:ea typeface="+mn-ea"/>
                <a:cs typeface="+mn-cs"/>
              </a:rPr>
              <a:t>Spring</a:t>
            </a:r>
            <a:r>
              <a:rPr lang="fr-FR" sz="1200" kern="1200" dirty="0" smtClean="0">
                <a:solidFill>
                  <a:schemeClr val="tx1"/>
                </a:solidFill>
                <a:latin typeface="+mn-lt"/>
                <a:ea typeface="+mn-ea"/>
                <a:cs typeface="+mn-cs"/>
              </a:rPr>
              <a:t> Security 3. Cela permet d'avoir une solution de maintenance de coûts flexibles et faibles pour la gestion de l'autorisation.</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Authentification : </a:t>
            </a:r>
            <a:r>
              <a:rPr lang="fr-FR" sz="1200" kern="1200" dirty="0" err="1" smtClean="0">
                <a:solidFill>
                  <a:schemeClr val="tx1"/>
                </a:solidFill>
                <a:latin typeface="+mn-lt"/>
                <a:ea typeface="+mn-ea"/>
                <a:cs typeface="+mn-cs"/>
              </a:rPr>
              <a:t>Sesame</a:t>
            </a:r>
            <a:r>
              <a:rPr lang="fr-FR" sz="1200" kern="1200" dirty="0" smtClean="0">
                <a:solidFill>
                  <a:schemeClr val="tx1"/>
                </a:solidFill>
                <a:latin typeface="+mn-lt"/>
                <a:ea typeface="+mn-ea"/>
                <a:cs typeface="+mn-cs"/>
              </a:rPr>
              <a:t> (outil interne à la Société Générale) est utilisé pour la couche d’authentification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F597FD4-EEB4-40D7-A349-F18C1F1FFB9D}" type="slidenum">
              <a:rPr lang="fr-FR" smtClean="0"/>
              <a:pPr/>
              <a:t>13</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nous avons l’architecture physique qui décrit l’ensemble des composants matériels.</a:t>
            </a:r>
          </a:p>
          <a:p>
            <a:r>
              <a:rPr lang="fr-FR" sz="1200" kern="1200" dirty="0" smtClean="0">
                <a:solidFill>
                  <a:schemeClr val="tx1"/>
                </a:solidFill>
                <a:latin typeface="+mn-lt"/>
                <a:ea typeface="+mn-ea"/>
                <a:cs typeface="+mn-cs"/>
              </a:rPr>
              <a:t> Ce</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schéma représente les composants logiciels (base de données) déployés sur les composants matériels (machine virtuelle).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F597FD4-EEB4-40D7-A349-F18C1F1FFB9D}" type="slidenum">
              <a:rPr lang="fr-FR" smtClean="0"/>
              <a:pPr/>
              <a:t>14</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fr-FR" dirty="0" smtClean="0"/>
              <a:t>Couche de présentation</a:t>
            </a:r>
            <a:r>
              <a:rPr lang="en-US" baseline="0" dirty="0" smtClean="0"/>
              <a:t> : </a:t>
            </a:r>
            <a:r>
              <a:rPr lang="en-US" sz="1200" b="1" kern="1200" dirty="0" smtClean="0">
                <a:solidFill>
                  <a:schemeClr val="tx1"/>
                </a:solidFill>
                <a:latin typeface="+mn-lt"/>
                <a:ea typeface="+mn-ea"/>
                <a:cs typeface="+mn-cs"/>
              </a:rPr>
              <a:t>HTML views Excel views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Business layer :</a:t>
            </a:r>
            <a:r>
              <a:rPr lang="en-US" sz="1200" kern="1200" baseline="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User Authorization Business Logic</a:t>
            </a:r>
            <a:endParaRPr lang="en-US"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Persistence layer</a:t>
            </a:r>
            <a:r>
              <a:rPr lang="en-US" sz="1200" kern="1200" baseline="0" dirty="0" smtClean="0">
                <a:solidFill>
                  <a:schemeClr val="tx1"/>
                </a:solidFill>
                <a:latin typeface="+mn-lt"/>
                <a:ea typeface="+mn-ea"/>
                <a:cs typeface="+mn-cs"/>
              </a:rPr>
              <a:t> : </a:t>
            </a:r>
            <a:r>
              <a:rPr lang="en-US" sz="1200" b="1" kern="1200" dirty="0" smtClean="0">
                <a:solidFill>
                  <a:schemeClr val="tx1"/>
                </a:solidFill>
                <a:latin typeface="+mn-lt"/>
                <a:ea typeface="+mn-ea"/>
                <a:cs typeface="+mn-cs"/>
              </a:rPr>
              <a:t>Data Model Data Access</a:t>
            </a:r>
            <a:endParaRPr lang="en-US"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	HIBERNATE</a:t>
            </a:r>
          </a:p>
          <a:p>
            <a:pPr marL="0" marR="0" lvl="1"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          Oracle </a:t>
            </a:r>
            <a:r>
              <a:rPr lang="fr-FR" sz="1200" kern="1200" baseline="0" dirty="0" err="1" smtClean="0">
                <a:solidFill>
                  <a:schemeClr val="tx1"/>
                </a:solidFill>
                <a:latin typeface="+mn-lt"/>
                <a:ea typeface="+mn-ea"/>
                <a:cs typeface="+mn-cs"/>
              </a:rPr>
              <a:t>Database</a:t>
            </a:r>
            <a:r>
              <a:rPr lang="fr-FR"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L’assemblement des couches est basé sur POJO ( plain </a:t>
            </a:r>
            <a:r>
              <a:rPr lang="fr-FR" sz="1200" kern="1200" dirty="0" err="1" smtClean="0">
                <a:solidFill>
                  <a:schemeClr val="tx1"/>
                </a:solidFill>
                <a:latin typeface="+mn-lt"/>
                <a:ea typeface="+mn-ea"/>
                <a:cs typeface="+mn-cs"/>
              </a:rPr>
              <a:t>old</a:t>
            </a:r>
            <a:r>
              <a:rPr lang="fr-FR" sz="1200" kern="1200" dirty="0" smtClean="0">
                <a:solidFill>
                  <a:schemeClr val="tx1"/>
                </a:solidFill>
                <a:latin typeface="+mn-lt"/>
                <a:ea typeface="+mn-ea"/>
                <a:cs typeface="+mn-cs"/>
              </a:rPr>
              <a:t> java </a:t>
            </a:r>
            <a:r>
              <a:rPr lang="fr-FR" sz="1200" kern="1200" dirty="0" err="1" smtClean="0">
                <a:solidFill>
                  <a:schemeClr val="tx1"/>
                </a:solidFill>
                <a:latin typeface="+mn-lt"/>
                <a:ea typeface="+mn-ea"/>
                <a:cs typeface="+mn-cs"/>
              </a:rPr>
              <a:t>object</a:t>
            </a:r>
            <a:r>
              <a:rPr lang="fr-FR" sz="1200" kern="1200" dirty="0" smtClean="0">
                <a:solidFill>
                  <a:schemeClr val="tx1"/>
                </a:solidFill>
                <a:latin typeface="+mn-lt"/>
                <a:ea typeface="+mn-ea"/>
                <a:cs typeface="+mn-cs"/>
              </a:rPr>
              <a:t> = </a:t>
            </a:r>
            <a:r>
              <a:rPr lang="en-US" sz="1200" b="0" i="0" kern="1200" dirty="0" smtClean="0">
                <a:solidFill>
                  <a:schemeClr val="tx1"/>
                </a:solidFill>
                <a:latin typeface="+mn-lt"/>
                <a:ea typeface="+mn-ea"/>
                <a:cs typeface="+mn-cs"/>
              </a:rPr>
              <a:t> bon </a:t>
            </a:r>
            <a:r>
              <a:rPr lang="en-US" sz="1200" b="0" i="0" kern="1200" dirty="0" err="1" smtClean="0">
                <a:solidFill>
                  <a:schemeClr val="tx1"/>
                </a:solidFill>
                <a:latin typeface="+mn-lt"/>
                <a:ea typeface="+mn-ea"/>
                <a:cs typeface="+mn-cs"/>
              </a:rPr>
              <a:t>vieil</a:t>
            </a:r>
            <a:r>
              <a:rPr lang="en-US" sz="1200" b="0" i="0" kern="1200" dirty="0" smtClean="0">
                <a:solidFill>
                  <a:schemeClr val="tx1"/>
                </a:solidFill>
                <a:latin typeface="+mn-lt"/>
                <a:ea typeface="+mn-ea"/>
                <a:cs typeface="+mn-cs"/>
              </a:rPr>
              <a:t> objet Java.</a:t>
            </a:r>
            <a:r>
              <a:rPr lang="en-US"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 Cet acronyme est principalement utilisé pour faire référence à la simplicité d'utilisation d'un objet Java </a:t>
            </a:r>
            <a:r>
              <a:rPr lang="en-US" sz="1200" b="0" i="0" kern="1200" dirty="0" smtClean="0">
                <a:solidFill>
                  <a:schemeClr val="tx1"/>
                </a:solidFill>
                <a:latin typeface="+mn-lt"/>
                <a:ea typeface="+mn-ea"/>
                <a:cs typeface="+mn-cs"/>
              </a:rPr>
              <a:t>)</a:t>
            </a:r>
            <a:r>
              <a:rPr lang="en-US" sz="1200" b="0" i="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et utilise le Framework </a:t>
            </a:r>
            <a:r>
              <a:rPr lang="fr-FR" sz="1200" kern="1200" dirty="0" err="1" smtClean="0">
                <a:solidFill>
                  <a:schemeClr val="tx1"/>
                </a:solidFill>
                <a:latin typeface="+mn-lt"/>
                <a:ea typeface="+mn-ea"/>
                <a:cs typeface="+mn-cs"/>
              </a:rPr>
              <a:t>Spring</a:t>
            </a:r>
            <a:r>
              <a:rPr lang="fr-FR" sz="120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Les </a:t>
            </a:r>
            <a:r>
              <a:rPr lang="fr-FR" sz="1200" kern="1200" dirty="0" err="1" smtClean="0">
                <a:solidFill>
                  <a:schemeClr val="tx1"/>
                </a:solidFill>
                <a:latin typeface="+mn-lt"/>
                <a:ea typeface="+mn-ea"/>
                <a:cs typeface="+mn-cs"/>
              </a:rPr>
              <a:t>Frameworks</a:t>
            </a:r>
            <a:r>
              <a:rPr lang="fr-FR" sz="1200" kern="1200" dirty="0" smtClean="0">
                <a:solidFill>
                  <a:schemeClr val="tx1"/>
                </a:solidFill>
                <a:latin typeface="+mn-lt"/>
                <a:ea typeface="+mn-ea"/>
                <a:cs typeface="+mn-cs"/>
              </a:rPr>
              <a:t> qui sont utilisés dans chaque couche sont :</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JPA et </a:t>
            </a:r>
            <a:r>
              <a:rPr lang="fr-FR" sz="1200" kern="1200" dirty="0" err="1" smtClean="0">
                <a:solidFill>
                  <a:schemeClr val="tx1"/>
                </a:solidFill>
                <a:latin typeface="+mn-lt"/>
                <a:ea typeface="+mn-ea"/>
                <a:cs typeface="+mn-cs"/>
              </a:rPr>
              <a:t>Hibernate</a:t>
            </a:r>
            <a:r>
              <a:rPr lang="fr-FR" sz="1200" kern="1200" dirty="0" smtClean="0">
                <a:solidFill>
                  <a:schemeClr val="tx1"/>
                </a:solidFill>
                <a:latin typeface="+mn-lt"/>
                <a:ea typeface="+mn-ea"/>
                <a:cs typeface="+mn-cs"/>
              </a:rPr>
              <a:t> 3 pour la couche de persistance.</a:t>
            </a:r>
            <a:endParaRPr lang="en-US" sz="1200" kern="1200" dirty="0" smtClean="0">
              <a:solidFill>
                <a:schemeClr val="tx1"/>
              </a:solidFill>
              <a:latin typeface="+mn-lt"/>
              <a:ea typeface="+mn-ea"/>
              <a:cs typeface="+mn-cs"/>
            </a:endParaRPr>
          </a:p>
          <a:p>
            <a:pPr lvl="0"/>
            <a:r>
              <a:rPr lang="fr-FR" sz="1200" kern="1200" dirty="0" err="1" smtClean="0">
                <a:solidFill>
                  <a:schemeClr val="tx1"/>
                </a:solidFill>
                <a:latin typeface="+mn-lt"/>
                <a:ea typeface="+mn-ea"/>
                <a:cs typeface="+mn-cs"/>
              </a:rPr>
              <a:t>Spring</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Spring</a:t>
            </a:r>
            <a:r>
              <a:rPr lang="fr-FR" sz="1200" kern="1200" dirty="0" smtClean="0">
                <a:solidFill>
                  <a:schemeClr val="tx1"/>
                </a:solidFill>
                <a:latin typeface="+mn-lt"/>
                <a:ea typeface="+mn-ea"/>
                <a:cs typeface="+mn-cs"/>
              </a:rPr>
              <a:t> MVC, JSP, </a:t>
            </a:r>
            <a:r>
              <a:rPr lang="fr-FR" sz="1200" kern="1200" dirty="0" err="1" smtClean="0">
                <a:solidFill>
                  <a:schemeClr val="tx1"/>
                </a:solidFill>
                <a:latin typeface="+mn-lt"/>
                <a:ea typeface="+mn-ea"/>
                <a:cs typeface="+mn-cs"/>
              </a:rPr>
              <a:t>Aspose</a:t>
            </a:r>
            <a:r>
              <a:rPr lang="fr-FR" sz="1200" kern="1200" dirty="0" smtClean="0">
                <a:solidFill>
                  <a:schemeClr val="tx1"/>
                </a:solidFill>
                <a:latin typeface="+mn-lt"/>
                <a:ea typeface="+mn-ea"/>
                <a:cs typeface="+mn-cs"/>
              </a:rPr>
              <a:t> pour les deux couches : présentation et métier.</a:t>
            </a:r>
            <a:endParaRPr lang="en-US"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fr-FR" dirty="0" smtClean="0"/>
              <a:t> </a:t>
            </a:r>
            <a:endParaRPr lang="en-US" dirty="0"/>
          </a:p>
        </p:txBody>
      </p:sp>
      <p:sp>
        <p:nvSpPr>
          <p:cNvPr id="4" name="Slide Number Placeholder 3"/>
          <p:cNvSpPr>
            <a:spLocks noGrp="1"/>
          </p:cNvSpPr>
          <p:nvPr>
            <p:ph type="sldNum" sz="quarter" idx="10"/>
          </p:nvPr>
        </p:nvSpPr>
        <p:spPr/>
        <p:txBody>
          <a:bodyPr/>
          <a:lstStyle/>
          <a:p>
            <a:fld id="{CF597FD4-EEB4-40D7-A349-F18C1F1FFB9D}" type="slidenum">
              <a:rPr lang="fr-FR" smtClean="0"/>
              <a:pPr/>
              <a:t>15</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Au sein d’ITEC, l’entité FCC/OSD/SCM gère les projets d’évolution ainsi que la maintenance de toutes les applications (TDA, CBS, B3S, SLA Web, ANTALIS) couvrant ces secteurs.</a:t>
            </a:r>
            <a:endParaRPr lang="en-US"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L’intégration continue est un ensemble de bonnes pratiques utilisé dans l’entité FCC/OSD/SCM afin d’améliorer la qualité du code et le produit final. En effet, à chaque modification du code source, on vérifie que le résultat des modifications ne produit pas de régression dans les applications. Le but principal est de détecter les problèmes d’intégration lors du développement</a:t>
            </a:r>
          </a:p>
          <a:p>
            <a:r>
              <a:rPr lang="fr-FR" sz="1200" kern="1200" dirty="0" smtClean="0">
                <a:solidFill>
                  <a:schemeClr val="tx1"/>
                </a:solidFill>
                <a:latin typeface="+mn-lt"/>
                <a:ea typeface="+mn-ea"/>
                <a:cs typeface="+mn-cs"/>
              </a:rPr>
              <a:t>Cette intégration repose sur la mise en place d’une brique logicielle, qui permet par exemple , le lancement des tests unitaires et fonctionnels, qualité du code et rafraichissement des bases de données (DB </a:t>
            </a:r>
            <a:r>
              <a:rPr lang="fr-FR" sz="1200" kern="1200" dirty="0" err="1" smtClean="0">
                <a:solidFill>
                  <a:schemeClr val="tx1"/>
                </a:solidFill>
                <a:latin typeface="+mn-lt"/>
                <a:ea typeface="+mn-ea"/>
                <a:cs typeface="+mn-cs"/>
              </a:rPr>
              <a:t>refresh</a:t>
            </a:r>
            <a:r>
              <a:rPr lang="fr-FR"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CF597FD4-EEB4-40D7-A349-F18C1F1FFB9D}" type="slidenum">
              <a:rPr lang="fr-FR" smtClean="0"/>
              <a:pPr/>
              <a:t>19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C8C9488-349E-4647-B061-70B26343B1D4}" type="datetime1">
              <a:rPr lang="fr-FR" smtClean="0"/>
              <a:pPr/>
              <a:t>30/08/2016</a:t>
            </a:fld>
            <a:endParaRPr lang="fr-F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fr-F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2503005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88C1BFC-7DF1-46F9-815C-98432097657B}" type="datetime1">
              <a:rPr lang="fr-FR" smtClean="0"/>
              <a:pPr/>
              <a:t>30/08/2016</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115313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CD81639-E1F2-4CDD-BD0F-A9447E1E56B5}" type="datetime1">
              <a:rPr lang="fr-FR" smtClean="0"/>
              <a:pPr/>
              <a:t>30/08/2016</a:t>
            </a:fld>
            <a:endParaRPr lang="fr-FR"/>
          </a:p>
        </p:txBody>
      </p:sp>
      <p:sp>
        <p:nvSpPr>
          <p:cNvPr id="5" name="Footer Placeholder 4"/>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2906273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smtClean="0"/>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F5FF067-EC77-4CE1-B72D-268F5AAEDFFB}" type="datetime1">
              <a:rPr lang="fr-FR" smtClean="0"/>
              <a:pPr/>
              <a:t>30/08/2016</a:t>
            </a:fld>
            <a:endParaRPr lang="fr-FR"/>
          </a:p>
        </p:txBody>
      </p:sp>
      <p:sp>
        <p:nvSpPr>
          <p:cNvPr id="5" name="Footer Placeholder 4"/>
          <p:cNvSpPr>
            <a:spLocks noGrp="1"/>
          </p:cNvSpPr>
          <p:nvPr>
            <p:ph type="ftr" sz="quarter" idx="11"/>
          </p:nvPr>
        </p:nvSpPr>
        <p:spPr/>
        <p:txBody>
          <a:bodyPr/>
          <a:lstStyle/>
          <a:p>
            <a:endParaRPr lang="fr-F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864241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E73F8296-F747-4C9B-8DCC-DF354A579399}" type="datetime1">
              <a:rPr lang="fr-FR" smtClean="0"/>
              <a:pPr/>
              <a:t>30/08/2016</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423867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54C610F-ED9C-47B8-AF4B-2CC65A445236}" type="datetime1">
              <a:rPr lang="fr-FR" smtClean="0"/>
              <a:pPr/>
              <a:t>30/08/2016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3594866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7228842-6FD1-45E3-8EC4-E94439AEB8B9}" type="datetime1">
              <a:rPr lang="fr-FR" smtClean="0"/>
              <a:pPr/>
              <a:t>30/08/2016</a:t>
            </a:fld>
            <a:endParaRPr lang="fr-FR"/>
          </a:p>
        </p:txBody>
      </p:sp>
      <p:sp>
        <p:nvSpPr>
          <p:cNvPr id="8" name="Footer Placeholder 7"/>
          <p:cNvSpPr>
            <a:spLocks noGrp="1"/>
          </p:cNvSpPr>
          <p:nvPr>
            <p:ph type="ftr" sz="quarter" idx="11"/>
          </p:nvPr>
        </p:nvSpPr>
        <p:spPr>
          <a:xfrm>
            <a:off x="561111" y="6391838"/>
            <a:ext cx="3644282" cy="304801"/>
          </a:xfrm>
        </p:spPr>
        <p:txBody>
          <a:bodyPr/>
          <a:lstStyle/>
          <a:p>
            <a:endParaRPr lang="fr-FR"/>
          </a:p>
        </p:txBody>
      </p:sp>
      <p:sp>
        <p:nvSpPr>
          <p:cNvPr id="9" name="Slide Number Placeholder 8"/>
          <p:cNvSpPr>
            <a:spLocks noGrp="1"/>
          </p:cNvSpPr>
          <p:nvPr>
            <p:ph type="sldNum" sz="quarter" idx="12"/>
          </p:nvPr>
        </p:nvSpPr>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2571071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7BA5DDF-323B-4A76-AC5C-771F6A88A9C6}" type="datetime1">
              <a:rPr lang="fr-FR" smtClean="0"/>
              <a:pPr/>
              <a:t>30/08/2016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1708573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DB5C9BA-CBF3-4BE2-B477-2D2F9E513018}" type="datetime1">
              <a:rPr lang="fr-FR" smtClean="0"/>
              <a:pPr/>
              <a:t>30/08/2016</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143453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BFD24A6-50EF-464E-9F84-BA01EBBB99B6}" type="datetime1">
              <a:rPr lang="fr-FR" smtClean="0"/>
              <a:pPr/>
              <a:t>30/08/2016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4059373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4292D26-28C0-47D4-AAF0-2347B233DDFE}" type="datetime1">
              <a:rPr lang="fr-FR" smtClean="0"/>
              <a:pPr/>
              <a:t>30/08/2016</a:t>
            </a:fld>
            <a:endParaRPr lang="fr-FR"/>
          </a:p>
        </p:txBody>
      </p:sp>
      <p:sp>
        <p:nvSpPr>
          <p:cNvPr id="5" name="Footer Placeholder 4"/>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772934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D1016EF-9646-4421-BAFA-69DC5FD4E503}" type="datetime1">
              <a:rPr lang="fr-FR" smtClean="0"/>
              <a:pPr/>
              <a:t>30/08/2016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229937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E116047-5B23-426E-B4A3-31F3531B9AD8}" type="datetime1">
              <a:rPr lang="fr-FR" smtClean="0"/>
              <a:pPr/>
              <a:t>30/08/2016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4225503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9725F2B-96C5-4F99-BDF4-D3453F62042A}" type="datetime1">
              <a:rPr lang="fr-FR" smtClean="0"/>
              <a:pPr/>
              <a:t>30/08/2016</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2499429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4A42F-7FDA-40B4-807F-1FCBC3606462}" type="datetime1">
              <a:rPr lang="fr-FR" smtClean="0"/>
              <a:pPr/>
              <a:t>30/08/2016</a:t>
            </a:fld>
            <a:endParaRPr lang="fr-FR"/>
          </a:p>
        </p:txBody>
      </p:sp>
      <p:sp>
        <p:nvSpPr>
          <p:cNvPr id="3" name="Footer Placeholder 2"/>
          <p:cNvSpPr>
            <a:spLocks noGrp="1"/>
          </p:cNvSpPr>
          <p:nvPr>
            <p:ph type="ftr" sz="quarter" idx="11"/>
          </p:nvPr>
        </p:nvSpPr>
        <p:spPr/>
        <p:txBody>
          <a:bodyPr/>
          <a:lstStyle/>
          <a:p>
            <a:endParaRPr lang="fr-F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239151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21CFC0E0-F7DD-447B-8892-94C672107BCC}" type="datetime1">
              <a:rPr lang="fr-FR" smtClean="0"/>
              <a:pPr/>
              <a:t>30/08/2016</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3344369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smtClean="0"/>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1563E90-9CAC-4B75-BC47-E9AA3EE0460C}" type="datetime1">
              <a:rPr lang="fr-FR" smtClean="0"/>
              <a:pPr/>
              <a:t>30/08/2016</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2612373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B91C65-5FFF-4D12-B958-4F6F757B4C9D}" type="datetime1">
              <a:rPr lang="fr-FR" smtClean="0"/>
              <a:pPr/>
              <a:t>30/08/2016</a:t>
            </a:fld>
            <a:endParaRPr lang="fr-F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fr-F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3205527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gif"/><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jpeg"/><Relationship Id="rId9"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68532" y="4763911"/>
            <a:ext cx="5135226" cy="513399"/>
          </a:xfrm>
        </p:spPr>
        <p:txBody>
          <a:bodyPr/>
          <a:lstStyle/>
          <a:p>
            <a:r>
              <a:rPr lang="fr-FR" sz="1600" dirty="0" smtClean="0"/>
              <a:t>Thin-hinane YOUNSI (EISE5 Polytech Paris UPMC)</a:t>
            </a:r>
            <a:endParaRPr lang="fr-FR" sz="1600" dirty="0"/>
          </a:p>
        </p:txBody>
      </p:sp>
      <p:sp>
        <p:nvSpPr>
          <p:cNvPr id="3" name="Sous-titre 2"/>
          <p:cNvSpPr>
            <a:spLocks noGrp="1"/>
          </p:cNvSpPr>
          <p:nvPr>
            <p:ph type="subTitle" idx="1"/>
          </p:nvPr>
        </p:nvSpPr>
        <p:spPr>
          <a:xfrm>
            <a:off x="1512763" y="3147363"/>
            <a:ext cx="8825658" cy="569871"/>
          </a:xfrm>
        </p:spPr>
        <p:txBody>
          <a:bodyPr>
            <a:normAutofit/>
          </a:bodyPr>
          <a:lstStyle/>
          <a:p>
            <a:r>
              <a:rPr lang="fr-FR" sz="2000" dirty="0" smtClean="0"/>
              <a:t>Présentation de stage de fin d’étude à la société générale</a:t>
            </a:r>
            <a:endParaRPr lang="fr-FR" sz="2000" dirty="0"/>
          </a:p>
        </p:txBody>
      </p:sp>
      <p:sp>
        <p:nvSpPr>
          <p:cNvPr id="7" name="Titre 1"/>
          <p:cNvSpPr txBox="1">
            <a:spLocks/>
          </p:cNvSpPr>
          <p:nvPr/>
        </p:nvSpPr>
        <p:spPr bwMode="gray">
          <a:xfrm>
            <a:off x="770642" y="741385"/>
            <a:ext cx="8825658" cy="2021693"/>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4000" dirty="0" smtClean="0"/>
              <a:t>Projet IT de gestion des obligations sécurisées CBS (COVERED BOND SYSTEM) </a:t>
            </a:r>
            <a:endParaRPr lang="fr-FR" sz="4000" dirty="0"/>
          </a:p>
        </p:txBody>
      </p:sp>
      <p:sp>
        <p:nvSpPr>
          <p:cNvPr id="8" name="Titre 1"/>
          <p:cNvSpPr txBox="1">
            <a:spLocks/>
          </p:cNvSpPr>
          <p:nvPr/>
        </p:nvSpPr>
        <p:spPr bwMode="gray">
          <a:xfrm>
            <a:off x="949547" y="4671391"/>
            <a:ext cx="4573726" cy="83491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1600" dirty="0" smtClean="0"/>
              <a:t>Maitres de stage :   Amen Allah BHAR </a:t>
            </a:r>
          </a:p>
          <a:p>
            <a:r>
              <a:rPr lang="fr-FR" sz="1600" dirty="0"/>
              <a:t>	</a:t>
            </a:r>
            <a:r>
              <a:rPr lang="fr-FR" sz="1600" dirty="0" smtClean="0"/>
              <a:t>		</a:t>
            </a:r>
            <a:r>
              <a:rPr lang="fr-FR" sz="1600" dirty="0" smtClean="0"/>
              <a:t>       </a:t>
            </a:r>
            <a:r>
              <a:rPr lang="fr-FR" sz="1600" dirty="0" smtClean="0"/>
              <a:t>Damien </a:t>
            </a:r>
            <a:r>
              <a:rPr lang="fr-FR" sz="1600" dirty="0" smtClean="0"/>
              <a:t>DENIZART</a:t>
            </a:r>
          </a:p>
          <a:p>
            <a:r>
              <a:rPr lang="fr-FR" sz="1600" dirty="0" smtClean="0"/>
              <a:t>Tuteur enseignant : Andrea PINNA</a:t>
            </a:r>
            <a:endParaRPr lang="fr-FR" sz="1600" dirty="0"/>
          </a:p>
        </p:txBody>
      </p:sp>
      <p:pic>
        <p:nvPicPr>
          <p:cNvPr id="9" name="Image 8"/>
          <p:cNvPicPr/>
          <p:nvPr/>
        </p:nvPicPr>
        <p:blipFill>
          <a:blip r:embed="rId3" cstate="print">
            <a:extLst>
              <a:ext uri="{28A0092B-C50C-407E-A947-70E740481C1C}">
                <a14:useLocalDpi xmlns:a14="http://schemas.microsoft.com/office/drawing/2010/main" xmlns="" val="0"/>
              </a:ext>
            </a:extLst>
          </a:blip>
          <a:stretch>
            <a:fillRect/>
          </a:stretch>
        </p:blipFill>
        <p:spPr>
          <a:xfrm>
            <a:off x="1112769" y="0"/>
            <a:ext cx="1292501" cy="741385"/>
          </a:xfrm>
          <a:prstGeom prst="rect">
            <a:avLst/>
          </a:prstGeom>
        </p:spPr>
      </p:pic>
      <p:pic>
        <p:nvPicPr>
          <p:cNvPr id="11" name="Picture 1" descr="logo_SG"/>
          <p:cNvPicPr/>
          <p:nvPr/>
        </p:nvPicPr>
        <p:blipFill>
          <a:blip r:embed="rId4" cstate="print"/>
          <a:srcRect/>
          <a:stretch>
            <a:fillRect/>
          </a:stretch>
        </p:blipFill>
        <p:spPr bwMode="auto">
          <a:xfrm>
            <a:off x="0" y="29550"/>
            <a:ext cx="1112769" cy="711835"/>
          </a:xfrm>
          <a:prstGeom prst="rect">
            <a:avLst/>
          </a:prstGeom>
          <a:noFill/>
          <a:ln w="9525">
            <a:noFill/>
            <a:miter lim="800000"/>
            <a:headEnd/>
            <a:tailEnd/>
          </a:ln>
        </p:spPr>
      </p:pic>
      <p:sp>
        <p:nvSpPr>
          <p:cNvPr id="12" name="Espace réservé du numéro de diapositive 11"/>
          <p:cNvSpPr>
            <a:spLocks noGrp="1"/>
          </p:cNvSpPr>
          <p:nvPr>
            <p:ph type="sldNum" sz="quarter" idx="12"/>
          </p:nvPr>
        </p:nvSpPr>
        <p:spPr/>
        <p:txBody>
          <a:bodyPr/>
          <a:lstStyle/>
          <a:p>
            <a:fld id="{DE620CD9-28C9-421C-A366-32420EF2B4AE}" type="slidenum">
              <a:rPr lang="fr-FR" smtClean="0"/>
              <a:pPr/>
              <a:t>1</a:t>
            </a:fld>
            <a:endParaRPr lang="fr-FR"/>
          </a:p>
        </p:txBody>
      </p:sp>
    </p:spTree>
    <p:extLst>
      <p:ext uri="{BB962C8B-B14F-4D97-AF65-F5344CB8AC3E}">
        <p14:creationId xmlns:p14="http://schemas.microsoft.com/office/powerpoint/2010/main" xmlns="" val="3817852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latin typeface="Calibri" pitchFamily="34" charset="0"/>
                <a:cs typeface="Calibri" pitchFamily="34" charset="0"/>
              </a:rPr>
              <a:t>Présentation du projet CBS</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1231154" y="4495800"/>
            <a:ext cx="8825659" cy="2133600"/>
          </a:xfrm>
        </p:spPr>
        <p:txBody>
          <a:bodyPr>
            <a:normAutofit fontScale="62500" lnSpcReduction="20000"/>
          </a:bodyPr>
          <a:lstStyle/>
          <a:p>
            <a:r>
              <a:rPr lang="fr-FR" sz="2300" dirty="0" smtClean="0">
                <a:latin typeface="Calibri" pitchFamily="34" charset="0"/>
                <a:cs typeface="Calibri" pitchFamily="34" charset="0"/>
              </a:rPr>
              <a:t>Problématique  :  Les  </a:t>
            </a:r>
            <a:r>
              <a:rPr lang="en-US" sz="2300" dirty="0" smtClean="0">
                <a:latin typeface="Calibri" pitchFamily="34" charset="0"/>
                <a:ea typeface="Calibri"/>
                <a:cs typeface="Calibri" pitchFamily="34" charset="0"/>
              </a:rPr>
              <a:t>Covered Bonds </a:t>
            </a:r>
            <a:r>
              <a:rPr lang="en-US" sz="2300" dirty="0" smtClean="0">
                <a:latin typeface="Calibri" pitchFamily="34" charset="0"/>
                <a:ea typeface="Calibri"/>
                <a:cs typeface="Calibri" pitchFamily="34" charset="0"/>
              </a:rPr>
              <a:t> </a:t>
            </a:r>
            <a:r>
              <a:rPr lang="fr-FR" sz="2300" dirty="0" smtClean="0">
                <a:latin typeface="Calibri" pitchFamily="34" charset="0"/>
                <a:ea typeface="Calibri"/>
                <a:cs typeface="Calibri" pitchFamily="34" charset="0"/>
              </a:rPr>
              <a:t>sont destinés à garantir </a:t>
            </a:r>
            <a:r>
              <a:rPr lang="fr-FR" sz="2300" dirty="0" smtClean="0">
                <a:latin typeface="Calibri" pitchFamily="34" charset="0"/>
                <a:cs typeface="Calibri" pitchFamily="34" charset="0"/>
              </a:rPr>
              <a:t>aux porteurs obligataires une sécurité supérieure à celle d’un titre obligataire classique. </a:t>
            </a:r>
            <a:r>
              <a:rPr lang="fr-FR" sz="2300" dirty="0" smtClean="0">
                <a:latin typeface="Calibri"/>
                <a:ea typeface="Calibri"/>
              </a:rPr>
              <a:t>Depuis la crise un intérêt particulier est mis sur les émissions de cette nature.</a:t>
            </a:r>
          </a:p>
          <a:p>
            <a:r>
              <a:rPr lang="fr-FR" sz="2300" dirty="0" smtClean="0">
                <a:latin typeface="Calibri"/>
                <a:cs typeface="Calibri" pitchFamily="34" charset="0"/>
              </a:rPr>
              <a:t>Solution : </a:t>
            </a:r>
            <a:r>
              <a:rPr lang="fr-FR" sz="2300" dirty="0" smtClean="0">
                <a:latin typeface="Calibri" pitchFamily="34" charset="0"/>
                <a:cs typeface="Calibri" pitchFamily="34" charset="0"/>
              </a:rPr>
              <a:t> ITEC/FCC/OSD/CBS veille</a:t>
            </a:r>
          </a:p>
          <a:p>
            <a:pPr lvl="1">
              <a:buFont typeface="Wingdings" pitchFamily="2" charset="2"/>
              <a:buChar char="§"/>
            </a:pPr>
            <a:r>
              <a:rPr lang="fr-FR" sz="2300" dirty="0" smtClean="0">
                <a:latin typeface="Calibri" pitchFamily="34" charset="0"/>
                <a:cs typeface="Calibri" pitchFamily="34" charset="0"/>
              </a:rPr>
              <a:t>à la couverture par des actifs de toutes les obligations </a:t>
            </a:r>
          </a:p>
          <a:p>
            <a:pPr lvl="1">
              <a:buFont typeface="Wingdings" pitchFamily="2" charset="2"/>
              <a:buChar char="§"/>
            </a:pPr>
            <a:r>
              <a:rPr lang="fr-FR" sz="2300" dirty="0" smtClean="0">
                <a:latin typeface="Calibri" pitchFamily="34" charset="0"/>
                <a:cs typeface="Calibri" pitchFamily="34" charset="0"/>
              </a:rPr>
              <a:t>à ce que des </a:t>
            </a:r>
            <a:r>
              <a:rPr lang="fr-FR" sz="2300" dirty="0" err="1" smtClean="0">
                <a:latin typeface="Calibri" pitchFamily="34" charset="0"/>
                <a:cs typeface="Calibri" pitchFamily="34" charset="0"/>
              </a:rPr>
              <a:t>reporting</a:t>
            </a:r>
            <a:r>
              <a:rPr lang="fr-FR" sz="2300" dirty="0" smtClean="0">
                <a:latin typeface="Calibri" pitchFamily="34" charset="0"/>
                <a:cs typeface="Calibri" pitchFamily="34" charset="0"/>
              </a:rPr>
              <a:t> réglementaires soient fournies aux agences de notations</a:t>
            </a:r>
          </a:p>
          <a:p>
            <a:pPr lvl="1">
              <a:buFont typeface="Wingdings" pitchFamily="2" charset="2"/>
              <a:buChar char="§"/>
            </a:pPr>
            <a:endParaRPr lang="fr-FR" sz="2300" dirty="0" smtClean="0">
              <a:latin typeface="Calibri" pitchFamily="34" charset="0"/>
              <a:cs typeface="Calibri" pitchFamily="34" charset="0"/>
            </a:endParaRPr>
          </a:p>
          <a:p>
            <a:pPr>
              <a:buNone/>
            </a:pPr>
            <a:r>
              <a:rPr lang="fr-FR" sz="2300" dirty="0" smtClean="0">
                <a:latin typeface="Calibri" pitchFamily="34" charset="0"/>
                <a:cs typeface="Calibri" pitchFamily="34" charset="0"/>
              </a:rPr>
              <a:t>	</a:t>
            </a:r>
            <a:endParaRPr lang="fr-FR" sz="2300" dirty="0" smtClean="0">
              <a:latin typeface="Calibri" pitchFamily="34" charset="0"/>
              <a:cs typeface="Calibri" pitchFamily="34" charset="0"/>
            </a:endParaRPr>
          </a:p>
          <a:p>
            <a:pPr lvl="1"/>
            <a:endParaRPr lang="fr-FR" dirty="0" smtClean="0">
              <a:latin typeface="Calibri"/>
              <a:cs typeface="Calibri" pitchFamily="34" charset="0"/>
            </a:endParaRPr>
          </a:p>
        </p:txBody>
      </p:sp>
      <p:sp>
        <p:nvSpPr>
          <p:cNvPr id="4" name="Slide Number Placeholder 3"/>
          <p:cNvSpPr>
            <a:spLocks noGrp="1"/>
          </p:cNvSpPr>
          <p:nvPr>
            <p:ph type="sldNum" sz="quarter" idx="12"/>
          </p:nvPr>
        </p:nvSpPr>
        <p:spPr/>
        <p:txBody>
          <a:bodyPr/>
          <a:lstStyle/>
          <a:p>
            <a:fld id="{DE620CD9-28C9-421C-A366-32420EF2B4AE}" type="slidenum">
              <a:rPr lang="fr-FR" smtClean="0"/>
              <a:pPr/>
              <a:t>10</a:t>
            </a:fld>
            <a:endParaRPr lang="fr-FR"/>
          </a:p>
        </p:txBody>
      </p:sp>
      <p:sp>
        <p:nvSpPr>
          <p:cNvPr id="1026" name="AutoShape 119"/>
          <p:cNvSpPr>
            <a:spLocks noChangeArrowheads="1"/>
          </p:cNvSpPr>
          <p:nvPr/>
        </p:nvSpPr>
        <p:spPr bwMode="auto">
          <a:xfrm>
            <a:off x="2176463" y="2843213"/>
            <a:ext cx="1306512" cy="1125537"/>
          </a:xfrm>
          <a:prstGeom prst="roundRect">
            <a:avLst>
              <a:gd name="adj" fmla="val 16667"/>
            </a:avLst>
          </a:prstGeom>
          <a:solidFill>
            <a:srgbClr val="4F81BD"/>
          </a:solidFill>
          <a:ln w="38100">
            <a:solidFill>
              <a:srgbClr val="4F81BD"/>
            </a:solidFill>
            <a:round/>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smtClean="0">
                <a:ln>
                  <a:noFill/>
                </a:ln>
                <a:solidFill>
                  <a:schemeClr val="tx1"/>
                </a:solidFill>
                <a:effectLst/>
                <a:latin typeface="Times New Roman" pitchFamily="18" charset="0"/>
                <a:cs typeface="Arial" pitchFamily="34" charset="0"/>
              </a:rPr>
              <a:t>	</a:t>
            </a:r>
            <a:endParaRPr kumimoji="0" lang="fr-FR" sz="1100" b="0" i="0" u="none" strike="noStrike" cap="none" normalizeH="0" baseline="0" smtClean="0">
              <a:ln>
                <a:noFill/>
              </a:ln>
              <a:solidFill>
                <a:srgbClr val="0070C0"/>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200" b="0" i="0" u="none" strike="noStrike" cap="none" normalizeH="0" baseline="0" smtClean="0">
                <a:ln>
                  <a:noFill/>
                </a:ln>
                <a:solidFill>
                  <a:srgbClr val="FFFFFF"/>
                </a:solidFill>
                <a:effectLst/>
                <a:latin typeface="Calibri" pitchFamily="34" charset="0"/>
                <a:cs typeface="Arial" pitchFamily="34" charset="0"/>
              </a:rPr>
              <a:t>SG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7" name="AutoShape 120"/>
          <p:cNvSpPr>
            <a:spLocks noChangeArrowheads="1"/>
          </p:cNvSpPr>
          <p:nvPr/>
        </p:nvSpPr>
        <p:spPr bwMode="auto">
          <a:xfrm>
            <a:off x="4560888" y="2843213"/>
            <a:ext cx="1306512" cy="1125537"/>
          </a:xfrm>
          <a:prstGeom prst="roundRect">
            <a:avLst>
              <a:gd name="adj" fmla="val 16667"/>
            </a:avLst>
          </a:prstGeom>
          <a:solidFill>
            <a:srgbClr val="4F81BD"/>
          </a:solidFill>
          <a:ln w="38100">
            <a:solidFill>
              <a:srgbClr val="4F81BD"/>
            </a:solidFill>
            <a:round/>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smtClean="0">
                <a:ln>
                  <a:noFill/>
                </a:ln>
                <a:solidFill>
                  <a:srgbClr val="FFFFFF"/>
                </a:solidFill>
                <a:effectLst/>
                <a:latin typeface="Calibri" pitchFamily="34" charset="0"/>
                <a:cs typeface="Arial" pitchFamily="34" charset="0"/>
              </a:rPr>
              <a:t>BCE</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smtClean="0">
                <a:ln>
                  <a:noFill/>
                </a:ln>
                <a:solidFill>
                  <a:srgbClr val="FFFFFF"/>
                </a:solidFill>
                <a:effectLst/>
                <a:latin typeface="Calibri" pitchFamily="34" charset="0"/>
                <a:cs typeface="Arial" pitchFamily="34" charset="0"/>
              </a:rPr>
              <a:t>SCF</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smtClean="0">
                <a:ln>
                  <a:noFill/>
                </a:ln>
                <a:solidFill>
                  <a:srgbClr val="FFFFFF"/>
                </a:solidFill>
                <a:effectLst/>
                <a:latin typeface="Calibri" pitchFamily="34" charset="0"/>
                <a:cs typeface="Arial" pitchFamily="34" charset="0"/>
              </a:rPr>
              <a:t>SFH</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smtClean="0">
                <a:ln>
                  <a:noFill/>
                </a:ln>
                <a:solidFill>
                  <a:srgbClr val="FFFFFF"/>
                </a:solidFill>
                <a:effectLst/>
                <a:latin typeface="Calibri" pitchFamily="34" charset="0"/>
                <a:cs typeface="Arial" pitchFamily="34" charset="0"/>
              </a:rPr>
              <a:t>  MKK</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smtClean="0">
                <a:ln>
                  <a:noFill/>
                </a:ln>
                <a:solidFill>
                  <a:srgbClr val="FFFFFF"/>
                </a:solidFill>
                <a:effectLst/>
                <a:latin typeface="Calibri" pitchFamily="34" charset="0"/>
                <a:cs typeface="Arial" pitchFamily="34" charset="0"/>
              </a:rPr>
              <a:t> LDG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8" name="AutoShape 121"/>
          <p:cNvSpPr>
            <a:spLocks noChangeArrowheads="1"/>
          </p:cNvSpPr>
          <p:nvPr/>
        </p:nvSpPr>
        <p:spPr bwMode="auto">
          <a:xfrm>
            <a:off x="7010400" y="2843213"/>
            <a:ext cx="1273175" cy="1125537"/>
          </a:xfrm>
          <a:prstGeom prst="roundRect">
            <a:avLst>
              <a:gd name="adj" fmla="val 16667"/>
            </a:avLst>
          </a:prstGeom>
          <a:solidFill>
            <a:srgbClr val="4F81BD"/>
          </a:solidFill>
          <a:ln w="38100">
            <a:solidFill>
              <a:srgbClr val="4F81BD"/>
            </a:solidFill>
            <a:round/>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fr-FR"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200" b="0" i="0" u="none" strike="noStrike" cap="none" normalizeH="0" baseline="0" smtClean="0">
                <a:ln>
                  <a:noFill/>
                </a:ln>
                <a:solidFill>
                  <a:srgbClr val="FFFFFF"/>
                </a:solidFill>
                <a:effectLst/>
                <a:latin typeface="Calibri" pitchFamily="34" charset="0"/>
                <a:cs typeface="Arial" pitchFamily="34" charset="0"/>
              </a:rPr>
              <a:t>Investors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AutoShape 127"/>
          <p:cNvSpPr>
            <a:spLocks noChangeArrowheads="1"/>
          </p:cNvSpPr>
          <p:nvPr/>
        </p:nvSpPr>
        <p:spPr bwMode="auto">
          <a:xfrm>
            <a:off x="3482975" y="2759075"/>
            <a:ext cx="1154113" cy="315913"/>
          </a:xfrm>
          <a:prstGeom prst="curvedDownArrow">
            <a:avLst>
              <a:gd name="adj1" fmla="val 73065"/>
              <a:gd name="adj2" fmla="val 146130"/>
              <a:gd name="adj3" fmla="val 33333"/>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030" name="AutoShape 128"/>
          <p:cNvSpPr>
            <a:spLocks noChangeArrowheads="1"/>
          </p:cNvSpPr>
          <p:nvPr/>
        </p:nvSpPr>
        <p:spPr bwMode="auto">
          <a:xfrm>
            <a:off x="5856288" y="2759075"/>
            <a:ext cx="1154112" cy="315913"/>
          </a:xfrm>
          <a:prstGeom prst="curvedDownArrow">
            <a:avLst>
              <a:gd name="adj1" fmla="val 73065"/>
              <a:gd name="adj2" fmla="val 146130"/>
              <a:gd name="adj3" fmla="val 33333"/>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031" name="Text Box 132"/>
          <p:cNvSpPr txBox="1">
            <a:spLocks noChangeArrowheads="1"/>
          </p:cNvSpPr>
          <p:nvPr/>
        </p:nvSpPr>
        <p:spPr bwMode="auto">
          <a:xfrm>
            <a:off x="3494088" y="2335213"/>
            <a:ext cx="990600" cy="26193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smtClean="0">
                <a:ln>
                  <a:noFill/>
                </a:ln>
                <a:solidFill>
                  <a:schemeClr val="tx1"/>
                </a:solidFill>
                <a:effectLst/>
                <a:latin typeface="Calibri" pitchFamily="34" charset="0"/>
                <a:cs typeface="Arial" pitchFamily="34" charset="0"/>
              </a:rPr>
              <a:t>    Collaterals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2" name="Text Box 133"/>
          <p:cNvSpPr txBox="1">
            <a:spLocks noChangeArrowheads="1"/>
          </p:cNvSpPr>
          <p:nvPr/>
        </p:nvSpPr>
        <p:spPr bwMode="auto">
          <a:xfrm>
            <a:off x="3617913" y="4116388"/>
            <a:ext cx="990600" cy="33813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dirty="0" smtClean="0">
                <a:ln>
                  <a:noFill/>
                </a:ln>
                <a:solidFill>
                  <a:schemeClr val="tx1"/>
                </a:solidFill>
                <a:effectLst/>
                <a:latin typeface="Calibri" pitchFamily="34" charset="0"/>
                <a:cs typeface="Arial" pitchFamily="34" charset="0"/>
              </a:rPr>
              <a:t>    Loans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3" name="Text Box 134"/>
          <p:cNvSpPr txBox="1">
            <a:spLocks noChangeArrowheads="1"/>
          </p:cNvSpPr>
          <p:nvPr/>
        </p:nvSpPr>
        <p:spPr bwMode="auto">
          <a:xfrm>
            <a:off x="5943600" y="2422525"/>
            <a:ext cx="990600" cy="25082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smtClean="0">
                <a:ln>
                  <a:noFill/>
                </a:ln>
                <a:solidFill>
                  <a:schemeClr val="tx1"/>
                </a:solidFill>
                <a:effectLst/>
                <a:latin typeface="Calibri" pitchFamily="34" charset="0"/>
                <a:cs typeface="Arial" pitchFamily="34" charset="0"/>
              </a:rPr>
              <a:t>       Bond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4" name="Text Box 136"/>
          <p:cNvSpPr txBox="1">
            <a:spLocks noChangeArrowheads="1"/>
          </p:cNvSpPr>
          <p:nvPr/>
        </p:nvSpPr>
        <p:spPr bwMode="auto">
          <a:xfrm>
            <a:off x="6010275" y="4135438"/>
            <a:ext cx="990600" cy="33813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smtClean="0">
                <a:ln>
                  <a:noFill/>
                </a:ln>
                <a:solidFill>
                  <a:schemeClr val="tx1"/>
                </a:solidFill>
                <a:effectLst/>
                <a:latin typeface="Calibri" pitchFamily="34" charset="0"/>
                <a:cs typeface="Arial" pitchFamily="34" charset="0"/>
              </a:rPr>
              <a:t>     Money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5" name="Flèche courbée vers le bas 429"/>
          <p:cNvSpPr>
            <a:spLocks noChangeArrowheads="1"/>
          </p:cNvSpPr>
          <p:nvPr/>
        </p:nvSpPr>
        <p:spPr bwMode="auto">
          <a:xfrm rot="10800000">
            <a:off x="3443288" y="3525838"/>
            <a:ext cx="1114425" cy="447675"/>
          </a:xfrm>
          <a:prstGeom prst="curvedDownArrow">
            <a:avLst>
              <a:gd name="adj1" fmla="val 25009"/>
              <a:gd name="adj2" fmla="val 49995"/>
              <a:gd name="adj3" fmla="val 25000"/>
            </a:avLst>
          </a:prstGeom>
          <a:solidFill>
            <a:srgbClr val="4F81BD"/>
          </a:solidFill>
          <a:ln w="25400">
            <a:solidFill>
              <a:srgbClr val="FFFFFF"/>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036" name="Flèche courbée vers le bas 431"/>
          <p:cNvSpPr>
            <a:spLocks noChangeArrowheads="1"/>
          </p:cNvSpPr>
          <p:nvPr/>
        </p:nvSpPr>
        <p:spPr bwMode="auto">
          <a:xfrm rot="10800000">
            <a:off x="5853113" y="3533775"/>
            <a:ext cx="1114425" cy="447675"/>
          </a:xfrm>
          <a:prstGeom prst="curvedDownArrow">
            <a:avLst>
              <a:gd name="adj1" fmla="val 25009"/>
              <a:gd name="adj2" fmla="val 49995"/>
              <a:gd name="adj3" fmla="val 25000"/>
            </a:avLst>
          </a:prstGeom>
          <a:solidFill>
            <a:srgbClr val="4F81BD"/>
          </a:solidFill>
          <a:ln w="25400">
            <a:solidFill>
              <a:srgbClr val="FFFFFF"/>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latin typeface="Calibri" pitchFamily="34" charset="0"/>
                <a:cs typeface="Calibri" pitchFamily="34" charset="0"/>
              </a:rPr>
              <a:t>Présentation de l’application CBS </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1154954" y="2603500"/>
            <a:ext cx="8825659" cy="2239433"/>
          </a:xfrm>
        </p:spPr>
        <p:txBody>
          <a:bodyPr>
            <a:normAutofit fontScale="92500" lnSpcReduction="10000"/>
          </a:bodyPr>
          <a:lstStyle/>
          <a:p>
            <a:r>
              <a:rPr lang="fr-FR" dirty="0" smtClean="0">
                <a:latin typeface="Calibri" pitchFamily="34" charset="0"/>
                <a:cs typeface="Calibri" pitchFamily="34" charset="0"/>
              </a:rPr>
              <a:t>Besoins non-fonctionnels de l’application  </a:t>
            </a:r>
          </a:p>
          <a:p>
            <a:r>
              <a:rPr lang="fr-FR" dirty="0" smtClean="0">
                <a:latin typeface="Calibri" pitchFamily="34" charset="0"/>
                <a:cs typeface="Calibri" pitchFamily="34" charset="0"/>
              </a:rPr>
              <a:t>Besoins fonctionnels de </a:t>
            </a:r>
            <a:r>
              <a:rPr lang="fr-FR" dirty="0" smtClean="0">
                <a:latin typeface="Calibri" pitchFamily="34" charset="0"/>
                <a:cs typeface="Calibri" pitchFamily="34" charset="0"/>
              </a:rPr>
              <a:t>l’application :</a:t>
            </a:r>
            <a:endParaRPr lang="fr-FR" dirty="0" smtClean="0">
              <a:solidFill>
                <a:schemeClr val="tx1"/>
              </a:solidFill>
              <a:latin typeface="Calibri" pitchFamily="34" charset="0"/>
              <a:cs typeface="Calibri" pitchFamily="34" charset="0"/>
            </a:endParaRPr>
          </a:p>
          <a:p>
            <a:pPr lvl="1">
              <a:buFont typeface="Wingdings" pitchFamily="2" charset="2"/>
              <a:buChar char="Ø"/>
            </a:pPr>
            <a:r>
              <a:rPr lang="fr-FR" dirty="0" smtClean="0">
                <a:latin typeface="Calibri" pitchFamily="34" charset="0"/>
                <a:cs typeface="Calibri" pitchFamily="34" charset="0"/>
              </a:rPr>
              <a:t>5 modules fonctionnels</a:t>
            </a:r>
          </a:p>
          <a:p>
            <a:pPr lvl="2" algn="just">
              <a:lnSpc>
                <a:spcPct val="115000"/>
              </a:lnSpc>
              <a:spcBef>
                <a:spcPts val="0"/>
              </a:spcBef>
              <a:buFont typeface="Wingdings" pitchFamily="2" charset="2"/>
              <a:buChar char="§"/>
            </a:pPr>
            <a:r>
              <a:rPr lang="fr-FR" dirty="0" smtClean="0">
                <a:latin typeface="Calibri" pitchFamily="34" charset="0"/>
                <a:ea typeface="Calibri"/>
                <a:cs typeface="Calibri" pitchFamily="34" charset="0"/>
              </a:rPr>
              <a:t>Authentification</a:t>
            </a:r>
            <a:endParaRPr lang="en-US" dirty="0" smtClean="0">
              <a:latin typeface="Calibri" pitchFamily="34" charset="0"/>
              <a:ea typeface="Calibri"/>
              <a:cs typeface="Calibri" pitchFamily="34" charset="0"/>
            </a:endParaRPr>
          </a:p>
          <a:p>
            <a:pPr lvl="2" algn="just">
              <a:lnSpc>
                <a:spcPct val="115000"/>
              </a:lnSpc>
              <a:spcBef>
                <a:spcPts val="0"/>
              </a:spcBef>
              <a:buFont typeface="Wingdings" pitchFamily="2" charset="2"/>
              <a:buChar char="§"/>
            </a:pPr>
            <a:r>
              <a:rPr lang="fr-FR" dirty="0" smtClean="0">
                <a:latin typeface="Calibri" pitchFamily="34" charset="0"/>
                <a:ea typeface="Calibri"/>
                <a:cs typeface="Calibri" pitchFamily="34" charset="0"/>
              </a:rPr>
              <a:t>Structure : permet la gestion/suivie de l’ensemble des instruments (prêts, obligation)</a:t>
            </a:r>
            <a:endParaRPr lang="en-US" dirty="0" smtClean="0">
              <a:latin typeface="Calibri" pitchFamily="34" charset="0"/>
              <a:ea typeface="Calibri"/>
              <a:cs typeface="Calibri" pitchFamily="34" charset="0"/>
            </a:endParaRPr>
          </a:p>
          <a:p>
            <a:pPr lvl="2" algn="just">
              <a:lnSpc>
                <a:spcPct val="115000"/>
              </a:lnSpc>
              <a:spcBef>
                <a:spcPts val="0"/>
              </a:spcBef>
              <a:buFont typeface="Wingdings" pitchFamily="2" charset="2"/>
              <a:buChar char="§"/>
            </a:pPr>
            <a:r>
              <a:rPr lang="fr-FR" dirty="0" smtClean="0">
                <a:latin typeface="Calibri" pitchFamily="34" charset="0"/>
                <a:ea typeface="Calibri"/>
                <a:cs typeface="Calibri" pitchFamily="34" charset="0"/>
              </a:rPr>
              <a:t>Pilotage and </a:t>
            </a:r>
            <a:r>
              <a:rPr lang="en-US" dirty="0" smtClean="0">
                <a:latin typeface="Calibri" pitchFamily="34" charset="0"/>
                <a:ea typeface="Calibri"/>
                <a:cs typeface="Calibri" pitchFamily="34" charset="0"/>
              </a:rPr>
              <a:t>Reporting</a:t>
            </a:r>
            <a:r>
              <a:rPr lang="fr-FR" dirty="0" smtClean="0">
                <a:latin typeface="Calibri" pitchFamily="34" charset="0"/>
                <a:ea typeface="Calibri"/>
                <a:cs typeface="Calibri" pitchFamily="34" charset="0"/>
              </a:rPr>
              <a:t> : permet à l’utilisateur de générer tous les rapports réglementaires dans l’application </a:t>
            </a:r>
            <a:endParaRPr lang="en-US" dirty="0" smtClean="0">
              <a:latin typeface="Calibri" pitchFamily="34" charset="0"/>
              <a:ea typeface="Calibri"/>
              <a:cs typeface="Calibri" pitchFamily="34" charset="0"/>
            </a:endParaRPr>
          </a:p>
          <a:p>
            <a:pPr lvl="2" algn="just">
              <a:lnSpc>
                <a:spcPct val="115000"/>
              </a:lnSpc>
              <a:spcBef>
                <a:spcPts val="0"/>
              </a:spcBef>
              <a:buFont typeface="Wingdings" pitchFamily="2" charset="2"/>
              <a:buChar char="§"/>
            </a:pPr>
            <a:r>
              <a:rPr lang="fr-FR" dirty="0" err="1" smtClean="0">
                <a:latin typeface="Calibri" pitchFamily="34" charset="0"/>
                <a:ea typeface="Calibri"/>
                <a:cs typeface="Calibri" pitchFamily="34" charset="0"/>
              </a:rPr>
              <a:t>Referentials</a:t>
            </a:r>
            <a:r>
              <a:rPr lang="fr-FR" dirty="0" smtClean="0">
                <a:latin typeface="Calibri" pitchFamily="34" charset="0"/>
                <a:ea typeface="Calibri"/>
                <a:cs typeface="Calibri" pitchFamily="34" charset="0"/>
              </a:rPr>
              <a:t> : gère les référentiels tiers et privatifs</a:t>
            </a:r>
            <a:endParaRPr lang="en-US" dirty="0" smtClean="0">
              <a:latin typeface="Calibri" pitchFamily="34" charset="0"/>
              <a:ea typeface="Calibri"/>
              <a:cs typeface="Calibri" pitchFamily="34" charset="0"/>
            </a:endParaRPr>
          </a:p>
          <a:p>
            <a:pPr lvl="2" algn="just">
              <a:lnSpc>
                <a:spcPct val="115000"/>
              </a:lnSpc>
              <a:spcBef>
                <a:spcPts val="0"/>
              </a:spcBef>
              <a:spcAft>
                <a:spcPts val="1000"/>
              </a:spcAft>
              <a:buFont typeface="Wingdings" pitchFamily="2" charset="2"/>
              <a:buChar char="§"/>
            </a:pPr>
            <a:r>
              <a:rPr lang="fr-FR" dirty="0" smtClean="0">
                <a:latin typeface="Calibri" pitchFamily="34" charset="0"/>
                <a:ea typeface="Calibri"/>
                <a:cs typeface="Calibri" pitchFamily="34" charset="0"/>
              </a:rPr>
              <a:t>Administration : gère les droits d’utilisateurs </a:t>
            </a:r>
            <a:endParaRPr lang="fr-FR" dirty="0" smtClean="0">
              <a:latin typeface="Calibri" pitchFamily="34" charset="0"/>
              <a:ea typeface="Calibri"/>
              <a:cs typeface="Calibri" pitchFamily="34" charset="0"/>
            </a:endParaRPr>
          </a:p>
          <a:p>
            <a:pPr lvl="2" algn="just">
              <a:lnSpc>
                <a:spcPct val="115000"/>
              </a:lnSpc>
              <a:spcBef>
                <a:spcPts val="0"/>
              </a:spcBef>
              <a:spcAft>
                <a:spcPts val="1000"/>
              </a:spcAft>
              <a:buNone/>
            </a:pPr>
            <a:endParaRPr lang="en-US" dirty="0" smtClean="0">
              <a:latin typeface="Calibri" pitchFamily="34" charset="0"/>
              <a:ea typeface="Calibri"/>
              <a:cs typeface="Calibri" pitchFamily="34" charset="0"/>
            </a:endParaRPr>
          </a:p>
          <a:p>
            <a:pPr lvl="1"/>
            <a:endParaRPr lang="fr-FR" dirty="0" smtClean="0"/>
          </a:p>
          <a:p>
            <a:endParaRPr lang="en-US" dirty="0"/>
          </a:p>
        </p:txBody>
      </p:sp>
      <p:sp>
        <p:nvSpPr>
          <p:cNvPr id="4" name="Slide Number Placeholder 3"/>
          <p:cNvSpPr>
            <a:spLocks noGrp="1"/>
          </p:cNvSpPr>
          <p:nvPr>
            <p:ph type="sldNum" sz="quarter" idx="12"/>
          </p:nvPr>
        </p:nvSpPr>
        <p:spPr/>
        <p:txBody>
          <a:bodyPr/>
          <a:lstStyle/>
          <a:p>
            <a:fld id="{DE620CD9-28C9-421C-A366-32420EF2B4AE}" type="slidenum">
              <a:rPr lang="fr-FR" smtClean="0"/>
              <a:pPr/>
              <a:t>11</a:t>
            </a:fld>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latin typeface="Calibri" pitchFamily="34" charset="0"/>
                <a:cs typeface="Calibri" pitchFamily="34" charset="0"/>
              </a:rPr>
              <a:t>Présentation de l’application CBS </a:t>
            </a:r>
            <a:endParaRPr lang="en-US" dirty="0"/>
          </a:p>
        </p:txBody>
      </p:sp>
      <p:sp>
        <p:nvSpPr>
          <p:cNvPr id="4" name="Slide Number Placeholder 3"/>
          <p:cNvSpPr>
            <a:spLocks noGrp="1"/>
          </p:cNvSpPr>
          <p:nvPr>
            <p:ph type="sldNum" sz="quarter" idx="12"/>
          </p:nvPr>
        </p:nvSpPr>
        <p:spPr/>
        <p:txBody>
          <a:bodyPr/>
          <a:lstStyle/>
          <a:p>
            <a:fld id="{DE620CD9-28C9-421C-A366-32420EF2B4AE}" type="slidenum">
              <a:rPr lang="fr-FR" smtClean="0"/>
              <a:pPr/>
              <a:t>12</a:t>
            </a:fld>
            <a:endParaRPr lang="fr-FR"/>
          </a:p>
        </p:txBody>
      </p:sp>
      <p:sp>
        <p:nvSpPr>
          <p:cNvPr id="3097" name="AutoShape 137"/>
          <p:cNvSpPr>
            <a:spLocks noChangeArrowheads="1"/>
          </p:cNvSpPr>
          <p:nvPr/>
        </p:nvSpPr>
        <p:spPr bwMode="auto">
          <a:xfrm>
            <a:off x="3384550" y="2625020"/>
            <a:ext cx="787400" cy="692150"/>
          </a:xfrm>
          <a:prstGeom prst="smileyFace">
            <a:avLst>
              <a:gd name="adj" fmla="val 4653"/>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8" name="AutoShape 138"/>
          <p:cNvSpPr>
            <a:spLocks noChangeArrowheads="1"/>
          </p:cNvSpPr>
          <p:nvPr/>
        </p:nvSpPr>
        <p:spPr bwMode="auto">
          <a:xfrm>
            <a:off x="3384550" y="4120445"/>
            <a:ext cx="787400" cy="690563"/>
          </a:xfrm>
          <a:prstGeom prst="smileyFace">
            <a:avLst>
              <a:gd name="adj" fmla="val 4653"/>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9" name="AutoShape 139"/>
          <p:cNvSpPr>
            <a:spLocks noChangeArrowheads="1"/>
          </p:cNvSpPr>
          <p:nvPr/>
        </p:nvSpPr>
        <p:spPr bwMode="auto">
          <a:xfrm>
            <a:off x="3384550" y="5512683"/>
            <a:ext cx="787400" cy="692150"/>
          </a:xfrm>
          <a:prstGeom prst="smileyFace">
            <a:avLst>
              <a:gd name="adj" fmla="val 4653"/>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0" name="AutoShape 140"/>
          <p:cNvSpPr>
            <a:spLocks noChangeArrowheads="1"/>
          </p:cNvSpPr>
          <p:nvPr/>
        </p:nvSpPr>
        <p:spPr bwMode="auto">
          <a:xfrm>
            <a:off x="5383213" y="2625020"/>
            <a:ext cx="1989137" cy="577850"/>
          </a:xfrm>
          <a:prstGeom prst="roundRect">
            <a:avLst>
              <a:gd name="adj" fmla="val 16667"/>
            </a:avLst>
          </a:prstGeom>
          <a:solidFill>
            <a:srgbClr val="4F81BD"/>
          </a:solidFill>
          <a:ln w="38100">
            <a:solidFill>
              <a:srgbClr val="4F81BD"/>
            </a:solidFill>
            <a:round/>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200" b="0" i="0" u="none" strike="noStrike" cap="none" normalizeH="0" baseline="0" smtClean="0">
                <a:ln>
                  <a:noFill/>
                </a:ln>
                <a:solidFill>
                  <a:srgbClr val="FFFFFF"/>
                </a:solidFill>
                <a:effectLst/>
                <a:latin typeface="Calibri" pitchFamily="34" charset="0"/>
                <a:cs typeface="Arial" pitchFamily="34" charset="0"/>
              </a:rPr>
              <a:t>Gérer les utilisateurs et leur rôles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1" name="AutoShape 141"/>
          <p:cNvSpPr>
            <a:spLocks noChangeArrowheads="1"/>
          </p:cNvSpPr>
          <p:nvPr/>
        </p:nvSpPr>
        <p:spPr bwMode="auto">
          <a:xfrm>
            <a:off x="7942263" y="3956933"/>
            <a:ext cx="1987550" cy="577850"/>
          </a:xfrm>
          <a:prstGeom prst="roundRect">
            <a:avLst>
              <a:gd name="adj" fmla="val 16667"/>
            </a:avLst>
          </a:prstGeom>
          <a:solidFill>
            <a:srgbClr val="4F81BD"/>
          </a:solidFill>
          <a:ln w="38100">
            <a:solidFill>
              <a:srgbClr val="4F81BD"/>
            </a:solidFill>
            <a:round/>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200" b="0" i="0" u="none" strike="noStrike" cap="none" normalizeH="0" baseline="0" smtClean="0">
                <a:ln>
                  <a:noFill/>
                </a:ln>
                <a:solidFill>
                  <a:srgbClr val="FFFFFF"/>
                </a:solidFill>
                <a:effectLst/>
                <a:latin typeface="Calibri" pitchFamily="34" charset="0"/>
                <a:cs typeface="Arial" pitchFamily="34" charset="0"/>
              </a:rPr>
              <a:t>S’authentifier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2" name="AutoShape 142"/>
          <p:cNvSpPr>
            <a:spLocks noChangeArrowheads="1"/>
          </p:cNvSpPr>
          <p:nvPr/>
        </p:nvSpPr>
        <p:spPr bwMode="auto">
          <a:xfrm>
            <a:off x="5383213" y="4652258"/>
            <a:ext cx="1989137" cy="576262"/>
          </a:xfrm>
          <a:prstGeom prst="roundRect">
            <a:avLst>
              <a:gd name="adj" fmla="val 16667"/>
            </a:avLst>
          </a:prstGeom>
          <a:solidFill>
            <a:srgbClr val="4F81BD"/>
          </a:solidFill>
          <a:ln w="38100">
            <a:solidFill>
              <a:srgbClr val="4F81BD"/>
            </a:solidFill>
            <a:round/>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200" b="0" i="0" u="none" strike="noStrike" cap="none" normalizeH="0" baseline="0" smtClean="0">
                <a:ln>
                  <a:noFill/>
                </a:ln>
                <a:solidFill>
                  <a:srgbClr val="FFFFFF"/>
                </a:solidFill>
                <a:effectLst/>
                <a:latin typeface="Calibri" pitchFamily="34" charset="0"/>
                <a:cs typeface="Arial" pitchFamily="34" charset="0"/>
              </a:rPr>
              <a:t>Consulter les rubriques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3" name="AutoShape 143"/>
          <p:cNvSpPr>
            <a:spLocks noChangeArrowheads="1"/>
          </p:cNvSpPr>
          <p:nvPr/>
        </p:nvSpPr>
        <p:spPr bwMode="auto">
          <a:xfrm>
            <a:off x="5383213" y="5566658"/>
            <a:ext cx="1989137" cy="576262"/>
          </a:xfrm>
          <a:prstGeom prst="roundRect">
            <a:avLst>
              <a:gd name="adj" fmla="val 16667"/>
            </a:avLst>
          </a:prstGeom>
          <a:solidFill>
            <a:srgbClr val="4F81BD"/>
          </a:solidFill>
          <a:ln w="38100">
            <a:solidFill>
              <a:srgbClr val="4F81BD"/>
            </a:solidFill>
            <a:round/>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200" b="0" i="0" u="none" strike="noStrike" cap="none" normalizeH="0" baseline="0" smtClean="0">
                <a:ln>
                  <a:noFill/>
                </a:ln>
                <a:solidFill>
                  <a:srgbClr val="FFFFFF"/>
                </a:solidFill>
                <a:effectLst/>
                <a:latin typeface="Calibri" pitchFamily="34" charset="0"/>
                <a:cs typeface="Arial" pitchFamily="34" charset="0"/>
              </a:rPr>
              <a:t>Gérer le support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104" name="AutoShape 144"/>
          <p:cNvCxnSpPr>
            <a:cxnSpLocks noChangeShapeType="1"/>
          </p:cNvCxnSpPr>
          <p:nvPr/>
        </p:nvCxnSpPr>
        <p:spPr bwMode="auto">
          <a:xfrm>
            <a:off x="4171950" y="2906008"/>
            <a:ext cx="1211263" cy="0"/>
          </a:xfrm>
          <a:prstGeom prst="straightConnector1">
            <a:avLst/>
          </a:prstGeom>
          <a:noFill/>
          <a:ln w="9525">
            <a:solidFill>
              <a:srgbClr val="000000"/>
            </a:solidFill>
            <a:round/>
            <a:headEnd/>
            <a:tailEnd type="triangle" w="med" len="med"/>
          </a:ln>
        </p:spPr>
      </p:cxnSp>
      <p:cxnSp>
        <p:nvCxnSpPr>
          <p:cNvPr id="3105" name="AutoShape 145"/>
          <p:cNvCxnSpPr>
            <a:cxnSpLocks noChangeShapeType="1"/>
          </p:cNvCxnSpPr>
          <p:nvPr/>
        </p:nvCxnSpPr>
        <p:spPr bwMode="auto">
          <a:xfrm>
            <a:off x="4648200" y="2906008"/>
            <a:ext cx="0" cy="2055812"/>
          </a:xfrm>
          <a:prstGeom prst="straightConnector1">
            <a:avLst/>
          </a:prstGeom>
          <a:noFill/>
          <a:ln w="9525">
            <a:solidFill>
              <a:srgbClr val="000000"/>
            </a:solidFill>
            <a:round/>
            <a:headEnd/>
            <a:tailEnd/>
          </a:ln>
        </p:spPr>
      </p:cxnSp>
      <p:cxnSp>
        <p:nvCxnSpPr>
          <p:cNvPr id="3106" name="AutoShape 147"/>
          <p:cNvCxnSpPr>
            <a:cxnSpLocks noChangeShapeType="1"/>
          </p:cNvCxnSpPr>
          <p:nvPr/>
        </p:nvCxnSpPr>
        <p:spPr bwMode="auto">
          <a:xfrm>
            <a:off x="4648200" y="4961820"/>
            <a:ext cx="735013" cy="0"/>
          </a:xfrm>
          <a:prstGeom prst="straightConnector1">
            <a:avLst/>
          </a:prstGeom>
          <a:noFill/>
          <a:ln w="9525">
            <a:solidFill>
              <a:srgbClr val="000000"/>
            </a:solidFill>
            <a:round/>
            <a:headEnd/>
            <a:tailEnd type="triangle" w="med" len="med"/>
          </a:ln>
        </p:spPr>
      </p:cxnSp>
      <p:cxnSp>
        <p:nvCxnSpPr>
          <p:cNvPr id="3107" name="AutoShape 152"/>
          <p:cNvCxnSpPr>
            <a:cxnSpLocks noChangeShapeType="1"/>
          </p:cNvCxnSpPr>
          <p:nvPr/>
        </p:nvCxnSpPr>
        <p:spPr bwMode="auto">
          <a:xfrm>
            <a:off x="3766782" y="5076967"/>
            <a:ext cx="1616431" cy="5503"/>
          </a:xfrm>
          <a:prstGeom prst="straightConnector1">
            <a:avLst/>
          </a:prstGeom>
          <a:noFill/>
          <a:ln w="9525">
            <a:solidFill>
              <a:srgbClr val="000000"/>
            </a:solidFill>
            <a:round/>
            <a:headEnd/>
            <a:tailEnd type="triangle" w="med" len="med"/>
          </a:ln>
        </p:spPr>
      </p:cxnSp>
      <p:cxnSp>
        <p:nvCxnSpPr>
          <p:cNvPr id="3108" name="AutoShape 153"/>
          <p:cNvCxnSpPr>
            <a:cxnSpLocks noChangeShapeType="1"/>
          </p:cNvCxnSpPr>
          <p:nvPr/>
        </p:nvCxnSpPr>
        <p:spPr bwMode="auto">
          <a:xfrm>
            <a:off x="4171950" y="5800020"/>
            <a:ext cx="1211263" cy="0"/>
          </a:xfrm>
          <a:prstGeom prst="straightConnector1">
            <a:avLst/>
          </a:prstGeom>
          <a:noFill/>
          <a:ln w="9525">
            <a:solidFill>
              <a:srgbClr val="000000"/>
            </a:solidFill>
            <a:round/>
            <a:headEnd/>
            <a:tailEnd type="triangle" w="med" len="med"/>
          </a:ln>
        </p:spPr>
      </p:cxnSp>
      <p:cxnSp>
        <p:nvCxnSpPr>
          <p:cNvPr id="3109" name="AutoShape 155"/>
          <p:cNvCxnSpPr>
            <a:cxnSpLocks noChangeShapeType="1"/>
          </p:cNvCxnSpPr>
          <p:nvPr/>
        </p:nvCxnSpPr>
        <p:spPr bwMode="auto">
          <a:xfrm>
            <a:off x="3766782" y="6359857"/>
            <a:ext cx="4092931" cy="49763"/>
          </a:xfrm>
          <a:prstGeom prst="straightConnector1">
            <a:avLst/>
          </a:prstGeom>
          <a:noFill/>
          <a:ln w="9525">
            <a:solidFill>
              <a:srgbClr val="000000"/>
            </a:solidFill>
            <a:round/>
            <a:headEnd/>
            <a:tailEnd/>
          </a:ln>
        </p:spPr>
      </p:cxnSp>
      <p:cxnSp>
        <p:nvCxnSpPr>
          <p:cNvPr id="3110" name="AutoShape 156"/>
          <p:cNvCxnSpPr>
            <a:cxnSpLocks noChangeShapeType="1"/>
          </p:cNvCxnSpPr>
          <p:nvPr/>
        </p:nvCxnSpPr>
        <p:spPr bwMode="auto">
          <a:xfrm flipV="1">
            <a:off x="7859713" y="2906008"/>
            <a:ext cx="0" cy="3503612"/>
          </a:xfrm>
          <a:prstGeom prst="straightConnector1">
            <a:avLst/>
          </a:prstGeom>
          <a:noFill/>
          <a:ln w="9525">
            <a:solidFill>
              <a:srgbClr val="000000"/>
            </a:solidFill>
            <a:round/>
            <a:headEnd/>
            <a:tailEnd/>
          </a:ln>
        </p:spPr>
      </p:cxnSp>
      <p:cxnSp>
        <p:nvCxnSpPr>
          <p:cNvPr id="3111" name="AutoShape 158"/>
          <p:cNvCxnSpPr>
            <a:cxnSpLocks noChangeShapeType="1"/>
          </p:cNvCxnSpPr>
          <p:nvPr/>
        </p:nvCxnSpPr>
        <p:spPr bwMode="auto">
          <a:xfrm flipH="1">
            <a:off x="7372350" y="4961820"/>
            <a:ext cx="487363" cy="1588"/>
          </a:xfrm>
          <a:prstGeom prst="straightConnector1">
            <a:avLst/>
          </a:prstGeom>
          <a:noFill/>
          <a:ln w="9525">
            <a:solidFill>
              <a:srgbClr val="000000"/>
            </a:solidFill>
            <a:round/>
            <a:headEnd/>
            <a:tailEnd type="triangle" w="med" len="med"/>
          </a:ln>
        </p:spPr>
      </p:cxnSp>
      <p:sp>
        <p:nvSpPr>
          <p:cNvPr id="3112" name="Text Box 161"/>
          <p:cNvSpPr txBox="1">
            <a:spLocks noChangeArrowheads="1"/>
          </p:cNvSpPr>
          <p:nvPr/>
        </p:nvSpPr>
        <p:spPr bwMode="auto">
          <a:xfrm>
            <a:off x="3222625" y="3434645"/>
            <a:ext cx="1076325" cy="30797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smtClean="0">
                <a:ln>
                  <a:noFill/>
                </a:ln>
                <a:solidFill>
                  <a:schemeClr val="tx1"/>
                </a:solidFill>
                <a:effectLst/>
                <a:latin typeface="Calibri" pitchFamily="34" charset="0"/>
                <a:cs typeface="Arial" pitchFamily="34" charset="0"/>
              </a:rPr>
              <a:t>Administrateur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13" name="Text Box 162"/>
          <p:cNvSpPr txBox="1">
            <a:spLocks noChangeArrowheads="1"/>
          </p:cNvSpPr>
          <p:nvPr/>
        </p:nvSpPr>
        <p:spPr bwMode="auto">
          <a:xfrm>
            <a:off x="2884488" y="4920545"/>
            <a:ext cx="815975" cy="30797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smtClean="0">
                <a:ln>
                  <a:noFill/>
                </a:ln>
                <a:solidFill>
                  <a:schemeClr val="tx1"/>
                </a:solidFill>
                <a:effectLst/>
                <a:latin typeface="Calibri" pitchFamily="34" charset="0"/>
                <a:cs typeface="Arial" pitchFamily="34" charset="0"/>
              </a:rPr>
              <a:t>Utilisateur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14" name="Text Box 163"/>
          <p:cNvSpPr txBox="1">
            <a:spLocks noChangeArrowheads="1"/>
          </p:cNvSpPr>
          <p:nvPr/>
        </p:nvSpPr>
        <p:spPr bwMode="auto">
          <a:xfrm>
            <a:off x="2622550" y="6268333"/>
            <a:ext cx="1077913" cy="309562"/>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smtClean="0">
                <a:ln>
                  <a:noFill/>
                </a:ln>
                <a:solidFill>
                  <a:schemeClr val="tx1"/>
                </a:solidFill>
                <a:effectLst/>
                <a:latin typeface="Calibri" pitchFamily="34" charset="0"/>
                <a:cs typeface="Arial" pitchFamily="34" charset="0"/>
              </a:rPr>
              <a:t>Equipe support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115" name="AutoShape 172"/>
          <p:cNvCxnSpPr>
            <a:cxnSpLocks noChangeShapeType="1"/>
          </p:cNvCxnSpPr>
          <p:nvPr/>
        </p:nvCxnSpPr>
        <p:spPr bwMode="auto">
          <a:xfrm>
            <a:off x="7372350" y="2988558"/>
            <a:ext cx="1444625" cy="968375"/>
          </a:xfrm>
          <a:prstGeom prst="straightConnector1">
            <a:avLst/>
          </a:prstGeom>
          <a:noFill/>
          <a:ln w="9525">
            <a:solidFill>
              <a:srgbClr val="000000"/>
            </a:solidFill>
            <a:prstDash val="dash"/>
            <a:round/>
            <a:headEnd/>
            <a:tailEnd type="triangle" w="med" len="med"/>
          </a:ln>
        </p:spPr>
      </p:cxnSp>
      <p:cxnSp>
        <p:nvCxnSpPr>
          <p:cNvPr id="3116" name="AutoShape 174"/>
          <p:cNvCxnSpPr>
            <a:cxnSpLocks noChangeShapeType="1"/>
          </p:cNvCxnSpPr>
          <p:nvPr/>
        </p:nvCxnSpPr>
        <p:spPr bwMode="auto">
          <a:xfrm flipV="1">
            <a:off x="7372350" y="4534783"/>
            <a:ext cx="1543050" cy="385762"/>
          </a:xfrm>
          <a:prstGeom prst="straightConnector1">
            <a:avLst/>
          </a:prstGeom>
          <a:noFill/>
          <a:ln w="9525">
            <a:solidFill>
              <a:srgbClr val="000000"/>
            </a:solidFill>
            <a:prstDash val="dash"/>
            <a:round/>
            <a:headEnd/>
            <a:tailEnd type="triangle" w="med" len="med"/>
          </a:ln>
        </p:spPr>
      </p:cxnSp>
      <p:cxnSp>
        <p:nvCxnSpPr>
          <p:cNvPr id="3117" name="AutoShape 175"/>
          <p:cNvCxnSpPr>
            <a:cxnSpLocks noChangeShapeType="1"/>
          </p:cNvCxnSpPr>
          <p:nvPr/>
        </p:nvCxnSpPr>
        <p:spPr bwMode="auto">
          <a:xfrm flipV="1">
            <a:off x="7372350" y="4534783"/>
            <a:ext cx="1782763" cy="1338262"/>
          </a:xfrm>
          <a:prstGeom prst="straightConnector1">
            <a:avLst/>
          </a:prstGeom>
          <a:noFill/>
          <a:ln w="9525">
            <a:solidFill>
              <a:srgbClr val="000000"/>
            </a:solidFill>
            <a:prstDash val="dash"/>
            <a:round/>
            <a:headEnd/>
            <a:tailEnd type="triangle" w="med" len="med"/>
          </a:ln>
        </p:spPr>
      </p:cxnSp>
      <p:sp>
        <p:nvSpPr>
          <p:cNvPr id="3118" name="Text Box 176"/>
          <p:cNvSpPr txBox="1">
            <a:spLocks noChangeArrowheads="1"/>
          </p:cNvSpPr>
          <p:nvPr/>
        </p:nvSpPr>
        <p:spPr bwMode="auto">
          <a:xfrm>
            <a:off x="8164513" y="3202870"/>
            <a:ext cx="815975" cy="30797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smtClean="0">
                <a:ln>
                  <a:noFill/>
                </a:ln>
                <a:solidFill>
                  <a:schemeClr val="tx1"/>
                </a:solidFill>
                <a:effectLst/>
                <a:latin typeface="Calibri" pitchFamily="34" charset="0"/>
                <a:cs typeface="Arial" pitchFamily="34" charset="0"/>
              </a:rPr>
              <a:t>« Include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19" name="Text Box 177"/>
          <p:cNvSpPr txBox="1">
            <a:spLocks noChangeArrowheads="1"/>
          </p:cNvSpPr>
          <p:nvPr/>
        </p:nvSpPr>
        <p:spPr bwMode="auto">
          <a:xfrm>
            <a:off x="8337550" y="5204708"/>
            <a:ext cx="817563" cy="30797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dirty="0" smtClean="0">
                <a:ln>
                  <a:noFill/>
                </a:ln>
                <a:solidFill>
                  <a:schemeClr val="tx1"/>
                </a:solidFill>
                <a:effectLst/>
                <a:latin typeface="Calibri" pitchFamily="34" charset="0"/>
                <a:cs typeface="Arial" pitchFamily="34" charset="0"/>
              </a:rPr>
              <a:t>« Include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2" name="Rectangle 51"/>
          <p:cNvSpPr/>
          <p:nvPr/>
        </p:nvSpPr>
        <p:spPr>
          <a:xfrm>
            <a:off x="322870" y="2218849"/>
            <a:ext cx="3409651" cy="342210"/>
          </a:xfrm>
          <a:prstGeom prst="rect">
            <a:avLst/>
          </a:prstGeom>
        </p:spPr>
        <p:txBody>
          <a:bodyPr wrap="none">
            <a:spAutoFit/>
          </a:bodyPr>
          <a:lstStyle/>
          <a:p>
            <a:pPr marL="742950" lvl="1" indent="-285750" algn="just" defTabSz="457200">
              <a:lnSpc>
                <a:spcPct val="115000"/>
              </a:lnSpc>
              <a:spcAft>
                <a:spcPts val="1000"/>
              </a:spcAft>
              <a:buClr>
                <a:srgbClr val="B31166"/>
              </a:buClr>
              <a:buSzPct val="80000"/>
              <a:buFont typeface="Wingdings" pitchFamily="2" charset="2"/>
              <a:buChar char="Ø"/>
            </a:pPr>
            <a:r>
              <a:rPr lang="fr-FR" sz="1500" dirty="0" smtClean="0">
                <a:solidFill>
                  <a:prstClr val="black">
                    <a:lumMod val="75000"/>
                    <a:lumOff val="25000"/>
                  </a:prstClr>
                </a:solidFill>
                <a:latin typeface="Calibri" pitchFamily="34" charset="0"/>
                <a:ea typeface="Calibri"/>
                <a:cs typeface="Calibri" pitchFamily="34" charset="0"/>
              </a:rPr>
              <a:t>Les acteurs de l’application CBS </a:t>
            </a:r>
          </a:p>
        </p:txBody>
      </p:sp>
      <p:sp>
        <p:nvSpPr>
          <p:cNvPr id="53" name="Text Box 177"/>
          <p:cNvSpPr txBox="1">
            <a:spLocks noChangeArrowheads="1"/>
          </p:cNvSpPr>
          <p:nvPr/>
        </p:nvSpPr>
        <p:spPr bwMode="auto">
          <a:xfrm>
            <a:off x="7699728" y="4882975"/>
            <a:ext cx="817563" cy="30797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dirty="0" smtClean="0">
                <a:ln>
                  <a:noFill/>
                </a:ln>
                <a:solidFill>
                  <a:schemeClr val="tx1"/>
                </a:solidFill>
                <a:effectLst/>
                <a:latin typeface="Calibri" pitchFamily="34" charset="0"/>
                <a:cs typeface="Arial" pitchFamily="34" charset="0"/>
              </a:rPr>
              <a:t>« Include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60" name="Straight Connector 59"/>
          <p:cNvCxnSpPr>
            <a:endCxn id="3098" idx="4"/>
          </p:cNvCxnSpPr>
          <p:nvPr/>
        </p:nvCxnSpPr>
        <p:spPr>
          <a:xfrm flipH="1" flipV="1">
            <a:off x="3778250" y="4811008"/>
            <a:ext cx="2180" cy="2932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3099" idx="4"/>
          </p:cNvCxnSpPr>
          <p:nvPr/>
        </p:nvCxnSpPr>
        <p:spPr>
          <a:xfrm>
            <a:off x="3778250" y="6204833"/>
            <a:ext cx="15828" cy="1959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latin typeface="Calibri" pitchFamily="34" charset="0"/>
                <a:cs typeface="Calibri" pitchFamily="34" charset="0"/>
              </a:rPr>
              <a:t>Présentation de l’application CBS </a:t>
            </a:r>
            <a:endParaRPr lang="en-US" dirty="0"/>
          </a:p>
        </p:txBody>
      </p:sp>
      <p:sp>
        <p:nvSpPr>
          <p:cNvPr id="3" name="Content Placeholder 2"/>
          <p:cNvSpPr>
            <a:spLocks noGrp="1"/>
          </p:cNvSpPr>
          <p:nvPr>
            <p:ph idx="1"/>
          </p:nvPr>
        </p:nvSpPr>
        <p:spPr/>
        <p:txBody>
          <a:bodyPr/>
          <a:lstStyle/>
          <a:p>
            <a:r>
              <a:rPr lang="fr-FR" dirty="0" smtClean="0"/>
              <a:t>Spécification technique </a:t>
            </a:r>
          </a:p>
          <a:p>
            <a:pPr lvl="1"/>
            <a:r>
              <a:rPr lang="fr-FR" dirty="0" smtClean="0"/>
              <a:t>Architecture basée sur la technologie J2EE</a:t>
            </a:r>
          </a:p>
          <a:p>
            <a:pPr lvl="1"/>
            <a:r>
              <a:rPr lang="fr-FR" dirty="0" smtClean="0"/>
              <a:t>Accès facile et sécurisé</a:t>
            </a:r>
          </a:p>
          <a:p>
            <a:pPr lvl="1"/>
            <a:r>
              <a:rPr lang="fr-FR" dirty="0" smtClean="0"/>
              <a:t>Confidentialité et accès des données </a:t>
            </a:r>
            <a:endParaRPr lang="fr-FR" dirty="0" smtClean="0"/>
          </a:p>
          <a:p>
            <a:pPr lvl="1"/>
            <a:r>
              <a:rPr lang="fr-FR" dirty="0" smtClean="0"/>
              <a:t>Authentification</a:t>
            </a:r>
          </a:p>
        </p:txBody>
      </p:sp>
      <p:sp>
        <p:nvSpPr>
          <p:cNvPr id="4" name="Slide Number Placeholder 3"/>
          <p:cNvSpPr>
            <a:spLocks noGrp="1"/>
          </p:cNvSpPr>
          <p:nvPr>
            <p:ph type="sldNum" sz="quarter" idx="12"/>
          </p:nvPr>
        </p:nvSpPr>
        <p:spPr/>
        <p:txBody>
          <a:bodyPr/>
          <a:lstStyle/>
          <a:p>
            <a:fld id="{DE620CD9-28C9-421C-A366-32420EF2B4AE}" type="slidenum">
              <a:rPr lang="fr-FR" smtClean="0"/>
              <a:pPr/>
              <a:t>13</a:t>
            </a:fld>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latin typeface="Calibri" pitchFamily="34" charset="0"/>
                <a:cs typeface="Calibri" pitchFamily="34" charset="0"/>
              </a:rPr>
              <a:t>Présentation de l’application CBS </a:t>
            </a:r>
            <a:endParaRPr lang="en-US" dirty="0"/>
          </a:p>
        </p:txBody>
      </p:sp>
      <p:sp>
        <p:nvSpPr>
          <p:cNvPr id="3" name="Content Placeholder 2"/>
          <p:cNvSpPr>
            <a:spLocks noGrp="1"/>
          </p:cNvSpPr>
          <p:nvPr>
            <p:ph idx="1"/>
          </p:nvPr>
        </p:nvSpPr>
        <p:spPr>
          <a:xfrm>
            <a:off x="1154954" y="2603500"/>
            <a:ext cx="8825659" cy="433211"/>
          </a:xfrm>
        </p:spPr>
        <p:txBody>
          <a:bodyPr/>
          <a:lstStyle/>
          <a:p>
            <a:r>
              <a:rPr lang="fr-FR" dirty="0" smtClean="0"/>
              <a:t>Architecture de l’application </a:t>
            </a:r>
            <a:endParaRPr lang="en-US" dirty="0"/>
          </a:p>
        </p:txBody>
      </p:sp>
      <p:sp>
        <p:nvSpPr>
          <p:cNvPr id="4" name="Slide Number Placeholder 3"/>
          <p:cNvSpPr>
            <a:spLocks noGrp="1"/>
          </p:cNvSpPr>
          <p:nvPr>
            <p:ph type="sldNum" sz="quarter" idx="12"/>
          </p:nvPr>
        </p:nvSpPr>
        <p:spPr/>
        <p:txBody>
          <a:bodyPr/>
          <a:lstStyle/>
          <a:p>
            <a:fld id="{DE620CD9-28C9-421C-A366-32420EF2B4AE}" type="slidenum">
              <a:rPr lang="fr-FR" smtClean="0"/>
              <a:pPr/>
              <a:t>14</a:t>
            </a:fld>
            <a:endParaRPr lang="fr-FR"/>
          </a:p>
        </p:txBody>
      </p:sp>
      <p:grpSp>
        <p:nvGrpSpPr>
          <p:cNvPr id="4097" name="Zone de dessin 23"/>
          <p:cNvGrpSpPr>
            <a:grpSpLocks/>
          </p:cNvGrpSpPr>
          <p:nvPr/>
        </p:nvGrpSpPr>
        <p:grpSpPr bwMode="auto">
          <a:xfrm>
            <a:off x="1806222" y="3014133"/>
            <a:ext cx="8974667" cy="3156833"/>
            <a:chOff x="0" y="0"/>
            <a:chExt cx="58197" cy="27508"/>
          </a:xfrm>
        </p:grpSpPr>
        <p:sp>
          <p:nvSpPr>
            <p:cNvPr id="4122" name="AutoShape 26"/>
            <p:cNvSpPr>
              <a:spLocks noChangeAspect="1" noChangeArrowheads="1"/>
            </p:cNvSpPr>
            <p:nvPr/>
          </p:nvSpPr>
          <p:spPr bwMode="auto">
            <a:xfrm>
              <a:off x="0" y="0"/>
              <a:ext cx="58197" cy="27508"/>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21" name="Rectangle 25"/>
            <p:cNvSpPr>
              <a:spLocks noChangeArrowheads="1"/>
            </p:cNvSpPr>
            <p:nvPr/>
          </p:nvSpPr>
          <p:spPr bwMode="auto">
            <a:xfrm>
              <a:off x="1143" y="12573"/>
              <a:ext cx="13716" cy="13671"/>
            </a:xfrm>
            <a:prstGeom prst="rect">
              <a:avLst/>
            </a:prstGeom>
            <a:noFill/>
            <a:ln w="9525" cap="rnd">
              <a:solidFill>
                <a:srgbClr val="000000"/>
              </a:solidFill>
              <a:prstDash val="sysDot"/>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20" name="Rectangle 26"/>
            <p:cNvSpPr>
              <a:spLocks noChangeArrowheads="1"/>
            </p:cNvSpPr>
            <p:nvPr/>
          </p:nvSpPr>
          <p:spPr bwMode="auto">
            <a:xfrm>
              <a:off x="1143" y="1143"/>
              <a:ext cx="13716" cy="10287"/>
            </a:xfrm>
            <a:prstGeom prst="rect">
              <a:avLst/>
            </a:prstGeom>
            <a:noFill/>
            <a:ln w="9525" cap="rnd">
              <a:solidFill>
                <a:srgbClr val="000000"/>
              </a:solidFill>
              <a:prstDash val="sysDot"/>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Prod Linux VM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18" name="AutoShape 27"/>
            <p:cNvSpPr>
              <a:spLocks noChangeArrowheads="1"/>
            </p:cNvSpPr>
            <p:nvPr/>
          </p:nvSpPr>
          <p:spPr bwMode="auto">
            <a:xfrm>
              <a:off x="2800" y="3429"/>
              <a:ext cx="10916" cy="7264"/>
            </a:xfrm>
            <a:prstGeom prst="roundRect">
              <a:avLst>
                <a:gd name="adj" fmla="val 16667"/>
              </a:avLst>
            </a:prstGeom>
            <a:noFill/>
            <a:ln w="9525" cap="rnd">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Prod</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Tomcat 7</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56" name="AutoShape 28"/>
            <p:cNvSpPr>
              <a:spLocks noChangeShapeType="1"/>
            </p:cNvSpPr>
            <p:nvPr/>
          </p:nvSpPr>
          <p:spPr bwMode="auto">
            <a:xfrm rot="10800000" flipH="1" flipV="1">
              <a:off x="2800" y="7061"/>
              <a:ext cx="628" cy="12465"/>
            </a:xfrm>
            <a:prstGeom prst="curvedConnector3">
              <a:avLst>
                <a:gd name="adj1" fmla="val -363634"/>
              </a:avLst>
            </a:prstGeom>
            <a:noFill/>
            <a:ln w="38100">
              <a:solidFill>
                <a:srgbClr val="80808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4116" name="Rectangle 29"/>
            <p:cNvSpPr>
              <a:spLocks noChangeArrowheads="1"/>
            </p:cNvSpPr>
            <p:nvPr/>
          </p:nvSpPr>
          <p:spPr bwMode="auto">
            <a:xfrm>
              <a:off x="17145" y="12573"/>
              <a:ext cx="39725" cy="13792"/>
            </a:xfrm>
            <a:prstGeom prst="rect">
              <a:avLst/>
            </a:prstGeom>
            <a:noFill/>
            <a:ln w="9525" cap="rnd">
              <a:solidFill>
                <a:srgbClr val="000000"/>
              </a:solidFill>
              <a:prstDash val="sysDot"/>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15" name="Rectangle 30"/>
            <p:cNvSpPr>
              <a:spLocks noChangeArrowheads="1"/>
            </p:cNvSpPr>
            <p:nvPr/>
          </p:nvSpPr>
          <p:spPr bwMode="auto">
            <a:xfrm>
              <a:off x="17145" y="1143"/>
              <a:ext cx="27432" cy="10287"/>
            </a:xfrm>
            <a:prstGeom prst="rect">
              <a:avLst/>
            </a:prstGeom>
            <a:noFill/>
            <a:ln w="9525" cap="rnd">
              <a:solidFill>
                <a:srgbClr val="000000"/>
              </a:solidFill>
              <a:prstDash val="sysDot"/>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Homol Linux VM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13" name="AutoShape 31"/>
            <p:cNvSpPr>
              <a:spLocks noChangeArrowheads="1"/>
            </p:cNvSpPr>
            <p:nvPr/>
          </p:nvSpPr>
          <p:spPr bwMode="auto">
            <a:xfrm>
              <a:off x="18288" y="3429"/>
              <a:ext cx="10915" cy="7264"/>
            </a:xfrm>
            <a:prstGeom prst="roundRect">
              <a:avLst>
                <a:gd name="adj" fmla="val 16667"/>
              </a:avLst>
            </a:prstGeom>
            <a:noFill/>
            <a:ln w="9525" cap="rnd">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1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Homol</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Tomcat 7</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0" name="AutoShape 32"/>
            <p:cNvSpPr>
              <a:spLocks noChangeShapeType="1"/>
            </p:cNvSpPr>
            <p:nvPr/>
          </p:nvSpPr>
          <p:spPr bwMode="auto">
            <a:xfrm rot="10800000" flipV="1">
              <a:off x="18288" y="7061"/>
              <a:ext cx="127" cy="12465"/>
            </a:xfrm>
            <a:prstGeom prst="curvedConnector3">
              <a:avLst>
                <a:gd name="adj1" fmla="val 1800000"/>
              </a:avLst>
            </a:prstGeom>
            <a:noFill/>
            <a:ln w="38100">
              <a:solidFill>
                <a:srgbClr val="80808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4110" name="AutoShape 33"/>
            <p:cNvSpPr>
              <a:spLocks noChangeArrowheads="1"/>
            </p:cNvSpPr>
            <p:nvPr/>
          </p:nvSpPr>
          <p:spPr bwMode="auto">
            <a:xfrm>
              <a:off x="32004" y="3429"/>
              <a:ext cx="10915" cy="7264"/>
            </a:xfrm>
            <a:prstGeom prst="roundRect">
              <a:avLst>
                <a:gd name="adj" fmla="val 16667"/>
              </a:avLst>
            </a:prstGeom>
            <a:noFill/>
            <a:ln w="9525" cap="rnd">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UAT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Tomcat 7</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2" name="AutoShape 34"/>
            <p:cNvSpPr>
              <a:spLocks noChangeShapeType="1"/>
            </p:cNvSpPr>
            <p:nvPr/>
          </p:nvSpPr>
          <p:spPr bwMode="auto">
            <a:xfrm rot="10800000" flipV="1">
              <a:off x="32004" y="7061"/>
              <a:ext cx="127" cy="12322"/>
            </a:xfrm>
            <a:prstGeom prst="curvedConnector3">
              <a:avLst>
                <a:gd name="adj1" fmla="val 1800000"/>
              </a:avLst>
            </a:prstGeom>
            <a:noFill/>
            <a:ln w="38100">
              <a:solidFill>
                <a:srgbClr val="80808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63" name="AutoShape 35"/>
            <p:cNvSpPr>
              <a:spLocks noChangeShapeType="1"/>
            </p:cNvSpPr>
            <p:nvPr/>
          </p:nvSpPr>
          <p:spPr bwMode="auto">
            <a:xfrm rot="10800000" flipV="1">
              <a:off x="45720" y="7721"/>
              <a:ext cx="127" cy="11805"/>
            </a:xfrm>
            <a:prstGeom prst="curvedConnector3">
              <a:avLst>
                <a:gd name="adj1" fmla="val 1800000"/>
              </a:avLst>
            </a:prstGeom>
            <a:noFill/>
            <a:ln w="38100">
              <a:solidFill>
                <a:srgbClr val="80808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4106" name="AutoShape 36"/>
            <p:cNvSpPr>
              <a:spLocks noChangeArrowheads="1"/>
            </p:cNvSpPr>
            <p:nvPr/>
          </p:nvSpPr>
          <p:spPr bwMode="auto">
            <a:xfrm>
              <a:off x="3429" y="14859"/>
              <a:ext cx="10287" cy="9334"/>
            </a:xfrm>
            <a:prstGeom prst="can">
              <a:avLst>
                <a:gd name="adj" fmla="val 23333"/>
              </a:avLst>
            </a:prstGeom>
            <a:noFill/>
            <a:ln w="9525" cap="rnd">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Prod</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Business DB</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04" name="AutoShape 37"/>
            <p:cNvSpPr>
              <a:spLocks noChangeArrowheads="1"/>
            </p:cNvSpPr>
            <p:nvPr/>
          </p:nvSpPr>
          <p:spPr bwMode="auto">
            <a:xfrm>
              <a:off x="18288" y="14859"/>
              <a:ext cx="10287" cy="9334"/>
            </a:xfrm>
            <a:prstGeom prst="can">
              <a:avLst>
                <a:gd name="adj" fmla="val 23333"/>
              </a:avLst>
            </a:prstGeom>
            <a:noFill/>
            <a:ln w="9525" cap="rnd">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1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Homol</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Business DB</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02" name="AutoShape 38"/>
            <p:cNvSpPr>
              <a:spLocks noChangeArrowheads="1"/>
            </p:cNvSpPr>
            <p:nvPr/>
          </p:nvSpPr>
          <p:spPr bwMode="auto">
            <a:xfrm>
              <a:off x="32004" y="14859"/>
              <a:ext cx="10287" cy="9048"/>
            </a:xfrm>
            <a:prstGeom prst="can">
              <a:avLst>
                <a:gd name="adj" fmla="val 23333"/>
              </a:avLst>
            </a:prstGeom>
            <a:noFill/>
            <a:ln w="9525" cap="rnd">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UAT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Business DB</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00" name="AutoShape 39"/>
            <p:cNvSpPr>
              <a:spLocks noChangeArrowheads="1"/>
            </p:cNvSpPr>
            <p:nvPr/>
          </p:nvSpPr>
          <p:spPr bwMode="auto">
            <a:xfrm>
              <a:off x="45720" y="14859"/>
              <a:ext cx="10287" cy="9334"/>
            </a:xfrm>
            <a:prstGeom prst="can">
              <a:avLst>
                <a:gd name="adj" fmla="val 23333"/>
              </a:avLst>
            </a:prstGeom>
            <a:noFill/>
            <a:ln w="9525" cap="rnd">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Dev</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Business DB</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098" name="AutoShape 40"/>
            <p:cNvSpPr>
              <a:spLocks noChangeArrowheads="1"/>
            </p:cNvSpPr>
            <p:nvPr/>
          </p:nvSpPr>
          <p:spPr bwMode="auto">
            <a:xfrm>
              <a:off x="45720" y="3429"/>
              <a:ext cx="10915" cy="8585"/>
            </a:xfrm>
            <a:prstGeom prst="roundRect">
              <a:avLst>
                <a:gd name="adj" fmla="val 16667"/>
              </a:avLst>
            </a:prstGeom>
            <a:noFill/>
            <a:ln w="9525" cap="rnd">
              <a:solidFill>
                <a:srgbClr val="000000"/>
              </a:solidFill>
              <a:prstDash val="sysDot"/>
              <a:round/>
              <a:headEnd/>
              <a:tailEnd/>
            </a:ln>
          </p:spPr>
          <p:txBody>
            <a:bodyPr vert="horz" wrap="square" lIns="91440" tIns="0" rIns="9144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100" b="1" dirty="0" smtClean="0">
                <a:latin typeface="Calibri" pitchFamily="34"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Developer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4123" name="Rectangle 27"/>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26" name="Rectangle 30"/>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4130" name="Rectangle 34"/>
          <p:cNvSpPr>
            <a:spLocks noChangeArrowheads="1"/>
          </p:cNvSpPr>
          <p:nvPr/>
        </p:nvSpPr>
        <p:spPr bwMode="auto">
          <a:xfrm>
            <a:off x="0" y="66675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4132" name="Rectangle 36"/>
          <p:cNvSpPr>
            <a:spLocks noChangeArrowheads="1"/>
          </p:cNvSpPr>
          <p:nvPr/>
        </p:nvSpPr>
        <p:spPr bwMode="auto">
          <a:xfrm>
            <a:off x="0" y="87630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4134" name="Rectangle 38"/>
          <p:cNvSpPr>
            <a:spLocks noChangeArrowheads="1"/>
          </p:cNvSpPr>
          <p:nvPr/>
        </p:nvSpPr>
        <p:spPr bwMode="auto">
          <a:xfrm>
            <a:off x="0" y="108585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4136" name="Rectangle 40"/>
          <p:cNvSpPr>
            <a:spLocks noChangeArrowheads="1"/>
          </p:cNvSpPr>
          <p:nvPr/>
        </p:nvSpPr>
        <p:spPr bwMode="auto">
          <a:xfrm>
            <a:off x="0" y="1228725"/>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4138" name="Rectangle 42"/>
          <p:cNvSpPr>
            <a:spLocks noChangeArrowheads="1"/>
          </p:cNvSpPr>
          <p:nvPr/>
        </p:nvSpPr>
        <p:spPr bwMode="auto">
          <a:xfrm>
            <a:off x="0" y="137160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4140" name="Rectangle 44"/>
          <p:cNvSpPr>
            <a:spLocks noChangeArrowheads="1"/>
          </p:cNvSpPr>
          <p:nvPr/>
        </p:nvSpPr>
        <p:spPr bwMode="auto">
          <a:xfrm>
            <a:off x="0" y="1514475"/>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4142" name="Rectangle 46"/>
          <p:cNvSpPr>
            <a:spLocks noChangeArrowheads="1"/>
          </p:cNvSpPr>
          <p:nvPr/>
        </p:nvSpPr>
        <p:spPr bwMode="auto">
          <a:xfrm>
            <a:off x="0" y="165735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4144" name="Rectangle 48"/>
          <p:cNvSpPr>
            <a:spLocks noChangeArrowheads="1"/>
          </p:cNvSpPr>
          <p:nvPr/>
        </p:nvSpPr>
        <p:spPr bwMode="auto">
          <a:xfrm>
            <a:off x="0" y="4827588"/>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2" name="Picture 41" descr="ʷä"/>
          <p:cNvPicPr/>
          <p:nvPr/>
        </p:nvPicPr>
        <p:blipFill>
          <a:blip r:embed="rId3" cstate="print"/>
          <a:srcRect/>
          <a:stretch>
            <a:fillRect/>
          </a:stretch>
        </p:blipFill>
        <p:spPr bwMode="auto">
          <a:xfrm>
            <a:off x="2367492" y="3482269"/>
            <a:ext cx="209550" cy="209550"/>
          </a:xfrm>
          <a:prstGeom prst="rect">
            <a:avLst/>
          </a:prstGeom>
          <a:noFill/>
          <a:ln w="9525">
            <a:noFill/>
            <a:miter lim="800000"/>
            <a:headEnd/>
            <a:tailEnd/>
          </a:ln>
        </p:spPr>
      </p:pic>
      <p:pic>
        <p:nvPicPr>
          <p:cNvPr id="43" name="Picture 42" descr="ʷä"/>
          <p:cNvPicPr/>
          <p:nvPr/>
        </p:nvPicPr>
        <p:blipFill>
          <a:blip r:embed="rId3" cstate="print"/>
          <a:srcRect/>
          <a:stretch>
            <a:fillRect/>
          </a:stretch>
        </p:blipFill>
        <p:spPr bwMode="auto">
          <a:xfrm>
            <a:off x="4715580" y="3482270"/>
            <a:ext cx="209550" cy="209550"/>
          </a:xfrm>
          <a:prstGeom prst="rect">
            <a:avLst/>
          </a:prstGeom>
          <a:noFill/>
          <a:ln w="9525">
            <a:noFill/>
            <a:miter lim="800000"/>
            <a:headEnd/>
            <a:tailEnd/>
          </a:ln>
        </p:spPr>
      </p:pic>
      <p:pic>
        <p:nvPicPr>
          <p:cNvPr id="44" name="Picture 43" descr="ʷä"/>
          <p:cNvPicPr/>
          <p:nvPr/>
        </p:nvPicPr>
        <p:blipFill>
          <a:blip r:embed="rId3" cstate="print"/>
          <a:srcRect/>
          <a:stretch>
            <a:fillRect/>
          </a:stretch>
        </p:blipFill>
        <p:spPr bwMode="auto">
          <a:xfrm>
            <a:off x="6837892" y="3482270"/>
            <a:ext cx="209550" cy="209550"/>
          </a:xfrm>
          <a:prstGeom prst="rect">
            <a:avLst/>
          </a:prstGeom>
          <a:noFill/>
          <a:ln w="9525">
            <a:noFill/>
            <a:miter lim="800000"/>
            <a:headEnd/>
            <a:tailEnd/>
          </a:ln>
        </p:spPr>
      </p:pic>
      <p:pic>
        <p:nvPicPr>
          <p:cNvPr id="45" name="Picture 44" descr="#Ä"/>
          <p:cNvPicPr/>
          <p:nvPr/>
        </p:nvPicPr>
        <p:blipFill>
          <a:blip r:embed="rId4" cstate="print"/>
          <a:srcRect/>
          <a:stretch>
            <a:fillRect/>
          </a:stretch>
        </p:blipFill>
        <p:spPr bwMode="auto">
          <a:xfrm>
            <a:off x="9335911" y="3501672"/>
            <a:ext cx="838906" cy="483306"/>
          </a:xfrm>
          <a:prstGeom prst="rect">
            <a:avLst/>
          </a:prstGeom>
          <a:noFill/>
          <a:ln w="9525">
            <a:noFill/>
            <a:miter lim="800000"/>
            <a:headEnd/>
            <a:tailEnd/>
          </a:ln>
        </p:spPr>
      </p:pic>
      <p:pic>
        <p:nvPicPr>
          <p:cNvPr id="46" name="Picture 45" descr="#è"/>
          <p:cNvPicPr/>
          <p:nvPr/>
        </p:nvPicPr>
        <p:blipFill>
          <a:blip r:embed="rId5" cstate="print"/>
          <a:srcRect/>
          <a:stretch>
            <a:fillRect/>
          </a:stretch>
        </p:blipFill>
        <p:spPr bwMode="auto">
          <a:xfrm>
            <a:off x="2423406" y="5017029"/>
            <a:ext cx="184327" cy="164571"/>
          </a:xfrm>
          <a:prstGeom prst="rect">
            <a:avLst/>
          </a:prstGeom>
          <a:noFill/>
          <a:ln w="9525">
            <a:noFill/>
            <a:miter lim="800000"/>
            <a:headEnd/>
            <a:tailEnd/>
          </a:ln>
        </p:spPr>
      </p:pic>
      <p:pic>
        <p:nvPicPr>
          <p:cNvPr id="47" name="Picture 46" descr="#è"/>
          <p:cNvPicPr/>
          <p:nvPr/>
        </p:nvPicPr>
        <p:blipFill>
          <a:blip r:embed="rId5" cstate="print"/>
          <a:srcRect/>
          <a:stretch>
            <a:fillRect/>
          </a:stretch>
        </p:blipFill>
        <p:spPr bwMode="auto">
          <a:xfrm>
            <a:off x="4686828" y="5033962"/>
            <a:ext cx="184327" cy="164571"/>
          </a:xfrm>
          <a:prstGeom prst="rect">
            <a:avLst/>
          </a:prstGeom>
          <a:noFill/>
          <a:ln w="9525">
            <a:noFill/>
            <a:miter lim="800000"/>
            <a:headEnd/>
            <a:tailEnd/>
          </a:ln>
        </p:spPr>
      </p:pic>
      <p:pic>
        <p:nvPicPr>
          <p:cNvPr id="48" name="Picture 47" descr="#è"/>
          <p:cNvPicPr/>
          <p:nvPr/>
        </p:nvPicPr>
        <p:blipFill>
          <a:blip r:embed="rId5" cstate="print"/>
          <a:srcRect/>
          <a:stretch>
            <a:fillRect/>
          </a:stretch>
        </p:blipFill>
        <p:spPr bwMode="auto">
          <a:xfrm>
            <a:off x="6831717" y="5011384"/>
            <a:ext cx="184327" cy="164571"/>
          </a:xfrm>
          <a:prstGeom prst="rect">
            <a:avLst/>
          </a:prstGeom>
          <a:noFill/>
          <a:ln w="9525">
            <a:noFill/>
            <a:miter lim="800000"/>
            <a:headEnd/>
            <a:tailEnd/>
          </a:ln>
        </p:spPr>
      </p:pic>
      <p:pic>
        <p:nvPicPr>
          <p:cNvPr id="49" name="Picture 48" descr="#è"/>
          <p:cNvPicPr/>
          <p:nvPr/>
        </p:nvPicPr>
        <p:blipFill>
          <a:blip r:embed="rId5" cstate="print"/>
          <a:srcRect/>
          <a:stretch>
            <a:fillRect/>
          </a:stretch>
        </p:blipFill>
        <p:spPr bwMode="auto">
          <a:xfrm>
            <a:off x="8920161" y="5033962"/>
            <a:ext cx="184327" cy="1645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latin typeface="Calibri" pitchFamily="34" charset="0"/>
                <a:cs typeface="Calibri" pitchFamily="34" charset="0"/>
              </a:rPr>
              <a:t>Présentation de l’application CBS </a:t>
            </a:r>
            <a:endParaRPr lang="en-US" dirty="0"/>
          </a:p>
        </p:txBody>
      </p:sp>
      <p:sp>
        <p:nvSpPr>
          <p:cNvPr id="3" name="Content Placeholder 2"/>
          <p:cNvSpPr>
            <a:spLocks noGrp="1"/>
          </p:cNvSpPr>
          <p:nvPr>
            <p:ph idx="1"/>
          </p:nvPr>
        </p:nvSpPr>
        <p:spPr/>
        <p:txBody>
          <a:bodyPr/>
          <a:lstStyle/>
          <a:p>
            <a:r>
              <a:rPr lang="fr-FR" dirty="0" smtClean="0"/>
              <a:t>Les niveaux de l’application CBS suivent une architecture en couches superposées:</a:t>
            </a:r>
            <a:endParaRPr lang="en-US" dirty="0" smtClean="0"/>
          </a:p>
          <a:p>
            <a:pPr lvl="1"/>
            <a:r>
              <a:rPr lang="fr-FR" dirty="0" smtClean="0"/>
              <a:t>Couche de présentation</a:t>
            </a:r>
            <a:endParaRPr lang="en-US" dirty="0" smtClean="0"/>
          </a:p>
          <a:p>
            <a:pPr lvl="1"/>
            <a:r>
              <a:rPr lang="fr-FR" dirty="0" smtClean="0"/>
              <a:t>Couche métier encapsulant la logique métier et le contrôle</a:t>
            </a:r>
            <a:endParaRPr lang="en-US" dirty="0" smtClean="0"/>
          </a:p>
          <a:p>
            <a:pPr lvl="1"/>
            <a:r>
              <a:rPr lang="fr-FR" dirty="0" smtClean="0"/>
              <a:t>Couche de persistance encapsulant la logique d’accès aux données</a:t>
            </a:r>
            <a:endParaRPr lang="en-US" dirty="0" smtClean="0"/>
          </a:p>
          <a:p>
            <a:endParaRPr lang="en-US" dirty="0"/>
          </a:p>
        </p:txBody>
      </p:sp>
      <p:sp>
        <p:nvSpPr>
          <p:cNvPr id="4" name="Slide Number Placeholder 3"/>
          <p:cNvSpPr>
            <a:spLocks noGrp="1"/>
          </p:cNvSpPr>
          <p:nvPr>
            <p:ph type="sldNum" sz="quarter" idx="12"/>
          </p:nvPr>
        </p:nvSpPr>
        <p:spPr/>
        <p:txBody>
          <a:bodyPr/>
          <a:lstStyle/>
          <a:p>
            <a:fld id="{DE620CD9-28C9-421C-A366-32420EF2B4AE}" type="slidenum">
              <a:rPr lang="fr-FR" smtClean="0"/>
              <a:pPr/>
              <a:t>15</a:t>
            </a:fld>
            <a:endParaRPr lang="fr-F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latin typeface="Calibri" pitchFamily="34" charset="0"/>
                <a:cs typeface="Calibri" pitchFamily="34" charset="0"/>
              </a:rPr>
              <a:t>Le stage </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1256554" y="2374900"/>
            <a:ext cx="8825659" cy="2628900"/>
          </a:xfrm>
        </p:spPr>
        <p:txBody>
          <a:bodyPr>
            <a:normAutofit lnSpcReduction="10000"/>
          </a:bodyPr>
          <a:lstStyle/>
          <a:p>
            <a:r>
              <a:rPr lang="fr-FR" dirty="0" smtClean="0">
                <a:latin typeface="Calibri" pitchFamily="34" charset="0"/>
                <a:cs typeface="Calibri" pitchFamily="34" charset="0"/>
              </a:rPr>
              <a:t>Missions :	</a:t>
            </a:r>
            <a:endParaRPr lang="en-US" dirty="0" smtClean="0">
              <a:latin typeface="Calibri" pitchFamily="34" charset="0"/>
              <a:cs typeface="Calibri" pitchFamily="34" charset="0"/>
            </a:endParaRPr>
          </a:p>
          <a:p>
            <a:pPr lvl="1">
              <a:buFont typeface="Wingdings" pitchFamily="2" charset="2"/>
              <a:buChar char="§"/>
            </a:pPr>
            <a:r>
              <a:rPr lang="fr-FR" sz="1800" dirty="0" smtClean="0">
                <a:latin typeface="Calibri" pitchFamily="34" charset="0"/>
                <a:cs typeface="Calibri" pitchFamily="34" charset="0"/>
              </a:rPr>
              <a:t>Apporter des améliorations à des modules déjà existant</a:t>
            </a:r>
          </a:p>
          <a:p>
            <a:pPr lvl="1">
              <a:buFont typeface="Wingdings" pitchFamily="2" charset="2"/>
              <a:buChar char="§"/>
            </a:pPr>
            <a:r>
              <a:rPr lang="fr-FR" sz="1800" dirty="0" smtClean="0">
                <a:latin typeface="Calibri" pitchFamily="34" charset="0"/>
                <a:cs typeface="Calibri" pitchFamily="34" charset="0"/>
              </a:rPr>
              <a:t>Résoudre des problèmes de régression liés à des erreurs de compréhension ou d’une implémentation inappropriée du code</a:t>
            </a:r>
            <a:endParaRPr lang="en-US" sz="1800" dirty="0" smtClean="0">
              <a:latin typeface="Calibri" pitchFamily="34" charset="0"/>
              <a:cs typeface="Calibri" pitchFamily="34" charset="0"/>
            </a:endParaRPr>
          </a:p>
          <a:p>
            <a:pPr lvl="1">
              <a:buFont typeface="Wingdings" pitchFamily="2" charset="2"/>
              <a:buChar char="§"/>
            </a:pPr>
            <a:r>
              <a:rPr lang="fr-FR" sz="1800" dirty="0" smtClean="0">
                <a:latin typeface="Calibri" pitchFamily="34" charset="0"/>
                <a:cs typeface="Calibri" pitchFamily="34" charset="0"/>
              </a:rPr>
              <a:t>Mettre en place/maintenir des tests unitaires (TDD : Test </a:t>
            </a:r>
            <a:r>
              <a:rPr lang="fr-FR" sz="1800" dirty="0" err="1" smtClean="0">
                <a:latin typeface="Calibri" pitchFamily="34" charset="0"/>
                <a:cs typeface="Calibri" pitchFamily="34" charset="0"/>
              </a:rPr>
              <a:t>Driven</a:t>
            </a:r>
            <a:r>
              <a:rPr lang="fr-FR" sz="1800" dirty="0" smtClean="0">
                <a:latin typeface="Calibri" pitchFamily="34" charset="0"/>
                <a:cs typeface="Calibri" pitchFamily="34" charset="0"/>
              </a:rPr>
              <a:t> </a:t>
            </a:r>
            <a:r>
              <a:rPr lang="fr-FR" sz="1800" dirty="0" err="1" smtClean="0">
                <a:latin typeface="Calibri" pitchFamily="34" charset="0"/>
                <a:cs typeface="Calibri" pitchFamily="34" charset="0"/>
              </a:rPr>
              <a:t>Development</a:t>
            </a:r>
            <a:r>
              <a:rPr lang="fr-FR" sz="1800" dirty="0" smtClean="0">
                <a:latin typeface="Calibri" pitchFamily="34" charset="0"/>
                <a:cs typeface="Calibri" pitchFamily="34" charset="0"/>
              </a:rPr>
              <a:t>)</a:t>
            </a:r>
            <a:endParaRPr lang="en-US" sz="1800" dirty="0" smtClean="0">
              <a:latin typeface="Calibri" pitchFamily="34" charset="0"/>
              <a:cs typeface="Calibri" pitchFamily="34" charset="0"/>
            </a:endParaRPr>
          </a:p>
          <a:p>
            <a:pPr lvl="1">
              <a:buFont typeface="Wingdings" pitchFamily="2" charset="2"/>
              <a:buChar char="§"/>
            </a:pPr>
            <a:r>
              <a:rPr lang="fr-FR" sz="1800" dirty="0" smtClean="0">
                <a:latin typeface="Calibri" pitchFamily="34" charset="0"/>
                <a:cs typeface="Calibri" pitchFamily="34" charset="0"/>
              </a:rPr>
              <a:t>Développer des interfaces Front End dédiées aux utilisateurs de </a:t>
            </a:r>
            <a:r>
              <a:rPr lang="fr-FR" sz="1800" dirty="0" smtClean="0">
                <a:latin typeface="Calibri" pitchFamily="34" charset="0"/>
                <a:cs typeface="Calibri" pitchFamily="34" charset="0"/>
              </a:rPr>
              <a:t>l’application</a:t>
            </a:r>
            <a:endParaRPr lang="fr-FR" dirty="0" smtClean="0">
              <a:latin typeface="Calibri" pitchFamily="34" charset="0"/>
              <a:cs typeface="Calibri" pitchFamily="34" charset="0"/>
            </a:endParaRPr>
          </a:p>
          <a:p>
            <a:pPr>
              <a:buFont typeface="Wingdings" pitchFamily="2" charset="2"/>
              <a:buChar char="Ø"/>
            </a:pPr>
            <a:r>
              <a:rPr lang="fr-FR" dirty="0" smtClean="0">
                <a:latin typeface="Calibri" pitchFamily="34" charset="0"/>
                <a:cs typeface="Calibri" pitchFamily="34" charset="0"/>
              </a:rPr>
              <a:t>Déroulement : </a:t>
            </a:r>
          </a:p>
        </p:txBody>
      </p:sp>
      <p:sp>
        <p:nvSpPr>
          <p:cNvPr id="4" name="Slide Number Placeholder 3"/>
          <p:cNvSpPr>
            <a:spLocks noGrp="1"/>
          </p:cNvSpPr>
          <p:nvPr>
            <p:ph type="sldNum" sz="quarter" idx="12"/>
          </p:nvPr>
        </p:nvSpPr>
        <p:spPr/>
        <p:txBody>
          <a:bodyPr/>
          <a:lstStyle/>
          <a:p>
            <a:fld id="{DE620CD9-28C9-421C-A366-32420EF2B4AE}" type="slidenum">
              <a:rPr lang="fr-FR" smtClean="0"/>
              <a:pPr/>
              <a:t>16</a:t>
            </a:fld>
            <a:endParaRPr lang="fr-FR"/>
          </a:p>
        </p:txBody>
      </p:sp>
      <p:graphicFrame>
        <p:nvGraphicFramePr>
          <p:cNvPr id="8" name="Diagram 7"/>
          <p:cNvGraphicFramePr/>
          <p:nvPr/>
        </p:nvGraphicFramePr>
        <p:xfrm>
          <a:off x="1580796" y="4913842"/>
          <a:ext cx="8429627" cy="1701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latin typeface="Calibri" pitchFamily="34" charset="0"/>
                <a:cs typeface="Calibri" pitchFamily="34" charset="0"/>
              </a:rPr>
              <a:t>Outils </a:t>
            </a:r>
            <a:endParaRPr lang="en-US" dirty="0">
              <a:latin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DE620CD9-28C9-421C-A366-32420EF2B4AE}" type="slidenum">
              <a:rPr lang="fr-FR" smtClean="0"/>
              <a:pPr/>
              <a:t>17</a:t>
            </a:fld>
            <a:endParaRPr lang="fr-FR"/>
          </a:p>
        </p:txBody>
      </p:sp>
      <p:sp>
        <p:nvSpPr>
          <p:cNvPr id="5" name="Rounded Rectangle 4"/>
          <p:cNvSpPr/>
          <p:nvPr/>
        </p:nvSpPr>
        <p:spPr>
          <a:xfrm>
            <a:off x="482600" y="2286000"/>
            <a:ext cx="4394200" cy="3860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dirty="0" smtClean="0"/>
              <a:t>Outils de développement</a:t>
            </a:r>
          </a:p>
          <a:p>
            <a:pPr algn="ctr"/>
            <a:r>
              <a:rPr lang="fr-FR" dirty="0" smtClean="0"/>
              <a:t> </a:t>
            </a:r>
            <a:endParaRPr lang="en-US" dirty="0"/>
          </a:p>
        </p:txBody>
      </p:sp>
      <p:pic>
        <p:nvPicPr>
          <p:cNvPr id="6" name="Picture 5" descr="IJ.png"/>
          <p:cNvPicPr/>
          <p:nvPr/>
        </p:nvPicPr>
        <p:blipFill>
          <a:blip r:embed="rId2" cstate="print"/>
          <a:stretch>
            <a:fillRect/>
          </a:stretch>
        </p:blipFill>
        <p:spPr>
          <a:xfrm>
            <a:off x="777875" y="2555875"/>
            <a:ext cx="831850" cy="831850"/>
          </a:xfrm>
          <a:prstGeom prst="rect">
            <a:avLst/>
          </a:prstGeom>
        </p:spPr>
      </p:pic>
      <p:pic>
        <p:nvPicPr>
          <p:cNvPr id="7" name="Picture 6" descr="images.png"/>
          <p:cNvPicPr/>
          <p:nvPr/>
        </p:nvPicPr>
        <p:blipFill>
          <a:blip r:embed="rId3" cstate="print"/>
          <a:stretch>
            <a:fillRect/>
          </a:stretch>
        </p:blipFill>
        <p:spPr>
          <a:xfrm>
            <a:off x="2235489" y="2641889"/>
            <a:ext cx="812222" cy="812222"/>
          </a:xfrm>
          <a:prstGeom prst="rect">
            <a:avLst/>
          </a:prstGeom>
        </p:spPr>
      </p:pic>
      <p:pic>
        <p:nvPicPr>
          <p:cNvPr id="8" name="Picture 7" descr="logo-apache-tomcat.jpg"/>
          <p:cNvPicPr/>
          <p:nvPr/>
        </p:nvPicPr>
        <p:blipFill>
          <a:blip r:embed="rId4" cstate="print"/>
          <a:stretch>
            <a:fillRect/>
          </a:stretch>
        </p:blipFill>
        <p:spPr>
          <a:xfrm>
            <a:off x="662997" y="4395575"/>
            <a:ext cx="1061605" cy="708449"/>
          </a:xfrm>
          <a:prstGeom prst="rect">
            <a:avLst/>
          </a:prstGeom>
        </p:spPr>
      </p:pic>
      <p:pic>
        <p:nvPicPr>
          <p:cNvPr id="9" name="Picture 8" descr="maven-logo-black-on-white.png"/>
          <p:cNvPicPr/>
          <p:nvPr/>
        </p:nvPicPr>
        <p:blipFill>
          <a:blip r:embed="rId5" cstate="print"/>
          <a:stretch>
            <a:fillRect/>
          </a:stretch>
        </p:blipFill>
        <p:spPr>
          <a:xfrm>
            <a:off x="2137847" y="4572000"/>
            <a:ext cx="1109106" cy="470865"/>
          </a:xfrm>
          <a:prstGeom prst="rect">
            <a:avLst/>
          </a:prstGeom>
        </p:spPr>
      </p:pic>
      <p:pic>
        <p:nvPicPr>
          <p:cNvPr id="10" name="Picture 9" descr="junit.gif"/>
          <p:cNvPicPr/>
          <p:nvPr/>
        </p:nvPicPr>
        <p:blipFill>
          <a:blip r:embed="rId6" cstate="print"/>
          <a:stretch>
            <a:fillRect/>
          </a:stretch>
        </p:blipFill>
        <p:spPr>
          <a:xfrm>
            <a:off x="3616826" y="2836465"/>
            <a:ext cx="894347" cy="473870"/>
          </a:xfrm>
          <a:prstGeom prst="rect">
            <a:avLst/>
          </a:prstGeom>
        </p:spPr>
      </p:pic>
      <p:pic>
        <p:nvPicPr>
          <p:cNvPr id="11" name="Picture 10" descr="jsp-training-agra-highlean-technologies.png"/>
          <p:cNvPicPr/>
          <p:nvPr/>
        </p:nvPicPr>
        <p:blipFill>
          <a:blip r:embed="rId7" cstate="print"/>
          <a:stretch>
            <a:fillRect/>
          </a:stretch>
        </p:blipFill>
        <p:spPr>
          <a:xfrm>
            <a:off x="3776254" y="4487454"/>
            <a:ext cx="778691" cy="778691"/>
          </a:xfrm>
          <a:prstGeom prst="rect">
            <a:avLst/>
          </a:prstGeom>
        </p:spPr>
      </p:pic>
      <p:sp>
        <p:nvSpPr>
          <p:cNvPr id="12" name="Rounded Rectangle 11"/>
          <p:cNvSpPr/>
          <p:nvPr/>
        </p:nvSpPr>
        <p:spPr>
          <a:xfrm>
            <a:off x="5105400" y="2311400"/>
            <a:ext cx="3657600" cy="2819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dirty="0" smtClean="0"/>
              <a:t>Outils de gestion </a:t>
            </a:r>
          </a:p>
          <a:p>
            <a:pPr algn="ctr"/>
            <a:r>
              <a:rPr lang="fr-FR" dirty="0" smtClean="0"/>
              <a:t> </a:t>
            </a:r>
            <a:endParaRPr lang="en-US" dirty="0"/>
          </a:p>
        </p:txBody>
      </p:sp>
      <p:pic>
        <p:nvPicPr>
          <p:cNvPr id="13" name="Picture 12" descr="jira_logo_integrations.png"/>
          <p:cNvPicPr/>
          <p:nvPr/>
        </p:nvPicPr>
        <p:blipFill>
          <a:blip r:embed="rId8" cstate="print"/>
          <a:stretch>
            <a:fillRect/>
          </a:stretch>
        </p:blipFill>
        <p:spPr>
          <a:xfrm>
            <a:off x="5207000" y="2714831"/>
            <a:ext cx="1446479" cy="612569"/>
          </a:xfrm>
          <a:prstGeom prst="rect">
            <a:avLst/>
          </a:prstGeom>
        </p:spPr>
      </p:pic>
      <p:pic>
        <p:nvPicPr>
          <p:cNvPr id="14" name="Picture 13" descr="deployit-logo-small.png"/>
          <p:cNvPicPr/>
          <p:nvPr/>
        </p:nvPicPr>
        <p:blipFill>
          <a:blip r:embed="rId9" cstate="print"/>
          <a:stretch>
            <a:fillRect/>
          </a:stretch>
        </p:blipFill>
        <p:spPr>
          <a:xfrm>
            <a:off x="6908800" y="2850977"/>
            <a:ext cx="1462355" cy="425623"/>
          </a:xfrm>
          <a:prstGeom prst="rect">
            <a:avLst/>
          </a:prstGeom>
        </p:spPr>
      </p:pic>
      <p:pic>
        <p:nvPicPr>
          <p:cNvPr id="15" name="Picture 14" descr="sonar.png"/>
          <p:cNvPicPr/>
          <p:nvPr/>
        </p:nvPicPr>
        <p:blipFill>
          <a:blip r:embed="rId10" cstate="print"/>
          <a:stretch>
            <a:fillRect/>
          </a:stretch>
        </p:blipFill>
        <p:spPr>
          <a:xfrm>
            <a:off x="5994401" y="4400550"/>
            <a:ext cx="1727200" cy="476250"/>
          </a:xfrm>
          <a:prstGeom prst="rect">
            <a:avLst/>
          </a:prstGeom>
        </p:spPr>
      </p:pic>
      <p:sp>
        <p:nvSpPr>
          <p:cNvPr id="18" name="Rounded Rectangle 17"/>
          <p:cNvSpPr/>
          <p:nvPr/>
        </p:nvSpPr>
        <p:spPr>
          <a:xfrm>
            <a:off x="8890000" y="4267200"/>
            <a:ext cx="2997200" cy="2159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dirty="0" smtClean="0"/>
              <a:t>Base de données </a:t>
            </a:r>
          </a:p>
          <a:p>
            <a:pPr algn="ctr"/>
            <a:r>
              <a:rPr lang="fr-FR" dirty="0" smtClean="0"/>
              <a:t> </a:t>
            </a:r>
            <a:endParaRPr lang="en-US" dirty="0"/>
          </a:p>
        </p:txBody>
      </p:sp>
      <p:pic>
        <p:nvPicPr>
          <p:cNvPr id="19" name="Picture 18" descr="sql-developer-100x100.png"/>
          <p:cNvPicPr/>
          <p:nvPr/>
        </p:nvPicPr>
        <p:blipFill>
          <a:blip r:embed="rId11" cstate="print"/>
          <a:stretch>
            <a:fillRect/>
          </a:stretch>
        </p:blipFill>
        <p:spPr>
          <a:xfrm>
            <a:off x="9804400" y="5438238"/>
            <a:ext cx="1320800" cy="86096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E620CD9-28C9-421C-A366-32420EF2B4AE}" type="slidenum">
              <a:rPr lang="fr-FR" smtClean="0"/>
              <a:pPr/>
              <a:t>18</a:t>
            </a:fld>
            <a:endParaRPr lang="fr-FR"/>
          </a:p>
        </p:txBody>
      </p:sp>
      <p:sp>
        <p:nvSpPr>
          <p:cNvPr id="5" name="Title 1"/>
          <p:cNvSpPr>
            <a:spLocks noGrp="1"/>
          </p:cNvSpPr>
          <p:nvPr>
            <p:ph type="title"/>
          </p:nvPr>
        </p:nvSpPr>
        <p:spPr>
          <a:xfrm>
            <a:off x="1154654" y="973668"/>
            <a:ext cx="8759131" cy="706964"/>
          </a:xfrm>
        </p:spPr>
        <p:txBody>
          <a:bodyPr>
            <a:normAutofit fontScale="90000"/>
          </a:bodyPr>
          <a:lstStyle/>
          <a:p>
            <a:pPr algn="l" defTabSz="1216152">
              <a:lnSpc>
                <a:spcPct val="90000"/>
              </a:lnSpc>
              <a:spcBef>
                <a:spcPts val="0"/>
              </a:spcBef>
              <a:buNone/>
            </a:pPr>
            <a:r>
              <a:rPr lang="fr-FR" sz="4900" dirty="0">
                <a:latin typeface="Calibri"/>
              </a:rPr>
              <a:t>Sommaire</a:t>
            </a:r>
          </a:p>
        </p:txBody>
      </p:sp>
      <p:sp>
        <p:nvSpPr>
          <p:cNvPr id="6" name="Espace réservé de la date 3"/>
          <p:cNvSpPr>
            <a:spLocks noGrp="1"/>
          </p:cNvSpPr>
          <p:nvPr>
            <p:ph type="dt" sz="half" idx="10"/>
          </p:nvPr>
        </p:nvSpPr>
        <p:spPr>
          <a:xfrm>
            <a:off x="10650330" y="6391839"/>
            <a:ext cx="990341" cy="304799"/>
          </a:xfrm>
        </p:spPr>
        <p:txBody>
          <a:bodyPr/>
          <a:lstStyle/>
          <a:p>
            <a:fld id="{A53EBE4D-0613-4452-A174-5F071017719F}" type="datetime1">
              <a:rPr lang="fr-FR" smtClean="0"/>
              <a:pPr/>
              <a:t>30/08/2016</a:t>
            </a:fld>
            <a:endParaRPr lang="fr-FR"/>
          </a:p>
        </p:txBody>
      </p:sp>
      <p:sp>
        <p:nvSpPr>
          <p:cNvPr id="7" name="Espace réservé du numéro de diapositive 5"/>
          <p:cNvSpPr txBox="1">
            <a:spLocks/>
          </p:cNvSpPr>
          <p:nvPr/>
        </p:nvSpPr>
        <p:spPr bwMode="gray">
          <a:xfrm>
            <a:off x="10349844" y="295730"/>
            <a:ext cx="837981" cy="767687"/>
          </a:xfrm>
          <a:prstGeom prst="rect">
            <a:avLst/>
          </a:prstGeom>
        </p:spPr>
        <p:txBody>
          <a:bodyPr vert="horz" lIns="91440" tIns="45720" rIns="91440" bIns="4572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fr-FR" sz="28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fr-FR" sz="2800" b="0" i="0" u="none" strike="noStrike" kern="1200" cap="none" spc="0" normalizeH="0" baseline="0" noProof="0">
              <a:ln>
                <a:noFill/>
              </a:ln>
              <a:solidFill>
                <a:schemeClr val="bg1"/>
              </a:solidFill>
              <a:effectLst/>
              <a:uLnTx/>
              <a:uFillTx/>
              <a:latin typeface="+mn-lt"/>
              <a:ea typeface="+mn-ea"/>
              <a:cs typeface="+mn-cs"/>
            </a:endParaRPr>
          </a:p>
        </p:txBody>
      </p:sp>
      <p:sp>
        <p:nvSpPr>
          <p:cNvPr id="8" name="Espace réservé du pied de page 4"/>
          <p:cNvSpPr>
            <a:spLocks noGrp="1"/>
          </p:cNvSpPr>
          <p:nvPr>
            <p:ph type="ftr" sz="quarter" idx="11"/>
          </p:nvPr>
        </p:nvSpPr>
        <p:spPr>
          <a:xfrm>
            <a:off x="560964" y="6391839"/>
            <a:ext cx="5033382" cy="251871"/>
          </a:xfrm>
        </p:spPr>
        <p:txBody>
          <a:bodyPr/>
          <a:lstStyle/>
          <a:p>
            <a:r>
              <a:rPr lang="fr-FR" dirty="0" err="1" smtClean="0"/>
              <a:t>Lounes</a:t>
            </a:r>
            <a:r>
              <a:rPr lang="fr-FR" dirty="0" smtClean="0"/>
              <a:t> Achab, </a:t>
            </a:r>
            <a:r>
              <a:rPr lang="fr-FR" dirty="0" err="1" smtClean="0"/>
              <a:t>Thin</a:t>
            </a:r>
            <a:r>
              <a:rPr lang="fr-FR" dirty="0" smtClean="0"/>
              <a:t>-</a:t>
            </a:r>
            <a:r>
              <a:rPr lang="fr-FR" dirty="0" err="1" smtClean="0"/>
              <a:t>Hinane</a:t>
            </a:r>
            <a:r>
              <a:rPr lang="fr-FR" dirty="0" smtClean="0"/>
              <a:t> </a:t>
            </a:r>
            <a:r>
              <a:rPr lang="fr-FR" dirty="0" err="1" smtClean="0"/>
              <a:t>Younsi</a:t>
            </a:r>
            <a:r>
              <a:rPr lang="fr-FR" dirty="0" smtClean="0"/>
              <a:t>, Jordan Afonso, </a:t>
            </a:r>
            <a:r>
              <a:rPr lang="fr-FR" dirty="0" err="1" smtClean="0"/>
              <a:t>Afshin</a:t>
            </a:r>
            <a:r>
              <a:rPr lang="fr-FR" dirty="0" smtClean="0"/>
              <a:t> </a:t>
            </a:r>
            <a:r>
              <a:rPr lang="fr-FR" dirty="0" err="1" smtClean="0"/>
              <a:t>Khalghdoost</a:t>
            </a:r>
            <a:endParaRPr lang="fr-FR" dirty="0"/>
          </a:p>
        </p:txBody>
      </p:sp>
      <p:sp>
        <p:nvSpPr>
          <p:cNvPr id="9" name="Content Placeholder 2"/>
          <p:cNvSpPr>
            <a:spLocks noGrp="1"/>
          </p:cNvSpPr>
          <p:nvPr>
            <p:ph sz="half" idx="1"/>
          </p:nvPr>
        </p:nvSpPr>
        <p:spPr>
          <a:xfrm>
            <a:off x="1523435" y="3283525"/>
            <a:ext cx="6085276" cy="396887"/>
          </a:xfrm>
        </p:spPr>
        <p:txBody>
          <a:bodyPr>
            <a:noAutofit/>
          </a:bodyPr>
          <a:lstStyle/>
          <a:p>
            <a:pPr marL="0" indent="0" defTabSz="1216152">
              <a:lnSpc>
                <a:spcPct val="90000"/>
              </a:lnSpc>
              <a:spcBef>
                <a:spcPts val="1600"/>
              </a:spcBef>
              <a:buClr>
                <a:srgbClr val="009999"/>
              </a:buClr>
              <a:buSzPct val="100000"/>
              <a:buNone/>
            </a:pPr>
            <a:r>
              <a:rPr lang="fr-FR" sz="3200" dirty="0" smtClean="0">
                <a:solidFill>
                  <a:schemeClr val="bg2">
                    <a:lumMod val="90000"/>
                  </a:schemeClr>
                </a:solidFill>
                <a:latin typeface="Calibri"/>
              </a:rPr>
              <a:t>Mission principale : le projet CBS </a:t>
            </a:r>
            <a:endParaRPr lang="fr-FR" sz="3200" dirty="0">
              <a:solidFill>
                <a:schemeClr val="bg2">
                  <a:lumMod val="90000"/>
                </a:schemeClr>
              </a:solidFill>
              <a:latin typeface="Calibri"/>
            </a:endParaRPr>
          </a:p>
        </p:txBody>
      </p:sp>
      <p:sp>
        <p:nvSpPr>
          <p:cNvPr id="10" name="Content Placeholder 2"/>
          <p:cNvSpPr txBox="1">
            <a:spLocks/>
          </p:cNvSpPr>
          <p:nvPr/>
        </p:nvSpPr>
        <p:spPr>
          <a:xfrm>
            <a:off x="1523435" y="2471255"/>
            <a:ext cx="4994556" cy="418534"/>
          </a:xfrm>
          <a:prstGeom prst="rect">
            <a:avLst/>
          </a:prstGeom>
        </p:spPr>
        <p:txBody>
          <a:bodyPr vert="horz" lIns="91440" tIns="45720" rIns="91440" bIns="45720" rtlCol="0">
            <a:noAutofit/>
          </a:bodyPr>
          <a:lstStyle/>
          <a:p>
            <a:pPr marL="0" marR="0" lvl="0" indent="0" algn="l" defTabSz="1216152" rtl="0" eaLnBrk="1" fontAlgn="auto" latinLnBrk="0" hangingPunct="1">
              <a:lnSpc>
                <a:spcPct val="90000"/>
              </a:lnSpc>
              <a:spcBef>
                <a:spcPts val="1600"/>
              </a:spcBef>
              <a:spcAft>
                <a:spcPts val="0"/>
              </a:spcAft>
              <a:buClr>
                <a:srgbClr val="009999"/>
              </a:buClr>
              <a:buSzPct val="100000"/>
              <a:buFont typeface="Wingdings 3" charset="2"/>
              <a:buNone/>
              <a:tabLst/>
              <a:defRPr/>
            </a:pPr>
            <a:r>
              <a:rPr lang="fr-FR" sz="3200" dirty="0" smtClean="0">
                <a:solidFill>
                  <a:schemeClr val="bg2">
                    <a:lumMod val="90000"/>
                  </a:schemeClr>
                </a:solidFill>
                <a:latin typeface="Calibri"/>
              </a:rPr>
              <a:t>Le contexte</a:t>
            </a:r>
            <a:endParaRPr kumimoji="0" lang="fr-FR" sz="3200" b="0" i="0" u="none" strike="noStrike" kern="1200" cap="none" spc="0" normalizeH="0" baseline="0" noProof="0" dirty="0">
              <a:ln>
                <a:noFill/>
              </a:ln>
              <a:solidFill>
                <a:schemeClr val="bg2">
                  <a:lumMod val="90000"/>
                </a:schemeClr>
              </a:solidFill>
              <a:effectLst/>
              <a:uLnTx/>
              <a:uFillTx/>
              <a:latin typeface="Calibri"/>
              <a:ea typeface="+mn-ea"/>
              <a:cs typeface="+mn-cs"/>
            </a:endParaRPr>
          </a:p>
        </p:txBody>
      </p:sp>
      <p:sp>
        <p:nvSpPr>
          <p:cNvPr id="11" name="Content Placeholder 2"/>
          <p:cNvSpPr txBox="1">
            <a:spLocks/>
          </p:cNvSpPr>
          <p:nvPr/>
        </p:nvSpPr>
        <p:spPr>
          <a:xfrm>
            <a:off x="1523435" y="4074148"/>
            <a:ext cx="5003025" cy="396887"/>
          </a:xfrm>
          <a:prstGeom prst="rect">
            <a:avLst/>
          </a:prstGeom>
        </p:spPr>
        <p:txBody>
          <a:bodyPr vert="horz" lIns="91440" tIns="45720" rIns="91440" bIns="45720" rtlCol="0">
            <a:noAutofit/>
          </a:bodyPr>
          <a:lstStyle/>
          <a:p>
            <a:pPr marL="0" marR="0" lvl="0" indent="0" algn="l" defTabSz="1216152" rtl="0" eaLnBrk="1" fontAlgn="auto" latinLnBrk="0" hangingPunct="1">
              <a:lnSpc>
                <a:spcPct val="90000"/>
              </a:lnSpc>
              <a:spcBef>
                <a:spcPts val="1600"/>
              </a:spcBef>
              <a:spcAft>
                <a:spcPts val="0"/>
              </a:spcAft>
              <a:buClr>
                <a:srgbClr val="009999"/>
              </a:buClr>
              <a:buSzPct val="100000"/>
              <a:buFont typeface="Wingdings 3" charset="2"/>
              <a:buNone/>
              <a:tabLst/>
              <a:defRPr/>
            </a:pPr>
            <a:r>
              <a:rPr kumimoji="0" lang="fr-FR" sz="3200" b="0" i="0" u="none" strike="noStrike" kern="1200" cap="none" spc="0" normalizeH="0" baseline="0" noProof="0" dirty="0" smtClean="0">
                <a:ln>
                  <a:noFill/>
                </a:ln>
                <a:solidFill>
                  <a:schemeClr val="tx1"/>
                </a:solidFill>
                <a:effectLst/>
                <a:uLnTx/>
                <a:uFillTx/>
                <a:latin typeface="Calibri"/>
                <a:ea typeface="+mn-ea"/>
                <a:cs typeface="+mn-cs"/>
              </a:rPr>
              <a:t>Software factory</a:t>
            </a:r>
            <a:endParaRPr kumimoji="0" lang="fr-FR" sz="3200" b="0" i="0" u="none" strike="noStrike" kern="1200" cap="none" spc="0" normalizeH="0" baseline="0" noProof="0" dirty="0">
              <a:ln>
                <a:noFill/>
              </a:ln>
              <a:solidFill>
                <a:schemeClr val="tx1"/>
              </a:solidFill>
              <a:effectLst/>
              <a:uLnTx/>
              <a:uFillTx/>
              <a:latin typeface="Calibri"/>
              <a:ea typeface="+mn-ea"/>
              <a:cs typeface="+mn-cs"/>
            </a:endParaRPr>
          </a:p>
        </p:txBody>
      </p:sp>
      <p:sp>
        <p:nvSpPr>
          <p:cNvPr id="12" name="Content Placeholder 2"/>
          <p:cNvSpPr txBox="1">
            <a:spLocks/>
          </p:cNvSpPr>
          <p:nvPr/>
        </p:nvSpPr>
        <p:spPr>
          <a:xfrm>
            <a:off x="1504792" y="4869788"/>
            <a:ext cx="5003025" cy="396887"/>
          </a:xfrm>
          <a:prstGeom prst="rect">
            <a:avLst/>
          </a:prstGeom>
        </p:spPr>
        <p:txBody>
          <a:bodyPr vert="horz" lIns="91440" tIns="45720" rIns="91440" bIns="45720" rtlCol="0">
            <a:noAutofit/>
          </a:bodyPr>
          <a:lstStyle/>
          <a:p>
            <a:pPr marL="0" marR="0" lvl="0" indent="0" algn="l" defTabSz="1216152" rtl="0" eaLnBrk="1" fontAlgn="auto" latinLnBrk="0" hangingPunct="1">
              <a:lnSpc>
                <a:spcPct val="90000"/>
              </a:lnSpc>
              <a:spcBef>
                <a:spcPts val="1600"/>
              </a:spcBef>
              <a:spcAft>
                <a:spcPts val="0"/>
              </a:spcAft>
              <a:buClr>
                <a:srgbClr val="009999"/>
              </a:buClr>
              <a:buSzPct val="100000"/>
              <a:buFont typeface="Wingdings 3" charset="2"/>
              <a:buNone/>
              <a:tabLst/>
              <a:defRPr/>
            </a:pPr>
            <a:r>
              <a:rPr lang="fr-FR" sz="3200" dirty="0" smtClean="0">
                <a:solidFill>
                  <a:schemeClr val="bg2">
                    <a:lumMod val="90000"/>
                  </a:schemeClr>
                </a:solidFill>
                <a:latin typeface="Calibri"/>
              </a:rPr>
              <a:t>Conclusion</a:t>
            </a:r>
            <a:endParaRPr kumimoji="0" lang="fr-FR" sz="3200" b="0" i="0" u="none" strike="noStrike" kern="1200" cap="none" spc="0" normalizeH="0" baseline="0" noProof="0" dirty="0">
              <a:ln>
                <a:noFill/>
              </a:ln>
              <a:solidFill>
                <a:schemeClr val="bg2">
                  <a:lumMod val="90000"/>
                </a:schemeClr>
              </a:solidFill>
              <a:effectLst/>
              <a:uLnTx/>
              <a:uFillTx/>
              <a:latin typeface="Calibri"/>
              <a:ea typeface="+mn-ea"/>
              <a:cs typeface="+mn-cs"/>
            </a:endParaRPr>
          </a:p>
        </p:txBody>
      </p:sp>
      <p:sp>
        <p:nvSpPr>
          <p:cNvPr id="13" name="Ellipse 16"/>
          <p:cNvSpPr/>
          <p:nvPr/>
        </p:nvSpPr>
        <p:spPr>
          <a:xfrm>
            <a:off x="980496" y="4862431"/>
            <a:ext cx="547270" cy="504056"/>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14" name="Ellipse 18"/>
          <p:cNvSpPr/>
          <p:nvPr/>
        </p:nvSpPr>
        <p:spPr>
          <a:xfrm>
            <a:off x="976165" y="3259538"/>
            <a:ext cx="547270" cy="504056"/>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a:t>
            </a:r>
            <a:endParaRPr lang="fr-FR" dirty="0"/>
          </a:p>
        </p:txBody>
      </p:sp>
      <p:sp>
        <p:nvSpPr>
          <p:cNvPr id="15" name="Ellipse 14"/>
          <p:cNvSpPr/>
          <p:nvPr/>
        </p:nvSpPr>
        <p:spPr>
          <a:xfrm>
            <a:off x="976165" y="4079173"/>
            <a:ext cx="547270"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16" name="Ellipse 15"/>
          <p:cNvSpPr/>
          <p:nvPr/>
        </p:nvSpPr>
        <p:spPr>
          <a:xfrm>
            <a:off x="976165" y="2468915"/>
            <a:ext cx="547270" cy="504056"/>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latin typeface="Calibri" pitchFamily="34" charset="0"/>
                <a:cs typeface="Calibri" pitchFamily="34" charset="0"/>
              </a:rPr>
              <a:t>Création de salves Jenkins avec ITAAS</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fr-FR" dirty="0" smtClean="0">
                <a:latin typeface="Calibri" pitchFamily="34" charset="0"/>
                <a:cs typeface="Calibri" pitchFamily="34" charset="0"/>
              </a:rPr>
              <a:t>Existant :</a:t>
            </a:r>
          </a:p>
          <a:p>
            <a:pPr lvl="1"/>
            <a:r>
              <a:rPr lang="fr-FR" dirty="0" smtClean="0">
                <a:latin typeface="Calibri" pitchFamily="34" charset="0"/>
                <a:cs typeface="Calibri" pitchFamily="34" charset="0"/>
              </a:rPr>
              <a:t>L’intégration continue </a:t>
            </a:r>
          </a:p>
          <a:p>
            <a:pPr lvl="1"/>
            <a:r>
              <a:rPr lang="fr-FR" dirty="0" smtClean="0">
                <a:latin typeface="Calibri"/>
                <a:ea typeface="Calibri"/>
                <a:cs typeface="Times New Roman"/>
              </a:rPr>
              <a:t>les </a:t>
            </a:r>
            <a:r>
              <a:rPr lang="fr-FR" dirty="0" smtClean="0">
                <a:latin typeface="Calibri"/>
                <a:ea typeface="Calibri"/>
                <a:cs typeface="Times New Roman"/>
              </a:rPr>
              <a:t>applications de l’entité FCC/OSD/SCM se partageaient le même slave Jenkins pour les lancements des jobs </a:t>
            </a:r>
            <a:r>
              <a:rPr lang="fr-FR" dirty="0" smtClean="0">
                <a:latin typeface="Calibri"/>
                <a:ea typeface="Calibri"/>
                <a:cs typeface="Times New Roman"/>
              </a:rPr>
              <a:t>Jenkins</a:t>
            </a:r>
          </a:p>
          <a:p>
            <a:pPr lvl="1"/>
            <a:r>
              <a:rPr lang="fr-FR" dirty="0" smtClean="0">
                <a:latin typeface="Calibri"/>
                <a:cs typeface="Times New Roman"/>
              </a:rPr>
              <a:t>Problème de performance</a:t>
            </a:r>
          </a:p>
          <a:p>
            <a:r>
              <a:rPr lang="fr-FR" dirty="0" smtClean="0">
                <a:latin typeface="Calibri"/>
                <a:cs typeface="Times New Roman"/>
              </a:rPr>
              <a:t>Solution  :</a:t>
            </a:r>
          </a:p>
          <a:p>
            <a:pPr lvl="1"/>
            <a:r>
              <a:rPr lang="fr-FR" dirty="0" smtClean="0">
                <a:latin typeface="Calibri"/>
                <a:cs typeface="Times New Roman"/>
              </a:rPr>
              <a:t>Un slave </a:t>
            </a:r>
            <a:r>
              <a:rPr lang="fr-FR" dirty="0" smtClean="0">
                <a:latin typeface="Calibri"/>
                <a:cs typeface="Times New Roman"/>
              </a:rPr>
              <a:t>J</a:t>
            </a:r>
            <a:r>
              <a:rPr lang="fr-FR" dirty="0" smtClean="0">
                <a:latin typeface="Calibri"/>
                <a:cs typeface="Times New Roman"/>
              </a:rPr>
              <a:t>enkins par application </a:t>
            </a:r>
          </a:p>
          <a:p>
            <a:pPr lvl="1"/>
            <a:r>
              <a:rPr lang="fr-FR" dirty="0" smtClean="0">
                <a:latin typeface="Calibri"/>
                <a:cs typeface="Times New Roman"/>
              </a:rPr>
              <a:t>Nouveaux serveurs (linux) hébergé sur le </a:t>
            </a:r>
            <a:r>
              <a:rPr lang="fr-FR" dirty="0" err="1" smtClean="0">
                <a:latin typeface="Calibri"/>
                <a:cs typeface="Times New Roman"/>
              </a:rPr>
              <a:t>cloud</a:t>
            </a:r>
            <a:r>
              <a:rPr lang="fr-FR" dirty="0" smtClean="0">
                <a:latin typeface="Calibri"/>
                <a:cs typeface="Times New Roman"/>
              </a:rPr>
              <a:t> de l’entreprise </a:t>
            </a:r>
            <a:endParaRPr lang="en-US" dirty="0"/>
          </a:p>
        </p:txBody>
      </p:sp>
      <p:sp>
        <p:nvSpPr>
          <p:cNvPr id="4" name="Slide Number Placeholder 3"/>
          <p:cNvSpPr>
            <a:spLocks noGrp="1"/>
          </p:cNvSpPr>
          <p:nvPr>
            <p:ph type="sldNum" sz="quarter" idx="12"/>
          </p:nvPr>
        </p:nvSpPr>
        <p:spPr/>
        <p:txBody>
          <a:bodyPr/>
          <a:lstStyle/>
          <a:p>
            <a:fld id="{DE620CD9-28C9-421C-A366-32420EF2B4AE}" type="slidenum">
              <a:rPr lang="fr-FR" smtClean="0"/>
              <a:pPr/>
              <a:t>19</a:t>
            </a:fld>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E620CD9-28C9-421C-A366-32420EF2B4AE}" type="slidenum">
              <a:rPr lang="fr-FR" smtClean="0"/>
              <a:pPr/>
              <a:t>2</a:t>
            </a:fld>
            <a:endParaRPr lang="fr-FR"/>
          </a:p>
        </p:txBody>
      </p:sp>
      <p:sp>
        <p:nvSpPr>
          <p:cNvPr id="18" name="Title 1"/>
          <p:cNvSpPr>
            <a:spLocks noGrp="1"/>
          </p:cNvSpPr>
          <p:nvPr>
            <p:ph type="title"/>
          </p:nvPr>
        </p:nvSpPr>
        <p:spPr>
          <a:xfrm>
            <a:off x="1154654" y="973668"/>
            <a:ext cx="8759131" cy="706964"/>
          </a:xfrm>
        </p:spPr>
        <p:txBody>
          <a:bodyPr>
            <a:normAutofit fontScale="90000"/>
          </a:bodyPr>
          <a:lstStyle/>
          <a:p>
            <a:pPr algn="l" defTabSz="1216152">
              <a:lnSpc>
                <a:spcPct val="90000"/>
              </a:lnSpc>
              <a:spcBef>
                <a:spcPts val="0"/>
              </a:spcBef>
              <a:buNone/>
            </a:pPr>
            <a:r>
              <a:rPr lang="fr-FR" sz="4900" dirty="0">
                <a:latin typeface="Calibri"/>
              </a:rPr>
              <a:t>Sommaire</a:t>
            </a:r>
          </a:p>
        </p:txBody>
      </p:sp>
      <p:sp>
        <p:nvSpPr>
          <p:cNvPr id="19" name="Espace réservé de la date 3"/>
          <p:cNvSpPr>
            <a:spLocks noGrp="1"/>
          </p:cNvSpPr>
          <p:nvPr>
            <p:ph type="dt" sz="half" idx="10"/>
          </p:nvPr>
        </p:nvSpPr>
        <p:spPr>
          <a:xfrm>
            <a:off x="10650330" y="6391839"/>
            <a:ext cx="990341" cy="304799"/>
          </a:xfrm>
        </p:spPr>
        <p:txBody>
          <a:bodyPr/>
          <a:lstStyle/>
          <a:p>
            <a:fld id="{A53EBE4D-0613-4452-A174-5F071017719F}" type="datetime1">
              <a:rPr lang="fr-FR" smtClean="0"/>
              <a:pPr/>
              <a:t>30/08/2016</a:t>
            </a:fld>
            <a:endParaRPr lang="fr-FR"/>
          </a:p>
        </p:txBody>
      </p:sp>
      <p:sp>
        <p:nvSpPr>
          <p:cNvPr id="20" name="Espace réservé du numéro de diapositive 5"/>
          <p:cNvSpPr txBox="1">
            <a:spLocks/>
          </p:cNvSpPr>
          <p:nvPr/>
        </p:nvSpPr>
        <p:spPr bwMode="gray">
          <a:xfrm>
            <a:off x="10349844" y="295730"/>
            <a:ext cx="837981" cy="767687"/>
          </a:xfrm>
          <a:prstGeom prst="rect">
            <a:avLst/>
          </a:prstGeom>
        </p:spPr>
        <p:txBody>
          <a:bodyPr vert="horz" lIns="91440" tIns="45720" rIns="91440" bIns="45720" rtlCol="0" anchor="b"/>
          <a:lstStyle>
            <a:defPPr>
              <a:defRPr lang="fr-FR"/>
            </a:defPPr>
            <a:lvl1pPr marL="0" algn="ctr" defTabSz="914400" rtl="0" eaLnBrk="1" latinLnBrk="0" hangingPunct="1">
              <a:defRPr sz="28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4DD1E-5D91-48A3-AD6D-45FBA980D106}" type="slidenum">
              <a:rPr lang="fr-FR" smtClean="0"/>
              <a:pPr/>
              <a:t>2</a:t>
            </a:fld>
            <a:endParaRPr lang="fr-FR"/>
          </a:p>
        </p:txBody>
      </p:sp>
      <p:sp>
        <p:nvSpPr>
          <p:cNvPr id="22" name="Content Placeholder 2"/>
          <p:cNvSpPr>
            <a:spLocks noGrp="1"/>
          </p:cNvSpPr>
          <p:nvPr>
            <p:ph sz="half" idx="1"/>
          </p:nvPr>
        </p:nvSpPr>
        <p:spPr>
          <a:xfrm>
            <a:off x="1523435" y="3283526"/>
            <a:ext cx="6606774" cy="377106"/>
          </a:xfrm>
        </p:spPr>
        <p:txBody>
          <a:bodyPr>
            <a:noAutofit/>
          </a:bodyPr>
          <a:lstStyle/>
          <a:p>
            <a:pPr marL="0" indent="0" defTabSz="1216152">
              <a:lnSpc>
                <a:spcPct val="90000"/>
              </a:lnSpc>
              <a:spcBef>
                <a:spcPts val="1600"/>
              </a:spcBef>
              <a:buClr>
                <a:srgbClr val="009999"/>
              </a:buClr>
              <a:buSzPct val="100000"/>
              <a:buNone/>
            </a:pPr>
            <a:r>
              <a:rPr lang="fr-FR" sz="3200" dirty="0" smtClean="0">
                <a:solidFill>
                  <a:schemeClr val="tx1"/>
                </a:solidFill>
                <a:latin typeface="Calibri"/>
              </a:rPr>
              <a:t>Mission principale : le projet CBS </a:t>
            </a:r>
            <a:endParaRPr lang="fr-FR" sz="3200" dirty="0">
              <a:solidFill>
                <a:schemeClr val="tx1"/>
              </a:solidFill>
              <a:latin typeface="Calibri"/>
            </a:endParaRPr>
          </a:p>
        </p:txBody>
      </p:sp>
      <p:sp>
        <p:nvSpPr>
          <p:cNvPr id="23" name="Content Placeholder 2"/>
          <p:cNvSpPr txBox="1">
            <a:spLocks/>
          </p:cNvSpPr>
          <p:nvPr/>
        </p:nvSpPr>
        <p:spPr>
          <a:xfrm>
            <a:off x="1523435" y="2471255"/>
            <a:ext cx="4994556" cy="41853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defTabSz="1216152">
              <a:lnSpc>
                <a:spcPct val="90000"/>
              </a:lnSpc>
              <a:spcBef>
                <a:spcPts val="1600"/>
              </a:spcBef>
              <a:buClr>
                <a:srgbClr val="009999"/>
              </a:buClr>
              <a:buSzPct val="100000"/>
              <a:buFont typeface="Wingdings 3" charset="2"/>
              <a:buNone/>
            </a:pPr>
            <a:r>
              <a:rPr lang="fr-FR" sz="3200" dirty="0" smtClean="0">
                <a:solidFill>
                  <a:schemeClr val="tx1"/>
                </a:solidFill>
                <a:latin typeface="Calibri"/>
              </a:rPr>
              <a:t>Le contexte </a:t>
            </a:r>
          </a:p>
        </p:txBody>
      </p:sp>
      <p:sp>
        <p:nvSpPr>
          <p:cNvPr id="24" name="Content Placeholder 2"/>
          <p:cNvSpPr txBox="1">
            <a:spLocks/>
          </p:cNvSpPr>
          <p:nvPr/>
        </p:nvSpPr>
        <p:spPr>
          <a:xfrm>
            <a:off x="1523435" y="4074148"/>
            <a:ext cx="5003025" cy="39688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defTabSz="1216152">
              <a:lnSpc>
                <a:spcPct val="90000"/>
              </a:lnSpc>
              <a:spcBef>
                <a:spcPts val="1600"/>
              </a:spcBef>
              <a:buClr>
                <a:srgbClr val="009999"/>
              </a:buClr>
              <a:buSzPct val="100000"/>
              <a:buFont typeface="Wingdings 3" charset="2"/>
              <a:buNone/>
            </a:pPr>
            <a:r>
              <a:rPr lang="fr-FR" sz="3200" dirty="0" smtClean="0">
                <a:solidFill>
                  <a:schemeClr val="tx1"/>
                </a:solidFill>
                <a:latin typeface="Calibri"/>
              </a:rPr>
              <a:t>Software factory </a:t>
            </a:r>
            <a:endParaRPr lang="fr-FR" sz="3200" dirty="0">
              <a:solidFill>
                <a:schemeClr val="tx1"/>
              </a:solidFill>
              <a:latin typeface="Calibri"/>
            </a:endParaRPr>
          </a:p>
        </p:txBody>
      </p:sp>
      <p:sp>
        <p:nvSpPr>
          <p:cNvPr id="25" name="Content Placeholder 2"/>
          <p:cNvSpPr txBox="1">
            <a:spLocks/>
          </p:cNvSpPr>
          <p:nvPr/>
        </p:nvSpPr>
        <p:spPr>
          <a:xfrm>
            <a:off x="1504792" y="4869788"/>
            <a:ext cx="5003025" cy="39688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defTabSz="1216152">
              <a:lnSpc>
                <a:spcPct val="90000"/>
              </a:lnSpc>
              <a:spcBef>
                <a:spcPts val="1600"/>
              </a:spcBef>
              <a:buClr>
                <a:srgbClr val="009999"/>
              </a:buClr>
              <a:buSzPct val="100000"/>
              <a:buFont typeface="Wingdings 3" charset="2"/>
              <a:buNone/>
            </a:pPr>
            <a:r>
              <a:rPr lang="fr-FR" sz="3200" dirty="0" smtClean="0">
                <a:solidFill>
                  <a:schemeClr val="tx1"/>
                </a:solidFill>
                <a:latin typeface="Calibri"/>
              </a:rPr>
              <a:t>Conclusion</a:t>
            </a:r>
            <a:endParaRPr lang="fr-FR" sz="3200" dirty="0">
              <a:solidFill>
                <a:schemeClr val="tx1"/>
              </a:solidFill>
              <a:latin typeface="Calibri"/>
            </a:endParaRPr>
          </a:p>
        </p:txBody>
      </p:sp>
      <p:sp>
        <p:nvSpPr>
          <p:cNvPr id="26" name="Ellipse 25"/>
          <p:cNvSpPr/>
          <p:nvPr/>
        </p:nvSpPr>
        <p:spPr>
          <a:xfrm>
            <a:off x="942042" y="2417257"/>
            <a:ext cx="547270"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a:t>
            </a:r>
            <a:endParaRPr lang="fr-FR" dirty="0"/>
          </a:p>
        </p:txBody>
      </p:sp>
      <p:sp>
        <p:nvSpPr>
          <p:cNvPr id="27" name="Ellipse 26"/>
          <p:cNvSpPr/>
          <p:nvPr/>
        </p:nvSpPr>
        <p:spPr>
          <a:xfrm>
            <a:off x="942042" y="3189440"/>
            <a:ext cx="547270"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28" name="Ellipse 27"/>
          <p:cNvSpPr/>
          <p:nvPr/>
        </p:nvSpPr>
        <p:spPr>
          <a:xfrm>
            <a:off x="944078" y="4020563"/>
            <a:ext cx="547270"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a:t>
            </a:r>
            <a:endParaRPr lang="fr-FR" dirty="0"/>
          </a:p>
        </p:txBody>
      </p:sp>
      <p:sp>
        <p:nvSpPr>
          <p:cNvPr id="29" name="Ellipse 28"/>
          <p:cNvSpPr/>
          <p:nvPr/>
        </p:nvSpPr>
        <p:spPr>
          <a:xfrm>
            <a:off x="944078" y="4847472"/>
            <a:ext cx="547270"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Tree>
    <p:extLst>
      <p:ext uri="{BB962C8B-B14F-4D97-AF65-F5344CB8AC3E}">
        <p14:creationId xmlns:p14="http://schemas.microsoft.com/office/powerpoint/2010/main" xmlns="" val="2127070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E620CD9-28C9-421C-A366-32420EF2B4AE}" type="slidenum">
              <a:rPr lang="fr-FR" smtClean="0"/>
              <a:pPr/>
              <a:t>20</a:t>
            </a:fld>
            <a:endParaRPr lang="fr-FR"/>
          </a:p>
        </p:txBody>
      </p:sp>
      <p:sp>
        <p:nvSpPr>
          <p:cNvPr id="5" name="Title 1"/>
          <p:cNvSpPr>
            <a:spLocks noGrp="1"/>
          </p:cNvSpPr>
          <p:nvPr>
            <p:ph type="title"/>
          </p:nvPr>
        </p:nvSpPr>
        <p:spPr>
          <a:xfrm>
            <a:off x="1154654" y="973668"/>
            <a:ext cx="8759131" cy="706964"/>
          </a:xfrm>
        </p:spPr>
        <p:txBody>
          <a:bodyPr>
            <a:normAutofit fontScale="90000"/>
          </a:bodyPr>
          <a:lstStyle/>
          <a:p>
            <a:pPr algn="l" defTabSz="1216152">
              <a:lnSpc>
                <a:spcPct val="90000"/>
              </a:lnSpc>
              <a:spcBef>
                <a:spcPts val="0"/>
              </a:spcBef>
              <a:buNone/>
            </a:pPr>
            <a:r>
              <a:rPr lang="fr-FR" sz="4900" dirty="0">
                <a:latin typeface="Calibri"/>
              </a:rPr>
              <a:t>Sommaire</a:t>
            </a:r>
          </a:p>
        </p:txBody>
      </p:sp>
      <p:sp>
        <p:nvSpPr>
          <p:cNvPr id="6" name="Espace réservé de la date 3"/>
          <p:cNvSpPr>
            <a:spLocks noGrp="1"/>
          </p:cNvSpPr>
          <p:nvPr>
            <p:ph type="dt" sz="half" idx="10"/>
          </p:nvPr>
        </p:nvSpPr>
        <p:spPr>
          <a:xfrm>
            <a:off x="10650330" y="6391839"/>
            <a:ext cx="990341" cy="304799"/>
          </a:xfrm>
        </p:spPr>
        <p:txBody>
          <a:bodyPr/>
          <a:lstStyle/>
          <a:p>
            <a:fld id="{A53EBE4D-0613-4452-A174-5F071017719F}" type="datetime1">
              <a:rPr lang="fr-FR" smtClean="0"/>
              <a:pPr/>
              <a:t>30/08/2016</a:t>
            </a:fld>
            <a:endParaRPr lang="fr-FR"/>
          </a:p>
        </p:txBody>
      </p:sp>
      <p:sp>
        <p:nvSpPr>
          <p:cNvPr id="7" name="Espace réservé du numéro de diapositive 5"/>
          <p:cNvSpPr txBox="1">
            <a:spLocks/>
          </p:cNvSpPr>
          <p:nvPr/>
        </p:nvSpPr>
        <p:spPr bwMode="gray">
          <a:xfrm>
            <a:off x="10349844" y="295730"/>
            <a:ext cx="837981" cy="767687"/>
          </a:xfrm>
          <a:prstGeom prst="rect">
            <a:avLst/>
          </a:prstGeom>
        </p:spPr>
        <p:txBody>
          <a:bodyPr vert="horz" lIns="91440" tIns="45720" rIns="91440" bIns="4572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fr-FR" sz="28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fr-FR" sz="2800" b="0" i="0" u="none" strike="noStrike" kern="1200" cap="none" spc="0" normalizeH="0" baseline="0" noProof="0">
              <a:ln>
                <a:noFill/>
              </a:ln>
              <a:solidFill>
                <a:schemeClr val="bg1"/>
              </a:solidFill>
              <a:effectLst/>
              <a:uLnTx/>
              <a:uFillTx/>
              <a:latin typeface="+mn-lt"/>
              <a:ea typeface="+mn-ea"/>
              <a:cs typeface="+mn-cs"/>
            </a:endParaRPr>
          </a:p>
        </p:txBody>
      </p:sp>
      <p:sp>
        <p:nvSpPr>
          <p:cNvPr id="8" name="Espace réservé du pied de page 4"/>
          <p:cNvSpPr>
            <a:spLocks noGrp="1"/>
          </p:cNvSpPr>
          <p:nvPr>
            <p:ph type="ftr" sz="quarter" idx="11"/>
          </p:nvPr>
        </p:nvSpPr>
        <p:spPr>
          <a:xfrm>
            <a:off x="560964" y="6391839"/>
            <a:ext cx="5033382" cy="251871"/>
          </a:xfrm>
        </p:spPr>
        <p:txBody>
          <a:bodyPr/>
          <a:lstStyle/>
          <a:p>
            <a:r>
              <a:rPr lang="fr-FR" dirty="0" err="1" smtClean="0"/>
              <a:t>Lounes</a:t>
            </a:r>
            <a:r>
              <a:rPr lang="fr-FR" dirty="0" smtClean="0"/>
              <a:t> Achab, </a:t>
            </a:r>
            <a:r>
              <a:rPr lang="fr-FR" dirty="0" err="1" smtClean="0"/>
              <a:t>Thin</a:t>
            </a:r>
            <a:r>
              <a:rPr lang="fr-FR" dirty="0" smtClean="0"/>
              <a:t>-</a:t>
            </a:r>
            <a:r>
              <a:rPr lang="fr-FR" dirty="0" err="1" smtClean="0"/>
              <a:t>Hinane</a:t>
            </a:r>
            <a:r>
              <a:rPr lang="fr-FR" dirty="0" smtClean="0"/>
              <a:t> </a:t>
            </a:r>
            <a:r>
              <a:rPr lang="fr-FR" dirty="0" err="1" smtClean="0"/>
              <a:t>Younsi</a:t>
            </a:r>
            <a:r>
              <a:rPr lang="fr-FR" dirty="0" smtClean="0"/>
              <a:t>, Jordan Afonso, </a:t>
            </a:r>
            <a:r>
              <a:rPr lang="fr-FR" dirty="0" err="1" smtClean="0"/>
              <a:t>Afshin</a:t>
            </a:r>
            <a:r>
              <a:rPr lang="fr-FR" dirty="0" smtClean="0"/>
              <a:t> </a:t>
            </a:r>
            <a:r>
              <a:rPr lang="fr-FR" dirty="0" err="1" smtClean="0"/>
              <a:t>Khalghdoost</a:t>
            </a:r>
            <a:endParaRPr lang="fr-FR" dirty="0"/>
          </a:p>
        </p:txBody>
      </p:sp>
      <p:sp>
        <p:nvSpPr>
          <p:cNvPr id="9" name="Content Placeholder 2"/>
          <p:cNvSpPr>
            <a:spLocks noGrp="1"/>
          </p:cNvSpPr>
          <p:nvPr>
            <p:ph sz="half" idx="1"/>
          </p:nvPr>
        </p:nvSpPr>
        <p:spPr>
          <a:xfrm>
            <a:off x="1523434" y="3283525"/>
            <a:ext cx="7473810" cy="396887"/>
          </a:xfrm>
        </p:spPr>
        <p:txBody>
          <a:bodyPr>
            <a:noAutofit/>
          </a:bodyPr>
          <a:lstStyle/>
          <a:p>
            <a:pPr marL="0" indent="0" defTabSz="1216152">
              <a:lnSpc>
                <a:spcPct val="90000"/>
              </a:lnSpc>
              <a:spcBef>
                <a:spcPts val="1600"/>
              </a:spcBef>
              <a:buClr>
                <a:srgbClr val="009999"/>
              </a:buClr>
              <a:buSzPct val="100000"/>
              <a:buNone/>
            </a:pPr>
            <a:r>
              <a:rPr lang="fr-FR" sz="3200" dirty="0" smtClean="0">
                <a:solidFill>
                  <a:schemeClr val="bg2">
                    <a:lumMod val="90000"/>
                  </a:schemeClr>
                </a:solidFill>
                <a:latin typeface="Calibri"/>
              </a:rPr>
              <a:t>Mission principale : le projet CBS </a:t>
            </a:r>
            <a:endParaRPr lang="fr-FR" sz="3200" dirty="0">
              <a:solidFill>
                <a:schemeClr val="bg2">
                  <a:lumMod val="90000"/>
                </a:schemeClr>
              </a:solidFill>
              <a:latin typeface="Calibri"/>
            </a:endParaRPr>
          </a:p>
        </p:txBody>
      </p:sp>
      <p:sp>
        <p:nvSpPr>
          <p:cNvPr id="10" name="Content Placeholder 2"/>
          <p:cNvSpPr txBox="1">
            <a:spLocks/>
          </p:cNvSpPr>
          <p:nvPr/>
        </p:nvSpPr>
        <p:spPr>
          <a:xfrm>
            <a:off x="1523435" y="2471255"/>
            <a:ext cx="4994556" cy="418534"/>
          </a:xfrm>
          <a:prstGeom prst="rect">
            <a:avLst/>
          </a:prstGeom>
        </p:spPr>
        <p:txBody>
          <a:bodyPr vert="horz" lIns="91440" tIns="45720" rIns="91440" bIns="45720" rtlCol="0">
            <a:noAutofit/>
          </a:bodyPr>
          <a:lstStyle/>
          <a:p>
            <a:pPr marL="0" marR="0" lvl="0" indent="0" algn="l" defTabSz="1216152" rtl="0" eaLnBrk="1" fontAlgn="auto" latinLnBrk="0" hangingPunct="1">
              <a:lnSpc>
                <a:spcPct val="90000"/>
              </a:lnSpc>
              <a:spcBef>
                <a:spcPts val="1600"/>
              </a:spcBef>
              <a:spcAft>
                <a:spcPts val="0"/>
              </a:spcAft>
              <a:buClr>
                <a:srgbClr val="009999"/>
              </a:buClr>
              <a:buSzPct val="100000"/>
              <a:buFont typeface="Wingdings 3" charset="2"/>
              <a:buNone/>
              <a:tabLst/>
              <a:defRPr/>
            </a:pPr>
            <a:r>
              <a:rPr kumimoji="0" lang="fr-FR" sz="3200" b="0" i="0" u="none" strike="noStrike" kern="1200" cap="none" spc="0" normalizeH="0" baseline="0" noProof="0" dirty="0" smtClean="0">
                <a:ln>
                  <a:noFill/>
                </a:ln>
                <a:solidFill>
                  <a:schemeClr val="bg2">
                    <a:lumMod val="90000"/>
                  </a:schemeClr>
                </a:solidFill>
                <a:effectLst/>
                <a:uLnTx/>
                <a:uFillTx/>
                <a:latin typeface="Calibri"/>
                <a:ea typeface="+mn-ea"/>
                <a:cs typeface="+mn-cs"/>
              </a:rPr>
              <a:t>Le contexte</a:t>
            </a:r>
            <a:endParaRPr kumimoji="0" lang="fr-FR" sz="3200" b="0" i="0" u="none" strike="noStrike" kern="1200" cap="none" spc="0" normalizeH="0" baseline="0" noProof="0" dirty="0">
              <a:ln>
                <a:noFill/>
              </a:ln>
              <a:solidFill>
                <a:schemeClr val="bg2">
                  <a:lumMod val="90000"/>
                </a:schemeClr>
              </a:solidFill>
              <a:effectLst/>
              <a:uLnTx/>
              <a:uFillTx/>
              <a:latin typeface="Calibri"/>
              <a:ea typeface="+mn-ea"/>
              <a:cs typeface="+mn-cs"/>
            </a:endParaRPr>
          </a:p>
        </p:txBody>
      </p:sp>
      <p:sp>
        <p:nvSpPr>
          <p:cNvPr id="11" name="Content Placeholder 2"/>
          <p:cNvSpPr txBox="1">
            <a:spLocks/>
          </p:cNvSpPr>
          <p:nvPr/>
        </p:nvSpPr>
        <p:spPr>
          <a:xfrm>
            <a:off x="1523435" y="4074148"/>
            <a:ext cx="5003025" cy="396887"/>
          </a:xfrm>
          <a:prstGeom prst="rect">
            <a:avLst/>
          </a:prstGeom>
        </p:spPr>
        <p:txBody>
          <a:bodyPr vert="horz" lIns="91440" tIns="45720" rIns="91440" bIns="45720" rtlCol="0">
            <a:noAutofit/>
          </a:bodyPr>
          <a:lstStyle/>
          <a:p>
            <a:pPr marL="0" marR="0" lvl="0" indent="0" algn="l" defTabSz="1216152" rtl="0" eaLnBrk="1" fontAlgn="auto" latinLnBrk="0" hangingPunct="1">
              <a:lnSpc>
                <a:spcPct val="90000"/>
              </a:lnSpc>
              <a:spcBef>
                <a:spcPts val="1600"/>
              </a:spcBef>
              <a:spcAft>
                <a:spcPts val="0"/>
              </a:spcAft>
              <a:buClr>
                <a:srgbClr val="009999"/>
              </a:buClr>
              <a:buSzPct val="100000"/>
              <a:buFont typeface="Wingdings 3" charset="2"/>
              <a:buNone/>
              <a:tabLst/>
              <a:defRPr/>
            </a:pPr>
            <a:r>
              <a:rPr lang="fr-FR" sz="3200" dirty="0" smtClean="0">
                <a:solidFill>
                  <a:schemeClr val="bg2">
                    <a:lumMod val="90000"/>
                  </a:schemeClr>
                </a:solidFill>
                <a:latin typeface="Calibri"/>
              </a:rPr>
              <a:t>Software factory</a:t>
            </a:r>
            <a:endParaRPr kumimoji="0" lang="fr-FR" sz="3200" b="0" i="0" u="none" strike="noStrike" kern="1200" cap="none" spc="0" normalizeH="0" baseline="0" noProof="0" dirty="0">
              <a:ln>
                <a:noFill/>
              </a:ln>
              <a:solidFill>
                <a:schemeClr val="bg2">
                  <a:lumMod val="90000"/>
                </a:schemeClr>
              </a:solidFill>
              <a:effectLst/>
              <a:uLnTx/>
              <a:uFillTx/>
              <a:latin typeface="Calibri"/>
              <a:ea typeface="+mn-ea"/>
              <a:cs typeface="+mn-cs"/>
            </a:endParaRPr>
          </a:p>
        </p:txBody>
      </p:sp>
      <p:sp>
        <p:nvSpPr>
          <p:cNvPr id="12" name="Content Placeholder 2"/>
          <p:cNvSpPr txBox="1">
            <a:spLocks/>
          </p:cNvSpPr>
          <p:nvPr/>
        </p:nvSpPr>
        <p:spPr>
          <a:xfrm>
            <a:off x="1504792" y="4869788"/>
            <a:ext cx="5003025" cy="396887"/>
          </a:xfrm>
          <a:prstGeom prst="rect">
            <a:avLst/>
          </a:prstGeom>
        </p:spPr>
        <p:txBody>
          <a:bodyPr vert="horz" lIns="91440" tIns="45720" rIns="91440" bIns="45720" rtlCol="0">
            <a:noAutofit/>
          </a:bodyPr>
          <a:lstStyle/>
          <a:p>
            <a:pPr marL="0" marR="0" lvl="0" indent="0" algn="l" defTabSz="1216152" rtl="0" eaLnBrk="1" fontAlgn="auto" latinLnBrk="0" hangingPunct="1">
              <a:lnSpc>
                <a:spcPct val="90000"/>
              </a:lnSpc>
              <a:spcBef>
                <a:spcPts val="1600"/>
              </a:spcBef>
              <a:spcAft>
                <a:spcPts val="0"/>
              </a:spcAft>
              <a:buClr>
                <a:srgbClr val="009999"/>
              </a:buClr>
              <a:buSzPct val="100000"/>
              <a:buFont typeface="Wingdings 3" charset="2"/>
              <a:buNone/>
              <a:tabLst/>
              <a:defRPr/>
            </a:pPr>
            <a:r>
              <a:rPr lang="fr-FR" sz="3200" dirty="0" smtClean="0">
                <a:latin typeface="Calibri"/>
              </a:rPr>
              <a:t>Conclusion</a:t>
            </a:r>
            <a:endParaRPr kumimoji="0" lang="fr-FR" sz="3200" b="0" i="0" u="none" strike="noStrike" kern="1200" cap="none" spc="0" normalizeH="0" baseline="0" noProof="0" dirty="0">
              <a:ln>
                <a:noFill/>
              </a:ln>
              <a:solidFill>
                <a:schemeClr val="tx1"/>
              </a:solidFill>
              <a:effectLst/>
              <a:uLnTx/>
              <a:uFillTx/>
              <a:latin typeface="Calibri"/>
              <a:ea typeface="+mn-ea"/>
              <a:cs typeface="+mn-cs"/>
            </a:endParaRPr>
          </a:p>
        </p:txBody>
      </p:sp>
      <p:sp>
        <p:nvSpPr>
          <p:cNvPr id="13" name="Ellipse 18"/>
          <p:cNvSpPr/>
          <p:nvPr/>
        </p:nvSpPr>
        <p:spPr>
          <a:xfrm>
            <a:off x="976165" y="3259538"/>
            <a:ext cx="547270" cy="504056"/>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a:t>
            </a:r>
            <a:endParaRPr lang="fr-FR" dirty="0"/>
          </a:p>
        </p:txBody>
      </p:sp>
      <p:sp>
        <p:nvSpPr>
          <p:cNvPr id="14" name="Ellipse 15"/>
          <p:cNvSpPr/>
          <p:nvPr/>
        </p:nvSpPr>
        <p:spPr>
          <a:xfrm>
            <a:off x="976165" y="2468915"/>
            <a:ext cx="547270" cy="504056"/>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5" name="Ellipse 17"/>
          <p:cNvSpPr/>
          <p:nvPr/>
        </p:nvSpPr>
        <p:spPr>
          <a:xfrm>
            <a:off x="987397" y="4898808"/>
            <a:ext cx="547270"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4</a:t>
            </a:r>
            <a:endParaRPr lang="fr-FR" dirty="0"/>
          </a:p>
        </p:txBody>
      </p:sp>
      <p:sp>
        <p:nvSpPr>
          <p:cNvPr id="16" name="Ellipse 19"/>
          <p:cNvSpPr/>
          <p:nvPr/>
        </p:nvSpPr>
        <p:spPr>
          <a:xfrm>
            <a:off x="987397" y="4088622"/>
            <a:ext cx="547270" cy="504056"/>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a:t>
            </a:r>
            <a:endParaRPr lang="fr-F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latin typeface="Calibri" pitchFamily="34" charset="0"/>
                <a:cs typeface="Calibri" pitchFamily="34" charset="0"/>
              </a:rPr>
              <a:t>Conclusion</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fr-FR" dirty="0" smtClean="0"/>
              <a:t>Travail réalisé :</a:t>
            </a:r>
          </a:p>
          <a:p>
            <a:pPr lvl="1"/>
            <a:r>
              <a:rPr lang="fr-FR" dirty="0" smtClean="0"/>
              <a:t>Participation active aux demandes d’implémentations sur l’application CBS</a:t>
            </a:r>
          </a:p>
          <a:p>
            <a:pPr lvl="1"/>
            <a:r>
              <a:rPr lang="fr-FR" dirty="0" smtClean="0"/>
              <a:t>Slave Jenkins pout TDA et CBS</a:t>
            </a:r>
          </a:p>
          <a:p>
            <a:pPr lvl="1"/>
            <a:endParaRPr lang="fr-FR" dirty="0" smtClean="0"/>
          </a:p>
          <a:p>
            <a:r>
              <a:rPr lang="fr-FR" dirty="0" smtClean="0"/>
              <a:t>Bilan personnel </a:t>
            </a:r>
          </a:p>
          <a:p>
            <a:pPr lvl="1"/>
            <a:r>
              <a:rPr lang="fr-FR" dirty="0" smtClean="0"/>
              <a:t>Organisation</a:t>
            </a:r>
          </a:p>
          <a:p>
            <a:pPr lvl="1"/>
            <a:r>
              <a:rPr lang="fr-FR" dirty="0" smtClean="0"/>
              <a:t>Autonomie et responsabilité </a:t>
            </a:r>
          </a:p>
          <a:p>
            <a:pPr lvl="1"/>
            <a:r>
              <a:rPr lang="fr-FR" dirty="0" smtClean="0"/>
              <a:t>Communication dans l’équipe</a:t>
            </a:r>
          </a:p>
          <a:p>
            <a:pPr lvl="1"/>
            <a:r>
              <a:rPr lang="fr-FR" dirty="0" smtClean="0"/>
              <a:t>Compétences technique</a:t>
            </a:r>
          </a:p>
          <a:p>
            <a:pPr lvl="1"/>
            <a:endParaRPr lang="en-US" dirty="0"/>
          </a:p>
        </p:txBody>
      </p:sp>
      <p:sp>
        <p:nvSpPr>
          <p:cNvPr id="4" name="Slide Number Placeholder 3"/>
          <p:cNvSpPr>
            <a:spLocks noGrp="1"/>
          </p:cNvSpPr>
          <p:nvPr>
            <p:ph type="sldNum" sz="quarter" idx="12"/>
          </p:nvPr>
        </p:nvSpPr>
        <p:spPr/>
        <p:txBody>
          <a:bodyPr/>
          <a:lstStyle/>
          <a:p>
            <a:fld id="{DE620CD9-28C9-421C-A366-32420EF2B4AE}" type="slidenum">
              <a:rPr lang="fr-FR" smtClean="0"/>
              <a:pPr/>
              <a:t>21</a:t>
            </a:fld>
            <a:endParaRPr lang="fr-F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Merci de votre attention </a:t>
            </a:r>
            <a:endParaRPr lang="en-US" dirty="0"/>
          </a:p>
        </p:txBody>
      </p:sp>
      <p:sp>
        <p:nvSpPr>
          <p:cNvPr id="4" name="Slide Number Placeholder 3"/>
          <p:cNvSpPr>
            <a:spLocks noGrp="1"/>
          </p:cNvSpPr>
          <p:nvPr>
            <p:ph type="sldNum" sz="quarter" idx="12"/>
          </p:nvPr>
        </p:nvSpPr>
        <p:spPr/>
        <p:txBody>
          <a:bodyPr/>
          <a:lstStyle/>
          <a:p>
            <a:fld id="{DE620CD9-28C9-421C-A366-32420EF2B4AE}" type="slidenum">
              <a:rPr lang="fr-FR" smtClean="0"/>
              <a:pPr/>
              <a:t>22</a:t>
            </a:fld>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E620CD9-28C9-421C-A366-32420EF2B4AE}" type="slidenum">
              <a:rPr lang="fr-FR" smtClean="0"/>
              <a:pPr/>
              <a:t>3</a:t>
            </a:fld>
            <a:endParaRPr lang="fr-FR"/>
          </a:p>
        </p:txBody>
      </p:sp>
      <p:sp>
        <p:nvSpPr>
          <p:cNvPr id="6" name="Title 1"/>
          <p:cNvSpPr>
            <a:spLocks noGrp="1"/>
          </p:cNvSpPr>
          <p:nvPr>
            <p:ph type="title"/>
          </p:nvPr>
        </p:nvSpPr>
        <p:spPr>
          <a:xfrm>
            <a:off x="1154654" y="973668"/>
            <a:ext cx="8759131" cy="706964"/>
          </a:xfrm>
        </p:spPr>
        <p:txBody>
          <a:bodyPr>
            <a:normAutofit fontScale="90000"/>
          </a:bodyPr>
          <a:lstStyle/>
          <a:p>
            <a:pPr algn="l" defTabSz="1216152">
              <a:lnSpc>
                <a:spcPct val="90000"/>
              </a:lnSpc>
              <a:spcBef>
                <a:spcPts val="0"/>
              </a:spcBef>
              <a:buNone/>
            </a:pPr>
            <a:r>
              <a:rPr lang="fr-FR" sz="4900" dirty="0">
                <a:latin typeface="Calibri"/>
              </a:rPr>
              <a:t>Sommaire</a:t>
            </a:r>
          </a:p>
        </p:txBody>
      </p:sp>
      <p:sp>
        <p:nvSpPr>
          <p:cNvPr id="7" name="Espace réservé de la date 3"/>
          <p:cNvSpPr>
            <a:spLocks noGrp="1"/>
          </p:cNvSpPr>
          <p:nvPr>
            <p:ph type="dt" sz="half" idx="10"/>
          </p:nvPr>
        </p:nvSpPr>
        <p:spPr>
          <a:xfrm>
            <a:off x="10650330" y="6391839"/>
            <a:ext cx="990341" cy="304799"/>
          </a:xfrm>
        </p:spPr>
        <p:txBody>
          <a:bodyPr/>
          <a:lstStyle/>
          <a:p>
            <a:fld id="{A53EBE4D-0613-4452-A174-5F071017719F}" type="datetime1">
              <a:rPr lang="fr-FR" smtClean="0"/>
              <a:pPr/>
              <a:t>30/08/2016</a:t>
            </a:fld>
            <a:endParaRPr lang="fr-FR"/>
          </a:p>
        </p:txBody>
      </p:sp>
      <p:sp>
        <p:nvSpPr>
          <p:cNvPr id="8" name="Espace réservé du numéro de diapositive 5"/>
          <p:cNvSpPr txBox="1">
            <a:spLocks/>
          </p:cNvSpPr>
          <p:nvPr/>
        </p:nvSpPr>
        <p:spPr bwMode="gray">
          <a:xfrm>
            <a:off x="10349844" y="295730"/>
            <a:ext cx="837981" cy="767687"/>
          </a:xfrm>
          <a:prstGeom prst="rect">
            <a:avLst/>
          </a:prstGeom>
        </p:spPr>
        <p:txBody>
          <a:bodyPr vert="horz" lIns="91440" tIns="45720" rIns="91440" bIns="45720" rtlCol="0" anchor="b"/>
          <a:lstStyle>
            <a:defPPr>
              <a:defRPr lang="fr-FR"/>
            </a:defPPr>
            <a:lvl1pPr marL="0" algn="ctr" defTabSz="914400" rtl="0" eaLnBrk="1" latinLnBrk="0" hangingPunct="1">
              <a:defRPr sz="28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4DD1E-5D91-48A3-AD6D-45FBA980D106}" type="slidenum">
              <a:rPr lang="fr-FR" smtClean="0"/>
              <a:pPr/>
              <a:t>3</a:t>
            </a:fld>
            <a:endParaRPr lang="fr-FR"/>
          </a:p>
        </p:txBody>
      </p:sp>
      <p:sp>
        <p:nvSpPr>
          <p:cNvPr id="10" name="Content Placeholder 2"/>
          <p:cNvSpPr>
            <a:spLocks noGrp="1"/>
          </p:cNvSpPr>
          <p:nvPr>
            <p:ph sz="half" idx="1"/>
          </p:nvPr>
        </p:nvSpPr>
        <p:spPr>
          <a:xfrm>
            <a:off x="1523435" y="3283525"/>
            <a:ext cx="5851400" cy="338285"/>
          </a:xfrm>
        </p:spPr>
        <p:txBody>
          <a:bodyPr>
            <a:noAutofit/>
          </a:bodyPr>
          <a:lstStyle/>
          <a:p>
            <a:pPr marL="0" indent="0" defTabSz="1216152">
              <a:lnSpc>
                <a:spcPct val="90000"/>
              </a:lnSpc>
              <a:spcBef>
                <a:spcPts val="1600"/>
              </a:spcBef>
              <a:buClr>
                <a:srgbClr val="009999"/>
              </a:buClr>
              <a:buSzPct val="100000"/>
              <a:buNone/>
            </a:pPr>
            <a:r>
              <a:rPr lang="fr-FR" sz="3200" dirty="0" smtClean="0">
                <a:solidFill>
                  <a:schemeClr val="bg2">
                    <a:lumMod val="90000"/>
                  </a:schemeClr>
                </a:solidFill>
                <a:latin typeface="Calibri"/>
              </a:rPr>
              <a:t>Mission principale : le projet CBS </a:t>
            </a:r>
            <a:endParaRPr lang="fr-FR" sz="3200" dirty="0">
              <a:solidFill>
                <a:schemeClr val="bg2">
                  <a:lumMod val="90000"/>
                </a:schemeClr>
              </a:solidFill>
              <a:latin typeface="Calibri"/>
            </a:endParaRPr>
          </a:p>
        </p:txBody>
      </p:sp>
      <p:sp>
        <p:nvSpPr>
          <p:cNvPr id="11" name="Content Placeholder 2"/>
          <p:cNvSpPr txBox="1">
            <a:spLocks/>
          </p:cNvSpPr>
          <p:nvPr/>
        </p:nvSpPr>
        <p:spPr>
          <a:xfrm>
            <a:off x="1523435" y="2471255"/>
            <a:ext cx="4994556" cy="41853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defTabSz="1216152">
              <a:lnSpc>
                <a:spcPct val="90000"/>
              </a:lnSpc>
              <a:spcBef>
                <a:spcPts val="1600"/>
              </a:spcBef>
              <a:buClr>
                <a:srgbClr val="009999"/>
              </a:buClr>
              <a:buSzPct val="100000"/>
              <a:buFont typeface="Wingdings 3" charset="2"/>
              <a:buNone/>
            </a:pPr>
            <a:r>
              <a:rPr lang="fr-FR" sz="3200" dirty="0" smtClean="0">
                <a:solidFill>
                  <a:schemeClr val="tx1"/>
                </a:solidFill>
                <a:latin typeface="Calibri"/>
              </a:rPr>
              <a:t>Le contexte</a:t>
            </a:r>
          </a:p>
        </p:txBody>
      </p:sp>
      <p:sp>
        <p:nvSpPr>
          <p:cNvPr id="12" name="Content Placeholder 2"/>
          <p:cNvSpPr txBox="1">
            <a:spLocks/>
          </p:cNvSpPr>
          <p:nvPr/>
        </p:nvSpPr>
        <p:spPr>
          <a:xfrm>
            <a:off x="1523435" y="4074148"/>
            <a:ext cx="5003025" cy="39688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defTabSz="1216152">
              <a:lnSpc>
                <a:spcPct val="90000"/>
              </a:lnSpc>
              <a:spcBef>
                <a:spcPts val="1600"/>
              </a:spcBef>
              <a:buClr>
                <a:srgbClr val="009999"/>
              </a:buClr>
              <a:buSzPct val="100000"/>
              <a:buFont typeface="Wingdings 3" charset="2"/>
              <a:buNone/>
            </a:pPr>
            <a:r>
              <a:rPr lang="fr-FR" sz="3200" dirty="0" smtClean="0">
                <a:solidFill>
                  <a:schemeClr val="bg2">
                    <a:lumMod val="90000"/>
                  </a:schemeClr>
                </a:solidFill>
                <a:latin typeface="Calibri"/>
              </a:rPr>
              <a:t>Software factory</a:t>
            </a:r>
            <a:endParaRPr lang="fr-FR" sz="3200" dirty="0">
              <a:solidFill>
                <a:schemeClr val="bg2">
                  <a:lumMod val="90000"/>
                </a:schemeClr>
              </a:solidFill>
              <a:latin typeface="Calibri"/>
            </a:endParaRPr>
          </a:p>
        </p:txBody>
      </p:sp>
      <p:sp>
        <p:nvSpPr>
          <p:cNvPr id="13" name="Content Placeholder 2"/>
          <p:cNvSpPr txBox="1">
            <a:spLocks/>
          </p:cNvSpPr>
          <p:nvPr/>
        </p:nvSpPr>
        <p:spPr>
          <a:xfrm>
            <a:off x="1504792" y="4869788"/>
            <a:ext cx="5003025" cy="39688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defTabSz="1216152">
              <a:lnSpc>
                <a:spcPct val="90000"/>
              </a:lnSpc>
              <a:spcBef>
                <a:spcPts val="1600"/>
              </a:spcBef>
              <a:buClr>
                <a:srgbClr val="009999"/>
              </a:buClr>
              <a:buSzPct val="100000"/>
              <a:buFont typeface="Wingdings 3" charset="2"/>
              <a:buNone/>
            </a:pPr>
            <a:r>
              <a:rPr lang="fr-FR" sz="3200" dirty="0" smtClean="0">
                <a:solidFill>
                  <a:schemeClr val="bg2">
                    <a:lumMod val="90000"/>
                  </a:schemeClr>
                </a:solidFill>
                <a:latin typeface="Calibri"/>
              </a:rPr>
              <a:t>Conclusion</a:t>
            </a:r>
            <a:endParaRPr lang="fr-FR" sz="3200" dirty="0">
              <a:solidFill>
                <a:schemeClr val="bg2">
                  <a:lumMod val="90000"/>
                </a:schemeClr>
              </a:solidFill>
              <a:latin typeface="Calibri"/>
            </a:endParaRPr>
          </a:p>
        </p:txBody>
      </p:sp>
      <p:sp>
        <p:nvSpPr>
          <p:cNvPr id="14" name="Ellipse 13"/>
          <p:cNvSpPr/>
          <p:nvPr/>
        </p:nvSpPr>
        <p:spPr>
          <a:xfrm>
            <a:off x="976165" y="2468915"/>
            <a:ext cx="547270"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a:t>
            </a:r>
            <a:endParaRPr lang="fr-FR" dirty="0"/>
          </a:p>
        </p:txBody>
      </p:sp>
      <p:sp>
        <p:nvSpPr>
          <p:cNvPr id="15" name="Ellipse 14"/>
          <p:cNvSpPr/>
          <p:nvPr/>
        </p:nvSpPr>
        <p:spPr>
          <a:xfrm>
            <a:off x="980496" y="4862431"/>
            <a:ext cx="547270" cy="504056"/>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16" name="Ellipse 15"/>
          <p:cNvSpPr/>
          <p:nvPr/>
        </p:nvSpPr>
        <p:spPr>
          <a:xfrm>
            <a:off x="981244" y="4020563"/>
            <a:ext cx="547270" cy="504056"/>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a:t>
            </a:r>
            <a:endParaRPr lang="fr-FR" dirty="0"/>
          </a:p>
        </p:txBody>
      </p:sp>
      <p:sp>
        <p:nvSpPr>
          <p:cNvPr id="17" name="Ellipse 16"/>
          <p:cNvSpPr/>
          <p:nvPr/>
        </p:nvSpPr>
        <p:spPr>
          <a:xfrm>
            <a:off x="976165" y="3259538"/>
            <a:ext cx="547270" cy="504056"/>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a:t>
            </a:r>
            <a:endParaRPr lang="fr-FR" dirty="0"/>
          </a:p>
        </p:txBody>
      </p:sp>
    </p:spTree>
    <p:extLst>
      <p:ext uri="{BB962C8B-B14F-4D97-AF65-F5344CB8AC3E}">
        <p14:creationId xmlns:p14="http://schemas.microsoft.com/office/powerpoint/2010/main" xmlns="" val="716609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Calibri" pitchFamily="34" charset="0"/>
                <a:cs typeface="Calibri" pitchFamily="34" charset="0"/>
              </a:rPr>
              <a:t>La société Générale</a:t>
            </a:r>
            <a:endParaRPr lang="fr-FR" dirty="0">
              <a:latin typeface="Calibri" pitchFamily="34" charset="0"/>
              <a:cs typeface="Calibri" pitchFamily="34" charset="0"/>
            </a:endParaRPr>
          </a:p>
        </p:txBody>
      </p:sp>
      <p:sp>
        <p:nvSpPr>
          <p:cNvPr id="4" name="Espace réservé du numéro de diapositive 3"/>
          <p:cNvSpPr>
            <a:spLocks noGrp="1"/>
          </p:cNvSpPr>
          <p:nvPr>
            <p:ph type="sldNum" sz="quarter" idx="12"/>
          </p:nvPr>
        </p:nvSpPr>
        <p:spPr/>
        <p:txBody>
          <a:bodyPr/>
          <a:lstStyle/>
          <a:p>
            <a:fld id="{DE620CD9-28C9-421C-A366-32420EF2B4AE}" type="slidenum">
              <a:rPr lang="fr-FR" sz="1400" smtClean="0"/>
              <a:pPr/>
              <a:t>4</a:t>
            </a:fld>
            <a:endParaRPr lang="fr-FR" sz="1400"/>
          </a:p>
        </p:txBody>
      </p:sp>
      <p:cxnSp>
        <p:nvCxnSpPr>
          <p:cNvPr id="32" name="Connecteur droit avec flèche 31"/>
          <p:cNvCxnSpPr/>
          <p:nvPr/>
        </p:nvCxnSpPr>
        <p:spPr>
          <a:xfrm>
            <a:off x="695739" y="3021496"/>
            <a:ext cx="10972800" cy="19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a:xfrm>
            <a:off x="1411357" y="2782957"/>
            <a:ext cx="0" cy="477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a:xfrm>
            <a:off x="2743200" y="2782957"/>
            <a:ext cx="0" cy="516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a:off x="5347252" y="2782957"/>
            <a:ext cx="0" cy="477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a:xfrm>
            <a:off x="9700591" y="2782957"/>
            <a:ext cx="0" cy="477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Connecteur droit 60"/>
          <p:cNvCxnSpPr/>
          <p:nvPr/>
        </p:nvCxnSpPr>
        <p:spPr>
          <a:xfrm>
            <a:off x="7374835" y="2782957"/>
            <a:ext cx="0" cy="516834"/>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17"/>
          <p:cNvSpPr txBox="1"/>
          <p:nvPr/>
        </p:nvSpPr>
        <p:spPr>
          <a:xfrm>
            <a:off x="871986" y="3324906"/>
            <a:ext cx="1078740" cy="307580"/>
          </a:xfrm>
          <a:prstGeom prst="rect">
            <a:avLst/>
          </a:prstGeom>
          <a:noFill/>
        </p:spPr>
        <p:txBody>
          <a:bodyPr wrap="square" lIns="36000" tIns="36000" rIns="36000" bIns="36000" rtlCol="0">
            <a:noAutofit/>
          </a:bodyPr>
          <a:lstStyle/>
          <a:p>
            <a:pPr algn="ctr"/>
            <a:r>
              <a:rPr lang="fr-FR" sz="1400" b="1" dirty="0" smtClean="0">
                <a:solidFill>
                  <a:schemeClr val="accent2"/>
                </a:solidFill>
                <a:latin typeface="Calibri" panose="020F0502020204030204" pitchFamily="34" charset="0"/>
              </a:rPr>
              <a:t>Création</a:t>
            </a:r>
            <a:endParaRPr lang="en-US" sz="1400" b="1" dirty="0" err="1" smtClean="0">
              <a:solidFill>
                <a:schemeClr val="accent2"/>
              </a:solidFill>
              <a:latin typeface="Calibri" panose="020F0502020204030204" pitchFamily="34" charset="0"/>
            </a:endParaRPr>
          </a:p>
        </p:txBody>
      </p:sp>
      <p:sp>
        <p:nvSpPr>
          <p:cNvPr id="66" name="TextBox 16"/>
          <p:cNvSpPr txBox="1"/>
          <p:nvPr/>
        </p:nvSpPr>
        <p:spPr>
          <a:xfrm>
            <a:off x="871986" y="2392225"/>
            <a:ext cx="1178075" cy="367437"/>
          </a:xfrm>
          <a:prstGeom prst="rect">
            <a:avLst/>
          </a:prstGeom>
          <a:noFill/>
        </p:spPr>
        <p:txBody>
          <a:bodyPr wrap="square" lIns="36000" tIns="36000" rIns="36000" bIns="36000" rtlCol="0">
            <a:noAutofit/>
          </a:bodyPr>
          <a:lstStyle/>
          <a:p>
            <a:pPr algn="ctr"/>
            <a:r>
              <a:rPr lang="fr-FR" sz="1400" b="1" dirty="0" smtClean="0">
                <a:solidFill>
                  <a:srgbClr val="C00000"/>
                </a:solidFill>
                <a:latin typeface="Calibri" panose="020F0502020204030204" pitchFamily="34" charset="0"/>
              </a:rPr>
              <a:t>4 mai 1864</a:t>
            </a:r>
            <a:endParaRPr lang="en-US" sz="1400" b="1" dirty="0" err="1" smtClean="0">
              <a:solidFill>
                <a:srgbClr val="C00000"/>
              </a:solidFill>
              <a:latin typeface="Calibri" panose="020F0502020204030204" pitchFamily="34" charset="0"/>
            </a:endParaRPr>
          </a:p>
        </p:txBody>
      </p:sp>
      <p:sp>
        <p:nvSpPr>
          <p:cNvPr id="67" name="TextBox 20"/>
          <p:cNvSpPr txBox="1"/>
          <p:nvPr/>
        </p:nvSpPr>
        <p:spPr>
          <a:xfrm>
            <a:off x="2050061" y="3307424"/>
            <a:ext cx="1678056" cy="427321"/>
          </a:xfrm>
          <a:prstGeom prst="rect">
            <a:avLst/>
          </a:prstGeom>
          <a:noFill/>
        </p:spPr>
        <p:txBody>
          <a:bodyPr wrap="square" lIns="36000" tIns="36000" rIns="36000" bIns="36000" rtlCol="0">
            <a:noAutofit/>
          </a:bodyPr>
          <a:lstStyle/>
          <a:p>
            <a:pPr algn="ctr"/>
            <a:r>
              <a:rPr lang="fr-FR" sz="1400" b="1" dirty="0" smtClean="0">
                <a:solidFill>
                  <a:schemeClr val="accent2"/>
                </a:solidFill>
                <a:latin typeface="Calibri" panose="020F0502020204030204" pitchFamily="34" charset="0"/>
              </a:rPr>
              <a:t>Premier bureau à Londres</a:t>
            </a:r>
            <a:endParaRPr lang="en-US" sz="1400" b="1" dirty="0" err="1" smtClean="0">
              <a:solidFill>
                <a:schemeClr val="accent2"/>
              </a:solidFill>
              <a:latin typeface="Calibri" panose="020F0502020204030204" pitchFamily="34" charset="0"/>
            </a:endParaRPr>
          </a:p>
        </p:txBody>
      </p:sp>
      <p:sp>
        <p:nvSpPr>
          <p:cNvPr id="80" name="TextBox 19"/>
          <p:cNvSpPr txBox="1"/>
          <p:nvPr/>
        </p:nvSpPr>
        <p:spPr>
          <a:xfrm>
            <a:off x="2314575" y="2392225"/>
            <a:ext cx="1064730" cy="390732"/>
          </a:xfrm>
          <a:prstGeom prst="rect">
            <a:avLst/>
          </a:prstGeom>
          <a:noFill/>
        </p:spPr>
        <p:txBody>
          <a:bodyPr wrap="square" lIns="36000" tIns="36000" rIns="36000" bIns="36000" rtlCol="0">
            <a:noAutofit/>
          </a:bodyPr>
          <a:lstStyle/>
          <a:p>
            <a:pPr algn="ctr"/>
            <a:r>
              <a:rPr lang="fr-FR" sz="1400" b="1" dirty="0" smtClean="0">
                <a:solidFill>
                  <a:srgbClr val="C00000"/>
                </a:solidFill>
                <a:latin typeface="Calibri" panose="020F0502020204030204" pitchFamily="34" charset="0"/>
              </a:rPr>
              <a:t>1871</a:t>
            </a:r>
            <a:endParaRPr lang="en-US" sz="1400" b="1" dirty="0" err="1" smtClean="0">
              <a:solidFill>
                <a:srgbClr val="C00000"/>
              </a:solidFill>
              <a:latin typeface="Calibri" panose="020F0502020204030204" pitchFamily="34" charset="0"/>
            </a:endParaRPr>
          </a:p>
        </p:txBody>
      </p:sp>
      <p:sp>
        <p:nvSpPr>
          <p:cNvPr id="81" name="TextBox 19"/>
          <p:cNvSpPr txBox="1"/>
          <p:nvPr/>
        </p:nvSpPr>
        <p:spPr>
          <a:xfrm>
            <a:off x="4839112" y="2412103"/>
            <a:ext cx="1064730" cy="390732"/>
          </a:xfrm>
          <a:prstGeom prst="rect">
            <a:avLst/>
          </a:prstGeom>
          <a:noFill/>
        </p:spPr>
        <p:txBody>
          <a:bodyPr wrap="square" lIns="36000" tIns="36000" rIns="36000" bIns="36000" rtlCol="0">
            <a:noAutofit/>
          </a:bodyPr>
          <a:lstStyle/>
          <a:p>
            <a:pPr algn="ctr"/>
            <a:r>
              <a:rPr lang="fr-FR" sz="1400" b="1" dirty="0" smtClean="0">
                <a:solidFill>
                  <a:srgbClr val="C00000"/>
                </a:solidFill>
                <a:latin typeface="Calibri" panose="020F0502020204030204" pitchFamily="34" charset="0"/>
              </a:rPr>
              <a:t>1945</a:t>
            </a:r>
            <a:endParaRPr lang="en-US" sz="1400" b="1" dirty="0" err="1" smtClean="0">
              <a:solidFill>
                <a:srgbClr val="C00000"/>
              </a:solidFill>
              <a:latin typeface="Calibri" panose="020F0502020204030204" pitchFamily="34" charset="0"/>
            </a:endParaRPr>
          </a:p>
        </p:txBody>
      </p:sp>
      <p:sp>
        <p:nvSpPr>
          <p:cNvPr id="82" name="TextBox 19"/>
          <p:cNvSpPr txBox="1"/>
          <p:nvPr/>
        </p:nvSpPr>
        <p:spPr>
          <a:xfrm>
            <a:off x="6782834" y="2368930"/>
            <a:ext cx="1064730" cy="390732"/>
          </a:xfrm>
          <a:prstGeom prst="rect">
            <a:avLst/>
          </a:prstGeom>
          <a:noFill/>
        </p:spPr>
        <p:txBody>
          <a:bodyPr wrap="square" lIns="36000" tIns="36000" rIns="36000" bIns="36000" rtlCol="0">
            <a:noAutofit/>
          </a:bodyPr>
          <a:lstStyle/>
          <a:p>
            <a:pPr algn="ctr"/>
            <a:r>
              <a:rPr lang="fr-FR" sz="1400" b="1" dirty="0" smtClean="0">
                <a:solidFill>
                  <a:srgbClr val="C00000"/>
                </a:solidFill>
                <a:latin typeface="Calibri" panose="020F0502020204030204" pitchFamily="34" charset="0"/>
              </a:rPr>
              <a:t>1987</a:t>
            </a:r>
            <a:endParaRPr lang="en-US" sz="1400" b="1" dirty="0" err="1" smtClean="0">
              <a:solidFill>
                <a:srgbClr val="C00000"/>
              </a:solidFill>
              <a:latin typeface="Calibri" panose="020F0502020204030204" pitchFamily="34" charset="0"/>
            </a:endParaRPr>
          </a:p>
        </p:txBody>
      </p:sp>
      <p:sp>
        <p:nvSpPr>
          <p:cNvPr id="83" name="TextBox 19"/>
          <p:cNvSpPr txBox="1"/>
          <p:nvPr/>
        </p:nvSpPr>
        <p:spPr>
          <a:xfrm>
            <a:off x="9168226" y="2368930"/>
            <a:ext cx="1064730" cy="390732"/>
          </a:xfrm>
          <a:prstGeom prst="rect">
            <a:avLst/>
          </a:prstGeom>
          <a:noFill/>
        </p:spPr>
        <p:txBody>
          <a:bodyPr wrap="square" lIns="36000" tIns="36000" rIns="36000" bIns="36000" rtlCol="0">
            <a:noAutofit/>
          </a:bodyPr>
          <a:lstStyle/>
          <a:p>
            <a:pPr algn="ctr"/>
            <a:r>
              <a:rPr lang="fr-FR" sz="1400" b="1" dirty="0" smtClean="0">
                <a:solidFill>
                  <a:srgbClr val="C00000"/>
                </a:solidFill>
                <a:latin typeface="Calibri" panose="020F0502020204030204" pitchFamily="34" charset="0"/>
              </a:rPr>
              <a:t>2008</a:t>
            </a:r>
            <a:endParaRPr lang="en-US" sz="1400" b="1" dirty="0" err="1" smtClean="0">
              <a:solidFill>
                <a:srgbClr val="C00000"/>
              </a:solidFill>
              <a:latin typeface="Calibri" panose="020F0502020204030204" pitchFamily="34" charset="0"/>
            </a:endParaRPr>
          </a:p>
        </p:txBody>
      </p:sp>
      <p:sp>
        <p:nvSpPr>
          <p:cNvPr id="84" name="TextBox 20"/>
          <p:cNvSpPr txBox="1"/>
          <p:nvPr/>
        </p:nvSpPr>
        <p:spPr>
          <a:xfrm>
            <a:off x="4499230" y="3328188"/>
            <a:ext cx="1682909" cy="365558"/>
          </a:xfrm>
          <a:prstGeom prst="rect">
            <a:avLst/>
          </a:prstGeom>
          <a:noFill/>
        </p:spPr>
        <p:txBody>
          <a:bodyPr wrap="square" lIns="36000" tIns="36000" rIns="36000" bIns="36000" rtlCol="0">
            <a:noAutofit/>
          </a:bodyPr>
          <a:lstStyle/>
          <a:p>
            <a:pPr algn="ctr"/>
            <a:r>
              <a:rPr lang="fr-FR" sz="1400" b="1" dirty="0" smtClean="0">
                <a:solidFill>
                  <a:schemeClr val="accent2"/>
                </a:solidFill>
                <a:latin typeface="Calibri" panose="020F0502020204030204" pitchFamily="34" charset="0"/>
              </a:rPr>
              <a:t>Nationalisation </a:t>
            </a:r>
            <a:endParaRPr lang="en-US" sz="1400" b="1" dirty="0" err="1" smtClean="0">
              <a:solidFill>
                <a:schemeClr val="accent2"/>
              </a:solidFill>
              <a:latin typeface="Calibri" panose="020F0502020204030204" pitchFamily="34" charset="0"/>
            </a:endParaRPr>
          </a:p>
        </p:txBody>
      </p:sp>
      <p:sp>
        <p:nvSpPr>
          <p:cNvPr id="85" name="TextBox 20"/>
          <p:cNvSpPr txBox="1"/>
          <p:nvPr/>
        </p:nvSpPr>
        <p:spPr>
          <a:xfrm>
            <a:off x="6657147" y="3347412"/>
            <a:ext cx="1435376" cy="356358"/>
          </a:xfrm>
          <a:prstGeom prst="rect">
            <a:avLst/>
          </a:prstGeom>
          <a:noFill/>
        </p:spPr>
        <p:txBody>
          <a:bodyPr wrap="square" lIns="36000" tIns="36000" rIns="36000" bIns="36000" rtlCol="0">
            <a:noAutofit/>
          </a:bodyPr>
          <a:lstStyle/>
          <a:p>
            <a:pPr algn="ctr"/>
            <a:r>
              <a:rPr lang="fr-FR" sz="1400" b="1" dirty="0" smtClean="0">
                <a:solidFill>
                  <a:schemeClr val="accent2"/>
                </a:solidFill>
                <a:latin typeface="Calibri" panose="020F0502020204030204" pitchFamily="34" charset="0"/>
              </a:rPr>
              <a:t>Privatisation</a:t>
            </a:r>
            <a:endParaRPr lang="en-US" sz="1400" b="1" dirty="0" err="1" smtClean="0">
              <a:solidFill>
                <a:schemeClr val="accent2"/>
              </a:solidFill>
              <a:latin typeface="Calibri" panose="020F0502020204030204" pitchFamily="34" charset="0"/>
            </a:endParaRPr>
          </a:p>
        </p:txBody>
      </p:sp>
      <p:sp>
        <p:nvSpPr>
          <p:cNvPr id="86" name="TextBox 20"/>
          <p:cNvSpPr txBox="1"/>
          <p:nvPr/>
        </p:nvSpPr>
        <p:spPr>
          <a:xfrm>
            <a:off x="8855978" y="3321162"/>
            <a:ext cx="1617073" cy="365558"/>
          </a:xfrm>
          <a:prstGeom prst="rect">
            <a:avLst/>
          </a:prstGeom>
          <a:noFill/>
        </p:spPr>
        <p:txBody>
          <a:bodyPr wrap="square" lIns="36000" tIns="36000" rIns="36000" bIns="36000" rtlCol="0">
            <a:noAutofit/>
          </a:bodyPr>
          <a:lstStyle/>
          <a:p>
            <a:pPr algn="ctr"/>
            <a:r>
              <a:rPr lang="fr-FR" sz="1400" b="1" dirty="0" smtClean="0">
                <a:solidFill>
                  <a:schemeClr val="accent2"/>
                </a:solidFill>
                <a:latin typeface="Calibri" panose="020F0502020204030204" pitchFamily="34" charset="0"/>
              </a:rPr>
              <a:t>Crise financière</a:t>
            </a:r>
            <a:endParaRPr lang="en-US" sz="1400" b="1" dirty="0" err="1" smtClean="0">
              <a:solidFill>
                <a:schemeClr val="accent2"/>
              </a:solidFill>
              <a:latin typeface="Calibri" panose="020F0502020204030204" pitchFamily="34" charset="0"/>
            </a:endParaRPr>
          </a:p>
        </p:txBody>
      </p:sp>
      <p:sp>
        <p:nvSpPr>
          <p:cNvPr id="87" name="TextBox 20"/>
          <p:cNvSpPr txBox="1"/>
          <p:nvPr/>
        </p:nvSpPr>
        <p:spPr>
          <a:xfrm>
            <a:off x="10473051" y="3277147"/>
            <a:ext cx="1435376" cy="356358"/>
          </a:xfrm>
          <a:prstGeom prst="rect">
            <a:avLst/>
          </a:prstGeom>
          <a:noFill/>
        </p:spPr>
        <p:txBody>
          <a:bodyPr wrap="square" lIns="36000" tIns="36000" rIns="36000" bIns="36000" rtlCol="0">
            <a:noAutofit/>
          </a:bodyPr>
          <a:lstStyle/>
          <a:p>
            <a:pPr algn="ctr"/>
            <a:r>
              <a:rPr lang="fr-FR" sz="1400" b="1" dirty="0" smtClean="0">
                <a:solidFill>
                  <a:schemeClr val="accent2"/>
                </a:solidFill>
                <a:latin typeface="Calibri" panose="020F0502020204030204" pitchFamily="34" charset="0"/>
              </a:rPr>
              <a:t>Reprise</a:t>
            </a:r>
            <a:endParaRPr lang="en-US" sz="1400" b="1" dirty="0" err="1" smtClean="0">
              <a:solidFill>
                <a:schemeClr val="accent2"/>
              </a:solidFill>
              <a:latin typeface="Calibri" panose="020F0502020204030204" pitchFamily="34" charset="0"/>
            </a:endParaRPr>
          </a:p>
        </p:txBody>
      </p:sp>
      <p:sp>
        <p:nvSpPr>
          <p:cNvPr id="88" name="TextBox 20"/>
          <p:cNvSpPr txBox="1"/>
          <p:nvPr/>
        </p:nvSpPr>
        <p:spPr>
          <a:xfrm>
            <a:off x="4514666" y="3641444"/>
            <a:ext cx="1682908" cy="448846"/>
          </a:xfrm>
          <a:prstGeom prst="rect">
            <a:avLst/>
          </a:prstGeom>
          <a:noFill/>
        </p:spPr>
        <p:txBody>
          <a:bodyPr wrap="square" lIns="36000" tIns="36000" rIns="36000" bIns="36000" rtlCol="0">
            <a:noAutofit/>
          </a:bodyPr>
          <a:lstStyle/>
          <a:p>
            <a:pPr algn="ctr"/>
            <a:r>
              <a:rPr lang="fr-FR" sz="1400" b="1" dirty="0" smtClean="0">
                <a:latin typeface="Calibri" panose="020F0502020204030204" pitchFamily="34" charset="0"/>
              </a:rPr>
              <a:t>Développement international </a:t>
            </a:r>
            <a:endParaRPr lang="en-US" sz="1400" b="1" dirty="0" err="1" smtClean="0">
              <a:latin typeface="Calibri" panose="020F0502020204030204" pitchFamily="34" charset="0"/>
            </a:endParaRPr>
          </a:p>
        </p:txBody>
      </p:sp>
      <p:sp>
        <p:nvSpPr>
          <p:cNvPr id="89" name="TextBox 20"/>
          <p:cNvSpPr txBox="1"/>
          <p:nvPr/>
        </p:nvSpPr>
        <p:spPr>
          <a:xfrm>
            <a:off x="5903842" y="3705208"/>
            <a:ext cx="1682908" cy="448846"/>
          </a:xfrm>
          <a:prstGeom prst="rect">
            <a:avLst/>
          </a:prstGeom>
          <a:noFill/>
        </p:spPr>
        <p:txBody>
          <a:bodyPr wrap="square" lIns="36000" tIns="36000" rIns="36000" bIns="36000" rtlCol="0">
            <a:noAutofit/>
          </a:bodyPr>
          <a:lstStyle/>
          <a:p>
            <a:pPr algn="ctr"/>
            <a:r>
              <a:rPr lang="fr-FR" sz="1400" b="1" dirty="0" smtClean="0">
                <a:latin typeface="Calibri" panose="020F0502020204030204" pitchFamily="34" charset="0"/>
              </a:rPr>
              <a:t>Début de l’informatique </a:t>
            </a:r>
            <a:endParaRPr lang="en-US" sz="1400" b="1" dirty="0" err="1" smtClean="0">
              <a:latin typeface="Calibri" panose="020F0502020204030204" pitchFamily="34" charset="0"/>
            </a:endParaRPr>
          </a:p>
        </p:txBody>
      </p:sp>
      <p:sp>
        <p:nvSpPr>
          <p:cNvPr id="90" name="TextBox 20"/>
          <p:cNvSpPr txBox="1"/>
          <p:nvPr/>
        </p:nvSpPr>
        <p:spPr>
          <a:xfrm>
            <a:off x="7847564" y="3568311"/>
            <a:ext cx="1682908" cy="448846"/>
          </a:xfrm>
          <a:prstGeom prst="rect">
            <a:avLst/>
          </a:prstGeom>
          <a:noFill/>
        </p:spPr>
        <p:txBody>
          <a:bodyPr wrap="square" lIns="36000" tIns="36000" rIns="36000" bIns="36000" rtlCol="0">
            <a:noAutofit/>
          </a:bodyPr>
          <a:lstStyle/>
          <a:p>
            <a:pPr algn="ctr"/>
            <a:r>
              <a:rPr lang="fr-FR" sz="1400" b="1" dirty="0" smtClean="0">
                <a:latin typeface="Calibri" panose="020F0502020204030204" pitchFamily="34" charset="0"/>
              </a:rPr>
              <a:t>Développement autour des trois piliers</a:t>
            </a:r>
            <a:endParaRPr lang="en-US" sz="1400" b="1" dirty="0" err="1" smtClean="0">
              <a:latin typeface="Calibri" panose="020F0502020204030204" pitchFamily="34" charset="0"/>
            </a:endParaRPr>
          </a:p>
        </p:txBody>
      </p:sp>
      <p:sp>
        <p:nvSpPr>
          <p:cNvPr id="93" name="Rectangle à coins arrondis 92"/>
          <p:cNvSpPr/>
          <p:nvPr/>
        </p:nvSpPr>
        <p:spPr>
          <a:xfrm>
            <a:off x="213071" y="4741037"/>
            <a:ext cx="3802338" cy="1549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sz="1600" dirty="0" smtClean="0">
                <a:latin typeface="Calibri" panose="020F0502020204030204" pitchFamily="34" charset="0"/>
              </a:rPr>
              <a:t>Siège social : Paris</a:t>
            </a:r>
          </a:p>
          <a:p>
            <a:pPr marL="285750" indent="-285750">
              <a:buFont typeface="Arial" panose="020B0604020202020204" pitchFamily="34" charset="0"/>
              <a:buChar char="•"/>
            </a:pPr>
            <a:r>
              <a:rPr lang="fr-FR" sz="1600" dirty="0" smtClean="0">
                <a:latin typeface="Calibri" panose="020F0502020204030204" pitchFamily="34" charset="0"/>
              </a:rPr>
              <a:t>CA : 22,8 milliards d’euros (2013)</a:t>
            </a:r>
          </a:p>
          <a:p>
            <a:pPr marL="285750" indent="-285750">
              <a:buFont typeface="Arial" panose="020B0604020202020204" pitchFamily="34" charset="0"/>
              <a:buChar char="•"/>
            </a:pPr>
            <a:r>
              <a:rPr lang="fr-FR" sz="1600" dirty="0" smtClean="0">
                <a:latin typeface="Calibri" panose="020F0502020204030204" pitchFamily="34" charset="0"/>
              </a:rPr>
              <a:t>Effectif : plus de 1480 000 personnes</a:t>
            </a:r>
          </a:p>
          <a:p>
            <a:pPr marL="285750" indent="-285750">
              <a:buFont typeface="Arial" panose="020B0604020202020204" pitchFamily="34" charset="0"/>
              <a:buChar char="•"/>
            </a:pPr>
            <a:r>
              <a:rPr lang="fr-FR" sz="1600" dirty="0" smtClean="0">
                <a:latin typeface="Calibri" panose="020F0502020204030204" pitchFamily="34" charset="0"/>
              </a:rPr>
              <a:t>Présente dans plus de 76 pays (Europe, Asie, Amérique et Afrique  </a:t>
            </a:r>
          </a:p>
          <a:p>
            <a:pPr marL="285750" indent="-285750">
              <a:buFont typeface="Arial" panose="020B0604020202020204" pitchFamily="34" charset="0"/>
              <a:buChar char="•"/>
            </a:pPr>
            <a:endParaRPr lang="fr-FR" sz="1600" dirty="0">
              <a:latin typeface="Calibri" panose="020F0502020204030204" pitchFamily="34" charset="0"/>
            </a:endParaRPr>
          </a:p>
        </p:txBody>
      </p:sp>
      <p:sp>
        <p:nvSpPr>
          <p:cNvPr id="95" name="Rectangle à coins arrondis 94"/>
          <p:cNvSpPr/>
          <p:nvPr/>
        </p:nvSpPr>
        <p:spPr>
          <a:xfrm>
            <a:off x="4229099" y="4760915"/>
            <a:ext cx="3811553" cy="154901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sz="1600" dirty="0" smtClean="0">
                <a:latin typeface="Calibri" panose="020F0502020204030204" pitchFamily="34" charset="0"/>
              </a:rPr>
              <a:t>3 pôles d’activité :</a:t>
            </a:r>
          </a:p>
          <a:p>
            <a:pPr marL="742950" lvl="1" indent="-285750">
              <a:buFont typeface="Arial" panose="020B0604020202020204" pitchFamily="34" charset="0"/>
              <a:buChar char="•"/>
            </a:pPr>
            <a:r>
              <a:rPr lang="fr-FR" sz="1600" dirty="0" smtClean="0">
                <a:latin typeface="Calibri" panose="020F0502020204030204" pitchFamily="34" charset="0"/>
              </a:rPr>
              <a:t>Banque de détail en France </a:t>
            </a:r>
          </a:p>
          <a:p>
            <a:pPr marL="742950" lvl="1" indent="-285750">
              <a:buFont typeface="Arial" panose="020B0604020202020204" pitchFamily="34" charset="0"/>
              <a:buChar char="•"/>
            </a:pPr>
            <a:r>
              <a:rPr lang="fr-FR" sz="1600" dirty="0" smtClean="0">
                <a:latin typeface="Calibri" panose="020F0502020204030204" pitchFamily="34" charset="0"/>
              </a:rPr>
              <a:t>Banque de détail à l’étranger </a:t>
            </a:r>
          </a:p>
          <a:p>
            <a:pPr marL="742950" lvl="1" indent="-285750">
              <a:buFont typeface="Arial" panose="020B0604020202020204" pitchFamily="34" charset="0"/>
              <a:buChar char="•"/>
            </a:pPr>
            <a:r>
              <a:rPr lang="fr-FR" sz="1600" dirty="0" smtClean="0">
                <a:latin typeface="Calibri" panose="020F0502020204030204" pitchFamily="34" charset="0"/>
              </a:rPr>
              <a:t>Banque de financement ou d’investissement </a:t>
            </a:r>
          </a:p>
          <a:p>
            <a:pPr marL="285750" indent="-285750">
              <a:buFont typeface="Arial" panose="020B0604020202020204" pitchFamily="34" charset="0"/>
              <a:buChar char="•"/>
            </a:pPr>
            <a:endParaRPr lang="fr-FR" sz="1600" dirty="0">
              <a:latin typeface="Calibri" panose="020F0502020204030204" pitchFamily="34" charset="0"/>
            </a:endParaRPr>
          </a:p>
        </p:txBody>
      </p:sp>
      <p:sp>
        <p:nvSpPr>
          <p:cNvPr id="96" name="Rectangle à coins arrondis 95"/>
          <p:cNvSpPr/>
          <p:nvPr/>
        </p:nvSpPr>
        <p:spPr>
          <a:xfrm>
            <a:off x="8254342" y="4760915"/>
            <a:ext cx="3811553" cy="154901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sz="1600" dirty="0" smtClean="0">
                <a:latin typeface="Calibri" panose="020F0502020204030204" pitchFamily="34" charset="0"/>
              </a:rPr>
              <a:t>3 valeurs :</a:t>
            </a:r>
          </a:p>
          <a:p>
            <a:pPr marL="742950" lvl="1" indent="-285750">
              <a:buFont typeface="Arial" panose="020B0604020202020204" pitchFamily="34" charset="0"/>
              <a:buChar char="•"/>
            </a:pPr>
            <a:r>
              <a:rPr lang="fr-FR" sz="1600" dirty="0" smtClean="0">
                <a:latin typeface="Calibri" panose="020F0502020204030204" pitchFamily="34" charset="0"/>
              </a:rPr>
              <a:t>Esprit d’équipe </a:t>
            </a:r>
          </a:p>
          <a:p>
            <a:pPr marL="742950" lvl="1" indent="-285750">
              <a:buFont typeface="Arial" panose="020B0604020202020204" pitchFamily="34" charset="0"/>
              <a:buChar char="•"/>
            </a:pPr>
            <a:r>
              <a:rPr lang="fr-FR" sz="1600" dirty="0" smtClean="0">
                <a:latin typeface="Calibri" panose="020F0502020204030204" pitchFamily="34" charset="0"/>
              </a:rPr>
              <a:t>Professionnalisme </a:t>
            </a:r>
          </a:p>
          <a:p>
            <a:pPr marL="742950" lvl="1" indent="-285750">
              <a:buFont typeface="Arial" panose="020B0604020202020204" pitchFamily="34" charset="0"/>
              <a:buChar char="•"/>
            </a:pPr>
            <a:r>
              <a:rPr lang="fr-FR" sz="1600" dirty="0" smtClean="0">
                <a:latin typeface="Calibri" panose="020F0502020204030204" pitchFamily="34" charset="0"/>
              </a:rPr>
              <a:t>Esprit d’innovation</a:t>
            </a:r>
          </a:p>
          <a:p>
            <a:pPr marL="285750" indent="-285750">
              <a:buFont typeface="Arial" panose="020B0604020202020204" pitchFamily="34" charset="0"/>
              <a:buChar char="•"/>
            </a:pPr>
            <a:endParaRPr lang="fr-FR" sz="1600" dirty="0">
              <a:latin typeface="Calibri" panose="020F0502020204030204" pitchFamily="34" charset="0"/>
            </a:endParaRPr>
          </a:p>
        </p:txBody>
      </p:sp>
    </p:spTree>
    <p:extLst>
      <p:ext uri="{BB962C8B-B14F-4D97-AF65-F5344CB8AC3E}">
        <p14:creationId xmlns:p14="http://schemas.microsoft.com/office/powerpoint/2010/main" xmlns="" val="2099203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Calibri" pitchFamily="34" charset="0"/>
                <a:cs typeface="Calibri" pitchFamily="34" charset="0"/>
              </a:rPr>
              <a:t>La Société Générale </a:t>
            </a:r>
            <a:endParaRPr lang="fr-FR" dirty="0">
              <a:latin typeface="Calibri" pitchFamily="34" charset="0"/>
              <a:cs typeface="Calibri" pitchFamily="34" charset="0"/>
            </a:endParaRPr>
          </a:p>
        </p:txBody>
      </p:sp>
      <p:sp>
        <p:nvSpPr>
          <p:cNvPr id="4" name="Espace réservé du numéro de diapositive 3"/>
          <p:cNvSpPr>
            <a:spLocks noGrp="1"/>
          </p:cNvSpPr>
          <p:nvPr>
            <p:ph type="sldNum" sz="quarter" idx="12"/>
          </p:nvPr>
        </p:nvSpPr>
        <p:spPr/>
        <p:txBody>
          <a:bodyPr/>
          <a:lstStyle/>
          <a:p>
            <a:fld id="{DE620CD9-28C9-421C-A366-32420EF2B4AE}" type="slidenum">
              <a:rPr lang="fr-FR" smtClean="0"/>
              <a:pPr/>
              <a:t>5</a:t>
            </a:fld>
            <a:endParaRPr lang="fr-FR"/>
          </a:p>
        </p:txBody>
      </p:sp>
      <p:sp>
        <p:nvSpPr>
          <p:cNvPr id="5" name="Rectangle 4"/>
          <p:cNvSpPr/>
          <p:nvPr/>
        </p:nvSpPr>
        <p:spPr>
          <a:xfrm>
            <a:off x="976050" y="2862470"/>
            <a:ext cx="1488854" cy="7553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GBIS</a:t>
            </a:r>
            <a:endParaRPr lang="fr-FR" dirty="0"/>
          </a:p>
        </p:txBody>
      </p:sp>
      <p:sp>
        <p:nvSpPr>
          <p:cNvPr id="6" name="Rectangle 5"/>
          <p:cNvSpPr/>
          <p:nvPr/>
        </p:nvSpPr>
        <p:spPr>
          <a:xfrm>
            <a:off x="976050" y="4421994"/>
            <a:ext cx="1488854" cy="7553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ITEC</a:t>
            </a:r>
            <a:endParaRPr lang="fr-FR" dirty="0"/>
          </a:p>
        </p:txBody>
      </p:sp>
      <p:sp>
        <p:nvSpPr>
          <p:cNvPr id="7" name="Rectangle 6"/>
          <p:cNvSpPr/>
          <p:nvPr/>
        </p:nvSpPr>
        <p:spPr>
          <a:xfrm>
            <a:off x="5535658" y="2374533"/>
            <a:ext cx="4005905" cy="17402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fr-FR" dirty="0" smtClean="0">
                <a:latin typeface="Calibri" pitchFamily="34" charset="0"/>
                <a:cs typeface="Calibri" pitchFamily="34" charset="0"/>
              </a:rPr>
              <a:t>Activités principales :</a:t>
            </a:r>
          </a:p>
          <a:p>
            <a:pPr marL="742950" lvl="1" indent="-285750">
              <a:buFont typeface="Arial" panose="020B0604020202020204" pitchFamily="34" charset="0"/>
              <a:buChar char="•"/>
            </a:pPr>
            <a:r>
              <a:rPr lang="fr-FR" dirty="0" smtClean="0">
                <a:latin typeface="Calibri" pitchFamily="34" charset="0"/>
                <a:cs typeface="Calibri" pitchFamily="34" charset="0"/>
              </a:rPr>
              <a:t>Marchés financiers </a:t>
            </a:r>
          </a:p>
          <a:p>
            <a:pPr marL="742950" lvl="1" indent="-285750">
              <a:buFont typeface="Arial" panose="020B0604020202020204" pitchFamily="34" charset="0"/>
              <a:buChar char="•"/>
            </a:pPr>
            <a:r>
              <a:rPr lang="fr-FR" dirty="0" smtClean="0">
                <a:latin typeface="Calibri" pitchFamily="34" charset="0"/>
                <a:cs typeface="Calibri" pitchFamily="34" charset="0"/>
              </a:rPr>
              <a:t>Banque privée</a:t>
            </a:r>
          </a:p>
          <a:p>
            <a:pPr marL="742950" lvl="1" indent="-285750">
              <a:buFont typeface="Arial" panose="020B0604020202020204" pitchFamily="34" charset="0"/>
              <a:buChar char="•"/>
            </a:pPr>
            <a:r>
              <a:rPr lang="fr-FR" dirty="0" smtClean="0">
                <a:latin typeface="Calibri" pitchFamily="34" charset="0"/>
                <a:cs typeface="Calibri" pitchFamily="34" charset="0"/>
              </a:rPr>
              <a:t>Métier Titre</a:t>
            </a:r>
          </a:p>
          <a:p>
            <a:pPr marL="742950" lvl="1" indent="-285750">
              <a:buFont typeface="Arial" panose="020B0604020202020204" pitchFamily="34" charset="0"/>
              <a:buChar char="•"/>
            </a:pPr>
            <a:r>
              <a:rPr lang="fr-FR" dirty="0" smtClean="0">
                <a:latin typeface="Calibri" pitchFamily="34" charset="0"/>
                <a:cs typeface="Calibri" pitchFamily="34" charset="0"/>
              </a:rPr>
              <a:t>Financements </a:t>
            </a:r>
          </a:p>
          <a:p>
            <a:pPr marL="742950" lvl="1" indent="-285750">
              <a:buFont typeface="Arial" panose="020B0604020202020204" pitchFamily="34" charset="0"/>
              <a:buChar char="•"/>
            </a:pPr>
            <a:endParaRPr lang="fr-FR" dirty="0"/>
          </a:p>
        </p:txBody>
      </p:sp>
      <p:sp>
        <p:nvSpPr>
          <p:cNvPr id="8" name="Rectangle 7"/>
          <p:cNvSpPr/>
          <p:nvPr/>
        </p:nvSpPr>
        <p:spPr>
          <a:xfrm>
            <a:off x="5535658" y="4600898"/>
            <a:ext cx="4005905" cy="14420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fr-FR" dirty="0" smtClean="0">
                <a:latin typeface="Calibri" pitchFamily="34" charset="0"/>
                <a:cs typeface="Calibri" pitchFamily="34" charset="0"/>
              </a:rPr>
              <a:t>2 axes d’innovation :</a:t>
            </a:r>
          </a:p>
          <a:p>
            <a:pPr marL="742950" lvl="1" indent="-285750">
              <a:buFont typeface="Arial" panose="020B0604020202020204" pitchFamily="34" charset="0"/>
              <a:buChar char="•"/>
            </a:pPr>
            <a:r>
              <a:rPr lang="fr-FR" dirty="0" smtClean="0">
                <a:latin typeface="Calibri" pitchFamily="34" charset="0"/>
                <a:cs typeface="Calibri" pitchFamily="34" charset="0"/>
              </a:rPr>
              <a:t>Transformation digitale</a:t>
            </a:r>
          </a:p>
          <a:p>
            <a:pPr marL="742950" lvl="1" indent="-285750">
              <a:buFont typeface="Arial" panose="020B0604020202020204" pitchFamily="34" charset="0"/>
              <a:buChar char="•"/>
            </a:pPr>
            <a:r>
              <a:rPr lang="fr-FR" dirty="0" err="1" smtClean="0">
                <a:latin typeface="Calibri" pitchFamily="34" charset="0"/>
                <a:cs typeface="Calibri" pitchFamily="34" charset="0"/>
              </a:rPr>
              <a:t>Continuous</a:t>
            </a:r>
            <a:r>
              <a:rPr lang="fr-FR" dirty="0" smtClean="0">
                <a:latin typeface="Calibri" pitchFamily="34" charset="0"/>
                <a:cs typeface="Calibri" pitchFamily="34" charset="0"/>
              </a:rPr>
              <a:t> Delivery </a:t>
            </a:r>
            <a:endParaRPr lang="fr-FR" dirty="0">
              <a:latin typeface="Calibri" pitchFamily="34" charset="0"/>
              <a:cs typeface="Calibri" pitchFamily="34" charset="0"/>
            </a:endParaRPr>
          </a:p>
        </p:txBody>
      </p:sp>
      <p:sp>
        <p:nvSpPr>
          <p:cNvPr id="9" name="Flèche vers le bas 8"/>
          <p:cNvSpPr/>
          <p:nvPr/>
        </p:nvSpPr>
        <p:spPr>
          <a:xfrm>
            <a:off x="1511755" y="3617843"/>
            <a:ext cx="417443" cy="8041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droite 11"/>
          <p:cNvSpPr/>
          <p:nvPr/>
        </p:nvSpPr>
        <p:spPr>
          <a:xfrm>
            <a:off x="2464904" y="2956891"/>
            <a:ext cx="3070754" cy="566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èche droite 12"/>
          <p:cNvSpPr/>
          <p:nvPr/>
        </p:nvSpPr>
        <p:spPr>
          <a:xfrm>
            <a:off x="2464904" y="4590040"/>
            <a:ext cx="3070754" cy="657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653251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Calibri" pitchFamily="34" charset="0"/>
                <a:cs typeface="Calibri" pitchFamily="34" charset="0"/>
              </a:rPr>
              <a:t>Le service FCC/OSD</a:t>
            </a:r>
            <a:endParaRPr lang="fr-FR" dirty="0">
              <a:latin typeface="Calibri" pitchFamily="34" charset="0"/>
              <a:cs typeface="Calibri" pitchFamily="34" charset="0"/>
            </a:endParaRPr>
          </a:p>
        </p:txBody>
      </p:sp>
      <p:sp>
        <p:nvSpPr>
          <p:cNvPr id="4" name="Espace réservé du numéro de diapositive 3"/>
          <p:cNvSpPr>
            <a:spLocks noGrp="1"/>
          </p:cNvSpPr>
          <p:nvPr>
            <p:ph type="sldNum" sz="quarter" idx="12"/>
          </p:nvPr>
        </p:nvSpPr>
        <p:spPr/>
        <p:txBody>
          <a:bodyPr/>
          <a:lstStyle/>
          <a:p>
            <a:fld id="{DE620CD9-28C9-421C-A366-32420EF2B4AE}" type="slidenum">
              <a:rPr lang="fr-FR" smtClean="0"/>
              <a:pPr/>
              <a:t>6</a:t>
            </a:fld>
            <a:endParaRPr lang="fr-FR"/>
          </a:p>
        </p:txBody>
      </p:sp>
      <p:grpSp>
        <p:nvGrpSpPr>
          <p:cNvPr id="6" name="Group 97"/>
          <p:cNvGrpSpPr/>
          <p:nvPr/>
        </p:nvGrpSpPr>
        <p:grpSpPr>
          <a:xfrm>
            <a:off x="2277409" y="2324641"/>
            <a:ext cx="6857999" cy="3422723"/>
            <a:chOff x="161925" y="981075"/>
            <a:chExt cx="8458199" cy="4990687"/>
          </a:xfrm>
        </p:grpSpPr>
        <p:sp>
          <p:nvSpPr>
            <p:cNvPr id="7" name="Rectangle 6"/>
            <p:cNvSpPr/>
            <p:nvPr/>
          </p:nvSpPr>
          <p:spPr>
            <a:xfrm>
              <a:off x="4117974" y="3038474"/>
              <a:ext cx="950976" cy="731520"/>
            </a:xfrm>
            <a:prstGeom prst="rect">
              <a:avLst/>
            </a:prstGeom>
            <a:solidFill>
              <a:schemeClr val="bg1"/>
            </a:solidFill>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1"/>
                  </a:solidFill>
                </a:rPr>
                <a:t>OSD</a:t>
              </a:r>
              <a:endParaRPr lang="en-US" sz="1200" b="1" dirty="0" smtClean="0">
                <a:solidFill>
                  <a:schemeClr val="accent1"/>
                </a:solidFill>
              </a:endParaRPr>
            </a:p>
          </p:txBody>
        </p:sp>
        <p:sp>
          <p:nvSpPr>
            <p:cNvPr id="8" name="Rectangle 7"/>
            <p:cNvSpPr/>
            <p:nvPr/>
          </p:nvSpPr>
          <p:spPr>
            <a:xfrm>
              <a:off x="7067549" y="2000249"/>
              <a:ext cx="1552575" cy="847725"/>
            </a:xfrm>
            <a:prstGeom prst="rect">
              <a:avLst/>
            </a:prstGeom>
            <a:ln>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200" b="1" dirty="0" smtClean="0"/>
                <a:t>OPER</a:t>
              </a:r>
              <a:endParaRPr lang="en-US" sz="1200" b="1" dirty="0" smtClean="0"/>
            </a:p>
          </p:txBody>
        </p:sp>
        <p:sp>
          <p:nvSpPr>
            <p:cNvPr id="9" name="Rectangle 8"/>
            <p:cNvSpPr/>
            <p:nvPr/>
          </p:nvSpPr>
          <p:spPr>
            <a:xfrm>
              <a:off x="7067549" y="1019174"/>
              <a:ext cx="1552575" cy="847725"/>
            </a:xfrm>
            <a:prstGeom prst="rect">
              <a:avLst/>
            </a:prstGeom>
            <a:ln>
              <a:solidFill>
                <a:schemeClr val="bg1">
                  <a:lumMod val="6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t>GLFI</a:t>
              </a:r>
              <a:endParaRPr lang="en-US" sz="1200" b="1" dirty="0" smtClean="0"/>
            </a:p>
          </p:txBody>
        </p:sp>
        <p:sp>
          <p:nvSpPr>
            <p:cNvPr id="10" name="Rectangle 9"/>
            <p:cNvSpPr/>
            <p:nvPr/>
          </p:nvSpPr>
          <p:spPr>
            <a:xfrm>
              <a:off x="161925" y="981075"/>
              <a:ext cx="4572000" cy="485774"/>
            </a:xfrm>
            <a:prstGeom prst="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400" b="1" dirty="0" smtClean="0">
                  <a:solidFill>
                    <a:schemeClr val="accent1"/>
                  </a:solidFill>
                  <a:latin typeface="Calibri" panose="020F0502020204030204" pitchFamily="34" charset="0"/>
                </a:rPr>
                <a:t>ITEC</a:t>
              </a:r>
              <a:endParaRPr lang="en-US" sz="1400" b="1" dirty="0" smtClean="0">
                <a:solidFill>
                  <a:schemeClr val="accent1"/>
                </a:solidFill>
                <a:latin typeface="Calibri" panose="020F0502020204030204" pitchFamily="34" charset="0"/>
              </a:endParaRPr>
            </a:p>
          </p:txBody>
        </p:sp>
        <p:sp>
          <p:nvSpPr>
            <p:cNvPr id="11" name="Rectangle 10"/>
            <p:cNvSpPr/>
            <p:nvPr/>
          </p:nvSpPr>
          <p:spPr>
            <a:xfrm>
              <a:off x="3314701" y="1752599"/>
              <a:ext cx="1419224" cy="731520"/>
            </a:xfrm>
            <a:prstGeom prst="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1"/>
                  </a:solidFill>
                </a:rPr>
                <a:t>FCC</a:t>
              </a:r>
              <a:endParaRPr lang="en-US" sz="1200" b="1" dirty="0" smtClean="0">
                <a:solidFill>
                  <a:schemeClr val="accent1"/>
                </a:solidFill>
              </a:endParaRPr>
            </a:p>
          </p:txBody>
        </p:sp>
        <p:sp>
          <p:nvSpPr>
            <p:cNvPr id="12" name="Rectangle 11"/>
            <p:cNvSpPr/>
            <p:nvPr/>
          </p:nvSpPr>
          <p:spPr>
            <a:xfrm>
              <a:off x="2978149" y="3038474"/>
              <a:ext cx="950976" cy="73152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t>LTL</a:t>
              </a:r>
              <a:endParaRPr lang="en-US" sz="1200" b="1" dirty="0" smtClean="0"/>
            </a:p>
          </p:txBody>
        </p:sp>
        <p:sp>
          <p:nvSpPr>
            <p:cNvPr id="13" name="Rectangle 12"/>
            <p:cNvSpPr/>
            <p:nvPr/>
          </p:nvSpPr>
          <p:spPr>
            <a:xfrm>
              <a:off x="1838324" y="3038474"/>
              <a:ext cx="950976" cy="73152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t>RPP</a:t>
              </a:r>
              <a:endParaRPr lang="en-US" sz="1200" b="1" dirty="0" smtClean="0"/>
            </a:p>
          </p:txBody>
        </p:sp>
        <p:sp>
          <p:nvSpPr>
            <p:cNvPr id="14" name="Rectangle 13"/>
            <p:cNvSpPr/>
            <p:nvPr/>
          </p:nvSpPr>
          <p:spPr>
            <a:xfrm>
              <a:off x="5257799" y="3038474"/>
              <a:ext cx="950976" cy="73152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tx1"/>
                  </a:solidFill>
                </a:rPr>
                <a:t>PRS</a:t>
              </a:r>
              <a:endParaRPr lang="en-US" sz="1200" b="1" dirty="0" smtClean="0">
                <a:solidFill>
                  <a:schemeClr val="tx1"/>
                </a:solidFill>
              </a:endParaRPr>
            </a:p>
          </p:txBody>
        </p:sp>
        <p:sp>
          <p:nvSpPr>
            <p:cNvPr id="15" name="TextBox 50"/>
            <p:cNvSpPr txBox="1"/>
            <p:nvPr/>
          </p:nvSpPr>
          <p:spPr>
            <a:xfrm>
              <a:off x="161925" y="1752600"/>
              <a:ext cx="469660" cy="219076"/>
            </a:xfrm>
            <a:prstGeom prst="rect">
              <a:avLst/>
            </a:prstGeom>
            <a:noFill/>
          </p:spPr>
          <p:txBody>
            <a:bodyPr wrap="square" lIns="36000" tIns="36000" rIns="36000" bIns="36000" rtlCol="0">
              <a:noAutofit/>
            </a:bodyPr>
            <a:lstStyle/>
            <a:p>
              <a:pPr algn="ctr"/>
              <a:r>
                <a:rPr lang="fr-FR" sz="2000" b="1" dirty="0" smtClean="0">
                  <a:solidFill>
                    <a:schemeClr val="accent2"/>
                  </a:solidFill>
                </a:rPr>
                <a:t>…</a:t>
              </a:r>
              <a:endParaRPr lang="en-US" sz="2000" b="1" dirty="0" err="1" smtClean="0">
                <a:solidFill>
                  <a:schemeClr val="accent2"/>
                </a:solidFill>
              </a:endParaRPr>
            </a:p>
          </p:txBody>
        </p:sp>
        <p:cxnSp>
          <p:nvCxnSpPr>
            <p:cNvPr id="16" name="Elbow Connector 52"/>
            <p:cNvCxnSpPr>
              <a:stCxn id="15" idx="0"/>
              <a:endCxn id="10" idx="2"/>
            </p:cNvCxnSpPr>
            <p:nvPr/>
          </p:nvCxnSpPr>
          <p:spPr>
            <a:xfrm rot="5400000" flipH="1" flipV="1">
              <a:off x="1279465" y="584140"/>
              <a:ext cx="285751" cy="2051170"/>
            </a:xfrm>
            <a:prstGeom prst="bentConnector3">
              <a:avLst>
                <a:gd name="adj1" fmla="val 50000"/>
              </a:avLst>
            </a:prstGeom>
            <a:ln w="19050">
              <a:solidFill>
                <a:schemeClr val="tx1"/>
              </a:solidFill>
            </a:ln>
          </p:spPr>
          <p:style>
            <a:lnRef idx="1">
              <a:schemeClr val="accent2"/>
            </a:lnRef>
            <a:fillRef idx="0">
              <a:schemeClr val="accent2"/>
            </a:fillRef>
            <a:effectRef idx="0">
              <a:schemeClr val="accent2"/>
            </a:effectRef>
            <a:fontRef idx="minor">
              <a:schemeClr val="tx1"/>
            </a:fontRef>
          </p:style>
        </p:cxnSp>
        <p:cxnSp>
          <p:nvCxnSpPr>
            <p:cNvPr id="17" name="Shape 57"/>
            <p:cNvCxnSpPr>
              <a:stCxn id="10" idx="2"/>
              <a:endCxn id="11" idx="0"/>
            </p:cNvCxnSpPr>
            <p:nvPr/>
          </p:nvCxnSpPr>
          <p:spPr>
            <a:xfrm rot="16200000" flipH="1">
              <a:off x="3093244" y="821530"/>
              <a:ext cx="285750" cy="1576388"/>
            </a:xfrm>
            <a:prstGeom prst="bentConnector3">
              <a:avLst>
                <a:gd name="adj1" fmla="val 50000"/>
              </a:avLst>
            </a:prstGeom>
            <a:ln w="19050">
              <a:solidFill>
                <a:schemeClr val="tx1"/>
              </a:solidFill>
            </a:ln>
          </p:spPr>
          <p:style>
            <a:lnRef idx="1">
              <a:schemeClr val="accent2"/>
            </a:lnRef>
            <a:fillRef idx="0">
              <a:schemeClr val="accent2"/>
            </a:fillRef>
            <a:effectRef idx="0">
              <a:schemeClr val="accent2"/>
            </a:effectRef>
            <a:fontRef idx="minor">
              <a:schemeClr val="tx1"/>
            </a:fontRef>
          </p:style>
        </p:cxnSp>
        <p:cxnSp>
          <p:nvCxnSpPr>
            <p:cNvPr id="18" name="Elbow Connector 59"/>
            <p:cNvCxnSpPr>
              <a:stCxn id="13" idx="0"/>
              <a:endCxn id="11" idx="2"/>
            </p:cNvCxnSpPr>
            <p:nvPr/>
          </p:nvCxnSpPr>
          <p:spPr>
            <a:xfrm rot="5400000" flipH="1" flipV="1">
              <a:off x="2891885" y="1906047"/>
              <a:ext cx="554355" cy="1710501"/>
            </a:xfrm>
            <a:prstGeom prst="bentConnector3">
              <a:avLst>
                <a:gd name="adj1" fmla="val 50000"/>
              </a:avLst>
            </a:prstGeom>
            <a:ln w="19050">
              <a:solidFill>
                <a:schemeClr val="tx1"/>
              </a:solidFill>
            </a:ln>
          </p:spPr>
          <p:style>
            <a:lnRef idx="1">
              <a:schemeClr val="accent2"/>
            </a:lnRef>
            <a:fillRef idx="0">
              <a:schemeClr val="accent2"/>
            </a:fillRef>
            <a:effectRef idx="0">
              <a:schemeClr val="accent2"/>
            </a:effectRef>
            <a:fontRef idx="minor">
              <a:schemeClr val="tx1"/>
            </a:fontRef>
          </p:style>
        </p:cxnSp>
        <p:cxnSp>
          <p:nvCxnSpPr>
            <p:cNvPr id="19" name="Elbow Connector 62"/>
            <p:cNvCxnSpPr>
              <a:stCxn id="12" idx="0"/>
              <a:endCxn id="11" idx="2"/>
            </p:cNvCxnSpPr>
            <p:nvPr/>
          </p:nvCxnSpPr>
          <p:spPr>
            <a:xfrm rot="5400000" flipH="1" flipV="1">
              <a:off x="3461798" y="2475959"/>
              <a:ext cx="554355" cy="570676"/>
            </a:xfrm>
            <a:prstGeom prst="bentConnector3">
              <a:avLst>
                <a:gd name="adj1" fmla="val 50000"/>
              </a:avLst>
            </a:prstGeom>
            <a:ln w="19050">
              <a:solidFill>
                <a:schemeClr val="tx1"/>
              </a:solidFill>
            </a:ln>
          </p:spPr>
          <p:style>
            <a:lnRef idx="1">
              <a:schemeClr val="accent2"/>
            </a:lnRef>
            <a:fillRef idx="0">
              <a:schemeClr val="accent2"/>
            </a:fillRef>
            <a:effectRef idx="0">
              <a:schemeClr val="accent2"/>
            </a:effectRef>
            <a:fontRef idx="minor">
              <a:schemeClr val="tx1"/>
            </a:fontRef>
          </p:style>
        </p:cxnSp>
        <p:cxnSp>
          <p:nvCxnSpPr>
            <p:cNvPr id="20" name="Elbow Connector 65"/>
            <p:cNvCxnSpPr>
              <a:stCxn id="7" idx="0"/>
              <a:endCxn id="11" idx="2"/>
            </p:cNvCxnSpPr>
            <p:nvPr/>
          </p:nvCxnSpPr>
          <p:spPr>
            <a:xfrm rot="16200000" flipV="1">
              <a:off x="4031711" y="2476722"/>
              <a:ext cx="554355" cy="569149"/>
            </a:xfrm>
            <a:prstGeom prst="bentConnector3">
              <a:avLst>
                <a:gd name="adj1" fmla="val 50000"/>
              </a:avLst>
            </a:prstGeom>
            <a:ln w="19050">
              <a:solidFill>
                <a:schemeClr val="tx1"/>
              </a:solidFill>
            </a:ln>
          </p:spPr>
          <p:style>
            <a:lnRef idx="1">
              <a:schemeClr val="accent2"/>
            </a:lnRef>
            <a:fillRef idx="0">
              <a:schemeClr val="accent2"/>
            </a:fillRef>
            <a:effectRef idx="0">
              <a:schemeClr val="accent2"/>
            </a:effectRef>
            <a:fontRef idx="minor">
              <a:schemeClr val="tx1"/>
            </a:fontRef>
          </p:style>
        </p:cxnSp>
        <p:cxnSp>
          <p:nvCxnSpPr>
            <p:cNvPr id="21" name="Elbow Connector 68"/>
            <p:cNvCxnSpPr>
              <a:stCxn id="14" idx="0"/>
              <a:endCxn id="11" idx="2"/>
            </p:cNvCxnSpPr>
            <p:nvPr/>
          </p:nvCxnSpPr>
          <p:spPr>
            <a:xfrm rot="16200000" flipV="1">
              <a:off x="4601623" y="1906810"/>
              <a:ext cx="554355" cy="1708974"/>
            </a:xfrm>
            <a:prstGeom prst="bentConnector3">
              <a:avLst>
                <a:gd name="adj1" fmla="val 50000"/>
              </a:avLst>
            </a:prstGeom>
            <a:ln w="19050">
              <a:solidFill>
                <a:schemeClr val="tx1"/>
              </a:solidFill>
            </a:ln>
          </p:spPr>
          <p:style>
            <a:lnRef idx="1">
              <a:schemeClr val="accent2"/>
            </a:lnRef>
            <a:fillRef idx="0">
              <a:schemeClr val="accent2"/>
            </a:fillRef>
            <a:effectRef idx="0">
              <a:schemeClr val="accent2"/>
            </a:effectRef>
            <a:fontRef idx="minor">
              <a:schemeClr val="tx1"/>
            </a:fontRef>
          </p:style>
        </p:cxnSp>
        <p:sp>
          <p:nvSpPr>
            <p:cNvPr id="22" name="Rectangle 21"/>
            <p:cNvSpPr/>
            <p:nvPr/>
          </p:nvSpPr>
          <p:spPr>
            <a:xfrm>
              <a:off x="4452226" y="4326331"/>
              <a:ext cx="1662723" cy="642556"/>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tx1"/>
                  </a:solidFill>
                </a:rPr>
                <a:t>Syndication</a:t>
              </a:r>
              <a:endParaRPr lang="en-US" sz="1200" b="1" dirty="0" smtClean="0">
                <a:solidFill>
                  <a:schemeClr val="tx1"/>
                </a:solidFill>
              </a:endParaRPr>
            </a:p>
          </p:txBody>
        </p:sp>
        <p:sp>
          <p:nvSpPr>
            <p:cNvPr id="23" name="Rectangle 22"/>
            <p:cNvSpPr/>
            <p:nvPr/>
          </p:nvSpPr>
          <p:spPr>
            <a:xfrm>
              <a:off x="2746126" y="4326334"/>
              <a:ext cx="1574795" cy="64955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err="1" smtClean="0"/>
                <a:t>Securitization</a:t>
              </a:r>
              <a:r>
                <a:rPr lang="fr-FR" sz="1200" b="1" dirty="0" smtClean="0"/>
                <a:t> </a:t>
              </a:r>
              <a:endParaRPr lang="en-US" sz="1200" b="1" dirty="0" smtClean="0"/>
            </a:p>
          </p:txBody>
        </p:sp>
        <p:sp>
          <p:nvSpPr>
            <p:cNvPr id="24" name="Rectangle 23"/>
            <p:cNvSpPr/>
            <p:nvPr/>
          </p:nvSpPr>
          <p:spPr>
            <a:xfrm>
              <a:off x="1300281" y="4312462"/>
              <a:ext cx="1286803" cy="64633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err="1" smtClean="0"/>
                <a:t>Preclosing</a:t>
              </a:r>
              <a:endParaRPr lang="en-US" sz="1200" b="1" dirty="0" smtClean="0"/>
            </a:p>
          </p:txBody>
        </p:sp>
        <p:sp>
          <p:nvSpPr>
            <p:cNvPr id="25" name="Rectangle 24"/>
            <p:cNvSpPr/>
            <p:nvPr/>
          </p:nvSpPr>
          <p:spPr>
            <a:xfrm>
              <a:off x="6273991" y="4360520"/>
              <a:ext cx="1041010" cy="546993"/>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t>KYC</a:t>
              </a:r>
              <a:endParaRPr lang="en-US" sz="1200" b="1" dirty="0" smtClean="0"/>
            </a:p>
          </p:txBody>
        </p:sp>
        <p:sp>
          <p:nvSpPr>
            <p:cNvPr id="33" name="Rectangle 32"/>
            <p:cNvSpPr/>
            <p:nvPr/>
          </p:nvSpPr>
          <p:spPr>
            <a:xfrm>
              <a:off x="3930438" y="5263297"/>
              <a:ext cx="950976" cy="708465"/>
            </a:xfrm>
            <a:prstGeom prst="rect">
              <a:avLst/>
            </a:prstGeom>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200" b="1" dirty="0" smtClean="0">
                  <a:solidFill>
                    <a:schemeClr val="bg1"/>
                  </a:solidFill>
                </a:rPr>
                <a:t>SCM</a:t>
              </a:r>
              <a:endParaRPr lang="en-US" sz="1200" b="1" dirty="0" smtClean="0">
                <a:solidFill>
                  <a:schemeClr val="bg1"/>
                </a:solidFill>
              </a:endParaRPr>
            </a:p>
          </p:txBody>
        </p:sp>
      </p:grpSp>
      <p:cxnSp>
        <p:nvCxnSpPr>
          <p:cNvPr id="42" name="Connecteur droit 41"/>
          <p:cNvCxnSpPr/>
          <p:nvPr/>
        </p:nvCxnSpPr>
        <p:spPr>
          <a:xfrm flipH="1">
            <a:off x="3727938" y="4389685"/>
            <a:ext cx="2130888" cy="6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a:xfrm>
            <a:off x="5858823" y="4389685"/>
            <a:ext cx="1808069" cy="6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Connecteur droit 72"/>
          <p:cNvCxnSpPr>
            <a:stCxn id="7" idx="2"/>
          </p:cNvCxnSpPr>
          <p:nvPr/>
        </p:nvCxnSpPr>
        <p:spPr>
          <a:xfrm flipH="1">
            <a:off x="5870546" y="4237342"/>
            <a:ext cx="1" cy="164066"/>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a:stCxn id="24" idx="0"/>
          </p:cNvCxnSpPr>
          <p:nvPr/>
        </p:nvCxnSpPr>
        <p:spPr>
          <a:xfrm flipH="1" flipV="1">
            <a:off x="3716215" y="4384431"/>
            <a:ext cx="5862" cy="2249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23" idx="0"/>
          </p:cNvCxnSpPr>
          <p:nvPr/>
        </p:nvCxnSpPr>
        <p:spPr>
          <a:xfrm flipH="1" flipV="1">
            <a:off x="5005754" y="4396154"/>
            <a:ext cx="5384" cy="2227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22" idx="0"/>
          </p:cNvCxnSpPr>
          <p:nvPr/>
        </p:nvCxnSpPr>
        <p:spPr>
          <a:xfrm flipV="1">
            <a:off x="6430108" y="4396154"/>
            <a:ext cx="5861" cy="222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endCxn id="25" idx="0"/>
          </p:cNvCxnSpPr>
          <p:nvPr/>
        </p:nvCxnSpPr>
        <p:spPr>
          <a:xfrm>
            <a:off x="7655169" y="4396154"/>
            <a:ext cx="0" cy="246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23" idx="2"/>
            <a:endCxn id="33" idx="0"/>
          </p:cNvCxnSpPr>
          <p:nvPr/>
        </p:nvCxnSpPr>
        <p:spPr>
          <a:xfrm>
            <a:off x="5011138" y="5064370"/>
            <a:ext cx="707353" cy="1971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22" idx="2"/>
            <a:endCxn id="33" idx="0"/>
          </p:cNvCxnSpPr>
          <p:nvPr/>
        </p:nvCxnSpPr>
        <p:spPr>
          <a:xfrm flipH="1">
            <a:off x="5718491" y="5059570"/>
            <a:ext cx="711617" cy="2019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Content Placeholder 2"/>
          <p:cNvSpPr>
            <a:spLocks noGrp="1"/>
          </p:cNvSpPr>
          <p:nvPr>
            <p:ph idx="1"/>
          </p:nvPr>
        </p:nvSpPr>
        <p:spPr>
          <a:xfrm>
            <a:off x="596900" y="5105400"/>
            <a:ext cx="7829550" cy="1524000"/>
          </a:xfrm>
        </p:spPr>
        <p:txBody>
          <a:bodyPr>
            <a:normAutofit fontScale="25000" lnSpcReduction="20000"/>
          </a:bodyPr>
          <a:lstStyle/>
          <a:p>
            <a:pPr>
              <a:buNone/>
            </a:pPr>
            <a:endParaRPr lang="fr-FR" sz="1300" dirty="0" smtClean="0"/>
          </a:p>
          <a:p>
            <a:r>
              <a:rPr lang="fr-FR" sz="4400" dirty="0" smtClean="0">
                <a:latin typeface="Calibri" pitchFamily="34" charset="0"/>
                <a:cs typeface="Calibri" pitchFamily="34" charset="0"/>
              </a:rPr>
              <a:t>Bangalore, </a:t>
            </a:r>
            <a:r>
              <a:rPr lang="fr-FR" sz="4400" dirty="0" smtClean="0">
                <a:latin typeface="Calibri" pitchFamily="34" charset="0"/>
                <a:cs typeface="Calibri" pitchFamily="34" charset="0"/>
              </a:rPr>
              <a:t>Paris, Tunis</a:t>
            </a:r>
            <a:endParaRPr lang="fr-FR" sz="4400" dirty="0" smtClean="0">
              <a:latin typeface="Calibri" pitchFamily="34" charset="0"/>
              <a:cs typeface="Calibri" pitchFamily="34" charset="0"/>
            </a:endParaRPr>
          </a:p>
          <a:p>
            <a:r>
              <a:rPr lang="fr-FR" sz="4400" dirty="0" smtClean="0">
                <a:latin typeface="Calibri" pitchFamily="34" charset="0"/>
                <a:cs typeface="Calibri" pitchFamily="34" charset="0"/>
              </a:rPr>
              <a:t>Mission : Assurer le support fonctionnel sur les applications</a:t>
            </a:r>
          </a:p>
          <a:p>
            <a:r>
              <a:rPr lang="fr-FR" sz="4400" dirty="0" smtClean="0">
                <a:latin typeface="Calibri" pitchFamily="34" charset="0"/>
                <a:cs typeface="Calibri" pitchFamily="34" charset="0"/>
              </a:rPr>
              <a:t>Périmètres :</a:t>
            </a:r>
          </a:p>
          <a:p>
            <a:pPr lvl="1"/>
            <a:r>
              <a:rPr lang="fr-FR" sz="4400" dirty="0" smtClean="0">
                <a:latin typeface="Calibri" pitchFamily="34" charset="0"/>
                <a:cs typeface="Calibri" pitchFamily="34" charset="0"/>
              </a:rPr>
              <a:t>Syndication</a:t>
            </a:r>
          </a:p>
          <a:p>
            <a:pPr lvl="1"/>
            <a:r>
              <a:rPr lang="fr-FR" sz="4400" dirty="0" smtClean="0">
                <a:latin typeface="Calibri" pitchFamily="34" charset="0"/>
                <a:cs typeface="Calibri" pitchFamily="34" charset="0"/>
              </a:rPr>
              <a:t>Titrisation</a:t>
            </a:r>
          </a:p>
          <a:p>
            <a:pPr lvl="1"/>
            <a:r>
              <a:rPr lang="fr-FR" sz="4400" dirty="0" smtClean="0">
                <a:latin typeface="Calibri" pitchFamily="34" charset="0"/>
                <a:cs typeface="Calibri" pitchFamily="34" charset="0"/>
              </a:rPr>
              <a:t>Spécifique : CBS / TDA</a:t>
            </a:r>
          </a:p>
          <a:p>
            <a:endParaRPr lang="en-US" dirty="0"/>
          </a:p>
        </p:txBody>
      </p:sp>
    </p:spTree>
    <p:extLst>
      <p:ext uri="{BB962C8B-B14F-4D97-AF65-F5344CB8AC3E}">
        <p14:creationId xmlns:p14="http://schemas.microsoft.com/office/powerpoint/2010/main" xmlns="" val="2639328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Méthodologie adaptée</a:t>
            </a:r>
            <a:endParaRPr lang="en-US" dirty="0"/>
          </a:p>
        </p:txBody>
      </p:sp>
      <p:sp>
        <p:nvSpPr>
          <p:cNvPr id="3" name="Content Placeholder 2"/>
          <p:cNvSpPr>
            <a:spLocks noGrp="1"/>
          </p:cNvSpPr>
          <p:nvPr>
            <p:ph idx="1"/>
          </p:nvPr>
        </p:nvSpPr>
        <p:spPr/>
        <p:txBody>
          <a:bodyPr>
            <a:normAutofit/>
          </a:bodyPr>
          <a:lstStyle/>
          <a:p>
            <a:r>
              <a:rPr lang="fr-FR" dirty="0" smtClean="0">
                <a:latin typeface="Calibri" pitchFamily="34" charset="0"/>
                <a:cs typeface="Calibri" pitchFamily="34" charset="0"/>
              </a:rPr>
              <a:t>L’agilité chez ITEC</a:t>
            </a:r>
          </a:p>
          <a:p>
            <a:r>
              <a:rPr lang="fr-FR" dirty="0" smtClean="0">
                <a:latin typeface="Calibri" pitchFamily="34" charset="0"/>
                <a:cs typeface="Calibri" pitchFamily="34" charset="0"/>
              </a:rPr>
              <a:t>Organisation des projets dans l’équipe CBS</a:t>
            </a:r>
          </a:p>
          <a:p>
            <a:pPr lvl="1">
              <a:buFont typeface="Wingdings" pitchFamily="2" charset="2"/>
              <a:buChar char="§"/>
            </a:pPr>
            <a:r>
              <a:rPr lang="fr-FR" sz="1800" dirty="0" smtClean="0">
                <a:latin typeface="Calibri" pitchFamily="34" charset="0"/>
                <a:cs typeface="Calibri" pitchFamily="34" charset="0"/>
              </a:rPr>
              <a:t>Méthode </a:t>
            </a:r>
            <a:r>
              <a:rPr lang="fr-FR" sz="1800" dirty="0" err="1" smtClean="0">
                <a:latin typeface="Calibri" pitchFamily="34" charset="0"/>
                <a:cs typeface="Calibri" pitchFamily="34" charset="0"/>
              </a:rPr>
              <a:t>Kanban</a:t>
            </a:r>
            <a:endParaRPr lang="fr-FR" sz="1800" dirty="0" smtClean="0">
              <a:latin typeface="Calibri" pitchFamily="34" charset="0"/>
              <a:cs typeface="Calibri" pitchFamily="34" charset="0"/>
            </a:endParaRPr>
          </a:p>
          <a:p>
            <a:pPr lvl="1">
              <a:buFont typeface="Wingdings" pitchFamily="2" charset="2"/>
              <a:buChar char="§"/>
            </a:pPr>
            <a:r>
              <a:rPr lang="fr-FR" sz="1800" dirty="0" smtClean="0">
                <a:latin typeface="Calibri" pitchFamily="34" charset="0"/>
                <a:cs typeface="Calibri" pitchFamily="34" charset="0"/>
              </a:rPr>
              <a:t>Les impacts dans CBS</a:t>
            </a:r>
          </a:p>
        </p:txBody>
      </p:sp>
      <p:sp>
        <p:nvSpPr>
          <p:cNvPr id="4" name="Slide Number Placeholder 3"/>
          <p:cNvSpPr>
            <a:spLocks noGrp="1"/>
          </p:cNvSpPr>
          <p:nvPr>
            <p:ph type="sldNum" sz="quarter" idx="12"/>
          </p:nvPr>
        </p:nvSpPr>
        <p:spPr/>
        <p:txBody>
          <a:bodyPr/>
          <a:lstStyle/>
          <a:p>
            <a:fld id="{DE620CD9-28C9-421C-A366-32420EF2B4AE}" type="slidenum">
              <a:rPr lang="fr-FR" smtClean="0"/>
              <a:pPr/>
              <a:t>7</a:t>
            </a:fld>
            <a:endParaRPr lang="fr-F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E620CD9-28C9-421C-A366-32420EF2B4AE}" type="slidenum">
              <a:rPr lang="fr-FR" smtClean="0"/>
              <a:pPr/>
              <a:t>8</a:t>
            </a:fld>
            <a:endParaRPr lang="fr-FR"/>
          </a:p>
        </p:txBody>
      </p:sp>
      <p:pic>
        <p:nvPicPr>
          <p:cNvPr id="3" name="Picture 2" descr="figure Jira.png"/>
          <p:cNvPicPr/>
          <p:nvPr/>
        </p:nvPicPr>
        <p:blipFill>
          <a:blip r:embed="rId2" cstate="print"/>
          <a:stretch>
            <a:fillRect/>
          </a:stretch>
        </p:blipFill>
        <p:spPr>
          <a:xfrm>
            <a:off x="914400" y="761502"/>
            <a:ext cx="7753350" cy="502969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E620CD9-28C9-421C-A366-32420EF2B4AE}" type="slidenum">
              <a:rPr lang="fr-FR" smtClean="0"/>
              <a:pPr/>
              <a:t>9</a:t>
            </a:fld>
            <a:endParaRPr lang="fr-FR"/>
          </a:p>
        </p:txBody>
      </p:sp>
      <p:sp>
        <p:nvSpPr>
          <p:cNvPr id="5" name="Title 1"/>
          <p:cNvSpPr>
            <a:spLocks noGrp="1"/>
          </p:cNvSpPr>
          <p:nvPr>
            <p:ph type="title"/>
          </p:nvPr>
        </p:nvSpPr>
        <p:spPr>
          <a:xfrm>
            <a:off x="1154654" y="973668"/>
            <a:ext cx="8759131" cy="706964"/>
          </a:xfrm>
        </p:spPr>
        <p:txBody>
          <a:bodyPr>
            <a:normAutofit fontScale="90000"/>
          </a:bodyPr>
          <a:lstStyle/>
          <a:p>
            <a:pPr algn="l" defTabSz="1216152">
              <a:lnSpc>
                <a:spcPct val="90000"/>
              </a:lnSpc>
              <a:spcBef>
                <a:spcPts val="0"/>
              </a:spcBef>
              <a:buNone/>
            </a:pPr>
            <a:r>
              <a:rPr lang="fr-FR" sz="4900" dirty="0">
                <a:latin typeface="Calibri"/>
              </a:rPr>
              <a:t>Sommaire</a:t>
            </a:r>
          </a:p>
        </p:txBody>
      </p:sp>
      <p:sp>
        <p:nvSpPr>
          <p:cNvPr id="6" name="Espace réservé de la date 3"/>
          <p:cNvSpPr>
            <a:spLocks noGrp="1"/>
          </p:cNvSpPr>
          <p:nvPr>
            <p:ph type="dt" sz="half" idx="10"/>
          </p:nvPr>
        </p:nvSpPr>
        <p:spPr>
          <a:xfrm>
            <a:off x="10650330" y="6391839"/>
            <a:ext cx="990341" cy="304799"/>
          </a:xfrm>
        </p:spPr>
        <p:txBody>
          <a:bodyPr/>
          <a:lstStyle/>
          <a:p>
            <a:fld id="{A53EBE4D-0613-4452-A174-5F071017719F}" type="datetime1">
              <a:rPr lang="fr-FR" smtClean="0"/>
              <a:pPr/>
              <a:t>30/08/2016</a:t>
            </a:fld>
            <a:endParaRPr lang="fr-FR"/>
          </a:p>
        </p:txBody>
      </p:sp>
      <p:sp>
        <p:nvSpPr>
          <p:cNvPr id="7" name="Espace réservé du numéro de diapositive 5"/>
          <p:cNvSpPr txBox="1">
            <a:spLocks/>
          </p:cNvSpPr>
          <p:nvPr/>
        </p:nvSpPr>
        <p:spPr bwMode="gray">
          <a:xfrm>
            <a:off x="10349844" y="295730"/>
            <a:ext cx="837981" cy="767687"/>
          </a:xfrm>
          <a:prstGeom prst="rect">
            <a:avLst/>
          </a:prstGeom>
        </p:spPr>
        <p:txBody>
          <a:bodyPr vert="horz" lIns="91440" tIns="45720" rIns="91440" bIns="4572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fr-FR" sz="28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fr-FR" sz="2800" b="0" i="0" u="none" strike="noStrike" kern="1200" cap="none" spc="0" normalizeH="0" baseline="0" noProof="0">
              <a:ln>
                <a:noFill/>
              </a:ln>
              <a:solidFill>
                <a:schemeClr val="bg1"/>
              </a:solidFill>
              <a:effectLst/>
              <a:uLnTx/>
              <a:uFillTx/>
              <a:latin typeface="+mn-lt"/>
              <a:ea typeface="+mn-ea"/>
              <a:cs typeface="+mn-cs"/>
            </a:endParaRPr>
          </a:p>
        </p:txBody>
      </p:sp>
      <p:sp>
        <p:nvSpPr>
          <p:cNvPr id="9" name="Content Placeholder 2"/>
          <p:cNvSpPr>
            <a:spLocks noGrp="1"/>
          </p:cNvSpPr>
          <p:nvPr>
            <p:ph sz="half" idx="1"/>
          </p:nvPr>
        </p:nvSpPr>
        <p:spPr>
          <a:xfrm>
            <a:off x="1523434" y="3283525"/>
            <a:ext cx="6515665" cy="469325"/>
          </a:xfrm>
        </p:spPr>
        <p:txBody>
          <a:bodyPr>
            <a:noAutofit/>
          </a:bodyPr>
          <a:lstStyle/>
          <a:p>
            <a:pPr marL="0" indent="0" defTabSz="1216152">
              <a:lnSpc>
                <a:spcPct val="90000"/>
              </a:lnSpc>
              <a:spcBef>
                <a:spcPts val="1600"/>
              </a:spcBef>
              <a:buClr>
                <a:srgbClr val="009999"/>
              </a:buClr>
              <a:buSzPct val="100000"/>
              <a:buNone/>
            </a:pPr>
            <a:r>
              <a:rPr lang="fr-FR" sz="3200" dirty="0" smtClean="0">
                <a:solidFill>
                  <a:schemeClr val="tx1"/>
                </a:solidFill>
                <a:latin typeface="Calibri"/>
              </a:rPr>
              <a:t>Mission principale : le projet CBS </a:t>
            </a:r>
          </a:p>
          <a:p>
            <a:pPr marL="0" indent="0" defTabSz="1216152">
              <a:lnSpc>
                <a:spcPct val="90000"/>
              </a:lnSpc>
              <a:spcBef>
                <a:spcPts val="1600"/>
              </a:spcBef>
              <a:buClr>
                <a:srgbClr val="009999"/>
              </a:buClr>
              <a:buSzPct val="100000"/>
              <a:buNone/>
            </a:pPr>
            <a:endParaRPr lang="fr-FR" sz="3200" dirty="0">
              <a:solidFill>
                <a:schemeClr val="tx1"/>
              </a:solidFill>
              <a:latin typeface="Calibri"/>
            </a:endParaRPr>
          </a:p>
        </p:txBody>
      </p:sp>
      <p:sp>
        <p:nvSpPr>
          <p:cNvPr id="10" name="Content Placeholder 2"/>
          <p:cNvSpPr txBox="1">
            <a:spLocks/>
          </p:cNvSpPr>
          <p:nvPr/>
        </p:nvSpPr>
        <p:spPr>
          <a:xfrm>
            <a:off x="1523435" y="2471255"/>
            <a:ext cx="4994556" cy="418534"/>
          </a:xfrm>
          <a:prstGeom prst="rect">
            <a:avLst/>
          </a:prstGeom>
        </p:spPr>
        <p:txBody>
          <a:bodyPr vert="horz" lIns="91440" tIns="45720" rIns="91440" bIns="45720" rtlCol="0">
            <a:noAutofit/>
          </a:bodyPr>
          <a:lstStyle/>
          <a:p>
            <a:pPr marL="0" marR="0" lvl="0" indent="0" algn="l" defTabSz="1216152" rtl="0" eaLnBrk="1" fontAlgn="auto" latinLnBrk="0" hangingPunct="1">
              <a:lnSpc>
                <a:spcPct val="90000"/>
              </a:lnSpc>
              <a:spcBef>
                <a:spcPts val="1600"/>
              </a:spcBef>
              <a:spcAft>
                <a:spcPts val="0"/>
              </a:spcAft>
              <a:buClr>
                <a:srgbClr val="009999"/>
              </a:buClr>
              <a:buSzPct val="100000"/>
              <a:buFont typeface="Wingdings 3" charset="2"/>
              <a:buNone/>
              <a:tabLst/>
              <a:defRPr/>
            </a:pPr>
            <a:r>
              <a:rPr lang="fr-FR" sz="3200" dirty="0" smtClean="0">
                <a:solidFill>
                  <a:schemeClr val="bg2">
                    <a:lumMod val="90000"/>
                  </a:schemeClr>
                </a:solidFill>
                <a:latin typeface="Calibri"/>
              </a:rPr>
              <a:t>Le contexte</a:t>
            </a:r>
            <a:endParaRPr kumimoji="0" lang="fr-FR" sz="3200" b="0" i="0" u="none" strike="noStrike" kern="1200" cap="none" spc="0" normalizeH="0" baseline="0" noProof="0" dirty="0">
              <a:ln>
                <a:noFill/>
              </a:ln>
              <a:solidFill>
                <a:schemeClr val="bg2">
                  <a:lumMod val="90000"/>
                </a:schemeClr>
              </a:solidFill>
              <a:effectLst/>
              <a:uLnTx/>
              <a:uFillTx/>
              <a:latin typeface="Calibri"/>
              <a:ea typeface="+mn-ea"/>
              <a:cs typeface="+mn-cs"/>
            </a:endParaRPr>
          </a:p>
        </p:txBody>
      </p:sp>
      <p:sp>
        <p:nvSpPr>
          <p:cNvPr id="11" name="Content Placeholder 2"/>
          <p:cNvSpPr txBox="1">
            <a:spLocks/>
          </p:cNvSpPr>
          <p:nvPr/>
        </p:nvSpPr>
        <p:spPr>
          <a:xfrm>
            <a:off x="1523435" y="4074148"/>
            <a:ext cx="5003025" cy="396887"/>
          </a:xfrm>
          <a:prstGeom prst="rect">
            <a:avLst/>
          </a:prstGeom>
        </p:spPr>
        <p:txBody>
          <a:bodyPr vert="horz" lIns="91440" tIns="45720" rIns="91440" bIns="45720" rtlCol="0">
            <a:noAutofit/>
          </a:bodyPr>
          <a:lstStyle/>
          <a:p>
            <a:pPr marL="0" marR="0" lvl="0" indent="0" algn="l" defTabSz="1216152" rtl="0" eaLnBrk="1" fontAlgn="auto" latinLnBrk="0" hangingPunct="1">
              <a:lnSpc>
                <a:spcPct val="90000"/>
              </a:lnSpc>
              <a:spcBef>
                <a:spcPts val="1600"/>
              </a:spcBef>
              <a:spcAft>
                <a:spcPts val="0"/>
              </a:spcAft>
              <a:buClr>
                <a:srgbClr val="009999"/>
              </a:buClr>
              <a:buSzPct val="100000"/>
              <a:buFont typeface="Wingdings 3" charset="2"/>
              <a:buNone/>
              <a:tabLst/>
              <a:defRPr/>
            </a:pPr>
            <a:r>
              <a:rPr lang="fr-FR" sz="3200" dirty="0" smtClean="0">
                <a:solidFill>
                  <a:schemeClr val="bg2">
                    <a:lumMod val="90000"/>
                  </a:schemeClr>
                </a:solidFill>
                <a:latin typeface="Calibri"/>
              </a:rPr>
              <a:t>Software factory</a:t>
            </a:r>
            <a:endParaRPr kumimoji="0" lang="fr-FR" sz="3200" b="0" i="0" u="none" strike="noStrike" kern="1200" cap="none" spc="0" normalizeH="0" baseline="0" noProof="0" dirty="0">
              <a:ln>
                <a:noFill/>
              </a:ln>
              <a:solidFill>
                <a:schemeClr val="bg2">
                  <a:lumMod val="90000"/>
                </a:schemeClr>
              </a:solidFill>
              <a:effectLst/>
              <a:uLnTx/>
              <a:uFillTx/>
              <a:latin typeface="Calibri"/>
              <a:ea typeface="+mn-ea"/>
              <a:cs typeface="+mn-cs"/>
            </a:endParaRPr>
          </a:p>
        </p:txBody>
      </p:sp>
      <p:sp>
        <p:nvSpPr>
          <p:cNvPr id="12" name="Content Placeholder 2"/>
          <p:cNvSpPr txBox="1">
            <a:spLocks/>
          </p:cNvSpPr>
          <p:nvPr/>
        </p:nvSpPr>
        <p:spPr>
          <a:xfrm>
            <a:off x="1504792" y="4869788"/>
            <a:ext cx="5003025" cy="396887"/>
          </a:xfrm>
          <a:prstGeom prst="rect">
            <a:avLst/>
          </a:prstGeom>
        </p:spPr>
        <p:txBody>
          <a:bodyPr vert="horz" lIns="91440" tIns="45720" rIns="91440" bIns="45720" rtlCol="0">
            <a:noAutofit/>
          </a:bodyPr>
          <a:lstStyle/>
          <a:p>
            <a:pPr marL="0" marR="0" lvl="0" indent="0" algn="l" defTabSz="1216152" rtl="0" eaLnBrk="1" fontAlgn="auto" latinLnBrk="0" hangingPunct="1">
              <a:lnSpc>
                <a:spcPct val="90000"/>
              </a:lnSpc>
              <a:spcBef>
                <a:spcPts val="1600"/>
              </a:spcBef>
              <a:spcAft>
                <a:spcPts val="0"/>
              </a:spcAft>
              <a:buClr>
                <a:srgbClr val="009999"/>
              </a:buClr>
              <a:buSzPct val="100000"/>
              <a:buFont typeface="Wingdings 3" charset="2"/>
              <a:buNone/>
              <a:tabLst/>
              <a:defRPr/>
            </a:pPr>
            <a:r>
              <a:rPr lang="fr-FR" sz="3200" dirty="0" smtClean="0">
                <a:solidFill>
                  <a:schemeClr val="bg2">
                    <a:lumMod val="90000"/>
                  </a:schemeClr>
                </a:solidFill>
                <a:latin typeface="Calibri"/>
              </a:rPr>
              <a:t>Conclusion</a:t>
            </a:r>
            <a:endParaRPr kumimoji="0" lang="fr-FR" sz="3200" b="0" i="0" u="none" strike="noStrike" kern="1200" cap="none" spc="0" normalizeH="0" baseline="0" noProof="0" dirty="0">
              <a:ln>
                <a:noFill/>
              </a:ln>
              <a:solidFill>
                <a:schemeClr val="bg2">
                  <a:lumMod val="90000"/>
                </a:schemeClr>
              </a:solidFill>
              <a:effectLst/>
              <a:uLnTx/>
              <a:uFillTx/>
              <a:latin typeface="Calibri"/>
              <a:ea typeface="+mn-ea"/>
              <a:cs typeface="+mn-cs"/>
            </a:endParaRPr>
          </a:p>
        </p:txBody>
      </p:sp>
      <p:sp>
        <p:nvSpPr>
          <p:cNvPr id="13" name="Ellipse 16"/>
          <p:cNvSpPr/>
          <p:nvPr/>
        </p:nvSpPr>
        <p:spPr>
          <a:xfrm>
            <a:off x="980496" y="4862431"/>
            <a:ext cx="547270" cy="504056"/>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14" name="Ellipse 17"/>
          <p:cNvSpPr/>
          <p:nvPr/>
        </p:nvSpPr>
        <p:spPr>
          <a:xfrm>
            <a:off x="981244" y="4020563"/>
            <a:ext cx="547270" cy="504056"/>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a:t>
            </a:r>
            <a:endParaRPr lang="fr-FR" dirty="0"/>
          </a:p>
        </p:txBody>
      </p:sp>
      <p:sp>
        <p:nvSpPr>
          <p:cNvPr id="15" name="Ellipse 14"/>
          <p:cNvSpPr/>
          <p:nvPr/>
        </p:nvSpPr>
        <p:spPr>
          <a:xfrm>
            <a:off x="976165" y="3283525"/>
            <a:ext cx="547270"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6" name="Ellipse 19"/>
          <p:cNvSpPr/>
          <p:nvPr/>
        </p:nvSpPr>
        <p:spPr>
          <a:xfrm>
            <a:off x="976165" y="2477357"/>
            <a:ext cx="547270" cy="504056"/>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rection Ion">
  <a:themeElements>
    <a:clrScheme name="Direction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Direction 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rection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940</TotalTime>
  <Words>916</Words>
  <Application>Microsoft Office PowerPoint</Application>
  <PresentationFormat>Custom</PresentationFormat>
  <Paragraphs>317</Paragraphs>
  <Slides>22</Slides>
  <Notes>8</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Direction Ion</vt:lpstr>
      <vt:lpstr>Thin-hinane YOUNSI (EISE5 Polytech Paris UPMC)</vt:lpstr>
      <vt:lpstr>Sommaire</vt:lpstr>
      <vt:lpstr>Sommaire</vt:lpstr>
      <vt:lpstr>La société Générale</vt:lpstr>
      <vt:lpstr>La Société Générale </vt:lpstr>
      <vt:lpstr>Le service FCC/OSD</vt:lpstr>
      <vt:lpstr>Méthodologie adaptée</vt:lpstr>
      <vt:lpstr>Slide 8</vt:lpstr>
      <vt:lpstr>Sommaire</vt:lpstr>
      <vt:lpstr>Présentation du projet CBS</vt:lpstr>
      <vt:lpstr>Présentation de l’application CBS </vt:lpstr>
      <vt:lpstr>Présentation de l’application CBS </vt:lpstr>
      <vt:lpstr>Présentation de l’application CBS </vt:lpstr>
      <vt:lpstr>Présentation de l’application CBS </vt:lpstr>
      <vt:lpstr>Présentation de l’application CBS </vt:lpstr>
      <vt:lpstr>Le stage </vt:lpstr>
      <vt:lpstr>Outils </vt:lpstr>
      <vt:lpstr>Sommaire</vt:lpstr>
      <vt:lpstr>Création de salves Jenkins avec ITAAS</vt:lpstr>
      <vt:lpstr>Sommaire</vt:lpstr>
      <vt:lpstr>Conclusion</vt:lpstr>
      <vt:lpstr>Merci de votre attention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thin-hinane younsi</dc:creator>
  <cp:lastModifiedBy>Thin-Hinane YOUNSI (tyounsi030116)</cp:lastModifiedBy>
  <cp:revision>104</cp:revision>
  <dcterms:created xsi:type="dcterms:W3CDTF">2016-08-29T20:24:42Z</dcterms:created>
  <dcterms:modified xsi:type="dcterms:W3CDTF">2016-08-30T12:25:09Z</dcterms:modified>
</cp:coreProperties>
</file>