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4" r:id="rId4"/>
    <p:sldId id="27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797675" cy="987425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E60028"/>
    <a:srgbClr val="645E99"/>
    <a:srgbClr val="91929C"/>
    <a:srgbClr val="E1B4A6"/>
    <a:srgbClr val="F5AA74"/>
    <a:srgbClr val="EDC57F"/>
    <a:srgbClr val="A6AE5D"/>
    <a:srgbClr val="7CB4AF"/>
    <a:srgbClr val="7CB1D4"/>
    <a:srgbClr val="A2A2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2" autoAdjust="0"/>
    <p:restoredTop sz="88980" autoAdjust="0"/>
  </p:normalViewPr>
  <p:slideViewPr>
    <p:cSldViewPr snapToGrid="0">
      <p:cViewPr>
        <p:scale>
          <a:sx n="100" d="100"/>
          <a:sy n="100" d="100"/>
        </p:scale>
        <p:origin x="-540" y="-78"/>
      </p:cViewPr>
      <p:guideLst>
        <p:guide orient="horz" pos="2160"/>
        <p:guide orient="horz" pos="74"/>
        <p:guide orient="horz" pos="347"/>
        <p:guide orient="horz" pos="664"/>
        <p:guide orient="horz" pos="4161"/>
        <p:guide orient="horz" pos="2251"/>
        <p:guide orient="horz" pos="3748"/>
        <p:guide orient="horz" pos="165"/>
        <p:guide orient="horz" pos="845"/>
        <p:guide orient="horz" pos="822"/>
        <p:guide orient="horz" pos="2409"/>
        <p:guide orient="horz" pos="2433"/>
        <p:guide pos="351"/>
        <p:guide pos="5409"/>
        <p:guide pos="2925"/>
        <p:guide pos="2834"/>
        <p:guide pos="5601"/>
        <p:guide pos="4785"/>
        <p:guide pos="2614"/>
        <p:guide pos="2525"/>
        <p:guide pos="158"/>
      </p:guideLst>
    </p:cSldViewPr>
  </p:slideViewPr>
  <p:outlineViewPr>
    <p:cViewPr>
      <p:scale>
        <a:sx n="33" d="100"/>
        <a:sy n="33" d="100"/>
      </p:scale>
      <p:origin x="0" y="43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214" y="-96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ACDC7-7C27-449C-9519-2F8703C513CF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1D339927-A692-4ED0-918C-DFA141E0A777}">
      <dgm:prSet phldrT="[Text]"/>
      <dgm:spPr/>
      <dgm:t>
        <a:bodyPr/>
        <a:lstStyle/>
        <a:p>
          <a:r>
            <a:rPr lang="fr-FR" i="1" dirty="0" smtClean="0"/>
            <a:t>Formation</a:t>
          </a:r>
          <a:endParaRPr lang="en-US" i="1" dirty="0"/>
        </a:p>
      </dgm:t>
    </dgm:pt>
    <dgm:pt modelId="{19B8AE0E-8578-4F84-8F44-0C97DCB09B0F}" type="parTrans" cxnId="{74B2CE42-90A1-48B2-B94F-7B28E16BB844}">
      <dgm:prSet/>
      <dgm:spPr/>
      <dgm:t>
        <a:bodyPr/>
        <a:lstStyle/>
        <a:p>
          <a:endParaRPr lang="en-US"/>
        </a:p>
      </dgm:t>
    </dgm:pt>
    <dgm:pt modelId="{3D249F2E-50FB-45E8-900C-A1145C67372F}" type="sibTrans" cxnId="{74B2CE42-90A1-48B2-B94F-7B28E16BB844}">
      <dgm:prSet/>
      <dgm:spPr/>
      <dgm:t>
        <a:bodyPr/>
        <a:lstStyle/>
        <a:p>
          <a:endParaRPr lang="en-US"/>
        </a:p>
      </dgm:t>
    </dgm:pt>
    <dgm:pt modelId="{46EDAC40-FA40-417D-AAE5-724A8526CC30}">
      <dgm:prSet phldrT="[Text]"/>
      <dgm:spPr/>
      <dgm:t>
        <a:bodyPr/>
        <a:lstStyle/>
        <a:p>
          <a:r>
            <a:rPr lang="fr-FR" i="1" dirty="0" smtClean="0"/>
            <a:t>Préparation du CD</a:t>
          </a:r>
          <a:endParaRPr lang="en-US" i="1" dirty="0"/>
        </a:p>
      </dgm:t>
    </dgm:pt>
    <dgm:pt modelId="{6CC413CE-FC7B-4D0F-82AD-57E489BF122D}" type="parTrans" cxnId="{4289E29E-F7DA-4BE0-87C9-ED599A26E84C}">
      <dgm:prSet/>
      <dgm:spPr/>
      <dgm:t>
        <a:bodyPr/>
        <a:lstStyle/>
        <a:p>
          <a:endParaRPr lang="en-US"/>
        </a:p>
      </dgm:t>
    </dgm:pt>
    <dgm:pt modelId="{6B712384-81FC-4622-AF90-B94932B96987}" type="sibTrans" cxnId="{4289E29E-F7DA-4BE0-87C9-ED599A26E84C}">
      <dgm:prSet/>
      <dgm:spPr/>
      <dgm:t>
        <a:bodyPr/>
        <a:lstStyle/>
        <a:p>
          <a:endParaRPr lang="en-US"/>
        </a:p>
      </dgm:t>
    </dgm:pt>
    <dgm:pt modelId="{9CA9E3B7-8B5B-4E0A-BB28-60A682C6E51A}">
      <dgm:prSet phldrT="[Text]"/>
      <dgm:spPr/>
      <dgm:t>
        <a:bodyPr/>
        <a:lstStyle/>
        <a:p>
          <a:r>
            <a:rPr lang="fr-FR" i="1" dirty="0" smtClean="0"/>
            <a:t>Adaptation progressive</a:t>
          </a:r>
          <a:endParaRPr lang="en-US" i="1" dirty="0"/>
        </a:p>
      </dgm:t>
    </dgm:pt>
    <dgm:pt modelId="{02C7EC92-C872-46C0-916A-60050F2C99DC}" type="parTrans" cxnId="{C0A55B97-68AB-4E8B-BD8F-C4EE6EECAF84}">
      <dgm:prSet/>
      <dgm:spPr/>
      <dgm:t>
        <a:bodyPr/>
        <a:lstStyle/>
        <a:p>
          <a:endParaRPr lang="en-US"/>
        </a:p>
      </dgm:t>
    </dgm:pt>
    <dgm:pt modelId="{764C0F7B-8AE9-4C57-BACD-E89F528ABCC5}" type="sibTrans" cxnId="{C0A55B97-68AB-4E8B-BD8F-C4EE6EECAF84}">
      <dgm:prSet/>
      <dgm:spPr/>
      <dgm:t>
        <a:bodyPr/>
        <a:lstStyle/>
        <a:p>
          <a:endParaRPr lang="en-US"/>
        </a:p>
      </dgm:t>
    </dgm:pt>
    <dgm:pt modelId="{29724D6A-A5B6-46A8-901F-F4AACEE35A15}">
      <dgm:prSet phldrT="[Text]"/>
      <dgm:spPr/>
      <dgm:t>
        <a:bodyPr/>
        <a:lstStyle/>
        <a:p>
          <a:r>
            <a:rPr lang="fr-FR" i="1" dirty="0" smtClean="0"/>
            <a:t>Maturité</a:t>
          </a:r>
          <a:endParaRPr lang="en-US" i="1" dirty="0"/>
        </a:p>
      </dgm:t>
    </dgm:pt>
    <dgm:pt modelId="{2CF320DC-6B41-4098-821B-C751B1D5B967}" type="parTrans" cxnId="{9F6D148F-4903-43F0-BD13-9EDB62923E3E}">
      <dgm:prSet/>
      <dgm:spPr/>
      <dgm:t>
        <a:bodyPr/>
        <a:lstStyle/>
        <a:p>
          <a:endParaRPr lang="en-US"/>
        </a:p>
      </dgm:t>
    </dgm:pt>
    <dgm:pt modelId="{7ECC0F08-354F-4B61-8532-59D06E6A8D0C}" type="sibTrans" cxnId="{9F6D148F-4903-43F0-BD13-9EDB62923E3E}">
      <dgm:prSet/>
      <dgm:spPr/>
      <dgm:t>
        <a:bodyPr/>
        <a:lstStyle/>
        <a:p>
          <a:endParaRPr lang="en-US"/>
        </a:p>
      </dgm:t>
    </dgm:pt>
    <dgm:pt modelId="{07380FBD-8C43-4E8B-8D25-C8F7A837A87D}">
      <dgm:prSet phldrT="[Text]"/>
      <dgm:spPr/>
      <dgm:t>
        <a:bodyPr/>
        <a:lstStyle/>
        <a:p>
          <a:r>
            <a:rPr lang="fr-FR" i="1" dirty="0" smtClean="0"/>
            <a:t>Formalisation</a:t>
          </a:r>
          <a:endParaRPr lang="en-US" i="1" dirty="0"/>
        </a:p>
      </dgm:t>
    </dgm:pt>
    <dgm:pt modelId="{4A75B5D0-32D5-4699-88A4-EFAD97E56E80}" type="parTrans" cxnId="{A912C96B-75F0-4210-AA5E-0A8D62EBC3C5}">
      <dgm:prSet/>
      <dgm:spPr/>
      <dgm:t>
        <a:bodyPr/>
        <a:lstStyle/>
        <a:p>
          <a:endParaRPr lang="en-US"/>
        </a:p>
      </dgm:t>
    </dgm:pt>
    <dgm:pt modelId="{39B47409-0837-4A83-8154-8A2C3832C484}" type="sibTrans" cxnId="{A912C96B-75F0-4210-AA5E-0A8D62EBC3C5}">
      <dgm:prSet/>
      <dgm:spPr/>
      <dgm:t>
        <a:bodyPr/>
        <a:lstStyle/>
        <a:p>
          <a:endParaRPr lang="en-US"/>
        </a:p>
      </dgm:t>
    </dgm:pt>
    <dgm:pt modelId="{83CACE94-A078-4169-BAEA-28723B168171}">
      <dgm:prSet phldrT="[Text]"/>
      <dgm:spPr/>
      <dgm:t>
        <a:bodyPr/>
        <a:lstStyle/>
        <a:p>
          <a:r>
            <a:rPr lang="fr-FR" i="1" dirty="0" smtClean="0"/>
            <a:t>Pratique du support</a:t>
          </a:r>
          <a:endParaRPr lang="en-US" i="1" dirty="0"/>
        </a:p>
      </dgm:t>
    </dgm:pt>
    <dgm:pt modelId="{06DC4267-5214-4ED2-A0E2-BC70269F48E8}" type="parTrans" cxnId="{877F691C-14AC-4A04-96B7-3C2309343D8E}">
      <dgm:prSet/>
      <dgm:spPr/>
      <dgm:t>
        <a:bodyPr/>
        <a:lstStyle/>
        <a:p>
          <a:endParaRPr lang="en-US"/>
        </a:p>
      </dgm:t>
    </dgm:pt>
    <dgm:pt modelId="{FBBC546A-5564-444F-867F-8C83397AC609}" type="sibTrans" cxnId="{877F691C-14AC-4A04-96B7-3C2309343D8E}">
      <dgm:prSet/>
      <dgm:spPr/>
      <dgm:t>
        <a:bodyPr/>
        <a:lstStyle/>
        <a:p>
          <a:endParaRPr lang="en-US"/>
        </a:p>
      </dgm:t>
    </dgm:pt>
    <dgm:pt modelId="{32953A45-2883-489C-8783-822A98847326}" type="pres">
      <dgm:prSet presAssocID="{5E4ACDC7-7C27-449C-9519-2F8703C513CF}" presName="CompostProcess" presStyleCnt="0">
        <dgm:presLayoutVars>
          <dgm:dir/>
          <dgm:resizeHandles val="exact"/>
        </dgm:presLayoutVars>
      </dgm:prSet>
      <dgm:spPr/>
    </dgm:pt>
    <dgm:pt modelId="{2348F70B-F45B-4DDD-B204-3C417B2EEA58}" type="pres">
      <dgm:prSet presAssocID="{5E4ACDC7-7C27-449C-9519-2F8703C513CF}" presName="arrow" presStyleLbl="bgShp" presStyleIdx="0" presStyleCnt="1" custScaleX="117647" custLinFactNeighborX="-157"/>
      <dgm:spPr/>
    </dgm:pt>
    <dgm:pt modelId="{E59A27EE-3555-45C0-B7F6-FC0DFB55EF7D}" type="pres">
      <dgm:prSet presAssocID="{5E4ACDC7-7C27-449C-9519-2F8703C513CF}" presName="linearProcess" presStyleCnt="0"/>
      <dgm:spPr/>
    </dgm:pt>
    <dgm:pt modelId="{0C409767-956D-48C2-AEB1-CC9DFF79F64A}" type="pres">
      <dgm:prSet presAssocID="{1D339927-A692-4ED0-918C-DFA141E0A777}" presName="textNode" presStyleLbl="node1" presStyleIdx="0" presStyleCnt="6" custScaleX="53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DADFD-E90C-41C3-B15E-D3BE5975AFB3}" type="pres">
      <dgm:prSet presAssocID="{3D249F2E-50FB-45E8-900C-A1145C67372F}" presName="sibTrans" presStyleCnt="0"/>
      <dgm:spPr/>
    </dgm:pt>
    <dgm:pt modelId="{41B27FC8-D650-4E70-85BC-531D94618D8F}" type="pres">
      <dgm:prSet presAssocID="{83CACE94-A078-4169-BAEA-28723B168171}" presName="textNode" presStyleLbl="node1" presStyleIdx="1" presStyleCnt="6" custScaleX="64002" custLinFactNeighborX="-469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54D90-49DB-4A6D-9D39-3DA079F753DD}" type="pres">
      <dgm:prSet presAssocID="{FBBC546A-5564-444F-867F-8C83397AC609}" presName="sibTrans" presStyleCnt="0"/>
      <dgm:spPr/>
    </dgm:pt>
    <dgm:pt modelId="{3E0464CC-ABB9-443A-9ED5-799A12FBC482}" type="pres">
      <dgm:prSet presAssocID="{46EDAC40-FA40-417D-AAE5-724A8526CC30}" presName="textNode" presStyleLbl="node1" presStyleIdx="2" presStyleCnt="6" custScaleX="59524" custLinFactNeighborX="-997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6B515-0467-47CF-A82D-AAEB024D6EC5}" type="pres">
      <dgm:prSet presAssocID="{6B712384-81FC-4622-AF90-B94932B96987}" presName="sibTrans" presStyleCnt="0"/>
      <dgm:spPr/>
    </dgm:pt>
    <dgm:pt modelId="{4857B8DE-EB43-4D26-B0E1-CF88DE08316E}" type="pres">
      <dgm:prSet presAssocID="{9CA9E3B7-8B5B-4E0A-BB28-60A682C6E51A}" presName="textNode" presStyleLbl="node1" presStyleIdx="3" presStyleCnt="6" custScaleX="64584" custLinFactX="-3530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71017-B492-4F3A-98FF-12CCA31CE520}" type="pres">
      <dgm:prSet presAssocID="{764C0F7B-8AE9-4C57-BACD-E89F528ABCC5}" presName="sibTrans" presStyleCnt="0"/>
      <dgm:spPr/>
    </dgm:pt>
    <dgm:pt modelId="{EB188C95-F49C-4AE6-AA5F-79BD73CD9860}" type="pres">
      <dgm:prSet presAssocID="{29724D6A-A5B6-46A8-901F-F4AACEE35A15}" presName="textNode" presStyleLbl="node1" presStyleIdx="4" presStyleCnt="6" custScaleX="52368" custLinFactX="-7082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FBA39-44FB-42E6-91E3-8A30A0C75CE4}" type="pres">
      <dgm:prSet presAssocID="{7ECC0F08-354F-4B61-8532-59D06E6A8D0C}" presName="sibTrans" presStyleCnt="0"/>
      <dgm:spPr/>
    </dgm:pt>
    <dgm:pt modelId="{04F4B30B-CC7B-4F83-95DF-FF27BE05B619}" type="pres">
      <dgm:prSet presAssocID="{07380FBD-8C43-4E8B-8D25-C8F7A837A87D}" presName="textNode" presStyleLbl="node1" presStyleIdx="5" presStyleCnt="6" custScaleX="61445" custLinFactX="-11407" custLinFactNeighborX="-100000" custLinFactNeighborY="1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7F691C-14AC-4A04-96B7-3C2309343D8E}" srcId="{5E4ACDC7-7C27-449C-9519-2F8703C513CF}" destId="{83CACE94-A078-4169-BAEA-28723B168171}" srcOrd="1" destOrd="0" parTransId="{06DC4267-5214-4ED2-A0E2-BC70269F48E8}" sibTransId="{FBBC546A-5564-444F-867F-8C83397AC609}"/>
    <dgm:cxn modelId="{9F6D148F-4903-43F0-BD13-9EDB62923E3E}" srcId="{5E4ACDC7-7C27-449C-9519-2F8703C513CF}" destId="{29724D6A-A5B6-46A8-901F-F4AACEE35A15}" srcOrd="4" destOrd="0" parTransId="{2CF320DC-6B41-4098-821B-C751B1D5B967}" sibTransId="{7ECC0F08-354F-4B61-8532-59D06E6A8D0C}"/>
    <dgm:cxn modelId="{6D12D7D2-6311-416B-BB01-2A7BDCCF1635}" type="presOf" srcId="{83CACE94-A078-4169-BAEA-28723B168171}" destId="{41B27FC8-D650-4E70-85BC-531D94618D8F}" srcOrd="0" destOrd="0" presId="urn:microsoft.com/office/officeart/2005/8/layout/hProcess9"/>
    <dgm:cxn modelId="{D906C5AD-AE55-4ABA-B292-244A5AF9A183}" type="presOf" srcId="{07380FBD-8C43-4E8B-8D25-C8F7A837A87D}" destId="{04F4B30B-CC7B-4F83-95DF-FF27BE05B619}" srcOrd="0" destOrd="0" presId="urn:microsoft.com/office/officeart/2005/8/layout/hProcess9"/>
    <dgm:cxn modelId="{A912C96B-75F0-4210-AA5E-0A8D62EBC3C5}" srcId="{5E4ACDC7-7C27-449C-9519-2F8703C513CF}" destId="{07380FBD-8C43-4E8B-8D25-C8F7A837A87D}" srcOrd="5" destOrd="0" parTransId="{4A75B5D0-32D5-4699-88A4-EFAD97E56E80}" sibTransId="{39B47409-0837-4A83-8154-8A2C3832C484}"/>
    <dgm:cxn modelId="{C0A55B97-68AB-4E8B-BD8F-C4EE6EECAF84}" srcId="{5E4ACDC7-7C27-449C-9519-2F8703C513CF}" destId="{9CA9E3B7-8B5B-4E0A-BB28-60A682C6E51A}" srcOrd="3" destOrd="0" parTransId="{02C7EC92-C872-46C0-916A-60050F2C99DC}" sibTransId="{764C0F7B-8AE9-4C57-BACD-E89F528ABCC5}"/>
    <dgm:cxn modelId="{4289E29E-F7DA-4BE0-87C9-ED599A26E84C}" srcId="{5E4ACDC7-7C27-449C-9519-2F8703C513CF}" destId="{46EDAC40-FA40-417D-AAE5-724A8526CC30}" srcOrd="2" destOrd="0" parTransId="{6CC413CE-FC7B-4D0F-82AD-57E489BF122D}" sibTransId="{6B712384-81FC-4622-AF90-B94932B96987}"/>
    <dgm:cxn modelId="{74B2CE42-90A1-48B2-B94F-7B28E16BB844}" srcId="{5E4ACDC7-7C27-449C-9519-2F8703C513CF}" destId="{1D339927-A692-4ED0-918C-DFA141E0A777}" srcOrd="0" destOrd="0" parTransId="{19B8AE0E-8578-4F84-8F44-0C97DCB09B0F}" sibTransId="{3D249F2E-50FB-45E8-900C-A1145C67372F}"/>
    <dgm:cxn modelId="{13B6EB23-4828-4396-8FE4-4DC4E41614F5}" type="presOf" srcId="{46EDAC40-FA40-417D-AAE5-724A8526CC30}" destId="{3E0464CC-ABB9-443A-9ED5-799A12FBC482}" srcOrd="0" destOrd="0" presId="urn:microsoft.com/office/officeart/2005/8/layout/hProcess9"/>
    <dgm:cxn modelId="{94B77AF0-C6EF-4FDB-ACDB-40BE12EF7D83}" type="presOf" srcId="{29724D6A-A5B6-46A8-901F-F4AACEE35A15}" destId="{EB188C95-F49C-4AE6-AA5F-79BD73CD9860}" srcOrd="0" destOrd="0" presId="urn:microsoft.com/office/officeart/2005/8/layout/hProcess9"/>
    <dgm:cxn modelId="{67B67A55-0294-49FB-9E38-EE8E0A6AC8A9}" type="presOf" srcId="{5E4ACDC7-7C27-449C-9519-2F8703C513CF}" destId="{32953A45-2883-489C-8783-822A98847326}" srcOrd="0" destOrd="0" presId="urn:microsoft.com/office/officeart/2005/8/layout/hProcess9"/>
    <dgm:cxn modelId="{6E2F5F46-2593-404D-A329-6C6BA997AEC1}" type="presOf" srcId="{1D339927-A692-4ED0-918C-DFA141E0A777}" destId="{0C409767-956D-48C2-AEB1-CC9DFF79F64A}" srcOrd="0" destOrd="0" presId="urn:microsoft.com/office/officeart/2005/8/layout/hProcess9"/>
    <dgm:cxn modelId="{BEC202C9-43D1-4723-AF46-B029B31314E3}" type="presOf" srcId="{9CA9E3B7-8B5B-4E0A-BB28-60A682C6E51A}" destId="{4857B8DE-EB43-4D26-B0E1-CF88DE08316E}" srcOrd="0" destOrd="0" presId="urn:microsoft.com/office/officeart/2005/8/layout/hProcess9"/>
    <dgm:cxn modelId="{4B74A792-8CBB-4E6D-A478-8B9E256315C3}" type="presParOf" srcId="{32953A45-2883-489C-8783-822A98847326}" destId="{2348F70B-F45B-4DDD-B204-3C417B2EEA58}" srcOrd="0" destOrd="0" presId="urn:microsoft.com/office/officeart/2005/8/layout/hProcess9"/>
    <dgm:cxn modelId="{FCA21645-B2F2-405B-B04E-F2EBA7BB68E8}" type="presParOf" srcId="{32953A45-2883-489C-8783-822A98847326}" destId="{E59A27EE-3555-45C0-B7F6-FC0DFB55EF7D}" srcOrd="1" destOrd="0" presId="urn:microsoft.com/office/officeart/2005/8/layout/hProcess9"/>
    <dgm:cxn modelId="{D3598CE8-E212-4A84-BFAC-79D12453BFF3}" type="presParOf" srcId="{E59A27EE-3555-45C0-B7F6-FC0DFB55EF7D}" destId="{0C409767-956D-48C2-AEB1-CC9DFF79F64A}" srcOrd="0" destOrd="0" presId="urn:microsoft.com/office/officeart/2005/8/layout/hProcess9"/>
    <dgm:cxn modelId="{74493FAE-4DB4-4AAD-BCED-B19FAD4F319B}" type="presParOf" srcId="{E59A27EE-3555-45C0-B7F6-FC0DFB55EF7D}" destId="{138DADFD-E90C-41C3-B15E-D3BE5975AFB3}" srcOrd="1" destOrd="0" presId="urn:microsoft.com/office/officeart/2005/8/layout/hProcess9"/>
    <dgm:cxn modelId="{4E2BAF90-492A-47A9-96B3-5C2726F3B41C}" type="presParOf" srcId="{E59A27EE-3555-45C0-B7F6-FC0DFB55EF7D}" destId="{41B27FC8-D650-4E70-85BC-531D94618D8F}" srcOrd="2" destOrd="0" presId="urn:microsoft.com/office/officeart/2005/8/layout/hProcess9"/>
    <dgm:cxn modelId="{DE0A056A-F9CE-4B23-A587-E6F0101B8ED2}" type="presParOf" srcId="{E59A27EE-3555-45C0-B7F6-FC0DFB55EF7D}" destId="{6A354D90-49DB-4A6D-9D39-3DA079F753DD}" srcOrd="3" destOrd="0" presId="urn:microsoft.com/office/officeart/2005/8/layout/hProcess9"/>
    <dgm:cxn modelId="{B6282086-4558-44F4-8B7B-321A19EF869F}" type="presParOf" srcId="{E59A27EE-3555-45C0-B7F6-FC0DFB55EF7D}" destId="{3E0464CC-ABB9-443A-9ED5-799A12FBC482}" srcOrd="4" destOrd="0" presId="urn:microsoft.com/office/officeart/2005/8/layout/hProcess9"/>
    <dgm:cxn modelId="{0495EC7D-6311-4B55-BA82-BF2A7597DCFF}" type="presParOf" srcId="{E59A27EE-3555-45C0-B7F6-FC0DFB55EF7D}" destId="{8C86B515-0467-47CF-A82D-AAEB024D6EC5}" srcOrd="5" destOrd="0" presId="urn:microsoft.com/office/officeart/2005/8/layout/hProcess9"/>
    <dgm:cxn modelId="{26D79885-41B9-431C-933E-FE650229E380}" type="presParOf" srcId="{E59A27EE-3555-45C0-B7F6-FC0DFB55EF7D}" destId="{4857B8DE-EB43-4D26-B0E1-CF88DE08316E}" srcOrd="6" destOrd="0" presId="urn:microsoft.com/office/officeart/2005/8/layout/hProcess9"/>
    <dgm:cxn modelId="{12044DC0-A9BB-4DA8-B3F9-1A0714B53E12}" type="presParOf" srcId="{E59A27EE-3555-45C0-B7F6-FC0DFB55EF7D}" destId="{FBD71017-B492-4F3A-98FF-12CCA31CE520}" srcOrd="7" destOrd="0" presId="urn:microsoft.com/office/officeart/2005/8/layout/hProcess9"/>
    <dgm:cxn modelId="{07813D31-4879-4E4B-AB95-B367C7A550D3}" type="presParOf" srcId="{E59A27EE-3555-45C0-B7F6-FC0DFB55EF7D}" destId="{EB188C95-F49C-4AE6-AA5F-79BD73CD9860}" srcOrd="8" destOrd="0" presId="urn:microsoft.com/office/officeart/2005/8/layout/hProcess9"/>
    <dgm:cxn modelId="{F397A6FB-4A2E-4D9A-ADE9-670787D4CA86}" type="presParOf" srcId="{E59A27EE-3555-45C0-B7F6-FC0DFB55EF7D}" destId="{F12FBA39-44FB-42E6-91E3-8A30A0C75CE4}" srcOrd="9" destOrd="0" presId="urn:microsoft.com/office/officeart/2005/8/layout/hProcess9"/>
    <dgm:cxn modelId="{E1349875-E71C-49FA-B0B8-6BAC8566995D}" type="presParOf" srcId="{E59A27EE-3555-45C0-B7F6-FC0DFB55EF7D}" destId="{04F4B30B-CC7B-4F83-95DF-FF27BE05B61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348F70B-F45B-4DDD-B204-3C417B2EEA58}">
      <dsp:nvSpPr>
        <dsp:cNvPr id="0" name=""/>
        <dsp:cNvSpPr/>
      </dsp:nvSpPr>
      <dsp:spPr>
        <a:xfrm>
          <a:off x="0" y="0"/>
          <a:ext cx="8439146" cy="187642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409767-956D-48C2-AEB1-CC9DFF79F64A}">
      <dsp:nvSpPr>
        <dsp:cNvPr id="0" name=""/>
        <dsp:cNvSpPr/>
      </dsp:nvSpPr>
      <dsp:spPr>
        <a:xfrm>
          <a:off x="2639" y="562927"/>
          <a:ext cx="1149879" cy="750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i="1" kern="1200" dirty="0" smtClean="0"/>
            <a:t>Formation</a:t>
          </a:r>
          <a:endParaRPr lang="en-US" sz="1400" i="1" kern="1200" dirty="0"/>
        </a:p>
      </dsp:txBody>
      <dsp:txXfrm>
        <a:off x="2639" y="562927"/>
        <a:ext cx="1149879" cy="750570"/>
      </dsp:txXfrm>
    </dsp:sp>
    <dsp:sp modelId="{41B27FC8-D650-4E70-85BC-531D94618D8F}">
      <dsp:nvSpPr>
        <dsp:cNvPr id="0" name=""/>
        <dsp:cNvSpPr/>
      </dsp:nvSpPr>
      <dsp:spPr>
        <a:xfrm>
          <a:off x="1238719" y="562927"/>
          <a:ext cx="1371932" cy="750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i="1" kern="1200" dirty="0" smtClean="0"/>
            <a:t>Pratique du support</a:t>
          </a:r>
          <a:endParaRPr lang="en-US" sz="1400" i="1" kern="1200" dirty="0"/>
        </a:p>
      </dsp:txBody>
      <dsp:txXfrm>
        <a:off x="1238719" y="562927"/>
        <a:ext cx="1371932" cy="750570"/>
      </dsp:txXfrm>
    </dsp:sp>
    <dsp:sp modelId="{3E0464CC-ABB9-443A-9ED5-799A12FBC482}">
      <dsp:nvSpPr>
        <dsp:cNvPr id="0" name=""/>
        <dsp:cNvSpPr/>
      </dsp:nvSpPr>
      <dsp:spPr>
        <a:xfrm>
          <a:off x="2687337" y="562927"/>
          <a:ext cx="1275942" cy="750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i="1" kern="1200" dirty="0" smtClean="0"/>
            <a:t>Préparation du CD</a:t>
          </a:r>
          <a:endParaRPr lang="en-US" sz="1400" i="1" kern="1200" dirty="0"/>
        </a:p>
      </dsp:txBody>
      <dsp:txXfrm>
        <a:off x="2687337" y="562927"/>
        <a:ext cx="1275942" cy="750570"/>
      </dsp:txXfrm>
    </dsp:sp>
    <dsp:sp modelId="{4857B8DE-EB43-4D26-B0E1-CF88DE08316E}">
      <dsp:nvSpPr>
        <dsp:cNvPr id="0" name=""/>
        <dsp:cNvSpPr/>
      </dsp:nvSpPr>
      <dsp:spPr>
        <a:xfrm>
          <a:off x="4049541" y="562927"/>
          <a:ext cx="1384407" cy="750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i="1" kern="1200" dirty="0" smtClean="0"/>
            <a:t>Adaptation progressive</a:t>
          </a:r>
          <a:endParaRPr lang="en-US" sz="1400" i="1" kern="1200" dirty="0"/>
        </a:p>
      </dsp:txBody>
      <dsp:txXfrm>
        <a:off x="4049541" y="562927"/>
        <a:ext cx="1384407" cy="750570"/>
      </dsp:txXfrm>
    </dsp:sp>
    <dsp:sp modelId="{EB188C95-F49C-4AE6-AA5F-79BD73CD9860}">
      <dsp:nvSpPr>
        <dsp:cNvPr id="0" name=""/>
        <dsp:cNvSpPr/>
      </dsp:nvSpPr>
      <dsp:spPr>
        <a:xfrm>
          <a:off x="5520217" y="562927"/>
          <a:ext cx="1122548" cy="750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i="1" kern="1200" dirty="0" smtClean="0"/>
            <a:t>Maturité</a:t>
          </a:r>
          <a:endParaRPr lang="en-US" sz="1400" i="1" kern="1200" dirty="0"/>
        </a:p>
      </dsp:txBody>
      <dsp:txXfrm>
        <a:off x="5520217" y="562927"/>
        <a:ext cx="1122548" cy="750570"/>
      </dsp:txXfrm>
    </dsp:sp>
    <dsp:sp modelId="{04F4B30B-CC7B-4F83-95DF-FF27BE05B619}">
      <dsp:nvSpPr>
        <dsp:cNvPr id="0" name=""/>
        <dsp:cNvSpPr/>
      </dsp:nvSpPr>
      <dsp:spPr>
        <a:xfrm>
          <a:off x="6712464" y="572452"/>
          <a:ext cx="1317121" cy="750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i="1" kern="1200" dirty="0" smtClean="0"/>
            <a:t>Formalisation</a:t>
          </a:r>
          <a:endParaRPr lang="en-US" sz="1400" i="1" kern="1200" dirty="0"/>
        </a:p>
      </dsp:txBody>
      <dsp:txXfrm>
        <a:off x="6712464" y="572452"/>
        <a:ext cx="1317121" cy="750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E640F6A5-9080-4E70-B802-25C28AB79C70}" type="datetimeFigureOut">
              <a:rPr lang="en-GB" smtClean="0"/>
              <a:pPr/>
              <a:t>14/10/2014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3820602F-4F05-45D9-805B-E85885946F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58885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02B4D840-579E-4A0A-8746-563BB81BFCF8}" type="datetimeFigureOut">
              <a:rPr lang="en-GB" smtClean="0"/>
              <a:pPr/>
              <a:t>14/10/2014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B849F58B-522D-43AE-9196-6FF1A84B55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5106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Sg</a:t>
            </a:r>
            <a:r>
              <a:rPr lang="fr-FR" dirty="0" smtClean="0"/>
              <a:t> créée en 1864 est l’une des principales banques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GBIS : </a:t>
            </a:r>
            <a:r>
              <a:rPr lang="fr-FR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l’intermédiaire entre émetteurs et investisseurs autour de 3 activités principales : banque d’investissement, le financement et les activités de marchés.</a:t>
            </a:r>
            <a:endParaRPr lang="en-US" sz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</a:t>
            </a:r>
            <a:r>
              <a:rPr lang="fr-FR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Marchés de Capitaux 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</a:t>
            </a:r>
            <a:r>
              <a:rPr lang="fr-FR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Produits dérivés 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</a:t>
            </a:r>
            <a:r>
              <a:rPr lang="fr-FR" sz="12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Financements Structurés </a:t>
            </a:r>
            <a:r>
              <a:rPr lang="fr-FR" sz="1200" b="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Propose des financements sur mesure pour des produits financiers plus sophistiqués avec des montants plus élevés .)</a:t>
            </a:r>
            <a:endParaRPr lang="en-US" sz="12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3" y="2081350"/>
            <a:ext cx="8029574" cy="1249200"/>
          </a:xfrm>
        </p:spPr>
        <p:txBody>
          <a:bodyPr>
            <a:noAutofit/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GB" sz="3500" b="0" kern="1200" cap="all" baseline="0" noProof="0" dirty="0" smtClean="0">
                <a:solidFill>
                  <a:srgbClr val="E6002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EDIT 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3" y="3494703"/>
            <a:ext cx="8029574" cy="324000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subtitle style</a:t>
            </a:r>
            <a:endParaRPr lang="en-US" noProof="0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27884" y="4472537"/>
            <a:ext cx="2088232" cy="1252928"/>
          </a:xfrm>
          <a:prstGeom prst="rect">
            <a:avLst/>
          </a:prstGeom>
          <a:ln>
            <a:noFill/>
            <a:prstDash val="dash"/>
          </a:ln>
        </p:spPr>
        <p:txBody>
          <a:bodyPr anchor="ctr">
            <a:noAutofit/>
          </a:bodyPr>
          <a:lstStyle>
            <a:lvl1pPr marL="0" indent="0" algn="ctr">
              <a:buNone/>
              <a:defRPr sz="900" b="0" i="0" baseline="0">
                <a:latin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  <a:t>OPTIONAL : Client Logo Area </a:t>
            </a:r>
            <a:b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  <a:t>Please resize the logo to fit this area. </a:t>
            </a:r>
            <a:b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  <a:t>This box must be deleted once the presentation is complete.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4566068" y="266095"/>
            <a:ext cx="898504" cy="145333"/>
          </a:xfrm>
          <a:prstGeom prst="rect">
            <a:avLst/>
          </a:prstGeom>
        </p:spPr>
        <p:txBody>
          <a:bodyPr anchor="ctr"/>
          <a:lstStyle>
            <a:lvl1pPr algn="l"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D07B9-9BF6-4590-8068-E934DFF88FCF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14/10/2014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SOCEE104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2673546" y="5819775"/>
            <a:ext cx="3803631" cy="85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Columns &amp; Heading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341438"/>
            <a:ext cx="3942000" cy="460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3213" y="1341438"/>
            <a:ext cx="3942000" cy="460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Columns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445200" cy="489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49725" y="1050924"/>
            <a:ext cx="3445200" cy="489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Columns + Sidebar &amp; Heading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341438"/>
            <a:ext cx="3445200" cy="460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49725" y="1341438"/>
            <a:ext cx="3445200" cy="460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4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3213" y="105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213" y="357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43213" y="357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4 Quarters &amp; Heading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341438"/>
            <a:ext cx="39420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3213" y="1341438"/>
            <a:ext cx="39420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213" y="3861438"/>
            <a:ext cx="39420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43213" y="3861438"/>
            <a:ext cx="39420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4 Quarters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49725" y="105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7213" y="357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149725" y="357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4 Quarters + Sidebar &amp; Heading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341438"/>
            <a:ext cx="34452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49725" y="1341438"/>
            <a:ext cx="34452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7213" y="3861438"/>
            <a:ext cx="34452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149725" y="3861438"/>
            <a:ext cx="3445200" cy="208548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802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57213" y="3570924"/>
            <a:ext cx="802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Rows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703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213" y="3570924"/>
            <a:ext cx="703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1 Column + 2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941762" cy="489902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43438" y="1053000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43213" y="357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. Cover Exter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3152" y="4996765"/>
            <a:ext cx="8029574" cy="324000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style</a:t>
            </a:r>
            <a:endParaRPr lang="en-GB" dirty="0"/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gray">
          <a:xfrm>
            <a:off x="539750" y="896142"/>
            <a:ext cx="802957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Wingdings" charset="0"/>
              <a:buNone/>
              <a:defRPr sz="1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60363" indent="-1778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13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2pPr>
            <a:lvl3pPr marL="542925" indent="-1809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▫"/>
              <a:defRPr sz="11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3pPr>
            <a:lvl4pPr marL="723900" indent="-179388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-"/>
              <a:defRPr sz="9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4pPr>
            <a:lvl5pPr marL="885825" indent="-160338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."/>
              <a:defRPr sz="9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5pPr>
            <a:lvl6pPr marL="1343025" indent="-160338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."/>
              <a:defRPr sz="9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6pPr>
            <a:lvl7pPr marL="1800225" indent="-160338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."/>
              <a:defRPr sz="9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7pPr>
            <a:lvl8pPr marL="2257425" indent="-160338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."/>
              <a:defRPr sz="9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8pPr>
            <a:lvl9pPr marL="2714625" indent="-160338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."/>
              <a:defRPr sz="900">
                <a:solidFill>
                  <a:srgbClr val="000000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000" b="0" noProof="0" smtClean="0"/>
              <a:t>GLOBAL BANKING &amp; INVESTOR SOLUTIONS DIVISION</a:t>
            </a:r>
          </a:p>
        </p:txBody>
      </p:sp>
      <p:sp>
        <p:nvSpPr>
          <p:cNvPr id="16" name="ZoneTexte 9"/>
          <p:cNvSpPr txBox="1">
            <a:spLocks noChangeArrowheads="1"/>
          </p:cNvSpPr>
          <p:nvPr userDrawn="1"/>
        </p:nvSpPr>
        <p:spPr bwMode="auto">
          <a:xfrm>
            <a:off x="468313" y="286234"/>
            <a:ext cx="82073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noProof="0" smtClean="0"/>
              <a:t>CORPORATE &amp; INVESTMENT BANKING, PRIVATE BANKING, </a:t>
            </a:r>
          </a:p>
          <a:p>
            <a:pPr algn="ctr" eaLnBrk="1" hangingPunct="1">
              <a:defRPr/>
            </a:pPr>
            <a:r>
              <a:rPr lang="en-US" sz="1600" noProof="0" smtClean="0"/>
              <a:t>ASSET MANAGEMENT, SECURITIES SERVICES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27884" y="5347949"/>
            <a:ext cx="2088232" cy="777835"/>
          </a:xfrm>
          <a:prstGeom prst="rect">
            <a:avLst/>
          </a:prstGeom>
          <a:ln>
            <a:noFill/>
            <a:prstDash val="dash"/>
          </a:ln>
        </p:spPr>
        <p:txBody>
          <a:bodyPr anchor="ctr">
            <a:noAutofit/>
          </a:bodyPr>
          <a:lstStyle>
            <a:lvl1pPr marL="0" indent="0" algn="ctr">
              <a:buNone/>
              <a:defRPr sz="900" b="0" i="0" baseline="0">
                <a:latin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  <a:t>OPTIONAL : Client Logo Area </a:t>
            </a:r>
            <a:b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  <a:t>Please resize the logo to fit this area. </a:t>
            </a:r>
            <a:b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</a:rPr>
              <a:t>This box must be deleted once the presentation is complete.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45336" y="1151823"/>
            <a:ext cx="8040523" cy="1053380"/>
          </a:xfrm>
        </p:spPr>
        <p:txBody>
          <a:bodyPr anchor="ctr">
            <a:noAutofit/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kumimoji="0" lang="en-GB" sz="3200" b="0" i="0" u="none" strike="noStrike" kern="1200" cap="all" spc="0" normalizeH="0" baseline="0" noProof="0" dirty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pic>
        <p:nvPicPr>
          <p:cNvPr id="24" name="Picture 2" descr="F:\SGIB-COM-PAO\_Design\PhotoBanks\Getty - SGIB\FEMME-AFFAIRE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567070" y="2509318"/>
            <a:ext cx="8012760" cy="2446320"/>
          </a:xfrm>
          <a:prstGeom prst="rect">
            <a:avLst/>
          </a:prstGeom>
          <a:noFill/>
        </p:spPr>
      </p:pic>
      <p:sp>
        <p:nvSpPr>
          <p:cNvPr id="27" name="Date Placeholder 3"/>
          <p:cNvSpPr txBox="1">
            <a:spLocks/>
          </p:cNvSpPr>
          <p:nvPr userDrawn="1"/>
        </p:nvSpPr>
        <p:spPr>
          <a:xfrm>
            <a:off x="4122748" y="2275967"/>
            <a:ext cx="898504" cy="145333"/>
          </a:xfrm>
          <a:prstGeom prst="rect">
            <a:avLst/>
          </a:prstGeom>
        </p:spPr>
        <p:txBody>
          <a:bodyPr anchor="ctr"/>
          <a:lstStyle>
            <a:lvl1pPr algn="l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D07B9-9BF6-4590-8068-E934DFF88FCF}" type="datetime1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14/10/2014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SOCEE104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2673546" y="5819775"/>
            <a:ext cx="3803631" cy="85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Quarters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941762" cy="237807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43438" y="1053000"/>
            <a:ext cx="3942000" cy="489695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6975" y="3570924"/>
            <a:ext cx="3942000" cy="2379026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1 Row + 2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802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213" y="357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43213" y="357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Quarters +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3213" y="1050924"/>
            <a:ext cx="3942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213" y="3570924"/>
            <a:ext cx="802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1 Row + 2 Quarters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703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7213" y="357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149725" y="357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Quarters + 1 Row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49725" y="1050924"/>
            <a:ext cx="34452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7213" y="3570924"/>
            <a:ext cx="7038000" cy="237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 b="0"/>
            </a:lvl1pPr>
          </a:lstStyle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8028000" cy="4896000"/>
          </a:xfrm>
        </p:spPr>
        <p:txBody>
          <a:bodyPr>
            <a:noAutofit/>
          </a:bodyPr>
          <a:lstStyle>
            <a:lvl1pPr marL="0" indent="0">
              <a:buNone/>
              <a:defRPr sz="1200" b="0" baseline="0"/>
            </a:lvl1pPr>
            <a:lvl2pPr>
              <a:buNone/>
              <a:defRPr sz="1100"/>
            </a:lvl2pPr>
            <a:lvl3pPr>
              <a:buNone/>
              <a:defRPr sz="11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. Table of Contents 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grou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213" y="1054100"/>
            <a:ext cx="8028000" cy="576000"/>
          </a:xfrm>
        </p:spPr>
        <p:txBody>
          <a:bodyPr anchor="ctr">
            <a:noAutofit/>
          </a:bodyPr>
          <a:lstStyle>
            <a:lvl1pPr algn="ctr">
              <a:defRPr sz="2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8688388" y="6524654"/>
            <a:ext cx="0" cy="8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"/>
          <p:cNvSpPr txBox="1">
            <a:spLocks/>
          </p:cNvSpPr>
          <p:nvPr userDrawn="1"/>
        </p:nvSpPr>
        <p:spPr>
          <a:xfrm>
            <a:off x="6772388" y="6507984"/>
            <a:ext cx="18144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15/10/2014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gray">
          <a:xfrm flipH="1">
            <a:off x="244475" y="6256340"/>
            <a:ext cx="8658225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39588" y="6507984"/>
            <a:ext cx="2520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fld id="{C6CC3D56-96BB-45E4-94D9-DF781FE65A81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022" y="1911096"/>
            <a:ext cx="8030766" cy="4035600"/>
          </a:xfrm>
        </p:spPr>
        <p:txBody>
          <a:bodyPr rIns="0"/>
          <a:lstStyle>
            <a:lvl1pPr marL="0" indent="0">
              <a:buNone/>
              <a:tabLst>
                <a:tab pos="8696325" algn="r"/>
              </a:tabLst>
              <a:defRPr sz="1100" b="1" cap="all" baseline="0">
                <a:solidFill>
                  <a:srgbClr val="E60028"/>
                </a:solidFill>
              </a:defRPr>
            </a:lvl1pPr>
            <a:lvl2pPr marL="0" indent="0">
              <a:buNone/>
              <a:tabLst>
                <a:tab pos="8696325" algn="r"/>
              </a:tabLst>
              <a:defRPr sz="900" cap="all" baseline="0"/>
            </a:lvl2pPr>
            <a:lvl3pPr marL="0" indent="0">
              <a:buNone/>
              <a:tabLst>
                <a:tab pos="8696325" algn="r"/>
              </a:tabLst>
              <a:defRPr sz="900" cap="all" baseline="0"/>
            </a:lvl3pPr>
            <a:lvl4pPr marL="0" indent="0">
              <a:buNone/>
              <a:tabLst>
                <a:tab pos="8696325" algn="r"/>
              </a:tabLst>
              <a:defRPr sz="900" cap="all" baseline="0"/>
            </a:lvl4pPr>
            <a:lvl5pPr marL="0" indent="0">
              <a:buNone/>
              <a:tabLst>
                <a:tab pos="8696325" algn="r"/>
              </a:tabLst>
              <a:defRPr sz="900" cap="all" baseline="0"/>
            </a:lvl5pPr>
          </a:lstStyle>
          <a:p>
            <a:pPr lvl="0"/>
            <a:r>
              <a:rPr lang="en-US" dirty="0" smtClean="0"/>
              <a:t>CLICK TO EDIT MASTER TEXT STYLES	x</a:t>
            </a:r>
          </a:p>
          <a:p>
            <a:pPr lvl="1"/>
            <a:r>
              <a:rPr lang="en-US" dirty="0" smtClean="0"/>
              <a:t>SECOND LEVEL	x</a:t>
            </a:r>
          </a:p>
          <a:p>
            <a:pPr lvl="2"/>
            <a:r>
              <a:rPr lang="en-US" dirty="0" smtClean="0"/>
              <a:t>THIRD LEVEL	x</a:t>
            </a:r>
          </a:p>
          <a:p>
            <a:pPr lvl="3"/>
            <a:r>
              <a:rPr lang="en-US" dirty="0" smtClean="0"/>
              <a:t>FOURTH LEVEL	x</a:t>
            </a:r>
          </a:p>
          <a:p>
            <a:pPr lvl="4"/>
            <a:r>
              <a:rPr lang="en-US" dirty="0" smtClean="0"/>
              <a:t>FIFTH LEVEL	x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. Table of Conten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grou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213" y="1054100"/>
            <a:ext cx="8028000" cy="576000"/>
          </a:xfrm>
        </p:spPr>
        <p:txBody>
          <a:bodyPr anchor="ctr">
            <a:noAutofit/>
          </a:bodyPr>
          <a:lstStyle>
            <a:lvl1pPr algn="ctr">
              <a:defRPr sz="21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sp>
        <p:nvSpPr>
          <p:cNvPr id="3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911096"/>
            <a:ext cx="8028000" cy="4035600"/>
          </a:xfrm>
        </p:spPr>
        <p:txBody>
          <a:bodyPr rIns="0" numCol="2" spcCol="216000"/>
          <a:lstStyle>
            <a:lvl1pPr marL="0" indent="0">
              <a:buNone/>
              <a:tabLst>
                <a:tab pos="3924000" algn="r"/>
                <a:tab pos="7920000" algn="r"/>
              </a:tabLst>
              <a:defRPr sz="1100" b="1" cap="all" baseline="0">
                <a:solidFill>
                  <a:srgbClr val="E60028"/>
                </a:solidFill>
              </a:defRPr>
            </a:lvl1pPr>
            <a:lvl2pPr marL="0" indent="0">
              <a:buNone/>
              <a:tabLst>
                <a:tab pos="3924000" algn="r"/>
                <a:tab pos="7920000" algn="r"/>
              </a:tabLst>
              <a:defRPr sz="900" cap="all" baseline="0"/>
            </a:lvl2pPr>
            <a:lvl3pPr marL="0" indent="0">
              <a:buNone/>
              <a:tabLst>
                <a:tab pos="3924000" algn="r"/>
                <a:tab pos="7920000" algn="r"/>
              </a:tabLst>
              <a:defRPr sz="900" cap="all" baseline="0"/>
            </a:lvl3pPr>
            <a:lvl4pPr marL="0" indent="0">
              <a:buNone/>
              <a:tabLst>
                <a:tab pos="3924000" algn="r"/>
                <a:tab pos="7920000" algn="r"/>
              </a:tabLst>
              <a:defRPr sz="900" cap="all" baseline="0"/>
            </a:lvl4pPr>
            <a:lvl5pPr marL="0" indent="0">
              <a:buNone/>
              <a:tabLst>
                <a:tab pos="3924000" algn="r"/>
                <a:tab pos="7920000" algn="r"/>
              </a:tabLst>
              <a:defRPr sz="900" cap="all" baseline="0"/>
            </a:lvl5pPr>
          </a:lstStyle>
          <a:p>
            <a:pPr lvl="0"/>
            <a:r>
              <a:rPr lang="en-US" dirty="0" smtClean="0"/>
              <a:t>CLICK TO EDIT MASTER TEXT STYLES	x</a:t>
            </a:r>
          </a:p>
          <a:p>
            <a:pPr lvl="1"/>
            <a:r>
              <a:rPr lang="en-US" dirty="0" smtClean="0"/>
              <a:t>SECOND LEVEL	x</a:t>
            </a:r>
          </a:p>
          <a:p>
            <a:pPr lvl="2"/>
            <a:r>
              <a:rPr lang="en-US" dirty="0" smtClean="0"/>
              <a:t>THIRD LEVEL	x</a:t>
            </a:r>
          </a:p>
          <a:p>
            <a:pPr lvl="3"/>
            <a:r>
              <a:rPr lang="en-US" dirty="0" smtClean="0"/>
              <a:t>FOURTH LEVEL	x</a:t>
            </a:r>
          </a:p>
          <a:p>
            <a:pPr lvl="4"/>
            <a:r>
              <a:rPr lang="en-US" dirty="0" smtClean="0"/>
              <a:t>FIFTH LEVEL	x</a:t>
            </a:r>
            <a:endParaRPr lang="en-GB" dirty="0" smtClean="0"/>
          </a:p>
          <a:p>
            <a:pPr lvl="0"/>
            <a:endParaRPr lang="en-US" dirty="0" smtClean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8688388" y="6524654"/>
            <a:ext cx="0" cy="8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5"/>
          <p:cNvSpPr txBox="1">
            <a:spLocks/>
          </p:cNvSpPr>
          <p:nvPr userDrawn="1"/>
        </p:nvSpPr>
        <p:spPr>
          <a:xfrm>
            <a:off x="8658638" y="6507984"/>
            <a:ext cx="2520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fld id="{C6CC3D56-96BB-45E4-94D9-DF781FE65A81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Date Placeholder 3"/>
          <p:cNvSpPr txBox="1">
            <a:spLocks/>
          </p:cNvSpPr>
          <p:nvPr userDrawn="1"/>
        </p:nvSpPr>
        <p:spPr>
          <a:xfrm>
            <a:off x="6772388" y="6507984"/>
            <a:ext cx="18144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1D5226-9C5E-427F-A2CE-DC76F1572E78}" type="datetime1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14/10/2014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gray">
          <a:xfrm flipH="1">
            <a:off x="244475" y="6256340"/>
            <a:ext cx="8658225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.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rou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2179800"/>
            <a:ext cx="8029575" cy="1249200"/>
          </a:xfrm>
        </p:spPr>
        <p:txBody>
          <a:bodyPr>
            <a:noAutofit/>
          </a:bodyPr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GB" sz="3000" b="0" kern="1200" cap="all" baseline="0" noProof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divider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3" y="3573463"/>
            <a:ext cx="8029574" cy="324000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1800" b="0" kern="1200" cap="none" baseline="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style</a:t>
            </a:r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gray">
          <a:xfrm flipH="1">
            <a:off x="244475" y="6256340"/>
            <a:ext cx="8658225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>
            <a:no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GB" sz="1600" b="0" kern="1200" cap="all" baseline="0" noProof="0" dirty="0">
                <a:solidFill>
                  <a:srgbClr val="E6002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600"/>
              </a:spcBef>
              <a:buClr>
                <a:schemeClr val="tx2"/>
              </a:buClr>
              <a:defRPr lang="en-US" sz="11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600"/>
              </a:spcBef>
              <a:buClr>
                <a:schemeClr val="tx2"/>
              </a:buClr>
              <a:defRPr lang="en-US" sz="11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600"/>
              </a:spcBef>
              <a:buClr>
                <a:schemeClr val="tx2"/>
              </a:buClr>
              <a:defRPr lang="en-US" sz="11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600"/>
              </a:spcBef>
              <a:buClr>
                <a:schemeClr val="tx2"/>
              </a:buClr>
              <a:defRPr lang="en-US" sz="11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ts val="600"/>
              </a:spcBef>
              <a:buClr>
                <a:schemeClr val="tx2"/>
              </a:buClr>
              <a:defRPr lang="en-GB" sz="11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add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Basic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7038000" cy="489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7213" y="1050924"/>
            <a:ext cx="3942000" cy="489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3213" y="1050924"/>
            <a:ext cx="3942000" cy="4896000"/>
          </a:xfrm>
        </p:spPr>
        <p:txBody>
          <a:bodyPr/>
          <a:lstStyle>
            <a:lvl1pPr>
              <a:defRPr sz="1100" b="0"/>
            </a:lvl1pPr>
            <a:lvl2pPr>
              <a:defRPr sz="1100" b="0"/>
            </a:lvl2pPr>
            <a:lvl3pPr>
              <a:defRPr sz="1100" b="0"/>
            </a:lvl3pPr>
            <a:lvl4pPr>
              <a:defRPr sz="1100" b="0"/>
            </a:lvl4pPr>
            <a:lvl5pPr>
              <a:defRPr sz="1100" b="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roup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212" y="260349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dirty="0" smtClean="0"/>
              <a:t>CLICK TO ADD TITLE 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213" y="1050924"/>
            <a:ext cx="8028000" cy="48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gray">
          <a:xfrm flipH="1">
            <a:off x="244475" y="765175"/>
            <a:ext cx="8658225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88388" y="6524654"/>
            <a:ext cx="0" cy="8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/>
          <p:cNvSpPr txBox="1">
            <a:spLocks/>
          </p:cNvSpPr>
          <p:nvPr/>
        </p:nvSpPr>
        <p:spPr>
          <a:xfrm>
            <a:off x="8639588" y="6507984"/>
            <a:ext cx="2520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fld id="{C6CC3D56-96BB-45E4-94D9-DF781FE65A81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" name="Date Placeholder 3"/>
          <p:cNvSpPr txBox="1">
            <a:spLocks/>
          </p:cNvSpPr>
          <p:nvPr/>
        </p:nvSpPr>
        <p:spPr>
          <a:xfrm>
            <a:off x="6772388" y="6507984"/>
            <a:ext cx="18144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15/10/2014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gray">
          <a:xfrm flipH="1">
            <a:off x="250824" y="6256340"/>
            <a:ext cx="8640762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55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48" r:id="rId10"/>
    <p:sldLayoutId id="2147483837" r:id="rId11"/>
    <p:sldLayoutId id="2147483851" r:id="rId12"/>
    <p:sldLayoutId id="2147483838" r:id="rId13"/>
    <p:sldLayoutId id="2147483849" r:id="rId14"/>
    <p:sldLayoutId id="2147483839" r:id="rId15"/>
    <p:sldLayoutId id="2147483850" r:id="rId16"/>
    <p:sldLayoutId id="2147483840" r:id="rId17"/>
    <p:sldLayoutId id="2147483841" r:id="rId18"/>
    <p:sldLayoutId id="2147483852" r:id="rId19"/>
    <p:sldLayoutId id="2147483853" r:id="rId20"/>
    <p:sldLayoutId id="2147483842" r:id="rId21"/>
    <p:sldLayoutId id="2147483843" r:id="rId22"/>
    <p:sldLayoutId id="2147483844" r:id="rId23"/>
    <p:sldLayoutId id="2147483845" r:id="rId24"/>
    <p:sldLayoutId id="2147483846" r:id="rId25"/>
    <p:sldLayoutId id="2147483847" r:id="rId26"/>
  </p:sldLayoutIdLst>
  <p:hf hdr="0" ftr="0"/>
  <p:txStyles>
    <p:titleStyle>
      <a:lvl1pPr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GB" sz="1600" b="0" kern="1200" cap="all" baseline="0" noProof="0" dirty="0" smtClean="0">
          <a:solidFill>
            <a:srgbClr val="E6002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buClr>
          <a:schemeClr val="tx2"/>
        </a:buClr>
        <a:buSzPct val="90000"/>
        <a:buFont typeface="Wingdings" pitchFamily="2" charset="2"/>
        <a:buChar char="n"/>
        <a:defRPr sz="11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7188" indent="-174625" algn="l" defTabSz="914400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●"/>
        <a:defRPr sz="11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9750" indent="-182563" algn="l" defTabSz="914400" rtl="0" eaLnBrk="1" latinLnBrk="0" hangingPunct="1">
        <a:spcBef>
          <a:spcPts val="600"/>
        </a:spcBef>
        <a:buClr>
          <a:schemeClr val="tx2"/>
        </a:buClr>
        <a:buFont typeface="Webdings" pitchFamily="18" charset="2"/>
        <a:buChar char="4"/>
        <a:defRPr sz="11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2788" indent="-173038" algn="l" defTabSz="914400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–"/>
        <a:defRPr sz="11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95350" indent="-182563" algn="l" defTabSz="914400" rtl="0" eaLnBrk="1" latinLnBrk="0" hangingPunct="1">
        <a:spcBef>
          <a:spcPts val="600"/>
        </a:spcBef>
        <a:buClr>
          <a:schemeClr val="tx2"/>
        </a:buClr>
        <a:buFont typeface="Wingdings" pitchFamily="2" charset="2"/>
        <a:buChar char="w"/>
        <a:defRPr sz="11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url=http://www.whoswho.fr/entreprise/universite-paris-dauphine_280&amp;rct=j&amp;frm=1&amp;q=&amp;esrc=s&amp;sa=U&amp;ei=k908VJ-JDMrtaNT7gMgI&amp;ved=0CBgQ9QEwAQ&amp;usg=AFQjCNEoH-FmwWHIxdNBj9rpMtcrLRthLA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jpe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hyperlink" Target="http://www.google.com/url?url=http://office-tutorials-review.toptenreviews.com/top-10-excel-tips-everyone-should-know.html&amp;rct=j&amp;frm=1&amp;q=&amp;esrc=s&amp;sa=U&amp;ei=p9w8VIGPN5PeaP_igYAK&amp;ved=0CCIQ9QEwBg&amp;usg=AFQjCNEND59i05ozjB7E6E9ph2e5l5pTf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11" Type="http://schemas.openxmlformats.org/officeDocument/2006/relationships/image" Target="../media/image12.png"/><Relationship Id="rId5" Type="http://schemas.openxmlformats.org/officeDocument/2006/relationships/hyperlink" Target="http://www.google.fr/url?url=http://www.conferencesthatwork.com/index.php/event-design/2012/09/discover-what-attendees-want-to-talk-about-with-post-it/&amp;rct=j&amp;frm=1&amp;q=&amp;esrc=s&amp;sa=U&amp;ei=tfw7VIaqGJHpaK-RgMgC&amp;ved=0CBoQ9QEwAg&amp;usg=AFQjCNEub0SxSgvo-XkrwhP7mfsUZPOcMQ" TargetMode="External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openxmlformats.org/officeDocument/2006/relationships/hyperlink" Target="http://www.google.com/url?url=http://www.devshed.com/c/a/oracle/how-to-use-the-oracle-sql-developer-tool/&amp;rct=j&amp;frm=1&amp;q=&amp;esrc=s&amp;sa=U&amp;ei=jNk8VKn4Es3maNTJgOAH&amp;ved=0CBoQ9QEwAg&amp;usg=AFQjCNF1hEsp7TC6eNJumcTGJCabvHE-mQ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1357450"/>
            <a:ext cx="8029574" cy="1249200"/>
          </a:xfrm>
        </p:spPr>
        <p:txBody>
          <a:bodyPr anchor="ctr"/>
          <a:lstStyle/>
          <a:p>
            <a:r>
              <a:rPr lang="fr-FR" dirty="0" smtClean="0"/>
              <a:t>Mise en place de L’agilité dans une équipe support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" y="2770803"/>
            <a:ext cx="8029574" cy="324000"/>
          </a:xfrm>
        </p:spPr>
        <p:txBody>
          <a:bodyPr/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stage de fin </a:t>
            </a:r>
            <a:r>
              <a:rPr lang="en-US" dirty="0" err="1" smtClean="0"/>
              <a:t>d’étude</a:t>
            </a:r>
            <a:r>
              <a:rPr lang="en-US" dirty="0" smtClean="0"/>
              <a:t> à la </a:t>
            </a:r>
            <a:r>
              <a:rPr lang="en-US" dirty="0" err="1" smtClean="0"/>
              <a:t>Société</a:t>
            </a:r>
            <a:r>
              <a:rPr lang="en-US" dirty="0" smtClean="0"/>
              <a:t> </a:t>
            </a:r>
            <a:r>
              <a:rPr lang="en-US" dirty="0" err="1" smtClean="0"/>
              <a:t>Générale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67300" y="3333750"/>
            <a:ext cx="2733675" cy="4381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r"/>
            <a:r>
              <a:rPr lang="fr-FR" sz="1100" b="1" dirty="0" smtClean="0"/>
              <a:t>Elisabeth BERNARDEAU DE VALANCE</a:t>
            </a:r>
          </a:p>
          <a:p>
            <a:pPr algn="r"/>
            <a:r>
              <a:rPr lang="fr-FR" sz="1100" b="1" dirty="0" smtClean="0"/>
              <a:t>(M2 MIAGE SITN)</a:t>
            </a:r>
            <a:endParaRPr lang="en-US" sz="1100" b="1" dirty="0" err="1" smtClean="0"/>
          </a:p>
        </p:txBody>
      </p:sp>
      <p:sp>
        <p:nvSpPr>
          <p:cNvPr id="9" name="TextBox 8"/>
          <p:cNvSpPr txBox="1"/>
          <p:nvPr/>
        </p:nvSpPr>
        <p:spPr>
          <a:xfrm>
            <a:off x="695325" y="4505325"/>
            <a:ext cx="2447925" cy="6191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fr-FR" sz="1100" dirty="0" smtClean="0"/>
              <a:t>Maître de stage : </a:t>
            </a:r>
            <a:r>
              <a:rPr lang="fr-FR" sz="1100" dirty="0" smtClean="0"/>
              <a:t>Vincent LEBEL</a:t>
            </a:r>
          </a:p>
          <a:p>
            <a:r>
              <a:rPr lang="fr-FR" sz="1100" dirty="0" smtClean="0"/>
              <a:t>Tuteur enseignant </a:t>
            </a:r>
            <a:r>
              <a:rPr lang="fr-FR" sz="1100" dirty="0" smtClean="0"/>
              <a:t>: Cécile MURAT</a:t>
            </a:r>
          </a:p>
          <a:p>
            <a:endParaRPr lang="en-US" sz="1100" dirty="0" err="1" smtClean="0"/>
          </a:p>
        </p:txBody>
      </p:sp>
      <p:pic>
        <p:nvPicPr>
          <p:cNvPr id="8194" name="Picture 2" descr="https://encrypted-tbn1.gstatic.com/images?q=tbn:ANd9GcQsyzRQwJOb1b6Odv5o_8c_93QYLIOI0uyWJWciE2Q09VvQrG_es6ykg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7000" y="5126037"/>
            <a:ext cx="1200150" cy="981076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Tm="2842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288" y="1267497"/>
            <a:ext cx="7037387" cy="1128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288" y="3218222"/>
            <a:ext cx="6929755" cy="954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57213" y="1050924"/>
            <a:ext cx="7038000" cy="48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Processus habituel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Processus revu pour CBS</a:t>
            </a:r>
            <a:endParaRPr kumimoji="0" lang="fr-FR" sz="11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lang="fr-FR" sz="1100" dirty="0" smtClean="0">
              <a:latin typeface="Arial" pitchFamily="34" charset="0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lvl="0" indent="-182563">
              <a:spcBef>
                <a:spcPts val="600"/>
              </a:spcBef>
              <a:buClr>
                <a:schemeClr val="tx2"/>
              </a:buClr>
              <a:buSzPct val="90000"/>
              <a:buFont typeface="Wingdings" pitchFamily="2" charset="2"/>
              <a:buChar char="n"/>
              <a:defRPr/>
            </a:pPr>
            <a:endParaRPr lang="fr-FR" sz="1100" dirty="0" smtClean="0">
              <a:latin typeface="Arial" pitchFamily="34" charset="0"/>
              <a:cs typeface="Arial" pitchFamily="34" charset="0"/>
            </a:endParaRPr>
          </a:p>
          <a:p>
            <a:pPr marL="182563" lvl="0" indent="-182563">
              <a:spcBef>
                <a:spcPts val="600"/>
              </a:spcBef>
              <a:buClr>
                <a:schemeClr val="tx2"/>
              </a:buClr>
              <a:buSzPct val="90000"/>
              <a:buFont typeface="Wingdings" pitchFamily="2" charset="2"/>
              <a:buChar char="n"/>
              <a:defRPr/>
            </a:pP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Evolutions :</a:t>
            </a:r>
          </a:p>
          <a:p>
            <a:pPr marL="639763" lvl="1" indent="-182563">
              <a:spcBef>
                <a:spcPts val="600"/>
              </a:spcBef>
              <a:buClr>
                <a:schemeClr val="tx2"/>
              </a:buClr>
              <a:buSzPct val="90000"/>
              <a:buFont typeface="Wingdings" pitchFamily="2" charset="2"/>
              <a:buChar char="v"/>
            </a:pP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Automatisation</a:t>
            </a:r>
          </a:p>
          <a:p>
            <a:pPr marL="1271588" lvl="3" indent="-174625"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●"/>
            </a:pP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Tests</a:t>
            </a:r>
          </a:p>
          <a:p>
            <a:pPr marL="1271588" lvl="3" indent="-174625"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●"/>
            </a:pP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Création de release</a:t>
            </a:r>
          </a:p>
          <a:p>
            <a:pPr marL="639763" lvl="1" indent="-182563">
              <a:spcBef>
                <a:spcPts val="600"/>
              </a:spcBef>
              <a:buClr>
                <a:schemeClr val="tx2"/>
              </a:buClr>
              <a:buSzPct val="90000"/>
              <a:buFont typeface="Wingdings" pitchFamily="2" charset="2"/>
              <a:buChar char="v"/>
            </a:pP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CMRM (Change Management / Release Management)</a:t>
            </a:r>
          </a:p>
          <a:p>
            <a:pPr marL="639763" lvl="1" indent="-182563">
              <a:spcBef>
                <a:spcPts val="600"/>
              </a:spcBef>
              <a:buClr>
                <a:schemeClr val="tx2"/>
              </a:buClr>
              <a:buSzPct val="90000"/>
              <a:buFont typeface="Wingdings" pitchFamily="2" charset="2"/>
              <a:buChar char="v"/>
            </a:pP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Mode « on </a:t>
            </a:r>
            <a:r>
              <a:rPr lang="fr-FR" sz="1100" b="1" dirty="0" err="1" smtClean="0">
                <a:latin typeface="Arial" pitchFamily="34" charset="0"/>
                <a:cs typeface="Arial" pitchFamily="34" charset="0"/>
              </a:rPr>
              <a:t>demand</a:t>
            </a: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 »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2938" y="4308474"/>
            <a:ext cx="7038000" cy="14255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7212" y="19367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cap="all" dirty="0" smtClean="0">
                <a:solidFill>
                  <a:srgbClr val="E60028"/>
                </a:solidFill>
                <a:latin typeface="Arial" pitchFamily="34" charset="0"/>
                <a:ea typeface="+mj-ea"/>
                <a:cs typeface="Arial" pitchFamily="34" charset="0"/>
              </a:rPr>
              <a:t>L’agilité</a:t>
            </a:r>
            <a:endParaRPr kumimoji="0" lang="en-US" b="0" i="0" u="none" strike="noStrike" kern="1200" cap="all" spc="0" normalizeH="0" baseline="0" noProof="0" dirty="0">
              <a:ln>
                <a:noFill/>
              </a:ln>
              <a:solidFill>
                <a:srgbClr val="E60028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2412" y="469899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 passage en </a:t>
            </a:r>
            <a:r>
              <a:rPr kumimoji="0" lang="fr-FR" b="0" i="0" u="none" strike="noStrike" kern="1200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continuous</a:t>
            </a:r>
            <a:r>
              <a:rPr kumimoji="0" lang="fr-FR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fr-FR" b="0" i="0" u="none" strike="noStrike" kern="1200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delivery</a:t>
            </a:r>
            <a:r>
              <a:rPr kumimoji="0" lang="fr-FR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d’une application</a:t>
            </a:r>
            <a:endParaRPr kumimoji="0" lang="en-US" b="0" i="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1975" y="3733800"/>
            <a:ext cx="7858125" cy="1685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00075" y="1285875"/>
            <a:ext cx="7781925" cy="168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57263" y="1536699"/>
            <a:ext cx="7038000" cy="16065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Participation active au support sur les périmètres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de </a:t>
            </a: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la titrisation et CBS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lang="fr-FR" sz="1100" b="1" dirty="0" smtClean="0">
              <a:latin typeface="Arial" pitchFamily="34" charset="0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Propositions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sur le 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Management présentées au niveau FCC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lang="fr-FR" sz="1100" b="1" baseline="0" dirty="0" smtClean="0">
              <a:latin typeface="Arial" pitchFamily="34" charset="0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CBS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en </a:t>
            </a:r>
            <a:r>
              <a:rPr kumimoji="0" lang="fr-FR" sz="11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Continuous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fr-FR" sz="11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Delivery</a:t>
            </a:r>
            <a:endParaRPr kumimoji="0" lang="fr-FR" sz="11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7637" y="93662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Travail réalisé</a:t>
            </a:r>
            <a:endParaRPr kumimoji="0" lang="en-US" sz="1600" b="1" i="0" u="none" strike="noStrike" kern="1200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0025" y="329882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Bilan personnel</a:t>
            </a:r>
            <a:endParaRPr kumimoji="0" lang="en-US" sz="1600" b="1" i="0" u="none" strike="noStrike" kern="1200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47738" y="3898899"/>
            <a:ext cx="7038000" cy="16065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Fonctionnel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Organisation</a:t>
            </a:r>
            <a:endParaRPr kumimoji="0" lang="fr-FR" sz="11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lang="fr-FR" sz="1100" b="1" dirty="0" smtClean="0">
                <a:latin typeface="Arial" pitchFamily="34" charset="0"/>
                <a:cs typeface="Arial" pitchFamily="34" charset="0"/>
              </a:rPr>
              <a:t>Communication entre équipes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Autonomie et responsabilités</a:t>
            </a:r>
            <a:endParaRPr kumimoji="0" lang="fr-FR" sz="11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Anglais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57212" y="19367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cap="all" dirty="0" smtClean="0">
                <a:solidFill>
                  <a:srgbClr val="E60028"/>
                </a:solidFill>
                <a:latin typeface="Arial" pitchFamily="34" charset="0"/>
                <a:ea typeface="+mj-ea"/>
                <a:cs typeface="Arial" pitchFamily="34" charset="0"/>
              </a:rPr>
              <a:t>BILAN</a:t>
            </a:r>
            <a:endParaRPr kumimoji="0" lang="en-US" b="0" i="0" u="none" strike="noStrike" kern="1200" cap="all" spc="0" normalizeH="0" baseline="0" noProof="0" dirty="0">
              <a:ln>
                <a:noFill/>
              </a:ln>
              <a:solidFill>
                <a:srgbClr val="E60028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57213" y="635000"/>
            <a:ext cx="8028000" cy="576000"/>
          </a:xfrm>
        </p:spPr>
        <p:txBody>
          <a:bodyPr/>
          <a:lstStyle/>
          <a:p>
            <a:r>
              <a:rPr lang="fr-FR" sz="2200" dirty="0" smtClean="0"/>
              <a:t>Sommaire</a:t>
            </a:r>
            <a:endParaRPr lang="fr-FR" sz="2200" dirty="0"/>
          </a:p>
        </p:txBody>
      </p:sp>
      <p:sp>
        <p:nvSpPr>
          <p:cNvPr id="22" name="Content Placeholder 21"/>
          <p:cNvSpPr>
            <a:spLocks noGrp="1"/>
          </p:cNvSpPr>
          <p:nvPr>
            <p:ph idx="10"/>
          </p:nvPr>
        </p:nvSpPr>
        <p:spPr>
          <a:xfrm>
            <a:off x="556022" y="1463421"/>
            <a:ext cx="8030766" cy="4035600"/>
          </a:xfrm>
        </p:spPr>
        <p:txBody>
          <a:bodyPr/>
          <a:lstStyle/>
          <a:p>
            <a:r>
              <a:rPr lang="fr-FR" sz="1400" b="1" dirty="0" smtClean="0"/>
              <a:t>LE Contexte</a:t>
            </a:r>
            <a:r>
              <a:rPr lang="fr-FR" sz="1400" dirty="0" smtClean="0"/>
              <a:t>	</a:t>
            </a:r>
          </a:p>
          <a:p>
            <a:pPr lvl="1"/>
            <a:r>
              <a:rPr lang="fr-FR" sz="1400" dirty="0" smtClean="0"/>
              <a:t>A. </a:t>
            </a:r>
            <a:r>
              <a:rPr lang="fr-FR" sz="1400" cap="none" dirty="0" smtClean="0"/>
              <a:t>La Société Générale</a:t>
            </a:r>
            <a:r>
              <a:rPr lang="fr-FR" sz="1400" dirty="0" smtClean="0"/>
              <a:t>	3</a:t>
            </a:r>
          </a:p>
          <a:p>
            <a:pPr lvl="1"/>
            <a:r>
              <a:rPr lang="fr-FR" sz="1400" dirty="0" smtClean="0"/>
              <a:t>B. </a:t>
            </a:r>
            <a:r>
              <a:rPr lang="fr-FR" sz="1400" cap="none" dirty="0" smtClean="0"/>
              <a:t>Le service PRS/OSD</a:t>
            </a:r>
            <a:r>
              <a:rPr lang="fr-FR" sz="1400" dirty="0" smtClean="0"/>
              <a:t>	4</a:t>
            </a:r>
          </a:p>
          <a:p>
            <a:pPr lvl="1"/>
            <a:r>
              <a:rPr lang="fr-FR" sz="1400" dirty="0" smtClean="0"/>
              <a:t>C. </a:t>
            </a:r>
            <a:r>
              <a:rPr lang="fr-FR" sz="1400" cap="none" dirty="0" smtClean="0"/>
              <a:t>Le stage</a:t>
            </a:r>
            <a:r>
              <a:rPr lang="fr-FR" sz="1400" dirty="0" smtClean="0"/>
              <a:t>	5</a:t>
            </a:r>
          </a:p>
          <a:p>
            <a:endParaRPr lang="fr-FR" sz="1400" b="1" dirty="0" smtClean="0"/>
          </a:p>
          <a:p>
            <a:r>
              <a:rPr lang="fr-FR" sz="1400" b="1" dirty="0" smtClean="0"/>
              <a:t>Le </a:t>
            </a:r>
            <a:r>
              <a:rPr lang="fr-FR" sz="1400" b="1" dirty="0" smtClean="0"/>
              <a:t>Support</a:t>
            </a:r>
            <a:r>
              <a:rPr lang="fr-FR" sz="1400" dirty="0" smtClean="0"/>
              <a:t>	</a:t>
            </a:r>
          </a:p>
          <a:p>
            <a:pPr lvl="1"/>
            <a:r>
              <a:rPr lang="fr-FR" sz="1400" dirty="0" smtClean="0"/>
              <a:t>A. </a:t>
            </a:r>
            <a:r>
              <a:rPr lang="fr-FR" sz="1400" cap="none" dirty="0" smtClean="0"/>
              <a:t>Les activités</a:t>
            </a:r>
            <a:r>
              <a:rPr lang="fr-FR" sz="1400" dirty="0" smtClean="0"/>
              <a:t>	6</a:t>
            </a:r>
          </a:p>
          <a:p>
            <a:pPr lvl="1"/>
            <a:r>
              <a:rPr lang="fr-FR" sz="1400" dirty="0" smtClean="0"/>
              <a:t>B. </a:t>
            </a:r>
            <a:r>
              <a:rPr lang="fr-FR" sz="1400" cap="none" dirty="0" smtClean="0"/>
              <a:t>Les </a:t>
            </a:r>
            <a:r>
              <a:rPr lang="fr-FR" sz="1400" cap="none" dirty="0" smtClean="0"/>
              <a:t>o</a:t>
            </a:r>
            <a:r>
              <a:rPr lang="fr-FR" sz="1400" cap="none" dirty="0" smtClean="0"/>
              <a:t>utils</a:t>
            </a:r>
            <a:r>
              <a:rPr lang="fr-FR" sz="1400" dirty="0" smtClean="0"/>
              <a:t>	</a:t>
            </a:r>
            <a:r>
              <a:rPr lang="fr-FR" sz="1400" dirty="0" smtClean="0"/>
              <a:t>7</a:t>
            </a:r>
          </a:p>
          <a:p>
            <a:pPr lvl="1"/>
            <a:endParaRPr lang="fr-FR" sz="1400" dirty="0" smtClean="0"/>
          </a:p>
          <a:p>
            <a:r>
              <a:rPr lang="fr-FR" sz="1400" b="1" dirty="0" smtClean="0"/>
              <a:t>L’agilité</a:t>
            </a:r>
            <a:r>
              <a:rPr lang="fr-FR" sz="1400" dirty="0" smtClean="0"/>
              <a:t>	</a:t>
            </a:r>
          </a:p>
          <a:p>
            <a:pPr lvl="1"/>
            <a:r>
              <a:rPr lang="fr-FR" sz="1400" dirty="0" smtClean="0"/>
              <a:t>A. </a:t>
            </a:r>
            <a:r>
              <a:rPr lang="fr-FR" sz="1400" cap="none" dirty="0" smtClean="0"/>
              <a:t>Les impacts sur les activités support</a:t>
            </a:r>
            <a:r>
              <a:rPr lang="fr-FR" sz="1400" dirty="0" smtClean="0"/>
              <a:t>	8</a:t>
            </a:r>
          </a:p>
          <a:p>
            <a:pPr lvl="1"/>
            <a:r>
              <a:rPr lang="fr-FR" sz="1400" dirty="0" smtClean="0"/>
              <a:t>B. </a:t>
            </a:r>
            <a:r>
              <a:rPr lang="fr-FR" sz="1400" cap="none" dirty="0" smtClean="0"/>
              <a:t>Le passage en « </a:t>
            </a:r>
            <a:r>
              <a:rPr lang="fr-FR" sz="1400" cap="none" dirty="0" err="1" smtClean="0"/>
              <a:t>continuous</a:t>
            </a:r>
            <a:r>
              <a:rPr lang="fr-FR" sz="1400" cap="none" dirty="0" smtClean="0"/>
              <a:t> </a:t>
            </a:r>
            <a:r>
              <a:rPr lang="fr-FR" sz="1400" cap="none" dirty="0" err="1" smtClean="0"/>
              <a:t>delivery</a:t>
            </a:r>
            <a:r>
              <a:rPr lang="fr-FR" sz="1400" cap="none" dirty="0" smtClean="0"/>
              <a:t> » d’une application</a:t>
            </a:r>
            <a:r>
              <a:rPr lang="fr-FR" sz="1400" dirty="0" smtClean="0"/>
              <a:t>	9</a:t>
            </a:r>
          </a:p>
          <a:p>
            <a:pPr lvl="1"/>
            <a:endParaRPr lang="fr-FR" sz="1400" b="1" dirty="0" smtClean="0">
              <a:solidFill>
                <a:srgbClr val="E60028"/>
              </a:solidFill>
            </a:endParaRPr>
          </a:p>
          <a:p>
            <a:pPr lvl="1"/>
            <a:r>
              <a:rPr lang="fr-FR" sz="1400" b="1" dirty="0" smtClean="0">
                <a:solidFill>
                  <a:srgbClr val="E60028"/>
                </a:solidFill>
              </a:rPr>
              <a:t>Bilan</a:t>
            </a:r>
            <a:r>
              <a:rPr lang="fr-FR" sz="1400" dirty="0" smtClean="0"/>
              <a:t>	10</a:t>
            </a:r>
          </a:p>
          <a:p>
            <a:pPr lvl="1"/>
            <a:endParaRPr lang="en-GB" sz="1400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custDataLst>
      <p:tags r:id="rId1"/>
    </p:custDataLst>
  </p:cSld>
  <p:clrMapOvr>
    <a:masterClrMapping/>
  </p:clrMapOvr>
  <p:transition advTm="6300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04800" y="3638550"/>
            <a:ext cx="2800350" cy="13525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3276599" y="3657600"/>
            <a:ext cx="3171825" cy="13525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33" name="Rounded Rectangle 32"/>
          <p:cNvSpPr/>
          <p:nvPr/>
        </p:nvSpPr>
        <p:spPr>
          <a:xfrm>
            <a:off x="6553200" y="3648075"/>
            <a:ext cx="2257425" cy="13525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2" y="193674"/>
            <a:ext cx="8334375" cy="288000"/>
          </a:xfrm>
        </p:spPr>
        <p:txBody>
          <a:bodyPr/>
          <a:lstStyle/>
          <a:p>
            <a:r>
              <a:rPr lang="fr-FR" sz="1800" dirty="0" smtClean="0"/>
              <a:t>LE Contexte</a:t>
            </a:r>
            <a:endParaRPr lang="en-US" sz="18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5"/>
          </p:nvPr>
        </p:nvSpPr>
        <p:spPr>
          <a:xfrm>
            <a:off x="3295978" y="3789999"/>
            <a:ext cx="3218100" cy="1039176"/>
          </a:xfrm>
        </p:spPr>
        <p:txBody>
          <a:bodyPr/>
          <a:lstStyle/>
          <a:p>
            <a:r>
              <a:rPr lang="fr-FR" b="1" dirty="0" smtClean="0"/>
              <a:t>3 pôles d’activité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Banque de détail  en France</a:t>
            </a:r>
          </a:p>
          <a:p>
            <a:pPr lvl="1"/>
            <a:r>
              <a:rPr lang="fr-FR" dirty="0" smtClean="0"/>
              <a:t>Banque de détail à l’étranger</a:t>
            </a:r>
          </a:p>
          <a:p>
            <a:pPr lvl="1"/>
            <a:r>
              <a:rPr lang="fr-FR" dirty="0" smtClean="0"/>
              <a:t>Banque de financement ou d’investissement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6"/>
          </p:nvPr>
        </p:nvSpPr>
        <p:spPr>
          <a:xfrm>
            <a:off x="6718968" y="3761424"/>
            <a:ext cx="1815432" cy="1115376"/>
          </a:xfrm>
        </p:spPr>
        <p:txBody>
          <a:bodyPr/>
          <a:lstStyle/>
          <a:p>
            <a:r>
              <a:rPr lang="fr-FR" b="1" dirty="0" smtClean="0"/>
              <a:t>3 valeurs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Esprit d’équipe</a:t>
            </a:r>
          </a:p>
          <a:p>
            <a:pPr lvl="1"/>
            <a:r>
              <a:rPr lang="fr-FR" dirty="0" smtClean="0"/>
              <a:t>Professionnalisme</a:t>
            </a:r>
          </a:p>
          <a:p>
            <a:pPr lvl="1"/>
            <a:r>
              <a:rPr lang="fr-FR" dirty="0" smtClean="0"/>
              <a:t>Esprit d’innovation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81050" y="1971675"/>
            <a:ext cx="7877175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23950" y="1905000"/>
            <a:ext cx="0" cy="16192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5325" y="1695449"/>
            <a:ext cx="857250" cy="1809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</a:rPr>
              <a:t>4 mai 1864</a:t>
            </a:r>
            <a:endParaRPr lang="en-US" sz="1100" b="1" dirty="0" err="1" smtClean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" y="2095499"/>
            <a:ext cx="723900" cy="2571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>
                <a:solidFill>
                  <a:schemeClr val="accent2"/>
                </a:solidFill>
              </a:rPr>
              <a:t>Création</a:t>
            </a:r>
            <a:endParaRPr lang="en-US" sz="1100" b="1" dirty="0" err="1" smtClean="0">
              <a:solidFill>
                <a:schemeClr val="accent2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124075" y="1905000"/>
            <a:ext cx="0" cy="16192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95450" y="1695449"/>
            <a:ext cx="857250" cy="1809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1871</a:t>
            </a:r>
            <a:endParaRPr lang="en-US" sz="1100" b="1" dirty="0" err="1" smtClean="0"/>
          </a:p>
        </p:txBody>
      </p:sp>
      <p:sp>
        <p:nvSpPr>
          <p:cNvPr id="21" name="TextBox 20"/>
          <p:cNvSpPr txBox="1"/>
          <p:nvPr/>
        </p:nvSpPr>
        <p:spPr>
          <a:xfrm>
            <a:off x="1762125" y="2095499"/>
            <a:ext cx="723900" cy="2571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Premier bureau à Londres</a:t>
            </a:r>
            <a:endParaRPr lang="en-US" sz="1100" b="1" dirty="0" err="1" smtClean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638550" y="1905000"/>
            <a:ext cx="0" cy="16192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09925" y="1695449"/>
            <a:ext cx="857250" cy="1809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1945</a:t>
            </a:r>
            <a:endParaRPr lang="en-US" sz="1100" b="1" dirty="0" err="1" smtClean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2095499"/>
            <a:ext cx="1333500" cy="2571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Nationalisation</a:t>
            </a:r>
            <a:endParaRPr lang="en-US" sz="1100" b="1" dirty="0" err="1" smtClean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267325" y="1905000"/>
            <a:ext cx="0" cy="16192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8700" y="1695449"/>
            <a:ext cx="857250" cy="1809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1987</a:t>
            </a:r>
            <a:endParaRPr lang="en-US" sz="1100" b="1" dirty="0" err="1" smtClean="0"/>
          </a:p>
        </p:txBody>
      </p:sp>
      <p:sp>
        <p:nvSpPr>
          <p:cNvPr id="27" name="TextBox 26"/>
          <p:cNvSpPr txBox="1"/>
          <p:nvPr/>
        </p:nvSpPr>
        <p:spPr>
          <a:xfrm>
            <a:off x="4905374" y="2095499"/>
            <a:ext cx="1038225" cy="2571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</a:rPr>
              <a:t>Privatisation</a:t>
            </a:r>
            <a:endParaRPr lang="en-US" sz="1100" b="1" dirty="0" err="1" smtClean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05150" y="2438400"/>
            <a:ext cx="1123950" cy="4381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>
                <a:solidFill>
                  <a:schemeClr val="accent2"/>
                </a:solidFill>
              </a:rPr>
              <a:t>Développement international</a:t>
            </a:r>
            <a:endParaRPr lang="en-US" sz="1100" b="1" dirty="0" err="1" smtClean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91025" y="2400300"/>
            <a:ext cx="1123950" cy="4381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Début de l’informatique</a:t>
            </a:r>
            <a:endParaRPr lang="en-US" sz="1100" b="1" dirty="0" err="1" smtClean="0"/>
          </a:p>
        </p:txBody>
      </p:sp>
      <p:sp>
        <p:nvSpPr>
          <p:cNvPr id="31" name="Content Placeholder 10"/>
          <p:cNvSpPr>
            <a:spLocks noGrp="1"/>
          </p:cNvSpPr>
          <p:nvPr>
            <p:ph idx="16"/>
          </p:nvPr>
        </p:nvSpPr>
        <p:spPr>
          <a:xfrm>
            <a:off x="457200" y="3761424"/>
            <a:ext cx="2729137" cy="1115376"/>
          </a:xfrm>
        </p:spPr>
        <p:txBody>
          <a:bodyPr/>
          <a:lstStyle/>
          <a:p>
            <a:r>
              <a:rPr lang="fr-FR" dirty="0" smtClean="0"/>
              <a:t>Siège Social : Paris</a:t>
            </a:r>
          </a:p>
          <a:p>
            <a:r>
              <a:rPr lang="fr-FR" dirty="0" smtClean="0"/>
              <a:t>CA : 22.8 milliards d’euros (2013)</a:t>
            </a:r>
          </a:p>
          <a:p>
            <a:r>
              <a:rPr lang="fr-FR" dirty="0" smtClean="0"/>
              <a:t>Effectif : plus de 148 000 personnes</a:t>
            </a:r>
          </a:p>
          <a:p>
            <a:r>
              <a:rPr lang="fr-FR" dirty="0" smtClean="0"/>
              <a:t>Présente dans plus de 76 pays (Europe, Asie, Amérique et Afrique)</a:t>
            </a:r>
            <a:endParaRPr lang="en-US" dirty="0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252412" y="469899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La Société Générale</a:t>
            </a:r>
            <a:endParaRPr kumimoji="0" lang="en-US" b="0" i="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7115175" y="1905000"/>
            <a:ext cx="0" cy="16192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86550" y="1695449"/>
            <a:ext cx="857250" cy="1809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</a:rPr>
              <a:t>2008</a:t>
            </a:r>
            <a:endParaRPr lang="en-US" sz="1100" b="1" dirty="0" err="1" smtClean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76899" y="2371724"/>
            <a:ext cx="1600201" cy="590551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>
                <a:solidFill>
                  <a:schemeClr val="accent2"/>
                </a:solidFill>
              </a:rPr>
              <a:t>Développement autour des trois piliers</a:t>
            </a:r>
            <a:endParaRPr lang="en-US" sz="1100" b="1" dirty="0" err="1" smtClean="0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15100" y="2085975"/>
            <a:ext cx="1228726" cy="29527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Crise financière</a:t>
            </a:r>
            <a:endParaRPr lang="en-US" sz="1100" b="1" dirty="0" err="1" smtClean="0"/>
          </a:p>
        </p:txBody>
      </p:sp>
      <p:sp>
        <p:nvSpPr>
          <p:cNvPr id="43" name="TextBox 42"/>
          <p:cNvSpPr txBox="1"/>
          <p:nvPr/>
        </p:nvSpPr>
        <p:spPr>
          <a:xfrm>
            <a:off x="7639049" y="2085975"/>
            <a:ext cx="1028701" cy="37147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Reprise</a:t>
            </a:r>
            <a:endParaRPr lang="en-US" sz="1100" b="1" dirty="0" err="1" smtClean="0"/>
          </a:p>
        </p:txBody>
      </p:sp>
    </p:spTree>
  </p:cSld>
  <p:clrMapOvr>
    <a:masterClrMapping/>
  </p:clrMapOvr>
  <p:transition advTm="11603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62400" y="3409950"/>
            <a:ext cx="4019550" cy="1733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962400" y="1343025"/>
            <a:ext cx="3990975" cy="177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57200" y="3409950"/>
            <a:ext cx="2752725" cy="4754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66726" y="2486026"/>
            <a:ext cx="2733674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2" y="193674"/>
            <a:ext cx="8334375" cy="288000"/>
          </a:xfrm>
        </p:spPr>
        <p:txBody>
          <a:bodyPr/>
          <a:lstStyle/>
          <a:p>
            <a:r>
              <a:rPr lang="fr-FR" sz="1800" dirty="0" smtClean="0"/>
              <a:t>LE Contexte</a:t>
            </a:r>
            <a:endParaRPr lang="en-US" sz="18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57338" y="2546349"/>
            <a:ext cx="814387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i="0" u="none" strike="noStrike" kern="1200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GBIS</a:t>
            </a:r>
            <a:endParaRPr kumimoji="0" lang="en-US" sz="1600" i="0" u="none" strike="noStrike" kern="1200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4" name="Content Placeholder 10"/>
          <p:cNvSpPr>
            <a:spLocks noGrp="1"/>
          </p:cNvSpPr>
          <p:nvPr>
            <p:ph idx="16"/>
          </p:nvPr>
        </p:nvSpPr>
        <p:spPr>
          <a:xfrm>
            <a:off x="4391025" y="1408749"/>
            <a:ext cx="3067050" cy="1115376"/>
          </a:xfrm>
        </p:spPr>
        <p:txBody>
          <a:bodyPr/>
          <a:lstStyle/>
          <a:p>
            <a:r>
              <a:rPr lang="fr-FR" sz="1400" dirty="0" smtClean="0"/>
              <a:t>Ancienne SGCIB</a:t>
            </a:r>
          </a:p>
          <a:p>
            <a:r>
              <a:rPr lang="fr-FR" sz="1400" dirty="0" smtClean="0"/>
              <a:t>4 activités principales :</a:t>
            </a:r>
          </a:p>
          <a:p>
            <a:pPr lvl="1"/>
            <a:r>
              <a:rPr lang="fr-FR" sz="1400" dirty="0" smtClean="0"/>
              <a:t>Marchés financiers</a:t>
            </a:r>
          </a:p>
          <a:p>
            <a:pPr lvl="1"/>
            <a:r>
              <a:rPr lang="fr-FR" sz="1400" dirty="0" smtClean="0"/>
              <a:t>Financements</a:t>
            </a:r>
          </a:p>
          <a:p>
            <a:pPr lvl="1"/>
            <a:r>
              <a:rPr lang="fr-FR" sz="1400" dirty="0" smtClean="0"/>
              <a:t>Banque Privée</a:t>
            </a:r>
          </a:p>
          <a:p>
            <a:pPr lvl="1"/>
            <a:r>
              <a:rPr lang="fr-FR" sz="1400" dirty="0" smtClean="0"/>
              <a:t>Métier Titre</a:t>
            </a:r>
          </a:p>
        </p:txBody>
      </p:sp>
      <p:sp>
        <p:nvSpPr>
          <p:cNvPr id="35" name="Content Placeholder 10"/>
          <p:cNvSpPr>
            <a:spLocks noGrp="1"/>
          </p:cNvSpPr>
          <p:nvPr>
            <p:ph idx="16"/>
          </p:nvPr>
        </p:nvSpPr>
        <p:spPr>
          <a:xfrm>
            <a:off x="4371975" y="3694749"/>
            <a:ext cx="2729137" cy="1115376"/>
          </a:xfrm>
        </p:spPr>
        <p:txBody>
          <a:bodyPr/>
          <a:lstStyle/>
          <a:p>
            <a:r>
              <a:rPr lang="fr-FR" sz="1400" dirty="0" smtClean="0"/>
              <a:t>DSI de GBIS</a:t>
            </a:r>
          </a:p>
          <a:p>
            <a:r>
              <a:rPr lang="fr-FR" sz="1400" dirty="0" smtClean="0"/>
              <a:t>2 axes d’innovation :</a:t>
            </a:r>
          </a:p>
          <a:p>
            <a:pPr lvl="1"/>
            <a:r>
              <a:rPr lang="fr-FR" sz="1400" dirty="0" smtClean="0"/>
              <a:t>Transformation digitale</a:t>
            </a:r>
          </a:p>
          <a:p>
            <a:pPr lvl="1"/>
            <a:r>
              <a:rPr lang="fr-FR" sz="1400" dirty="0" err="1" smtClean="0"/>
              <a:t>Continuous</a:t>
            </a:r>
            <a:r>
              <a:rPr lang="fr-FR" sz="1400" dirty="0" smtClean="0"/>
              <a:t> </a:t>
            </a:r>
            <a:r>
              <a:rPr lang="fr-FR" sz="1400" dirty="0" err="1" smtClean="0"/>
              <a:t>Delivery</a:t>
            </a:r>
            <a:endParaRPr lang="fr-FR" sz="1400" dirty="0" smtClean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423988" y="3460749"/>
            <a:ext cx="804862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i="0" u="none" strike="noStrike" kern="1200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ITEC</a:t>
            </a:r>
            <a:endParaRPr kumimoji="0" lang="en-US" sz="1600" i="0" u="none" strike="noStrike" kern="1200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252412" y="469899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La Société Générale</a:t>
            </a:r>
            <a:endParaRPr kumimoji="0" lang="en-US" b="0" i="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1609725" y="2971801"/>
            <a:ext cx="390525" cy="4572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21" name="Right Arrow 20"/>
          <p:cNvSpPr/>
          <p:nvPr/>
        </p:nvSpPr>
        <p:spPr>
          <a:xfrm rot="20440255">
            <a:off x="3381374" y="2333625"/>
            <a:ext cx="409575" cy="32385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22" name="Right Arrow 21"/>
          <p:cNvSpPr/>
          <p:nvPr/>
        </p:nvSpPr>
        <p:spPr>
          <a:xfrm rot="1511400">
            <a:off x="3400424" y="3629024"/>
            <a:ext cx="409575" cy="32385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</p:spTree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logo dauphin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81106" y="222250"/>
            <a:ext cx="1276350" cy="419100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866776" y="981076"/>
            <a:ext cx="6857999" cy="3543300"/>
            <a:chOff x="161925" y="981075"/>
            <a:chExt cx="8458199" cy="5132070"/>
          </a:xfrm>
        </p:grpSpPr>
        <p:sp>
          <p:nvSpPr>
            <p:cNvPr id="17" name="Rectangle 16"/>
            <p:cNvSpPr/>
            <p:nvPr/>
          </p:nvSpPr>
          <p:spPr>
            <a:xfrm>
              <a:off x="4117974" y="3038474"/>
              <a:ext cx="950976" cy="731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OSD</a:t>
              </a:r>
              <a:endParaRPr lang="en-US" sz="1200" b="1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67549" y="2000249"/>
              <a:ext cx="1552575" cy="84772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OPER</a:t>
              </a:r>
              <a:endParaRPr lang="en-US" sz="1200" b="1" dirty="0" smtClean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67549" y="1019174"/>
              <a:ext cx="1552575" cy="84772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GLFI</a:t>
              </a:r>
              <a:endParaRPr lang="en-US" sz="1200" b="1" dirty="0" smtClean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1925" y="981075"/>
              <a:ext cx="4572000" cy="48577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C00000"/>
                  </a:solidFill>
                </a:rPr>
                <a:t>ITEC</a:t>
              </a:r>
              <a:endParaRPr lang="en-US" sz="12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14701" y="1752599"/>
              <a:ext cx="1419224" cy="73152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C00000"/>
                  </a:solidFill>
                </a:rPr>
                <a:t>FCC</a:t>
              </a:r>
              <a:endParaRPr lang="en-US" sz="12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78149" y="3038474"/>
              <a:ext cx="950976" cy="731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LTL</a:t>
              </a:r>
              <a:endParaRPr lang="en-US" sz="1200" b="1" dirty="0" smtClean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38324" y="3038474"/>
              <a:ext cx="950976" cy="731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RPP</a:t>
              </a:r>
              <a:endParaRPr lang="en-US" sz="1200" b="1" dirty="0" smtClean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57799" y="3038474"/>
              <a:ext cx="950976" cy="73152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C00000"/>
                  </a:solidFill>
                </a:rPr>
                <a:t>PRS</a:t>
              </a:r>
              <a:endParaRPr lang="en-US" sz="12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1925" y="1752600"/>
              <a:ext cx="469660" cy="21907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noAutofit/>
            </a:bodyPr>
            <a:lstStyle/>
            <a:p>
              <a:pPr algn="ctr"/>
              <a:r>
                <a:rPr lang="fr-FR" sz="2000" b="1" dirty="0" smtClean="0">
                  <a:solidFill>
                    <a:schemeClr val="accent2"/>
                  </a:solidFill>
                </a:rPr>
                <a:t>…</a:t>
              </a:r>
              <a:endParaRPr lang="en-US" sz="2000" b="1" dirty="0" err="1" smtClean="0">
                <a:solidFill>
                  <a:schemeClr val="accent2"/>
                </a:solidFill>
              </a:endParaRPr>
            </a:p>
          </p:txBody>
        </p:sp>
        <p:cxnSp>
          <p:nvCxnSpPr>
            <p:cNvPr id="53" name="Elbow Connector 52"/>
            <p:cNvCxnSpPr>
              <a:stCxn id="51" idx="0"/>
              <a:endCxn id="21" idx="2"/>
            </p:cNvCxnSpPr>
            <p:nvPr/>
          </p:nvCxnSpPr>
          <p:spPr>
            <a:xfrm rot="5400000" flipH="1" flipV="1">
              <a:off x="1279465" y="584140"/>
              <a:ext cx="285751" cy="20511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hape 57"/>
            <p:cNvCxnSpPr>
              <a:stCxn id="21" idx="2"/>
              <a:endCxn id="22" idx="0"/>
            </p:cNvCxnSpPr>
            <p:nvPr/>
          </p:nvCxnSpPr>
          <p:spPr>
            <a:xfrm rot="16200000" flipH="1">
              <a:off x="3093244" y="821530"/>
              <a:ext cx="285750" cy="1576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4" idx="0"/>
              <a:endCxn id="22" idx="2"/>
            </p:cNvCxnSpPr>
            <p:nvPr/>
          </p:nvCxnSpPr>
          <p:spPr>
            <a:xfrm rot="5400000" flipH="1" flipV="1">
              <a:off x="2891885" y="1906047"/>
              <a:ext cx="554355" cy="17105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23" idx="0"/>
              <a:endCxn id="22" idx="2"/>
            </p:cNvCxnSpPr>
            <p:nvPr/>
          </p:nvCxnSpPr>
          <p:spPr>
            <a:xfrm rot="5400000" flipH="1" flipV="1">
              <a:off x="3461798" y="2475959"/>
              <a:ext cx="554355" cy="57067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17" idx="0"/>
              <a:endCxn id="22" idx="2"/>
            </p:cNvCxnSpPr>
            <p:nvPr/>
          </p:nvCxnSpPr>
          <p:spPr>
            <a:xfrm rot="16200000" flipV="1">
              <a:off x="4031711" y="2476722"/>
              <a:ext cx="554355" cy="56914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25" idx="0"/>
              <a:endCxn id="22" idx="2"/>
            </p:cNvCxnSpPr>
            <p:nvPr/>
          </p:nvCxnSpPr>
          <p:spPr>
            <a:xfrm rot="16200000" flipV="1">
              <a:off x="4601623" y="1906810"/>
              <a:ext cx="554355" cy="170897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794374" y="4276724"/>
              <a:ext cx="950976" cy="73152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C00000"/>
                  </a:solidFill>
                </a:rPr>
                <a:t>OSD</a:t>
              </a:r>
              <a:endParaRPr lang="en-US" sz="12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54549" y="4276724"/>
              <a:ext cx="950976" cy="731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LTL</a:t>
              </a:r>
              <a:endParaRPr lang="en-US" sz="1200" b="1" dirty="0" smtClean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14724" y="4276724"/>
              <a:ext cx="950976" cy="731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RPP</a:t>
              </a:r>
              <a:endParaRPr lang="en-US" sz="1200" b="1" dirty="0" smtClean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934199" y="4276724"/>
              <a:ext cx="950976" cy="731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AOP</a:t>
              </a:r>
              <a:endParaRPr lang="en-US" sz="1200" b="1" dirty="0" smtClean="0"/>
            </a:p>
          </p:txBody>
        </p:sp>
        <p:cxnSp>
          <p:nvCxnSpPr>
            <p:cNvPr id="76" name="Elbow Connector 75"/>
            <p:cNvCxnSpPr>
              <a:stCxn id="72" idx="0"/>
              <a:endCxn id="25" idx="2"/>
            </p:cNvCxnSpPr>
            <p:nvPr/>
          </p:nvCxnSpPr>
          <p:spPr>
            <a:xfrm rot="16200000" flipV="1">
              <a:off x="5748210" y="3755071"/>
              <a:ext cx="506730" cy="5365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75" idx="0"/>
              <a:endCxn id="25" idx="2"/>
            </p:cNvCxnSpPr>
            <p:nvPr/>
          </p:nvCxnSpPr>
          <p:spPr>
            <a:xfrm rot="16200000" flipV="1">
              <a:off x="6318122" y="3185159"/>
              <a:ext cx="506730" cy="1676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73" idx="0"/>
              <a:endCxn id="25" idx="2"/>
            </p:cNvCxnSpPr>
            <p:nvPr/>
          </p:nvCxnSpPr>
          <p:spPr>
            <a:xfrm rot="5400000" flipH="1" flipV="1">
              <a:off x="5178297" y="3721734"/>
              <a:ext cx="506730" cy="6032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74" idx="0"/>
              <a:endCxn id="25" idx="2"/>
            </p:cNvCxnSpPr>
            <p:nvPr/>
          </p:nvCxnSpPr>
          <p:spPr>
            <a:xfrm rot="5400000" flipH="1" flipV="1">
              <a:off x="4608384" y="3151822"/>
              <a:ext cx="506730" cy="17430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6327774" y="5381625"/>
              <a:ext cx="950976" cy="731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/>
                <a:t>PCL</a:t>
              </a:r>
              <a:endParaRPr lang="en-US" sz="1200" b="1" dirty="0" smtClean="0"/>
            </a:p>
          </p:txBody>
        </p:sp>
        <p:cxnSp>
          <p:nvCxnSpPr>
            <p:cNvPr id="87" name="Elbow Connector 86"/>
            <p:cNvCxnSpPr>
              <a:stCxn id="93" idx="0"/>
              <a:endCxn id="72" idx="2"/>
            </p:cNvCxnSpPr>
            <p:nvPr/>
          </p:nvCxnSpPr>
          <p:spPr>
            <a:xfrm rot="5400000" flipH="1" flipV="1">
              <a:off x="5806947" y="4918710"/>
              <a:ext cx="373381" cy="5524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86" idx="0"/>
              <a:endCxn id="72" idx="2"/>
            </p:cNvCxnSpPr>
            <p:nvPr/>
          </p:nvCxnSpPr>
          <p:spPr>
            <a:xfrm rot="16200000" flipV="1">
              <a:off x="6349872" y="4928235"/>
              <a:ext cx="373381" cy="533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5241924" y="5381625"/>
              <a:ext cx="950976" cy="73152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chemeClr val="bg1"/>
                  </a:solidFill>
                </a:rPr>
                <a:t>SCM</a:t>
              </a:r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99" name="Content Placeholder 2"/>
          <p:cNvSpPr>
            <a:spLocks noGrp="1"/>
          </p:cNvSpPr>
          <p:nvPr>
            <p:ph idx="1"/>
          </p:nvPr>
        </p:nvSpPr>
        <p:spPr>
          <a:xfrm>
            <a:off x="571500" y="4362449"/>
            <a:ext cx="7829550" cy="1666875"/>
          </a:xfrm>
        </p:spPr>
        <p:txBody>
          <a:bodyPr/>
          <a:lstStyle/>
          <a:p>
            <a:r>
              <a:rPr lang="fr-FR" sz="1300" dirty="0" smtClean="0"/>
              <a:t>7 personnes</a:t>
            </a:r>
          </a:p>
          <a:p>
            <a:r>
              <a:rPr lang="fr-FR" sz="1300" dirty="0" smtClean="0"/>
              <a:t>Londres et Paris</a:t>
            </a:r>
          </a:p>
          <a:p>
            <a:r>
              <a:rPr lang="fr-FR" sz="1300" dirty="0" smtClean="0"/>
              <a:t>Mission : Assurer le support fonctionnel sur les applications</a:t>
            </a:r>
          </a:p>
          <a:p>
            <a:r>
              <a:rPr lang="fr-FR" sz="1300" dirty="0" smtClean="0"/>
              <a:t>Périmètres :</a:t>
            </a:r>
          </a:p>
          <a:p>
            <a:pPr lvl="1"/>
            <a:r>
              <a:rPr lang="fr-FR" sz="1300" dirty="0" smtClean="0"/>
              <a:t>Syndication</a:t>
            </a:r>
          </a:p>
          <a:p>
            <a:pPr lvl="1"/>
            <a:r>
              <a:rPr lang="fr-FR" sz="1300" dirty="0" smtClean="0"/>
              <a:t>Titrisation</a:t>
            </a:r>
          </a:p>
          <a:p>
            <a:pPr lvl="1"/>
            <a:r>
              <a:rPr lang="fr-FR" sz="1300" dirty="0" smtClean="0"/>
              <a:t>Spécifique : CBS / TDA</a:t>
            </a:r>
          </a:p>
          <a:p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7447262" y="3285893"/>
            <a:ext cx="896637" cy="5050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BLR/PRS</a:t>
            </a:r>
            <a:endParaRPr lang="en-US" sz="1200" b="1" dirty="0" smtClean="0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557212" y="19367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 dirty="0" smtClean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 Contexte</a:t>
            </a:r>
            <a:endParaRPr kumimoji="0" lang="en-US" b="0" i="0" u="none" strike="noStrike" kern="1200" cap="all" spc="0" normalizeH="0" baseline="0" noProof="0" dirty="0">
              <a:ln>
                <a:noFill/>
              </a:ln>
              <a:solidFill>
                <a:srgbClr val="E60028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252412" y="469899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 service PRS/OSD</a:t>
            </a:r>
            <a:endParaRPr kumimoji="0" lang="en-US" b="0" i="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Tm="141508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6763" y="2546349"/>
            <a:ext cx="7300912" cy="1939926"/>
          </a:xfrm>
        </p:spPr>
        <p:txBody>
          <a:bodyPr/>
          <a:lstStyle/>
          <a:p>
            <a:r>
              <a:rPr lang="fr-FR" sz="1200" dirty="0" smtClean="0"/>
              <a:t>Etudier les effets de l’arrivée de l’agilité sur le travail de l’équipe support</a:t>
            </a:r>
          </a:p>
          <a:p>
            <a:endParaRPr lang="fr-FR" sz="1200" dirty="0" smtClean="0"/>
          </a:p>
          <a:p>
            <a:r>
              <a:rPr lang="fr-FR" sz="1200" dirty="0" smtClean="0"/>
              <a:t>Proposer des solutions</a:t>
            </a:r>
          </a:p>
          <a:p>
            <a:endParaRPr lang="fr-FR" sz="1200" dirty="0" smtClean="0"/>
          </a:p>
          <a:p>
            <a:r>
              <a:rPr lang="fr-FR" sz="1200" dirty="0" smtClean="0"/>
              <a:t>Suivre le passage en </a:t>
            </a:r>
            <a:r>
              <a:rPr lang="fr-FR" sz="1200" dirty="0" err="1" smtClean="0"/>
              <a:t>Continuous</a:t>
            </a:r>
            <a:r>
              <a:rPr lang="fr-FR" sz="1200" dirty="0" smtClean="0"/>
              <a:t> </a:t>
            </a:r>
            <a:r>
              <a:rPr lang="fr-FR" sz="1200" dirty="0" err="1" smtClean="0"/>
              <a:t>Delivery</a:t>
            </a:r>
            <a:r>
              <a:rPr lang="fr-FR" sz="1200" dirty="0" smtClean="0"/>
              <a:t> d’une application : CBS</a:t>
            </a:r>
          </a:p>
          <a:p>
            <a:endParaRPr lang="fr-FR" sz="1200" dirty="0" smtClean="0"/>
          </a:p>
          <a:p>
            <a:r>
              <a:rPr lang="fr-FR" sz="1200" dirty="0" smtClean="0"/>
              <a:t>Participer aux activités support</a:t>
            </a:r>
            <a:endParaRPr lang="en-US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9087" y="209867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noProof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M</a:t>
            </a:r>
            <a:r>
              <a:rPr kumimoji="0" lang="fr-FR" sz="1600" b="1" i="0" u="none" strike="noStrike" kern="1200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issions</a:t>
            </a:r>
            <a:endParaRPr kumimoji="0" lang="en-US" sz="1600" b="1" i="0" u="none" strike="noStrike" kern="1200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763" y="4241799"/>
            <a:ext cx="4729162" cy="19399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8612" y="434657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Déroulement</a:t>
            </a:r>
            <a:endParaRPr kumimoji="0" lang="en-US" sz="1600" b="1" i="0" u="none" strike="noStrike" kern="1200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561973" y="4391025"/>
          <a:ext cx="8439151" cy="1876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90512" y="89852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noProof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Problématique</a:t>
            </a:r>
            <a:endParaRPr kumimoji="0" lang="en-US" sz="1600" b="1" i="0" u="none" strike="noStrike" kern="1200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76288" y="1308099"/>
            <a:ext cx="4729162" cy="7969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Les méthodes Agile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L’agilité chez ITEC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57212" y="19367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 dirty="0" smtClean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 Contexte</a:t>
            </a:r>
            <a:endParaRPr kumimoji="0" lang="en-US" b="0" i="0" u="none" strike="noStrike" kern="1200" cap="all" spc="0" normalizeH="0" baseline="0" noProof="0" dirty="0">
              <a:ln>
                <a:noFill/>
              </a:ln>
              <a:solidFill>
                <a:srgbClr val="E60028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52412" y="469899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 stage</a:t>
            </a:r>
            <a:endParaRPr kumimoji="0" lang="en-US" b="0" i="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advTm="17971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505450" y="3952875"/>
            <a:ext cx="24384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514975" y="1647825"/>
            <a:ext cx="24384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505450" y="3495675"/>
            <a:ext cx="2419349" cy="2952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505450" y="1209675"/>
            <a:ext cx="2466975" cy="2952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876300" y="1666875"/>
            <a:ext cx="3657600" cy="2952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914400" y="2038350"/>
            <a:ext cx="3648075" cy="278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5738812" y="1957876"/>
            <a:ext cx="3942000" cy="1347300"/>
          </a:xfrm>
        </p:spPr>
        <p:txBody>
          <a:bodyPr/>
          <a:lstStyle/>
          <a:p>
            <a:r>
              <a:rPr lang="fr-FR" b="1" dirty="0" smtClean="0"/>
              <a:t> Petits incidents</a:t>
            </a:r>
          </a:p>
          <a:p>
            <a:r>
              <a:rPr lang="fr-FR" b="1" dirty="0" smtClean="0"/>
              <a:t>Incidents 3*</a:t>
            </a:r>
          </a:p>
          <a:p>
            <a:r>
              <a:rPr lang="fr-FR" b="1" dirty="0" smtClean="0"/>
              <a:t>ATP</a:t>
            </a:r>
            <a:endParaRPr lang="en-US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52613" y="1622424"/>
            <a:ext cx="2357438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1200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Request</a:t>
            </a:r>
            <a:r>
              <a:rPr kumimoji="0" lang="fr-FR" sz="1400" b="1" i="1" u="none" strike="noStrike" kern="1200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Management</a:t>
            </a:r>
            <a:endParaRPr kumimoji="0" lang="en-US" sz="1400" b="1" i="1" u="none" strike="noStrike" kern="1200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729287" y="1165224"/>
            <a:ext cx="3490913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1200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Incident</a:t>
            </a:r>
            <a:r>
              <a:rPr kumimoji="0" lang="fr-FR" sz="1400" b="1" i="1" u="none" strike="noStrike" kern="1200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fr-FR" sz="1400" b="1" i="1" u="none" strike="noStrike" kern="1200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Management</a:t>
            </a:r>
            <a:endParaRPr kumimoji="0" lang="en-US" sz="1400" b="1" i="1" u="none" strike="noStrike" kern="1200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014413" y="2338875"/>
            <a:ext cx="3395662" cy="26712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2563" marR="0" lvl="0" indent="-182563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lang="fr-FR" sz="1300" b="1" dirty="0" smtClean="0">
                <a:latin typeface="Arial" pitchFamily="34" charset="0"/>
                <a:cs typeface="Arial" pitchFamily="34" charset="0"/>
              </a:rPr>
              <a:t>Demandes simples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lang="fr-FR" sz="1300" b="1" dirty="0" smtClean="0">
                <a:latin typeface="Arial" pitchFamily="34" charset="0"/>
                <a:cs typeface="Arial" pitchFamily="34" charset="0"/>
              </a:rPr>
              <a:t>Explications / Formation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lang="fr-FR" sz="1300" b="1" dirty="0" smtClean="0">
                <a:latin typeface="Arial" pitchFamily="34" charset="0"/>
                <a:cs typeface="Arial" pitchFamily="34" charset="0"/>
              </a:rPr>
              <a:t>Extractions de base de données pour des audits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lang="fr-FR" sz="1300" b="1" dirty="0" smtClean="0">
                <a:latin typeface="Arial" pitchFamily="34" charset="0"/>
                <a:cs typeface="Arial" pitchFamily="34" charset="0"/>
              </a:rPr>
              <a:t>Modifications de fichiers Excel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lang="fr-FR" sz="1300" b="1" dirty="0" smtClean="0">
                <a:latin typeface="Arial" pitchFamily="34" charset="0"/>
                <a:cs typeface="Arial" pitchFamily="34" charset="0"/>
              </a:rPr>
              <a:t>Business Object Reports</a:t>
            </a:r>
            <a:r>
              <a:rPr kumimoji="0" lang="fr-F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lang="fr-FR" sz="1300" b="1" dirty="0" smtClean="0">
              <a:latin typeface="Arial" pitchFamily="34" charset="0"/>
              <a:cs typeface="Arial" pitchFamily="34" charset="0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Paramétrage</a:t>
            </a:r>
          </a:p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fr-F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…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idx="15"/>
          </p:nvPr>
        </p:nvSpPr>
        <p:spPr>
          <a:xfrm>
            <a:off x="5653087" y="4158150"/>
            <a:ext cx="2776538" cy="1452075"/>
          </a:xfrm>
        </p:spPr>
        <p:txBody>
          <a:bodyPr/>
          <a:lstStyle/>
          <a:p>
            <a:r>
              <a:rPr lang="fr-FR" b="1" dirty="0" smtClean="0"/>
              <a:t>Coordination / Suivi</a:t>
            </a:r>
          </a:p>
          <a:p>
            <a:r>
              <a:rPr lang="fr-FR" b="1" dirty="0" smtClean="0"/>
              <a:t>Tests :</a:t>
            </a:r>
          </a:p>
          <a:p>
            <a:pPr lvl="1"/>
            <a:r>
              <a:rPr lang="fr-FR" b="1" dirty="0" smtClean="0"/>
              <a:t>Non régression</a:t>
            </a:r>
          </a:p>
          <a:p>
            <a:pPr lvl="1"/>
            <a:r>
              <a:rPr lang="fr-FR" b="1" dirty="0" smtClean="0"/>
              <a:t>Evolutions</a:t>
            </a:r>
            <a:endParaRPr lang="en-US" b="1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738812" y="3470274"/>
            <a:ext cx="3490913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1200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Release Management</a:t>
            </a:r>
            <a:endParaRPr kumimoji="0" lang="en-US" sz="1400" b="1" i="1" u="none" strike="noStrike" kern="1200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57212" y="19367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 dirty="0" smtClean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 support</a:t>
            </a:r>
            <a:endParaRPr kumimoji="0" lang="en-US" b="0" i="0" u="none" strike="noStrike" kern="1200" cap="all" spc="0" normalizeH="0" baseline="0" noProof="0" dirty="0">
              <a:ln>
                <a:noFill/>
              </a:ln>
              <a:solidFill>
                <a:srgbClr val="E60028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52412" y="469899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Les activités</a:t>
            </a:r>
            <a:endParaRPr kumimoji="0" lang="en-US" b="0" i="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3933825" y="3695701"/>
            <a:ext cx="5067300" cy="2171700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295775" y="3762375"/>
            <a:ext cx="3581400" cy="4000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fr-FR" sz="1400" b="1" dirty="0" smtClean="0">
                <a:solidFill>
                  <a:schemeClr val="accent3">
                    <a:lumMod val="75000"/>
                  </a:schemeClr>
                </a:solidFill>
              </a:rPr>
              <a:t>Technique</a:t>
            </a:r>
            <a:endParaRPr lang="en-US" sz="1100" b="1" dirty="0" err="1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33825" y="1266825"/>
            <a:ext cx="5067300" cy="2314576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210050" y="1257300"/>
            <a:ext cx="3581400" cy="4000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Knowledge Management</a:t>
            </a:r>
            <a:endParaRPr lang="en-US" sz="11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0500" y="1228725"/>
            <a:ext cx="3590925" cy="4619625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4" y="1933574"/>
            <a:ext cx="1638301" cy="147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922" y="3467100"/>
            <a:ext cx="1228725" cy="1524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ITrack</a:t>
            </a:r>
            <a:endParaRPr lang="en-US" sz="1100" b="1" dirty="0" err="1" smtClean="0"/>
          </a:p>
        </p:txBody>
      </p:sp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9945" y="4000499"/>
            <a:ext cx="1386205" cy="130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79347" y="5467350"/>
            <a:ext cx="1228725" cy="1524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PRS Net</a:t>
            </a:r>
            <a:endParaRPr lang="en-US" sz="1100" b="1" dirty="0" err="1" smtClean="0"/>
          </a:p>
        </p:txBody>
      </p:sp>
      <p:pic>
        <p:nvPicPr>
          <p:cNvPr id="36866" name="Picture 2" descr="https://encrypted-tbn2.gstatic.com/images?q=tbn:ANd9GcRF0-XKR0Eym4_FqR-BPQu5FPQnPG1QgXmvUAZxiiq5Q7WZVfGRhrzv6aY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0400" y="3990975"/>
            <a:ext cx="1076325" cy="14287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69622" y="5476875"/>
            <a:ext cx="1228725" cy="1524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Daily meetings</a:t>
            </a:r>
            <a:endParaRPr lang="en-US" sz="1100" b="1" dirty="0" err="1" smtClean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38625" y="1623661"/>
            <a:ext cx="2181225" cy="149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636797" y="3200400"/>
            <a:ext cx="1228725" cy="1524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Synapses</a:t>
            </a:r>
            <a:endParaRPr lang="en-US" sz="1100" b="1" dirty="0" err="1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2735" y="1674848"/>
            <a:ext cx="2297890" cy="133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141872" y="3181350"/>
            <a:ext cx="1228725" cy="1524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Wiki</a:t>
            </a:r>
            <a:endParaRPr lang="en-US" sz="1100" b="1" dirty="0" err="1" smtClean="0"/>
          </a:p>
        </p:txBody>
      </p:sp>
      <p:pic>
        <p:nvPicPr>
          <p:cNvPr id="1028" name="Picture 4" descr="https://encrypted-tbn0.gstatic.com/images?q=tbn:ANd9GcRkkk4CCJaYZ40-faUZ6PGTFEnVhv77M2Xqh1JsrWTm19HEfbXjaqzJnSs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51550" y="4268787"/>
            <a:ext cx="1181100" cy="742951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036972" y="5133975"/>
            <a:ext cx="1228725" cy="1524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SQL </a:t>
            </a:r>
            <a:r>
              <a:rPr lang="fr-FR" sz="1100" b="1" dirty="0" err="1" smtClean="0"/>
              <a:t>Developer</a:t>
            </a:r>
            <a:endParaRPr lang="en-US" sz="1100" b="1" dirty="0" err="1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91025" y="4300538"/>
            <a:ext cx="17907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408197" y="5153025"/>
            <a:ext cx="1228725" cy="1524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Business Object</a:t>
            </a:r>
            <a:endParaRPr lang="en-US" sz="1100" b="1" dirty="0" err="1" smtClean="0"/>
          </a:p>
        </p:txBody>
      </p:sp>
      <p:sp>
        <p:nvSpPr>
          <p:cNvPr id="20" name="TextBox 19"/>
          <p:cNvSpPr txBox="1"/>
          <p:nvPr/>
        </p:nvSpPr>
        <p:spPr>
          <a:xfrm>
            <a:off x="542925" y="1276350"/>
            <a:ext cx="1733550" cy="4000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Organisation</a:t>
            </a:r>
            <a:endParaRPr lang="en-US" sz="1100" b="1" dirty="0" err="1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31" name="Picture 7" descr="https://encrypted-tbn0.gstatic.com/images?q=tbn:ANd9GcTaAf65IVDcOp8Pslin115Fqhr9O7OWFDK1maOwkrqrSfjDEIFUZJL6RA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08900" y="4214812"/>
            <a:ext cx="796925" cy="796926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7494297" y="5124450"/>
            <a:ext cx="1228725" cy="1524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1100" b="1" dirty="0" smtClean="0"/>
              <a:t>Exce</a:t>
            </a:r>
            <a:r>
              <a:rPr lang="fr-FR" sz="1100" dirty="0" smtClean="0"/>
              <a:t>l</a:t>
            </a:r>
            <a:endParaRPr lang="en-US" sz="1100" dirty="0" err="1" smtClean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557212" y="19367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 dirty="0" smtClean="0">
                <a:ln>
                  <a:noFill/>
                </a:ln>
                <a:solidFill>
                  <a:srgbClr val="E6002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 support</a:t>
            </a:r>
            <a:endParaRPr kumimoji="0" lang="en-US" b="0" i="0" u="none" strike="noStrike" kern="1200" cap="all" spc="0" normalizeH="0" baseline="0" noProof="0" dirty="0">
              <a:ln>
                <a:noFill/>
              </a:ln>
              <a:solidFill>
                <a:srgbClr val="E60028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52412" y="469899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Les outils</a:t>
            </a:r>
            <a:endParaRPr kumimoji="0" lang="en-US" b="0" i="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b="1" dirty="0" smtClean="0"/>
              <a:t>Un nouvel outil : JIRA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1400" b="1" dirty="0" smtClean="0"/>
              <a:t>Le </a:t>
            </a:r>
            <a:r>
              <a:rPr lang="fr-FR" sz="1400" b="1" dirty="0" err="1" smtClean="0"/>
              <a:t>lab</a:t>
            </a:r>
            <a:r>
              <a:rPr lang="fr-FR" sz="1400" b="1" dirty="0" smtClean="0"/>
              <a:t> « </a:t>
            </a:r>
            <a:r>
              <a:rPr lang="fr-FR" sz="1400" b="1" dirty="0" err="1" smtClean="0"/>
              <a:t>Continuous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Delivery</a:t>
            </a:r>
            <a:r>
              <a:rPr lang="fr-FR" sz="1400" b="1" dirty="0" smtClean="0"/>
              <a:t> »</a:t>
            </a:r>
          </a:p>
          <a:p>
            <a:pPr>
              <a:buNone/>
            </a:pPr>
            <a:endParaRPr lang="fr-FR" sz="1400" b="1" dirty="0" smtClean="0"/>
          </a:p>
          <a:p>
            <a:r>
              <a:rPr lang="fr-FR" sz="1400" b="1" dirty="0" smtClean="0"/>
              <a:t>Les « </a:t>
            </a:r>
            <a:r>
              <a:rPr lang="fr-FR" sz="1400" b="1" dirty="0" err="1" smtClean="0"/>
              <a:t>daily</a:t>
            </a:r>
            <a:r>
              <a:rPr lang="fr-FR" sz="1400" b="1" dirty="0" smtClean="0"/>
              <a:t> calls »</a:t>
            </a:r>
            <a:endParaRPr lang="en-US" sz="1400" b="1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6970" y="1528160"/>
            <a:ext cx="4729480" cy="302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57212" y="193674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cap="all" dirty="0" smtClean="0">
                <a:solidFill>
                  <a:srgbClr val="E60028"/>
                </a:solidFill>
                <a:latin typeface="Arial" pitchFamily="34" charset="0"/>
                <a:ea typeface="+mj-ea"/>
                <a:cs typeface="Arial" pitchFamily="34" charset="0"/>
              </a:rPr>
              <a:t>L’agilité</a:t>
            </a:r>
            <a:endParaRPr kumimoji="0" lang="en-US" b="0" i="0" u="none" strike="noStrike" kern="1200" cap="all" spc="0" normalizeH="0" baseline="0" noProof="0" dirty="0">
              <a:ln>
                <a:noFill/>
              </a:ln>
              <a:solidFill>
                <a:srgbClr val="E60028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2412" y="469899"/>
            <a:ext cx="8334375" cy="28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Les impacts de l’agilité</a:t>
            </a:r>
            <a:r>
              <a:rPr kumimoji="0" lang="fr-FR" b="0" i="0" u="none" strike="noStrike" kern="1200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sur les activités support</a:t>
            </a:r>
            <a:endParaRPr kumimoji="0" lang="en-US" b="0" i="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_SAVED_OFF_VER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LAYOUT_CONST" val="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LAYOUT_CONST" val="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LAYOUT_CONST" val="32"/>
</p:tagLst>
</file>

<file path=ppt/theme/theme1.xml><?xml version="1.0" encoding="utf-8"?>
<a:theme xmlns:a="http://schemas.openxmlformats.org/drawingml/2006/main" name="GBIS Template 2013">
  <a:themeElements>
    <a:clrScheme name="Custom 1">
      <a:dk1>
        <a:sysClr val="windowText" lastClr="000000"/>
      </a:dk1>
      <a:lt1>
        <a:sysClr val="window" lastClr="FFFFFF"/>
      </a:lt1>
      <a:dk2>
        <a:srgbClr val="17365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noAutofit/>
      </a:bodyPr>
      <a:lstStyle>
        <a:defPPr>
          <a:defRPr sz="11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SG CIB OnScreen Template 2012</Template>
  <TotalTime>7815</TotalTime>
  <Words>486</Words>
  <Application>Microsoft Office PowerPoint</Application>
  <PresentationFormat>On-screen Show (4:3)</PresentationFormat>
  <Paragraphs>212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GBIS Template 2013</vt:lpstr>
      <vt:lpstr>Mise en place de L’agilité dans une équipe support</vt:lpstr>
      <vt:lpstr>Sommaire</vt:lpstr>
      <vt:lpstr>LE Contexte</vt:lpstr>
      <vt:lpstr>LE Contexte</vt:lpstr>
      <vt:lpstr>Slide 5</vt:lpstr>
      <vt:lpstr>Slide 6</vt:lpstr>
      <vt:lpstr>Slide 7</vt:lpstr>
      <vt:lpstr>Slide 8</vt:lpstr>
      <vt:lpstr>Slide 9</vt:lpstr>
      <vt:lpstr>Slide 10</vt:lpstr>
      <vt:lpstr>Slide 11</vt:lpstr>
      <vt:lpstr>Merci de votre attention</vt:lpstr>
    </vt:vector>
  </TitlesOfParts>
  <Company>SOCIETE GENERALE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 TITLE ON ONE OR MORE LINES</dc:title>
  <dc:creator>clevesqu092112</dc:creator>
  <cp:lastModifiedBy>Elisabeth BERNARDEAU DE VALANCE (ebernard050514)</cp:lastModifiedBy>
  <cp:revision>131</cp:revision>
  <dcterms:created xsi:type="dcterms:W3CDTF">2013-08-05T12:11:43Z</dcterms:created>
  <dcterms:modified xsi:type="dcterms:W3CDTF">2014-10-14T16:51:54Z</dcterms:modified>
</cp:coreProperties>
</file>