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3" r:id="rId2"/>
  </p:sldMasterIdLst>
  <p:notesMasterIdLst>
    <p:notesMasterId r:id="rId31"/>
  </p:notesMasterIdLst>
  <p:handoutMasterIdLst>
    <p:handoutMasterId r:id="rId32"/>
  </p:handoutMasterIdLst>
  <p:sldIdLst>
    <p:sldId id="257" r:id="rId3"/>
    <p:sldId id="330" r:id="rId4"/>
    <p:sldId id="333" r:id="rId5"/>
    <p:sldId id="269" r:id="rId6"/>
    <p:sldId id="331" r:id="rId7"/>
    <p:sldId id="332" r:id="rId8"/>
    <p:sldId id="346" r:id="rId9"/>
    <p:sldId id="325" r:id="rId10"/>
    <p:sldId id="327" r:id="rId11"/>
    <p:sldId id="326" r:id="rId12"/>
    <p:sldId id="328" r:id="rId13"/>
    <p:sldId id="329" r:id="rId14"/>
    <p:sldId id="345" r:id="rId15"/>
    <p:sldId id="324" r:id="rId16"/>
    <p:sldId id="295" r:id="rId17"/>
    <p:sldId id="337" r:id="rId18"/>
    <p:sldId id="338" r:id="rId19"/>
    <p:sldId id="340" r:id="rId20"/>
    <p:sldId id="347" r:id="rId21"/>
    <p:sldId id="336" r:id="rId22"/>
    <p:sldId id="342" r:id="rId23"/>
    <p:sldId id="341" r:id="rId24"/>
    <p:sldId id="321" r:id="rId25"/>
    <p:sldId id="319" r:id="rId26"/>
    <p:sldId id="343" r:id="rId27"/>
    <p:sldId id="344" r:id="rId28"/>
    <p:sldId id="294" r:id="rId29"/>
    <p:sldId id="348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A6"/>
    <a:srgbClr val="040811"/>
    <a:srgbClr val="3D3D9D"/>
    <a:srgbClr val="A8D0F4"/>
    <a:srgbClr val="5050BB"/>
    <a:srgbClr val="4949B1"/>
    <a:srgbClr val="4848AF"/>
    <a:srgbClr val="4242A7"/>
    <a:srgbClr val="4D4DB7"/>
    <a:srgbClr val="484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fr-FR"/>
              <a:pPr/>
              <a:t>15/05/2015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fr-FR"/>
              <a:pPr/>
              <a:t>15/05/2015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442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6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45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6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90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74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6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33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453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45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41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18439"/>
      </p:ext>
    </p:extLst>
  </p:cSld>
  <p:clrMapOvr>
    <a:masterClrMapping/>
  </p:clrMapOvr>
  <p:transition spd="slow">
    <p:wipe/>
  </p:transition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28220"/>
      </p:ext>
    </p:extLst>
  </p:cSld>
  <p:clrMapOvr>
    <a:masterClrMapping/>
  </p:clrMapOvr>
  <p:transition spd="slow">
    <p:wipe/>
  </p:transition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338737"/>
      </p:ext>
    </p:extLst>
  </p:cSld>
  <p:clrMapOvr>
    <a:masterClrMapping/>
  </p:clrMapOvr>
  <p:transition spd="slow">
    <p:wipe/>
  </p:transition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44999"/>
      </p:ext>
    </p:extLst>
  </p:cSld>
  <p:clrMapOvr>
    <a:masterClrMapping/>
  </p:clrMapOvr>
  <p:transition spd="slow">
    <p:wipe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91799"/>
      </p:ext>
    </p:extLst>
  </p:cSld>
  <p:clrMapOvr>
    <a:masterClrMapping/>
  </p:clrMapOvr>
  <p:transition spd="slow">
    <p:wipe/>
  </p:transition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125796"/>
      </p:ext>
    </p:extLst>
  </p:cSld>
  <p:clrMapOvr>
    <a:masterClrMapping/>
  </p:clrMapOvr>
  <p:transition spd="slow">
    <p:wipe/>
  </p:transition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01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26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43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30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62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003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99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79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657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78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33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852" y="584200"/>
            <a:ext cx="9306649" cy="2000251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6600" b="0" i="0" dirty="0" smtClean="0">
                <a:solidFill>
                  <a:schemeClr val="bg1"/>
                </a:solidFill>
                <a:latin typeface="Calibri"/>
                <a:ea typeface="+mj-ea"/>
                <a:cs typeface="+mj-cs"/>
              </a:rPr>
              <a:t>Projet AGIR</a:t>
            </a:r>
            <a:endParaRPr lang="fr-FR" sz="6600" b="0" i="0" dirty="0">
              <a:solidFill>
                <a:schemeClr val="bg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53852" y="2616200"/>
            <a:ext cx="11017224" cy="17526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800" b="0" i="0" spc="200" baseline="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SOUTENANCE FINALE</a:t>
            </a:r>
            <a:endParaRPr lang="fr-FR" sz="2800" b="0" i="0" spc="2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fr-FR" sz="2800" b="0" i="0" spc="200" baseline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0" y="6538914"/>
            <a:ext cx="2234618" cy="365125"/>
          </a:xfrm>
        </p:spPr>
        <p:txBody>
          <a:bodyPr/>
          <a:lstStyle/>
          <a:p>
            <a:fld id="{9CEAAF5C-8611-4F52-94DC-F092AAE55BAE}" type="datetime1">
              <a:rPr lang="fr-FR" smtClean="0"/>
              <a:pPr/>
              <a:t>15/05/2015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66114" y="4786322"/>
            <a:ext cx="4418108" cy="144016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152">
              <a:spcBef>
                <a:spcPts val="0"/>
              </a:spcBef>
            </a:pPr>
            <a:r>
              <a:rPr lang="fr-FR" sz="2800" dirty="0" err="1" smtClean="0">
                <a:solidFill>
                  <a:schemeClr val="bg1"/>
                </a:solidFill>
                <a:latin typeface="Calibri"/>
              </a:rPr>
              <a:t>Lounes</a:t>
            </a: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 Achab</a:t>
            </a:r>
          </a:p>
          <a:p>
            <a:pPr defTabSz="1216152">
              <a:spcBef>
                <a:spcPts val="0"/>
              </a:spcBef>
            </a:pP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Jordan Afonso</a:t>
            </a:r>
          </a:p>
          <a:p>
            <a:pPr defTabSz="1216152">
              <a:spcBef>
                <a:spcPts val="0"/>
              </a:spcBef>
            </a:pPr>
            <a:r>
              <a:rPr lang="fr-FR" sz="2800" dirty="0" err="1" smtClean="0">
                <a:solidFill>
                  <a:schemeClr val="bg1"/>
                </a:solidFill>
                <a:latin typeface="Calibri"/>
              </a:rPr>
              <a:t>Afshin</a:t>
            </a: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Calibri"/>
              </a:rPr>
              <a:t>Khalghdoost</a:t>
            </a:r>
            <a:endParaRPr lang="fr-FR" sz="2800" dirty="0" smtClean="0">
              <a:solidFill>
                <a:schemeClr val="bg1"/>
              </a:solidFill>
              <a:latin typeface="Calibri"/>
            </a:endParaRPr>
          </a:p>
          <a:p>
            <a:pPr defTabSz="1216152">
              <a:spcBef>
                <a:spcPts val="0"/>
              </a:spcBef>
            </a:pPr>
            <a:r>
              <a:rPr lang="fr-FR" sz="2800" dirty="0" err="1" smtClean="0">
                <a:solidFill>
                  <a:schemeClr val="bg1"/>
                </a:solidFill>
                <a:latin typeface="Calibri"/>
              </a:rPr>
              <a:t>Thin</a:t>
            </a: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-</a:t>
            </a:r>
            <a:r>
              <a:rPr lang="fr-FR" sz="2800" dirty="0" err="1" smtClean="0">
                <a:solidFill>
                  <a:schemeClr val="bg1"/>
                </a:solidFill>
                <a:latin typeface="Calibri"/>
              </a:rPr>
              <a:t>Hinane</a:t>
            </a: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Calibri"/>
              </a:rPr>
              <a:t>Younsi</a:t>
            </a:r>
            <a:endParaRPr lang="fr-FR" sz="2800" dirty="0" smtClean="0">
              <a:solidFill>
                <a:schemeClr val="bg1"/>
              </a:solidFill>
              <a:latin typeface="Calibri"/>
            </a:endParaRPr>
          </a:p>
          <a:p>
            <a:pPr defTabSz="1216152">
              <a:spcBef>
                <a:spcPts val="0"/>
              </a:spcBef>
            </a:pPr>
            <a:endParaRPr lang="fr-FR" sz="2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Le Produit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/>
          <a:stretch/>
        </p:blipFill>
        <p:spPr>
          <a:xfrm>
            <a:off x="909836" y="2348880"/>
            <a:ext cx="5353560" cy="38272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20180" y="3501008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AGIR-BOX</a:t>
            </a:r>
            <a:endParaRPr lang="fr-F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6156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Le Produit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/>
          <a:stretch/>
        </p:blipFill>
        <p:spPr>
          <a:xfrm>
            <a:off x="813130" y="3334051"/>
            <a:ext cx="3760629" cy="26884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1844" y="2420888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AGIR-BOX</a:t>
            </a:r>
            <a:endParaRPr lang="fr-F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1485900" y="5517232"/>
            <a:ext cx="2736304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006180" y="3964227"/>
            <a:ext cx="432048" cy="1264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222204" y="4259252"/>
            <a:ext cx="12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</a:rPr>
              <a:t>13 cm</a:t>
            </a:r>
            <a:endParaRPr lang="fr-F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70587" y="5550956"/>
            <a:ext cx="12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</a:rPr>
              <a:t>3 cm</a:t>
            </a:r>
            <a:endParaRPr lang="fr-F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"/>
          </p:nvPr>
        </p:nvSpPr>
        <p:spPr>
          <a:xfrm>
            <a:off x="5014292" y="2991600"/>
            <a:ext cx="4320480" cy="3424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L’unité de gestion principale</a:t>
            </a:r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1"/>
          </p:nvPr>
        </p:nvSpPr>
        <p:spPr>
          <a:xfrm>
            <a:off x="5014292" y="3669938"/>
            <a:ext cx="6912768" cy="408125"/>
          </a:xfrm>
        </p:spPr>
        <p:txBody>
          <a:bodyPr>
            <a:normAutofit/>
          </a:bodyPr>
          <a:lstStyle/>
          <a:p>
            <a:r>
              <a:rPr lang="fr-FR" dirty="0" smtClean="0"/>
              <a:t>Des modules secondaires contrôlant 4 margeurs chacun 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1"/>
          </p:nvPr>
        </p:nvSpPr>
        <p:spPr>
          <a:xfrm>
            <a:off x="5014291" y="4384868"/>
            <a:ext cx="4320480" cy="3424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Une application Android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half" idx="1"/>
          </p:nvPr>
        </p:nvSpPr>
        <p:spPr>
          <a:xfrm>
            <a:off x="5006540" y="5003264"/>
            <a:ext cx="7174533" cy="1064105"/>
          </a:xfrm>
        </p:spPr>
        <p:txBody>
          <a:bodyPr>
            <a:normAutofit/>
          </a:bodyPr>
          <a:lstStyle/>
          <a:p>
            <a:r>
              <a:rPr lang="fr-FR" dirty="0" smtClean="0"/>
              <a:t>Une solution avec un module principal + 4 modules secondaires (16 margeurs) = 350 euros (contre 8000 euros dans le commerce)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121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Le Produit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5426604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Les performances :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1"/>
          </p:nvPr>
        </p:nvSpPr>
        <p:spPr>
          <a:xfrm>
            <a:off x="1154653" y="2996952"/>
            <a:ext cx="10033171" cy="2952328"/>
          </a:xfrm>
        </p:spPr>
        <p:txBody>
          <a:bodyPr>
            <a:normAutofit/>
          </a:bodyPr>
          <a:lstStyle/>
          <a:p>
            <a:r>
              <a:rPr lang="fr-FR" dirty="0" smtClean="0"/>
              <a:t>L’AGIR-BOX permet de connecter jusqu’à 4 modules secondaires en lien avec le module principal</a:t>
            </a:r>
          </a:p>
          <a:p>
            <a:r>
              <a:rPr lang="fr-FR" dirty="0" smtClean="0"/>
              <a:t>Le système </a:t>
            </a:r>
            <a:r>
              <a:rPr lang="fr-FR" dirty="0" err="1" smtClean="0"/>
              <a:t>Plug&amp;Play</a:t>
            </a:r>
            <a:r>
              <a:rPr lang="fr-FR" dirty="0" smtClean="0"/>
              <a:t> permet d’ajouter ou de supprimer les modules secondaire à volonté (jusqu’à 4 pour l’instant)</a:t>
            </a:r>
          </a:p>
          <a:p>
            <a:r>
              <a:rPr lang="fr-FR" dirty="0" smtClean="0"/>
              <a:t>Chaque module permet de dépiler jusqu’à 4 documents par secondes</a:t>
            </a:r>
          </a:p>
          <a:p>
            <a:endParaRPr lang="fr-FR" dirty="0"/>
          </a:p>
          <a:p>
            <a:r>
              <a:rPr lang="fr-FR" dirty="0" smtClean="0"/>
              <a:t>Des dimensions bien inférieures aux </a:t>
            </a:r>
            <a:r>
              <a:rPr lang="fr-FR" dirty="0" err="1" smtClean="0"/>
              <a:t>concurents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79688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Sommaire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3283525"/>
            <a:ext cx="3929090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Le Produit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2471255"/>
            <a:ext cx="4994556" cy="418534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"/>
              </a:rPr>
              <a:t>Description du projet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407414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La solution </a:t>
            </a:r>
            <a:r>
              <a:rPr lang="fr-FR" sz="3200" dirty="0">
                <a:solidFill>
                  <a:schemeClr val="tx1"/>
                </a:solidFill>
                <a:latin typeface="Calibri"/>
              </a:rPr>
              <a:t>technique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1504792" y="486978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Le travail d’équipe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980496" y="4862431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9" name="Ellipse 18"/>
          <p:cNvSpPr/>
          <p:nvPr/>
        </p:nvSpPr>
        <p:spPr>
          <a:xfrm>
            <a:off x="976165" y="3259538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976165" y="4079173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976165" y="2468915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1386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900" dirty="0">
                <a:latin typeface="Calibri"/>
              </a:rPr>
              <a:t>Le solution technique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950876" y="3571876"/>
            <a:ext cx="1428760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</a:t>
            </a:r>
          </a:p>
          <a:p>
            <a:pPr algn="ctr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9809188" y="3571876"/>
            <a:ext cx="1428760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</a:t>
            </a:r>
          </a:p>
          <a:p>
            <a:pPr algn="ctr"/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5094280" y="2571744"/>
            <a:ext cx="1857388" cy="114300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Mère</a:t>
            </a:r>
            <a:endParaRPr lang="fr-FR" dirty="0"/>
          </a:p>
        </p:txBody>
      </p:sp>
      <p:pic>
        <p:nvPicPr>
          <p:cNvPr id="14" name="Image 13" descr="05539625-photo-archos-familyp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5652" y="4380922"/>
            <a:ext cx="2714644" cy="2273062"/>
          </a:xfrm>
          <a:prstGeom prst="rect">
            <a:avLst/>
          </a:prstGeom>
        </p:spPr>
      </p:pic>
      <p:sp>
        <p:nvSpPr>
          <p:cNvPr id="15" name="Chevron 14"/>
          <p:cNvSpPr/>
          <p:nvPr/>
        </p:nvSpPr>
        <p:spPr>
          <a:xfrm>
            <a:off x="2736826" y="3714752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2951140" y="3714752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3165454" y="3714752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3379768" y="3714752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flipH="1">
            <a:off x="8594742" y="3714752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flipH="1">
            <a:off x="8809056" y="3714752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flipH="1">
            <a:off x="9023370" y="3714752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flipH="1">
            <a:off x="9237684" y="3714752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9809188" y="2571744"/>
            <a:ext cx="1428760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</a:t>
            </a:r>
          </a:p>
          <a:p>
            <a:pPr algn="ctr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9" name="Chevron 28"/>
          <p:cNvSpPr/>
          <p:nvPr/>
        </p:nvSpPr>
        <p:spPr>
          <a:xfrm flipH="1">
            <a:off x="8594742" y="2714620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 flipH="1">
            <a:off x="8809056" y="2714620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 flipH="1">
            <a:off x="9023370" y="2714620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 flipH="1">
            <a:off x="9237684" y="2714620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950876" y="2571744"/>
            <a:ext cx="1428760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</a:t>
            </a:r>
          </a:p>
          <a:p>
            <a:pPr algn="ctr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34" name="Chevron 33"/>
          <p:cNvSpPr/>
          <p:nvPr/>
        </p:nvSpPr>
        <p:spPr>
          <a:xfrm>
            <a:off x="2736826" y="2714620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951140" y="2714620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165454" y="2714620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379768" y="2714620"/>
            <a:ext cx="214314" cy="42862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 rot="5400000">
            <a:off x="6558759" y="3679033"/>
            <a:ext cx="214314" cy="428628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 rot="5400000">
            <a:off x="6558759" y="3893347"/>
            <a:ext cx="214314" cy="428628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 rot="5400000">
            <a:off x="6558759" y="4107661"/>
            <a:ext cx="214314" cy="428628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 rot="16200000" flipV="1">
            <a:off x="5344313" y="3679033"/>
            <a:ext cx="214314" cy="428628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Chevron 44"/>
          <p:cNvSpPr/>
          <p:nvPr/>
        </p:nvSpPr>
        <p:spPr>
          <a:xfrm rot="16200000" flipV="1">
            <a:off x="5344313" y="3893347"/>
            <a:ext cx="214314" cy="428628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 rot="16200000" flipV="1">
            <a:off x="5344313" y="4107661"/>
            <a:ext cx="214314" cy="428628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Flèche droite à entaille 46"/>
          <p:cNvSpPr/>
          <p:nvPr/>
        </p:nvSpPr>
        <p:spPr>
          <a:xfrm>
            <a:off x="7237420" y="3214686"/>
            <a:ext cx="1071570" cy="285752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à entaille 47"/>
          <p:cNvSpPr/>
          <p:nvPr/>
        </p:nvSpPr>
        <p:spPr>
          <a:xfrm flipH="1">
            <a:off x="3808396" y="3214686"/>
            <a:ext cx="1071570" cy="285752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7" grpId="0" animBg="1"/>
      <p:bldP spid="18" grpId="0" animBg="1"/>
      <p:bldP spid="28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La solution technique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1154654" y="2603501"/>
            <a:ext cx="10486018" cy="3416301"/>
          </a:xfrm>
        </p:spPr>
        <p:txBody>
          <a:bodyPr/>
          <a:lstStyle/>
          <a:p>
            <a:r>
              <a:rPr lang="fr-FR" dirty="0" smtClean="0"/>
              <a:t>Module principal :</a:t>
            </a:r>
          </a:p>
          <a:p>
            <a:pPr lvl="2"/>
            <a:r>
              <a:rPr lang="fr-FR" dirty="0" err="1" smtClean="0"/>
              <a:t>Micro-controleur</a:t>
            </a:r>
            <a:r>
              <a:rPr lang="fr-FR" dirty="0" smtClean="0"/>
              <a:t> qui reçoit les informations </a:t>
            </a:r>
            <a:r>
              <a:rPr lang="fr-FR" dirty="0"/>
              <a:t>des modules secondaires </a:t>
            </a:r>
            <a:r>
              <a:rPr lang="fr-FR" dirty="0" smtClean="0"/>
              <a:t>via un bus CAN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Les données sont codées selon un protocole décrit dans un document annexe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Reçoit aussi les informations provenant de la tablette servant à donner des ordres d’allumage ou d’extinction des margeurs et les envoie au module concerné</a:t>
            </a:r>
          </a:p>
          <a:p>
            <a:pPr lvl="2"/>
            <a:r>
              <a:rPr lang="fr-FR" dirty="0" smtClean="0"/>
              <a:t>Envoi des données de contrôle d’état système à la tablette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247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La solution technique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1154654" y="2603501"/>
            <a:ext cx="10486018" cy="3416301"/>
          </a:xfrm>
        </p:spPr>
        <p:txBody>
          <a:bodyPr/>
          <a:lstStyle/>
          <a:p>
            <a:r>
              <a:rPr lang="fr-FR" dirty="0" smtClean="0"/>
              <a:t>Module secondaire :</a:t>
            </a:r>
          </a:p>
          <a:p>
            <a:pPr lvl="2"/>
            <a:r>
              <a:rPr lang="fr-FR" dirty="0" err="1" smtClean="0"/>
              <a:t>Micro-controleur</a:t>
            </a:r>
            <a:r>
              <a:rPr lang="fr-FR" dirty="0" smtClean="0"/>
              <a:t> qui reçoit et traite les informations venant des capteurs ainsi que les ordres du module principal via un bus CAN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Le µC traite les données des capteurs selon un algorithme décrit en annexe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En cas de problème, il prévient le module principal et se déconnecte du système 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Il maintient en fonctionnement des </a:t>
            </a:r>
            <a:r>
              <a:rPr lang="fr-FR" dirty="0" err="1" smtClean="0"/>
              <a:t>LEDs</a:t>
            </a:r>
            <a:r>
              <a:rPr lang="fr-FR" dirty="0" smtClean="0"/>
              <a:t> permettant de visionner son état courant</a:t>
            </a:r>
          </a:p>
          <a:p>
            <a:pPr lvl="2"/>
            <a:endParaRPr lang="fr-FR" dirty="0"/>
          </a:p>
          <a:p>
            <a:pPr marL="914126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4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La solution technique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5426604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Les communications :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942284" y="3284984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principal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782044" y="4801001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Tablette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102524" y="4801001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Modules secondaires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9" idx="1"/>
            <a:endCxn id="10" idx="0"/>
          </p:cNvCxnSpPr>
          <p:nvPr/>
        </p:nvCxnSpPr>
        <p:spPr>
          <a:xfrm flipH="1">
            <a:off x="3862164" y="3717032"/>
            <a:ext cx="1080120" cy="10839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3"/>
            <a:endCxn id="11" idx="0"/>
          </p:cNvCxnSpPr>
          <p:nvPr/>
        </p:nvCxnSpPr>
        <p:spPr>
          <a:xfrm>
            <a:off x="7102524" y="3717032"/>
            <a:ext cx="1080120" cy="10839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693695" y="393672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Bus CAN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95319" y="384342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Bluetooth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59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La solution technique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5426604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L’IHM :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"/>
          </p:nvPr>
        </p:nvSpPr>
        <p:spPr>
          <a:xfrm>
            <a:off x="1773932" y="3203818"/>
            <a:ext cx="4320480" cy="342451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Screenshot</a:t>
            </a:r>
            <a:r>
              <a:rPr lang="fr-FR" dirty="0" smtClean="0"/>
              <a:t> de l’IHM</a:t>
            </a:r>
            <a:endParaRPr lang="fr-FR" dirty="0"/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1"/>
          </p:nvPr>
        </p:nvSpPr>
        <p:spPr>
          <a:xfrm>
            <a:off x="1773932" y="3830715"/>
            <a:ext cx="7488832" cy="695487"/>
          </a:xfrm>
        </p:spPr>
        <p:txBody>
          <a:bodyPr>
            <a:normAutofit/>
          </a:bodyPr>
          <a:lstStyle/>
          <a:p>
            <a:r>
              <a:rPr lang="fr-FR" dirty="0" smtClean="0"/>
              <a:t>Application Android de gestion des margeurs et des moteurs qui les contrôlent</a:t>
            </a:r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1"/>
          </p:nvPr>
        </p:nvSpPr>
        <p:spPr>
          <a:xfrm>
            <a:off x="1773932" y="4810648"/>
            <a:ext cx="8280920" cy="1354656"/>
          </a:xfrm>
        </p:spPr>
        <p:txBody>
          <a:bodyPr>
            <a:normAutofit/>
          </a:bodyPr>
          <a:lstStyle/>
          <a:p>
            <a:r>
              <a:rPr lang="fr-FR" dirty="0" smtClean="0"/>
              <a:t>Permet de communiquer des ordres au module principal et de recevoir les informations sur l’état du système par Bluetooth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0558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Sommaire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3283525"/>
            <a:ext cx="3929090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Le Produit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2471255"/>
            <a:ext cx="4994556" cy="418534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"/>
              </a:rPr>
              <a:t>Description du projet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407414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"/>
              </a:rPr>
              <a:t>La solution technique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1504792" y="486978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 travail d’équipe</a:t>
            </a:r>
            <a:endParaRPr lang="fr-FR" sz="3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976165" y="3259538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976165" y="2468915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987397" y="4898808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987397" y="4088622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950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Sommaire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3283525"/>
            <a:ext cx="3929090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 Produit</a:t>
            </a:r>
            <a:endParaRPr lang="fr-FR" sz="3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2471255"/>
            <a:ext cx="4994556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Description du projet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407414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La solution </a:t>
            </a:r>
            <a:r>
              <a:rPr lang="fr-FR" sz="3200" dirty="0">
                <a:solidFill>
                  <a:schemeClr val="tx1"/>
                </a:solidFill>
                <a:latin typeface="Calibri"/>
              </a:rPr>
              <a:t>technique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1504792" y="486978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 travail d’équipe</a:t>
            </a:r>
            <a:endParaRPr lang="fr-FR" sz="3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942042" y="2417257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942042" y="3189440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5" name="Ellipse 14"/>
          <p:cNvSpPr/>
          <p:nvPr/>
        </p:nvSpPr>
        <p:spPr>
          <a:xfrm>
            <a:off x="944078" y="4020563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944078" y="4847472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2220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Le travail d’équipe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10268351" cy="3416301"/>
          </a:xfrm>
        </p:spPr>
        <p:txBody>
          <a:bodyPr/>
          <a:lstStyle/>
          <a:p>
            <a:r>
              <a:rPr lang="fr-FR" dirty="0" smtClean="0"/>
              <a:t>Groupe de 4 étudiants répondant au besoin d’un client</a:t>
            </a:r>
          </a:p>
          <a:p>
            <a:r>
              <a:rPr lang="fr-FR" dirty="0" smtClean="0"/>
              <a:t>Un coordinateur différent chaque période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Définition des tâches :</a:t>
            </a:r>
          </a:p>
          <a:p>
            <a:pPr lvl="2"/>
            <a:r>
              <a:rPr lang="fr-FR" dirty="0" smtClean="0"/>
              <a:t>Dans un premier temps, définition de l’ordre du jour tous les matins</a:t>
            </a:r>
            <a:endParaRPr lang="fr-FR" dirty="0"/>
          </a:p>
          <a:p>
            <a:pPr lvl="3"/>
            <a:r>
              <a:rPr lang="fr-FR" dirty="0" smtClean="0"/>
              <a:t>Problème : vision au jour le jour qui empêche d’avoir une vision globale de l’avancement </a:t>
            </a:r>
          </a:p>
          <a:p>
            <a:pPr lvl="2"/>
            <a:r>
              <a:rPr lang="fr-FR" dirty="0" smtClean="0"/>
              <a:t>Dans un second temps, prévisions à plus long terme </a:t>
            </a:r>
          </a:p>
          <a:p>
            <a:pPr lvl="3"/>
            <a:r>
              <a:rPr lang="fr-FR" dirty="0" smtClean="0"/>
              <a:t>Définition des tâches une semaine à l’avance</a:t>
            </a:r>
          </a:p>
        </p:txBody>
      </p:sp>
    </p:spTree>
    <p:extLst>
      <p:ext uri="{BB962C8B-B14F-4D97-AF65-F5344CB8AC3E}">
        <p14:creationId xmlns:p14="http://schemas.microsoft.com/office/powerpoint/2010/main" val="2859577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Le travail d’équipe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4654" y="3140968"/>
            <a:ext cx="10268350" cy="2757718"/>
          </a:xfrm>
        </p:spPr>
        <p:txBody>
          <a:bodyPr/>
          <a:lstStyle/>
          <a:p>
            <a:r>
              <a:rPr lang="fr-FR" dirty="0" smtClean="0"/>
              <a:t>Pour chaque tâche : rédaction d’un cahier de suivi de tâche afin de suivre l’avancement et les difficultés </a:t>
            </a:r>
          </a:p>
          <a:p>
            <a:endParaRPr lang="fr-FR" dirty="0"/>
          </a:p>
          <a:p>
            <a:r>
              <a:rPr lang="fr-FR" dirty="0" smtClean="0"/>
              <a:t>Importance apportée à la rédaction de documentations pour facilement se rappeler des semaines précédentes </a:t>
            </a:r>
          </a:p>
          <a:p>
            <a:endParaRPr lang="fr-FR" dirty="0"/>
          </a:p>
          <a:p>
            <a:r>
              <a:rPr lang="fr-FR" dirty="0" smtClean="0"/>
              <a:t>Expérimentation de différentes techniques de management</a:t>
            </a:r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5426604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Du coté administratif :</a:t>
            </a:r>
          </a:p>
        </p:txBody>
      </p:sp>
    </p:spTree>
    <p:extLst>
      <p:ext uri="{BB962C8B-B14F-4D97-AF65-F5344CB8AC3E}">
        <p14:creationId xmlns:p14="http://schemas.microsoft.com/office/powerpoint/2010/main" val="292238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973668"/>
            <a:ext cx="9145016" cy="706964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La communication du groupe AGIR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"/>
          </p:nvPr>
        </p:nvSpPr>
        <p:spPr>
          <a:xfrm>
            <a:off x="620807" y="2143141"/>
            <a:ext cx="11006056" cy="20779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Le groupe Facebook pour la communication rapide : </a:t>
            </a:r>
            <a:r>
              <a:rPr lang="fr-FR" dirty="0" err="1" smtClean="0"/>
              <a:t>projet,agir@groups,facebook,com</a:t>
            </a:r>
            <a:endParaRPr lang="fr-FR" dirty="0" smtClean="0"/>
          </a:p>
          <a:p>
            <a:r>
              <a:rPr lang="fr-FR" dirty="0" smtClean="0"/>
              <a:t>La boite mail commune pour la communication officielle : </a:t>
            </a:r>
            <a:r>
              <a:rPr lang="fr-FR" dirty="0" err="1" smtClean="0"/>
              <a:t>polytech,projetagir@gmail,com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DropBox</a:t>
            </a:r>
            <a:r>
              <a:rPr lang="fr-FR" dirty="0" smtClean="0"/>
              <a:t> pour partager des documents : </a:t>
            </a:r>
            <a:r>
              <a:rPr lang="fr-FR" dirty="0" err="1" smtClean="0"/>
              <a:t>polytech,projetagir@gmail,com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GitHub</a:t>
            </a:r>
            <a:r>
              <a:rPr lang="fr-FR" dirty="0" smtClean="0"/>
              <a:t> pour partager du code source : </a:t>
            </a:r>
            <a:r>
              <a:rPr lang="fr-FR" dirty="0" err="1" smtClean="0"/>
              <a:t>www,github,com</a:t>
            </a:r>
            <a:r>
              <a:rPr lang="fr-FR" dirty="0" smtClean="0"/>
              <a:t>/</a:t>
            </a:r>
            <a:r>
              <a:rPr lang="fr-FR" dirty="0" err="1" smtClean="0"/>
              <a:t>Projet_AGIR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02" y="4331118"/>
            <a:ext cx="2038350" cy="1905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7" y="4247149"/>
            <a:ext cx="1878777" cy="187877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7" y="4099124"/>
            <a:ext cx="2193352" cy="219335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054" y="4221088"/>
            <a:ext cx="2799580" cy="20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77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2" y="642918"/>
            <a:ext cx="9177223" cy="1037714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Un projet "risqué"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7788" y="2564905"/>
            <a:ext cx="10628391" cy="3096344"/>
          </a:xfrm>
        </p:spPr>
        <p:txBody>
          <a:bodyPr/>
          <a:lstStyle/>
          <a:p>
            <a:r>
              <a:rPr lang="fr-FR" dirty="0" smtClean="0"/>
              <a:t>Risque principal : changement de la structure mécanique du système du client</a:t>
            </a:r>
          </a:p>
          <a:p>
            <a:pPr lvl="2"/>
            <a:r>
              <a:rPr lang="fr-FR" dirty="0" smtClean="0"/>
              <a:t>Solution : choix d'une architecture simple à adapter à une nouvelle structure mécanique</a:t>
            </a:r>
          </a:p>
          <a:p>
            <a:r>
              <a:rPr lang="fr-FR" dirty="0" smtClean="0"/>
              <a:t>Risques secondaires :</a:t>
            </a:r>
          </a:p>
          <a:p>
            <a:pPr lvl="1"/>
            <a:r>
              <a:rPr lang="fr-FR" dirty="0" smtClean="0"/>
              <a:t>Absence totale du client pendant la seconde période</a:t>
            </a:r>
          </a:p>
          <a:p>
            <a:pPr lvl="2"/>
            <a:r>
              <a:rPr lang="fr-FR" dirty="0" smtClean="0"/>
              <a:t>Solution : choix du cahier d'architecture comme base de travail solide</a:t>
            </a:r>
          </a:p>
          <a:p>
            <a:pPr lvl="1"/>
            <a:r>
              <a:rPr lang="fr-FR" dirty="0" smtClean="0"/>
              <a:t>Temps d'apprentissages de nouvelles technologies</a:t>
            </a:r>
          </a:p>
          <a:p>
            <a:pPr lvl="2"/>
            <a:r>
              <a:rPr lang="fr-FR" dirty="0" smtClean="0"/>
              <a:t>Solution : optimisation de la répartition des tâches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8247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5400" dirty="0" smtClean="0">
                <a:latin typeface="Calibri"/>
              </a:rPr>
              <a:t>Il était temps d' "AGIR"…</a:t>
            </a:r>
            <a:endParaRPr lang="fr-FR" sz="5400" dirty="0"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4FC0-E12F-4F0C-A368-49065047AB54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909836" y="2636912"/>
            <a:ext cx="208823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 semaines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998068" y="3223803"/>
            <a:ext cx="4903751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 semaines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998068" y="3978674"/>
            <a:ext cx="2527487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 semaines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915651" y="5333483"/>
            <a:ext cx="1275105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 semaines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951272" y="2406079"/>
            <a:ext cx="437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Réalisation des modules secondaires</a:t>
            </a:r>
            <a:endParaRPr lang="fr-FR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13294" y="3728845"/>
            <a:ext cx="2424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Implémentation IHM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60965" y="4614564"/>
            <a:ext cx="265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Programmation des algorithmes des modules secondaires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726259" y="5898814"/>
            <a:ext cx="2174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Assemblage et tests</a:t>
            </a:r>
            <a:endParaRPr lang="fr-FR" sz="1600" dirty="0"/>
          </a:p>
        </p:txBody>
      </p:sp>
      <p:cxnSp>
        <p:nvCxnSpPr>
          <p:cNvPr id="20" name="Connecteur droit avec flèche 19"/>
          <p:cNvCxnSpPr>
            <a:stCxn id="14" idx="1"/>
            <a:endCxn id="9" idx="3"/>
          </p:cNvCxnSpPr>
          <p:nvPr/>
        </p:nvCxnSpPr>
        <p:spPr>
          <a:xfrm flipH="1">
            <a:off x="2998068" y="2590745"/>
            <a:ext cx="953204" cy="26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0"/>
            <a:endCxn id="11" idx="1"/>
          </p:cNvCxnSpPr>
          <p:nvPr/>
        </p:nvCxnSpPr>
        <p:spPr>
          <a:xfrm flipV="1">
            <a:off x="1425661" y="3439827"/>
            <a:ext cx="1572407" cy="28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0"/>
            <a:endCxn id="12" idx="1"/>
          </p:cNvCxnSpPr>
          <p:nvPr/>
        </p:nvCxnSpPr>
        <p:spPr>
          <a:xfrm flipV="1">
            <a:off x="1887529" y="4194698"/>
            <a:ext cx="1110539" cy="41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13" idx="1"/>
          </p:cNvCxnSpPr>
          <p:nvPr/>
        </p:nvCxnSpPr>
        <p:spPr>
          <a:xfrm flipV="1">
            <a:off x="6900520" y="5549507"/>
            <a:ext cx="1015131" cy="51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374332" y="4625036"/>
            <a:ext cx="2527487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 semaines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326660" y="3731876"/>
            <a:ext cx="265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Programmation et réalisation carte mère</a:t>
            </a:r>
            <a:endParaRPr lang="fr-FR" sz="1600" dirty="0"/>
          </a:p>
        </p:txBody>
      </p:sp>
      <p:cxnSp>
        <p:nvCxnSpPr>
          <p:cNvPr id="43" name="Connecteur droit avec flèche 42"/>
          <p:cNvCxnSpPr>
            <a:stCxn id="41" idx="1"/>
            <a:endCxn id="40" idx="3"/>
          </p:cNvCxnSpPr>
          <p:nvPr/>
        </p:nvCxnSpPr>
        <p:spPr>
          <a:xfrm flipH="1">
            <a:off x="7901819" y="4024264"/>
            <a:ext cx="424841" cy="8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9190756" y="5852067"/>
            <a:ext cx="1275105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 semaines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9913785" y="5263956"/>
            <a:ext cx="2174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Marge de sécurité</a:t>
            </a:r>
            <a:endParaRPr lang="fr-FR" sz="1600" dirty="0"/>
          </a:p>
        </p:txBody>
      </p:sp>
      <p:cxnSp>
        <p:nvCxnSpPr>
          <p:cNvPr id="54" name="Connecteur droit avec flèche 53"/>
          <p:cNvCxnSpPr>
            <a:stCxn id="52" idx="2"/>
            <a:endCxn id="51" idx="0"/>
          </p:cNvCxnSpPr>
          <p:nvPr/>
        </p:nvCxnSpPr>
        <p:spPr>
          <a:xfrm flipH="1">
            <a:off x="9828309" y="5602510"/>
            <a:ext cx="1172607" cy="24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4582244" y="1687389"/>
            <a:ext cx="5426604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1"/>
                </a:solidFill>
                <a:latin typeface="Calibri"/>
              </a:rPr>
              <a:t>Gantt initial</a:t>
            </a:r>
          </a:p>
        </p:txBody>
      </p:sp>
    </p:spTree>
    <p:extLst>
      <p:ext uri="{BB962C8B-B14F-4D97-AF65-F5344CB8AC3E}">
        <p14:creationId xmlns:p14="http://schemas.microsoft.com/office/powerpoint/2010/main" val="915619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/>
      <p:bldP spid="15" grpId="0"/>
      <p:bldP spid="17" grpId="0"/>
      <p:bldP spid="18" grpId="0"/>
      <p:bldP spid="40" grpId="0" animBg="1"/>
      <p:bldP spid="41" grpId="0"/>
      <p:bldP spid="51" grpId="0" animBg="1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/>
        </p:nvSpPr>
        <p:spPr>
          <a:xfrm>
            <a:off x="961825" y="2928614"/>
            <a:ext cx="7001881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 semaines</a:t>
            </a:r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5400" dirty="0" smtClean="0">
                <a:latin typeface="Calibri"/>
              </a:rPr>
              <a:t>Il était temps d' "AGIR"…</a:t>
            </a:r>
            <a:endParaRPr lang="fr-FR" sz="5400" dirty="0"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4FC0-E12F-4F0C-A368-49065047AB54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925355" y="3993722"/>
            <a:ext cx="3612775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 semaines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89755" y="2167920"/>
            <a:ext cx="427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Réalisation des modules secondaires</a:t>
            </a:r>
            <a:endParaRPr lang="fr-FR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177028" y="3660512"/>
            <a:ext cx="2243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Implémentation IHM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93812" y="4977642"/>
            <a:ext cx="265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Programmation des algorithmes des modules secondaires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726259" y="5898814"/>
            <a:ext cx="2174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Assemblage et tests</a:t>
            </a:r>
            <a:endParaRPr lang="fr-FR" sz="1600" dirty="0"/>
          </a:p>
        </p:txBody>
      </p:sp>
      <p:cxnSp>
        <p:nvCxnSpPr>
          <p:cNvPr id="20" name="Connecteur droit avec flèche 19"/>
          <p:cNvCxnSpPr>
            <a:stCxn id="14" idx="2"/>
            <a:endCxn id="24" idx="0"/>
          </p:cNvCxnSpPr>
          <p:nvPr/>
        </p:nvCxnSpPr>
        <p:spPr>
          <a:xfrm>
            <a:off x="2326261" y="2537252"/>
            <a:ext cx="2136505" cy="39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3"/>
            <a:endCxn id="35" idx="1"/>
          </p:cNvCxnSpPr>
          <p:nvPr/>
        </p:nvCxnSpPr>
        <p:spPr>
          <a:xfrm flipV="1">
            <a:off x="7420515" y="3684698"/>
            <a:ext cx="505273" cy="1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0"/>
            <a:endCxn id="12" idx="2"/>
          </p:cNvCxnSpPr>
          <p:nvPr/>
        </p:nvCxnSpPr>
        <p:spPr>
          <a:xfrm flipV="1">
            <a:off x="2020376" y="4425770"/>
            <a:ext cx="711367" cy="5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53" idx="1"/>
          </p:cNvCxnSpPr>
          <p:nvPr/>
        </p:nvCxnSpPr>
        <p:spPr>
          <a:xfrm flipV="1">
            <a:off x="6900520" y="5628593"/>
            <a:ext cx="1039990" cy="43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413023" y="4554913"/>
            <a:ext cx="2527487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 semaines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534697" y="4209746"/>
            <a:ext cx="265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Programmation et réalisation carte mère</a:t>
            </a:r>
            <a:endParaRPr lang="fr-FR" sz="1600" dirty="0"/>
          </a:p>
        </p:txBody>
      </p:sp>
      <p:cxnSp>
        <p:nvCxnSpPr>
          <p:cNvPr id="43" name="Connecteur droit avec flèche 42"/>
          <p:cNvCxnSpPr>
            <a:stCxn id="41" idx="1"/>
            <a:endCxn id="40" idx="3"/>
          </p:cNvCxnSpPr>
          <p:nvPr/>
        </p:nvCxnSpPr>
        <p:spPr>
          <a:xfrm flipH="1">
            <a:off x="7940510" y="4502134"/>
            <a:ext cx="594187" cy="26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7925788" y="3468674"/>
            <a:ext cx="2527487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 semaines</a:t>
            </a:r>
            <a:endParaRPr lang="fr-FR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7940510" y="5412569"/>
            <a:ext cx="2527487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 semaines</a:t>
            </a:r>
            <a:endParaRPr lang="fr-FR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4582244" y="1687389"/>
            <a:ext cx="5426604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1"/>
                </a:solidFill>
                <a:latin typeface="Calibri"/>
              </a:rPr>
              <a:t>Gantt final</a:t>
            </a:r>
          </a:p>
        </p:txBody>
      </p:sp>
    </p:spTree>
    <p:extLst>
      <p:ext uri="{BB962C8B-B14F-4D97-AF65-F5344CB8AC3E}">
        <p14:creationId xmlns:p14="http://schemas.microsoft.com/office/powerpoint/2010/main" val="2670517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4" grpId="0"/>
      <p:bldP spid="15" grpId="0"/>
      <p:bldP spid="17" grpId="0"/>
      <p:bldP spid="18" grpId="0"/>
      <p:bldP spid="40" grpId="0" animBg="1"/>
      <p:bldP spid="41" grpId="0"/>
      <p:bldP spid="35" grpId="0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2" y="642918"/>
            <a:ext cx="9177223" cy="1037714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 smtClean="0">
                <a:latin typeface="Calibri"/>
              </a:rPr>
              <a:t>L'heure du bilan</a:t>
            </a:r>
            <a:endParaRPr lang="fr-FR" sz="4900" dirty="0">
              <a:latin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761689" y="2852936"/>
            <a:ext cx="10486018" cy="3416301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 smtClean="0"/>
              <a:t>Un projet customisé par rapport à la demande initiale du client 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Une organisation qui semblait parfaite mais qu'il a fallu adapter au fur et à mesure car on avait mal envisagé la durée des tâches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Un management en constante évolution pour s'adapter à l'avancée du travail</a:t>
            </a:r>
          </a:p>
          <a:p>
            <a:endParaRPr lang="fr-FR" sz="2400" dirty="0"/>
          </a:p>
          <a:p>
            <a:r>
              <a:rPr lang="fr-FR" sz="2400" dirty="0" smtClean="0"/>
              <a:t>Résultat : un prototype "proof of concept</a:t>
            </a:r>
            <a:r>
              <a:rPr lang="fr-FR" sz="2400" smtClean="0"/>
              <a:t>" qu'il </a:t>
            </a:r>
            <a:r>
              <a:rPr lang="fr-FR" sz="2400" dirty="0" smtClean="0"/>
              <a:t>reste à optimiser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37401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2248" y="2071678"/>
            <a:ext cx="5828089" cy="2666576"/>
          </a:xfrm>
        </p:spPr>
        <p:txBody>
          <a:bodyPr>
            <a:noAutofit/>
          </a:bodyPr>
          <a:lstStyle/>
          <a:p>
            <a:pPr algn="ctr"/>
            <a:endParaRPr lang="fr-FR" b="1" dirty="0" smtClean="0">
              <a:solidFill>
                <a:schemeClr val="bg1"/>
              </a:solidFill>
            </a:endParaRP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Démonstration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CE29-9CBA-47DE-9BCB-FE5472038031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10981" y="893576"/>
            <a:ext cx="3377388" cy="2523763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9438" y="1000108"/>
            <a:ext cx="5286412" cy="1733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999" b="0" i="0" u="none" strike="noStrike" kern="1200" cap="all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/>
          <a:stretch/>
        </p:blipFill>
        <p:spPr>
          <a:xfrm>
            <a:off x="7030516" y="3871730"/>
            <a:ext cx="3738318" cy="26725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1892" y="1405215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AGIR-BOX</a:t>
            </a:r>
            <a:endParaRPr lang="fr-FR" sz="5400" b="1" cap="none" spc="0" dirty="0">
              <a:ln w="12700">
                <a:solidFill>
                  <a:schemeClr val="accent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560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2248" y="2071678"/>
            <a:ext cx="5828089" cy="2666576"/>
          </a:xfrm>
        </p:spPr>
        <p:txBody>
          <a:bodyPr>
            <a:noAutofit/>
          </a:bodyPr>
          <a:lstStyle/>
          <a:p>
            <a:pPr algn="ctr"/>
            <a:endParaRPr lang="fr-FR" b="1" dirty="0" smtClean="0">
              <a:solidFill>
                <a:schemeClr val="bg1"/>
              </a:solidFill>
            </a:endParaRP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Merci </a:t>
            </a:r>
            <a:r>
              <a:rPr lang="fr-FR" b="1" dirty="0">
                <a:solidFill>
                  <a:schemeClr val="bg1"/>
                </a:solidFill>
              </a:rPr>
              <a:t>de votre attention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Des </a:t>
            </a:r>
            <a:r>
              <a:rPr lang="fr-FR" b="1" dirty="0" smtClean="0">
                <a:solidFill>
                  <a:schemeClr val="bg1"/>
                </a:solidFill>
              </a:rPr>
              <a:t>Questions 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CE29-9CBA-47DE-9BCB-FE5472038031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Thin-Hinane Younsi, Jordan Afonso, Lounes Achab, Afshin Khalghdoost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10981" y="893576"/>
            <a:ext cx="3377388" cy="2523763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9438" y="1000108"/>
            <a:ext cx="5286412" cy="1733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999" b="0" i="0" u="none" strike="noStrike" kern="1200" cap="all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/>
          <a:stretch/>
        </p:blipFill>
        <p:spPr>
          <a:xfrm>
            <a:off x="7030516" y="3871730"/>
            <a:ext cx="3738318" cy="26725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1892" y="1405215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AGIR-BOX</a:t>
            </a:r>
            <a:endParaRPr lang="fr-FR" sz="5400" b="1" cap="none" spc="0" dirty="0">
              <a:ln w="12700">
                <a:solidFill>
                  <a:schemeClr val="accent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770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Sommaire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3283525"/>
            <a:ext cx="3929090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Le Produit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2471255"/>
            <a:ext cx="4994556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Description du projet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407414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La solution </a:t>
            </a: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"/>
              </a:rPr>
              <a:t>technique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1504792" y="486978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Le travail d’équipe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6165" y="2468915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980496" y="4862431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981244" y="4020563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976165" y="3259538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140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Description du </a:t>
            </a:r>
            <a:r>
              <a:rPr lang="fr-FR" sz="4900" dirty="0" smtClean="0">
                <a:latin typeface="Calibri"/>
              </a:rPr>
              <a:t>projet AGIR</a:t>
            </a:r>
            <a:endParaRPr lang="fr-FR" sz="4900" dirty="0">
              <a:latin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half" idx="1"/>
          </p:nvPr>
        </p:nvSpPr>
        <p:spPr>
          <a:xfrm>
            <a:off x="1053852" y="2348880"/>
            <a:ext cx="10033172" cy="3705819"/>
          </a:xfrm>
        </p:spPr>
        <p:txBody>
          <a:bodyPr>
            <a:normAutofit/>
          </a:bodyPr>
          <a:lstStyle/>
          <a:p>
            <a:r>
              <a:rPr lang="fr-FR" dirty="0" smtClean="0"/>
              <a:t>Objectif : élaborer une solution matérielle et logicielle permettant de contrôler un système mécanique servant à dépiler des documents</a:t>
            </a:r>
          </a:p>
          <a:p>
            <a:endParaRPr lang="fr-FR" dirty="0" smtClean="0"/>
          </a:p>
          <a:p>
            <a:r>
              <a:rPr lang="fr-FR" dirty="0" smtClean="0"/>
              <a:t>Cahier des charges hardware : </a:t>
            </a:r>
          </a:p>
          <a:p>
            <a:pPr lvl="2"/>
            <a:r>
              <a:rPr lang="fr-FR" dirty="0" smtClean="0"/>
              <a:t>Un réseau de carte contrôlant le système mécanique créé par le client</a:t>
            </a:r>
          </a:p>
          <a:p>
            <a:pPr lvl="2"/>
            <a:r>
              <a:rPr lang="fr-FR" dirty="0" smtClean="0"/>
              <a:t>Un système d’acquisition de données et des bus de communications</a:t>
            </a:r>
          </a:p>
          <a:p>
            <a:endParaRPr lang="fr-FR" dirty="0"/>
          </a:p>
          <a:p>
            <a:r>
              <a:rPr lang="fr-FR" dirty="0" smtClean="0"/>
              <a:t>Cahier des charges software : </a:t>
            </a:r>
          </a:p>
          <a:p>
            <a:pPr lvl="2"/>
            <a:r>
              <a:rPr lang="fr-FR" dirty="0" smtClean="0"/>
              <a:t>Une application </a:t>
            </a:r>
            <a:r>
              <a:rPr lang="fr-FR" dirty="0" err="1" smtClean="0"/>
              <a:t>android</a:t>
            </a:r>
            <a:r>
              <a:rPr lang="fr-FR" dirty="0" smtClean="0"/>
              <a:t> fonctionnant sur tablette</a:t>
            </a:r>
          </a:p>
          <a:p>
            <a:pPr lvl="2"/>
            <a:r>
              <a:rPr lang="fr-FR" dirty="0" smtClean="0"/>
              <a:t>Un algorithme de communication permettant de traiter des données venant de capteurs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Description du </a:t>
            </a:r>
            <a:r>
              <a:rPr lang="fr-FR" sz="4900" dirty="0" smtClean="0">
                <a:latin typeface="Calibri"/>
              </a:rPr>
              <a:t>projet AGIR</a:t>
            </a:r>
            <a:endParaRPr lang="fr-FR" sz="4900" dirty="0">
              <a:latin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6192688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 système mécanique à contrôler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4789" y="2933585"/>
            <a:ext cx="4154838" cy="3103304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836330" y="3395382"/>
            <a:ext cx="5834146" cy="2625906"/>
          </a:xfrm>
        </p:spPr>
        <p:txBody>
          <a:bodyPr>
            <a:normAutofit/>
          </a:bodyPr>
          <a:lstStyle/>
          <a:p>
            <a:r>
              <a:rPr lang="fr-FR" dirty="0" smtClean="0"/>
              <a:t>Prototype créé par le client</a:t>
            </a:r>
          </a:p>
          <a:p>
            <a:endParaRPr lang="fr-FR" dirty="0"/>
          </a:p>
          <a:p>
            <a:r>
              <a:rPr lang="fr-FR" dirty="0" smtClean="0"/>
              <a:t>Système mécanique en constante évolution</a:t>
            </a:r>
          </a:p>
          <a:p>
            <a:endParaRPr lang="fr-FR" dirty="0"/>
          </a:p>
          <a:p>
            <a:r>
              <a:rPr lang="fr-FR" dirty="0" smtClean="0"/>
              <a:t>Un mécanisme permettant de dépiler tous les formats de documents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99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Description du </a:t>
            </a:r>
            <a:r>
              <a:rPr lang="fr-FR" sz="4900" dirty="0" smtClean="0">
                <a:latin typeface="Calibri"/>
              </a:rPr>
              <a:t>projet AGIR</a:t>
            </a:r>
            <a:endParaRPr lang="fr-FR" sz="4900" dirty="0">
              <a:latin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7632848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Schéma du système mécanique à contrôler :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513292" y="4437112"/>
            <a:ext cx="27363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513292" y="4077072"/>
            <a:ext cx="0" cy="360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8470676" y="4077072"/>
            <a:ext cx="0" cy="360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7030516" y="4437112"/>
            <a:ext cx="14401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86300" y="4437112"/>
            <a:ext cx="1440160" cy="6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6526460" y="5040610"/>
            <a:ext cx="14401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061964" y="4509120"/>
            <a:ext cx="7704856" cy="0"/>
          </a:xfrm>
          <a:prstGeom prst="straightConnector1">
            <a:avLst/>
          </a:prstGeom>
          <a:ln w="57150">
            <a:solidFill>
              <a:srgbClr val="3D3D9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18148" y="3140968"/>
            <a:ext cx="4536504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205980" y="5301208"/>
            <a:ext cx="7272808" cy="0"/>
          </a:xfrm>
          <a:prstGeom prst="straightConnector1">
            <a:avLst/>
          </a:prstGeom>
          <a:ln w="38100">
            <a:solidFill>
              <a:srgbClr val="040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264845" y="3429651"/>
            <a:ext cx="1443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Pile de documents 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8906529" y="3040763"/>
            <a:ext cx="65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Bac</a:t>
            </a:r>
            <a:endParaRPr lang="fr-FR" sz="1600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>
            <a:off x="8470676" y="3350330"/>
            <a:ext cx="432048" cy="72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243591" y="4735887"/>
            <a:ext cx="165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Ventouse</a:t>
            </a:r>
            <a:endParaRPr lang="fr-FR" sz="1600" dirty="0"/>
          </a:p>
        </p:txBody>
      </p:sp>
      <p:cxnSp>
        <p:nvCxnSpPr>
          <p:cNvPr id="35" name="Connecteur droit avec flèche 34"/>
          <p:cNvCxnSpPr>
            <a:stCxn id="31" idx="1"/>
            <a:endCxn id="21" idx="6"/>
          </p:cNvCxnSpPr>
          <p:nvPr/>
        </p:nvCxnSpPr>
        <p:spPr>
          <a:xfrm flipH="1">
            <a:off x="6670476" y="4905164"/>
            <a:ext cx="573115" cy="15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842844" y="5677013"/>
            <a:ext cx="180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Convoyeur</a:t>
            </a:r>
            <a:endParaRPr lang="fr-FR" sz="16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44940" y="3790909"/>
            <a:ext cx="17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Bras aller-retour</a:t>
            </a:r>
            <a:endParaRPr lang="fr-FR" sz="1600" dirty="0"/>
          </a:p>
        </p:txBody>
      </p:sp>
      <p:cxnSp>
        <p:nvCxnSpPr>
          <p:cNvPr id="39" name="Connecteur droit avec flèche 38"/>
          <p:cNvCxnSpPr>
            <a:stCxn id="37" idx="3"/>
          </p:cNvCxnSpPr>
          <p:nvPr/>
        </p:nvCxnSpPr>
        <p:spPr>
          <a:xfrm>
            <a:off x="2061964" y="3960186"/>
            <a:ext cx="144016" cy="42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294212" y="4509120"/>
            <a:ext cx="1512168" cy="226767"/>
          </a:xfrm>
          <a:prstGeom prst="line">
            <a:avLst/>
          </a:prstGeom>
          <a:ln>
            <a:solidFill>
              <a:srgbClr val="4242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6" idx="1"/>
          </p:cNvCxnSpPr>
          <p:nvPr/>
        </p:nvCxnSpPr>
        <p:spPr>
          <a:xfrm flipH="1" flipV="1">
            <a:off x="8470676" y="5301208"/>
            <a:ext cx="372168" cy="54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86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Sommaire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3283525"/>
            <a:ext cx="3929090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Le Produit</a:t>
            </a:r>
            <a:endParaRPr lang="fr-FR" sz="3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2471255"/>
            <a:ext cx="4994556" cy="418534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"/>
              </a:rPr>
              <a:t>Description du projet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523435" y="407414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La solution </a:t>
            </a: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"/>
              </a:rPr>
              <a:t>technique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1504792" y="4869788"/>
            <a:ext cx="5003025" cy="396887"/>
          </a:xfrm>
        </p:spPr>
        <p:txBody>
          <a:bodyPr>
            <a:no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alibri"/>
              </a:rPr>
              <a:t>Le travail d’équipe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Calibri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980496" y="4862431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981244" y="4020563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976165" y="3283525"/>
            <a:ext cx="54727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0" name="Ellipse 19"/>
          <p:cNvSpPr/>
          <p:nvPr/>
        </p:nvSpPr>
        <p:spPr>
          <a:xfrm>
            <a:off x="976165" y="2477357"/>
            <a:ext cx="547270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460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Le Produit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5426604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Un brin de contextualisation :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77" y="2420888"/>
            <a:ext cx="4835894" cy="3980160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755920" y="3366852"/>
            <a:ext cx="6202588" cy="2654436"/>
          </a:xfrm>
        </p:spPr>
        <p:txBody>
          <a:bodyPr>
            <a:normAutofit/>
          </a:bodyPr>
          <a:lstStyle/>
          <a:p>
            <a:r>
              <a:rPr lang="fr-FR" dirty="0" smtClean="0"/>
              <a:t>Domaine contrôlé par un leader Allemand</a:t>
            </a:r>
          </a:p>
          <a:p>
            <a:r>
              <a:rPr lang="fr-FR" dirty="0" smtClean="0"/>
              <a:t>Prix du système complet : 10 000 euros</a:t>
            </a:r>
          </a:p>
          <a:p>
            <a:r>
              <a:rPr lang="fr-FR" dirty="0" smtClean="0"/>
              <a:t>Prix de la partie contrôle : 8 000 euros</a:t>
            </a:r>
          </a:p>
          <a:p>
            <a:r>
              <a:rPr lang="fr-FR" dirty="0" smtClean="0"/>
              <a:t>Système totalement figé </a:t>
            </a:r>
          </a:p>
          <a:p>
            <a:pPr lvl="1"/>
            <a:r>
              <a:rPr lang="fr-FR" dirty="0" smtClean="0"/>
              <a:t>Un problème ? Immobilisation complète de la machine pendant la durée de l’intervention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65022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4900" dirty="0">
                <a:latin typeface="Calibri"/>
              </a:rPr>
              <a:t>Le Produit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15/05/2015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0964" y="6391839"/>
            <a:ext cx="5033382" cy="251871"/>
          </a:xfrm>
        </p:spPr>
        <p:txBody>
          <a:bodyPr/>
          <a:lstStyle/>
          <a:p>
            <a:r>
              <a:rPr lang="fr-FR" dirty="0" err="1" smtClean="0"/>
              <a:t>Lounes</a:t>
            </a:r>
            <a:r>
              <a:rPr lang="fr-FR" dirty="0" smtClean="0"/>
              <a:t> Achab, </a:t>
            </a:r>
            <a:r>
              <a:rPr lang="fr-FR" dirty="0" err="1" smtClean="0"/>
              <a:t>Thin</a:t>
            </a:r>
            <a:r>
              <a:rPr lang="fr-FR" dirty="0" smtClean="0"/>
              <a:t>-</a:t>
            </a:r>
            <a:r>
              <a:rPr lang="fr-FR" dirty="0" err="1" smtClean="0"/>
              <a:t>Hinane</a:t>
            </a:r>
            <a:r>
              <a:rPr lang="fr-FR" dirty="0" smtClean="0"/>
              <a:t> </a:t>
            </a:r>
            <a:r>
              <a:rPr lang="fr-FR" dirty="0" err="1" smtClean="0"/>
              <a:t>Younsi</a:t>
            </a:r>
            <a:r>
              <a:rPr lang="fr-FR" dirty="0" smtClean="0"/>
              <a:t>, Jordan Afonso, </a:t>
            </a:r>
            <a:r>
              <a:rPr lang="fr-FR" dirty="0" err="1" smtClean="0"/>
              <a:t>Afshin</a:t>
            </a:r>
            <a:r>
              <a:rPr lang="fr-FR" dirty="0" smtClean="0"/>
              <a:t> </a:t>
            </a:r>
            <a:r>
              <a:rPr lang="fr-FR" dirty="0" err="1" smtClean="0"/>
              <a:t>Khalghdoost</a:t>
            </a:r>
            <a:endParaRPr lang="fr-FR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5426604" cy="418534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3200" dirty="0" smtClean="0">
                <a:solidFill>
                  <a:schemeClr val="tx1"/>
                </a:solidFill>
                <a:latin typeface="Calibri"/>
              </a:rPr>
              <a:t> Notre idée : la modularité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07054" y="3579678"/>
            <a:ext cx="8315750" cy="1408752"/>
          </a:xfrm>
        </p:spPr>
        <p:txBody>
          <a:bodyPr>
            <a:normAutofit/>
          </a:bodyPr>
          <a:lstStyle/>
          <a:p>
            <a:r>
              <a:rPr lang="fr-FR" dirty="0" smtClean="0"/>
              <a:t>Proposer des margeurs à l’unité avec une unité de contrôle intégrée</a:t>
            </a:r>
          </a:p>
          <a:p>
            <a:r>
              <a:rPr lang="fr-FR" dirty="0" smtClean="0"/>
              <a:t>Le tout étant administré par une unité de gestion contrôlée par une tablette tactile 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07054" y="3238949"/>
            <a:ext cx="7748070" cy="3424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Séparer le traitement des informations de la partie mécanique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751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89D97F-F9C6-4321-86E9-9163169DD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1340</Words>
  <Application>Microsoft Office PowerPoint</Application>
  <PresentationFormat>Personnalisé</PresentationFormat>
  <Paragraphs>312</Paragraphs>
  <Slides>28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 Boardroom</vt:lpstr>
      <vt:lpstr>Projet AGIR</vt:lpstr>
      <vt:lpstr>Sommaire</vt:lpstr>
      <vt:lpstr>Sommaire</vt:lpstr>
      <vt:lpstr>Description du projet AGIR</vt:lpstr>
      <vt:lpstr>Description du projet AGIR</vt:lpstr>
      <vt:lpstr>Description du projet AGIR</vt:lpstr>
      <vt:lpstr>Sommaire</vt:lpstr>
      <vt:lpstr>Le Produit</vt:lpstr>
      <vt:lpstr>Le Produit</vt:lpstr>
      <vt:lpstr>Le Produit</vt:lpstr>
      <vt:lpstr>Le Produit</vt:lpstr>
      <vt:lpstr>Le Produit</vt:lpstr>
      <vt:lpstr>Sommaire</vt:lpstr>
      <vt:lpstr>Le solution technique</vt:lpstr>
      <vt:lpstr>La solution technique</vt:lpstr>
      <vt:lpstr>La solution technique</vt:lpstr>
      <vt:lpstr>La solution technique</vt:lpstr>
      <vt:lpstr>La solution technique</vt:lpstr>
      <vt:lpstr>Sommaire</vt:lpstr>
      <vt:lpstr>Le travail d’équipe</vt:lpstr>
      <vt:lpstr>Le travail d’équipe</vt:lpstr>
      <vt:lpstr>La communication du groupe AGIR</vt:lpstr>
      <vt:lpstr>Un projet "risqué"</vt:lpstr>
      <vt:lpstr>Il était temps d' "AGIR"…</vt:lpstr>
      <vt:lpstr>Il était temps d' "AGIR"…</vt:lpstr>
      <vt:lpstr>L'heure du bilan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2015-01-06T15:51:16Z</dcterms:created>
  <dcterms:modified xsi:type="dcterms:W3CDTF">2015-05-15T18:32:11Z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