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22"/>
  </p:notesMasterIdLst>
  <p:handoutMasterIdLst>
    <p:handoutMasterId r:id="rId23"/>
  </p:handoutMasterIdLst>
  <p:sldIdLst>
    <p:sldId id="256" r:id="rId2"/>
    <p:sldId id="288" r:id="rId3"/>
    <p:sldId id="290" r:id="rId4"/>
    <p:sldId id="291" r:id="rId5"/>
    <p:sldId id="292" r:id="rId6"/>
    <p:sldId id="296" r:id="rId7"/>
    <p:sldId id="297" r:id="rId8"/>
    <p:sldId id="299" r:id="rId9"/>
    <p:sldId id="298" r:id="rId10"/>
    <p:sldId id="294" r:id="rId11"/>
    <p:sldId id="301" r:id="rId12"/>
    <p:sldId id="302" r:id="rId13"/>
    <p:sldId id="303" r:id="rId14"/>
    <p:sldId id="304" r:id="rId15"/>
    <p:sldId id="300" r:id="rId16"/>
    <p:sldId id="305" r:id="rId17"/>
    <p:sldId id="306" r:id="rId18"/>
    <p:sldId id="307" r:id="rId19"/>
    <p:sldId id="308" r:id="rId20"/>
    <p:sldId id="289" r:id="rId21"/>
  </p:sldIdLst>
  <p:sldSz cx="9144000" cy="5715000" type="screen16x10"/>
  <p:notesSz cx="7620000" cy="10160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1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1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1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1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1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1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1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1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1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366" autoAdjust="0"/>
  </p:normalViewPr>
  <p:slideViewPr>
    <p:cSldViewPr snapToGrid="0" snapToObjects="1">
      <p:cViewPr varScale="1">
        <p:scale>
          <a:sx n="102" d="100"/>
          <a:sy n="102" d="100"/>
        </p:scale>
        <p:origin x="1854" y="72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02000" cy="508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316413" y="0"/>
            <a:ext cx="3302000" cy="508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653BB-9AD0-454D-B3FA-A45022102C2C}" type="datetimeFigureOut">
              <a:rPr lang="en-US" smtClean="0"/>
              <a:t>05-Oct-18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650413"/>
            <a:ext cx="3302000" cy="508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316413" y="9650413"/>
            <a:ext cx="3302000" cy="508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221504-0468-F142-8ED1-15260D968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904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762000" y="762000"/>
            <a:ext cx="6096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3974128"/>
      </p:ext>
    </p:extLst>
  </p:cSld>
  <p:clrMap bg1="lt1" tx1="dk1" bg2="dk2" tx2="lt2" accent1="accent1" accent2="accent2" accent3="accent3" accent4="accent4" accent5="accent5" accent6="accent6" hlink="hlink" folHlink="folHlink"/>
  <p:hf hdr="0" ftr="0" dt="0"/>
  <p:notesStyle>
    <a:lvl1pPr marL="0" algn="l" defTabSz="36736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67360" algn="l" defTabSz="36736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34720" algn="l" defTabSz="36736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02081" algn="l" defTabSz="36736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469441" algn="l" defTabSz="36736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836801" algn="l" defTabSz="36736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204161" algn="l" defTabSz="36736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571521" algn="l" defTabSz="36736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938882" algn="l" defTabSz="36736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 idx="2"/>
          </p:nvPr>
        </p:nvSpPr>
        <p:spPr>
          <a:xfrm>
            <a:off x="762000" y="762000"/>
            <a:ext cx="6096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548356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 idx="2"/>
          </p:nvPr>
        </p:nvSpPr>
        <p:spPr>
          <a:xfrm>
            <a:off x="762000" y="762000"/>
            <a:ext cx="6096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83471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 idx="2"/>
          </p:nvPr>
        </p:nvSpPr>
        <p:spPr>
          <a:xfrm>
            <a:off x="762000" y="762000"/>
            <a:ext cx="6096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68359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 idx="2"/>
          </p:nvPr>
        </p:nvSpPr>
        <p:spPr>
          <a:xfrm>
            <a:off x="762000" y="762000"/>
            <a:ext cx="6096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82438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 idx="2"/>
          </p:nvPr>
        </p:nvSpPr>
        <p:spPr>
          <a:xfrm>
            <a:off x="762000" y="762000"/>
            <a:ext cx="6096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68759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 idx="2"/>
          </p:nvPr>
        </p:nvSpPr>
        <p:spPr>
          <a:xfrm>
            <a:off x="762000" y="762000"/>
            <a:ext cx="6096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088582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 idx="2"/>
          </p:nvPr>
        </p:nvSpPr>
        <p:spPr>
          <a:xfrm>
            <a:off x="762000" y="762000"/>
            <a:ext cx="6096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10217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 idx="2"/>
          </p:nvPr>
        </p:nvSpPr>
        <p:spPr>
          <a:xfrm>
            <a:off x="762000" y="762000"/>
            <a:ext cx="6096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87181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 idx="2"/>
          </p:nvPr>
        </p:nvSpPr>
        <p:spPr>
          <a:xfrm>
            <a:off x="762000" y="762000"/>
            <a:ext cx="6096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12701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 idx="2"/>
          </p:nvPr>
        </p:nvSpPr>
        <p:spPr>
          <a:xfrm>
            <a:off x="762000" y="762000"/>
            <a:ext cx="6096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82411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 idx="2"/>
          </p:nvPr>
        </p:nvSpPr>
        <p:spPr>
          <a:xfrm>
            <a:off x="762000" y="762000"/>
            <a:ext cx="6096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0564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 idx="2"/>
          </p:nvPr>
        </p:nvSpPr>
        <p:spPr>
          <a:xfrm>
            <a:off x="762000" y="762000"/>
            <a:ext cx="6096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38401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 idx="2"/>
          </p:nvPr>
        </p:nvSpPr>
        <p:spPr>
          <a:xfrm>
            <a:off x="762000" y="762000"/>
            <a:ext cx="6096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94393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 idx="2"/>
          </p:nvPr>
        </p:nvSpPr>
        <p:spPr>
          <a:xfrm>
            <a:off x="762000" y="762000"/>
            <a:ext cx="6096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6431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 idx="2"/>
          </p:nvPr>
        </p:nvSpPr>
        <p:spPr>
          <a:xfrm>
            <a:off x="762000" y="762000"/>
            <a:ext cx="6096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1844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 idx="2"/>
          </p:nvPr>
        </p:nvSpPr>
        <p:spPr>
          <a:xfrm>
            <a:off x="762000" y="762000"/>
            <a:ext cx="6096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9855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 idx="2"/>
          </p:nvPr>
        </p:nvSpPr>
        <p:spPr>
          <a:xfrm>
            <a:off x="762000" y="762000"/>
            <a:ext cx="6096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9236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 idx="2"/>
          </p:nvPr>
        </p:nvSpPr>
        <p:spPr>
          <a:xfrm>
            <a:off x="762000" y="762000"/>
            <a:ext cx="6096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9692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 idx="2"/>
          </p:nvPr>
        </p:nvSpPr>
        <p:spPr>
          <a:xfrm>
            <a:off x="762000" y="762000"/>
            <a:ext cx="6096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761859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 idx="2"/>
          </p:nvPr>
        </p:nvSpPr>
        <p:spPr>
          <a:xfrm>
            <a:off x="762000" y="762000"/>
            <a:ext cx="6096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236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6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8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2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829B-784A-4941-8867-2DC038E5A972}" type="datetime1">
              <a:rPr lang="en-US" smtClean="0"/>
              <a:t>05-Oct-18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ECC1-0121-5645-BD81-5801499AC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71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4F4B-6149-DD49-89E7-756A5E7EEAB8}" type="datetime1">
              <a:rPr lang="en-US" smtClean="0"/>
              <a:t>05-Oct-18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ECC1-0121-5645-BD81-5801499AC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987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228866"/>
            <a:ext cx="6019800" cy="48762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4400F-FD4E-8943-90FC-131D5CB03CFC}" type="datetime1">
              <a:rPr lang="en-US" smtClean="0"/>
              <a:t>05-Oct-18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ECC1-0121-5645-BD81-5801499AC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39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7D4FD-2746-8646-BB01-DA9DDA360F22}" type="datetime1">
              <a:rPr lang="en-US" smtClean="0"/>
              <a:t>05-Oct-18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ECC1-0121-5645-BD81-5801499AC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704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81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63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2452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3269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4087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4904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5721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6539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2747-04F1-FA40-AC9F-3A909ABC9C04}" type="datetime1">
              <a:rPr lang="en-US" smtClean="0"/>
              <a:t>05-Oct-18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ECC1-0121-5645-BD81-5801499AC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75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333500"/>
            <a:ext cx="4038600" cy="3771636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555D6-B0D6-1845-9FE2-088000D70E19}" type="datetime1">
              <a:rPr lang="en-US" smtClean="0"/>
              <a:t>05-Oct-18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ECC1-0121-5645-BD81-5801499AC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10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08174" indent="0">
              <a:buNone/>
              <a:defRPr sz="1800" b="1"/>
            </a:lvl2pPr>
            <a:lvl3pPr marL="816348" indent="0">
              <a:buNone/>
              <a:defRPr sz="1600" b="1"/>
            </a:lvl3pPr>
            <a:lvl4pPr marL="1224522" indent="0">
              <a:buNone/>
              <a:defRPr sz="1400" b="1"/>
            </a:lvl4pPr>
            <a:lvl5pPr marL="1632696" indent="0">
              <a:buNone/>
              <a:defRPr sz="1400" b="1"/>
            </a:lvl5pPr>
            <a:lvl6pPr marL="2040870" indent="0">
              <a:buNone/>
              <a:defRPr sz="1400" b="1"/>
            </a:lvl6pPr>
            <a:lvl7pPr marL="2449044" indent="0">
              <a:buNone/>
              <a:defRPr sz="1400" b="1"/>
            </a:lvl7pPr>
            <a:lvl8pPr marL="2857217" indent="0">
              <a:buNone/>
              <a:defRPr sz="1400" b="1"/>
            </a:lvl8pPr>
            <a:lvl9pPr marL="3265391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08174" indent="0">
              <a:buNone/>
              <a:defRPr sz="1800" b="1"/>
            </a:lvl2pPr>
            <a:lvl3pPr marL="816348" indent="0">
              <a:buNone/>
              <a:defRPr sz="1600" b="1"/>
            </a:lvl3pPr>
            <a:lvl4pPr marL="1224522" indent="0">
              <a:buNone/>
              <a:defRPr sz="1400" b="1"/>
            </a:lvl4pPr>
            <a:lvl5pPr marL="1632696" indent="0">
              <a:buNone/>
              <a:defRPr sz="1400" b="1"/>
            </a:lvl5pPr>
            <a:lvl6pPr marL="2040870" indent="0">
              <a:buNone/>
              <a:defRPr sz="1400" b="1"/>
            </a:lvl6pPr>
            <a:lvl7pPr marL="2449044" indent="0">
              <a:buNone/>
              <a:defRPr sz="1400" b="1"/>
            </a:lvl7pPr>
            <a:lvl8pPr marL="2857217" indent="0">
              <a:buNone/>
              <a:defRPr sz="1400" b="1"/>
            </a:lvl8pPr>
            <a:lvl9pPr marL="3265391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A935-AE05-3E47-86DD-470A27BB626E}" type="datetime1">
              <a:rPr lang="en-US" smtClean="0"/>
              <a:t>05-Oct-18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ECC1-0121-5645-BD81-5801499AC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27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A8D05-605A-0147-A995-04654FCC3BBC}" type="datetime1">
              <a:rPr lang="en-US" smtClean="0"/>
              <a:t>05-Oct-18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ECC1-0121-5645-BD81-5801499AC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64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A070E-0646-4F42-9A72-C1DD48D92D38}" type="datetime1">
              <a:rPr lang="en-US" smtClean="0"/>
              <a:t>05-Oct-18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ECC1-0121-5645-BD81-5801499AC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83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2"/>
            <a:ext cx="3008313" cy="968376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7"/>
            <a:ext cx="3008313" cy="3909219"/>
          </a:xfrm>
        </p:spPr>
        <p:txBody>
          <a:bodyPr/>
          <a:lstStyle>
            <a:lvl1pPr marL="0" indent="0">
              <a:buNone/>
              <a:defRPr sz="1300"/>
            </a:lvl1pPr>
            <a:lvl2pPr marL="408174" indent="0">
              <a:buNone/>
              <a:defRPr sz="1000"/>
            </a:lvl2pPr>
            <a:lvl3pPr marL="816348" indent="0">
              <a:buNone/>
              <a:defRPr sz="900"/>
            </a:lvl3pPr>
            <a:lvl4pPr marL="1224522" indent="0">
              <a:buNone/>
              <a:defRPr sz="800"/>
            </a:lvl4pPr>
            <a:lvl5pPr marL="1632696" indent="0">
              <a:buNone/>
              <a:defRPr sz="800"/>
            </a:lvl5pPr>
            <a:lvl6pPr marL="2040870" indent="0">
              <a:buNone/>
              <a:defRPr sz="800"/>
            </a:lvl6pPr>
            <a:lvl7pPr marL="2449044" indent="0">
              <a:buNone/>
              <a:defRPr sz="800"/>
            </a:lvl7pPr>
            <a:lvl8pPr marL="2857217" indent="0">
              <a:buNone/>
              <a:defRPr sz="800"/>
            </a:lvl8pPr>
            <a:lvl9pPr marL="3265391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52F7-AEF3-B34D-B448-8AE6E5D76B0F}" type="datetime1">
              <a:rPr lang="en-US" smtClean="0"/>
              <a:t>05-Oct-18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ECC1-0121-5645-BD81-5801499AC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30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2900"/>
            </a:lvl1pPr>
            <a:lvl2pPr marL="408174" indent="0">
              <a:buNone/>
              <a:defRPr sz="2500"/>
            </a:lvl2pPr>
            <a:lvl3pPr marL="816348" indent="0">
              <a:buNone/>
              <a:defRPr sz="2200"/>
            </a:lvl3pPr>
            <a:lvl4pPr marL="1224522" indent="0">
              <a:buNone/>
              <a:defRPr sz="1800"/>
            </a:lvl4pPr>
            <a:lvl5pPr marL="1632696" indent="0">
              <a:buNone/>
              <a:defRPr sz="1800"/>
            </a:lvl5pPr>
            <a:lvl6pPr marL="2040870" indent="0">
              <a:buNone/>
              <a:defRPr sz="1800"/>
            </a:lvl6pPr>
            <a:lvl7pPr marL="2449044" indent="0">
              <a:buNone/>
              <a:defRPr sz="1800"/>
            </a:lvl7pPr>
            <a:lvl8pPr marL="2857217" indent="0">
              <a:buNone/>
              <a:defRPr sz="1800"/>
            </a:lvl8pPr>
            <a:lvl9pPr marL="3265391" indent="0">
              <a:buNone/>
              <a:defRPr sz="1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300"/>
            </a:lvl1pPr>
            <a:lvl2pPr marL="408174" indent="0">
              <a:buNone/>
              <a:defRPr sz="1000"/>
            </a:lvl2pPr>
            <a:lvl3pPr marL="816348" indent="0">
              <a:buNone/>
              <a:defRPr sz="900"/>
            </a:lvl3pPr>
            <a:lvl4pPr marL="1224522" indent="0">
              <a:buNone/>
              <a:defRPr sz="800"/>
            </a:lvl4pPr>
            <a:lvl5pPr marL="1632696" indent="0">
              <a:buNone/>
              <a:defRPr sz="800"/>
            </a:lvl5pPr>
            <a:lvl6pPr marL="2040870" indent="0">
              <a:buNone/>
              <a:defRPr sz="800"/>
            </a:lvl6pPr>
            <a:lvl7pPr marL="2449044" indent="0">
              <a:buNone/>
              <a:defRPr sz="800"/>
            </a:lvl7pPr>
            <a:lvl8pPr marL="2857217" indent="0">
              <a:buNone/>
              <a:defRPr sz="800"/>
            </a:lvl8pPr>
            <a:lvl9pPr marL="3265391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9D35B-B64D-7649-A66A-4202184A3671}" type="datetime1">
              <a:rPr lang="en-US" smtClean="0"/>
              <a:t>05-Oct-18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ECC1-0121-5645-BD81-5801499AC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9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29600" cy="952500"/>
          </a:xfrm>
          <a:prstGeom prst="rect">
            <a:avLst/>
          </a:prstGeom>
        </p:spPr>
        <p:txBody>
          <a:bodyPr vert="horz" lIns="81635" tIns="40817" rIns="81635" bIns="4081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81635" tIns="40817" rIns="81635" bIns="4081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5296959"/>
            <a:ext cx="2133600" cy="304270"/>
          </a:xfrm>
          <a:prstGeom prst="rect">
            <a:avLst/>
          </a:prstGeom>
        </p:spPr>
        <p:txBody>
          <a:bodyPr vert="horz" lIns="81635" tIns="40817" rIns="81635" bIns="40817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A4703-FD37-6440-9DE4-A3ACF7EC6D00}" type="datetime1">
              <a:rPr lang="en-US" smtClean="0"/>
              <a:t>05-Oct-18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5296959"/>
            <a:ext cx="2895600" cy="304270"/>
          </a:xfrm>
          <a:prstGeom prst="rect">
            <a:avLst/>
          </a:prstGeom>
        </p:spPr>
        <p:txBody>
          <a:bodyPr vert="horz" lIns="81635" tIns="40817" rIns="81635" bIns="40817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0"/>
          </a:xfrm>
          <a:prstGeom prst="rect">
            <a:avLst/>
          </a:prstGeom>
        </p:spPr>
        <p:txBody>
          <a:bodyPr vert="horz" lIns="81635" tIns="40817" rIns="81635" bIns="40817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9ECC1-0121-5645-BD81-5801499AC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569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hf hdr="0" ftr="0" dt="0"/>
  <p:txStyles>
    <p:titleStyle>
      <a:lvl1pPr algn="ctr" defTabSz="408174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6130" indent="-306130" algn="l" defTabSz="408174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63283" indent="-255109" algn="l" defTabSz="408174" rtl="0" eaLnBrk="1" latinLnBrk="0" hangingPunct="1">
        <a:spcBef>
          <a:spcPct val="20000"/>
        </a:spcBef>
        <a:buFont typeface="Arial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20435" indent="-204087" algn="l" defTabSz="408174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28609" indent="-204087" algn="l" defTabSz="408174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36783" indent="-204087" algn="l" defTabSz="408174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44957" indent="-204087" algn="l" defTabSz="408174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3130" indent="-204087" algn="l" defTabSz="408174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304" indent="-204087" algn="l" defTabSz="408174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478" indent="-204087" algn="l" defTabSz="408174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1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74" algn="l" defTabSz="4081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48" algn="l" defTabSz="4081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522" algn="l" defTabSz="4081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696" algn="l" defTabSz="4081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870" algn="l" defTabSz="4081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9044" algn="l" defTabSz="4081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217" algn="l" defTabSz="4081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391" algn="l" defTabSz="4081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/>
        </p:nvSpPr>
        <p:spPr>
          <a:xfrm>
            <a:off x="20752" y="5516435"/>
            <a:ext cx="9111128" cy="207505"/>
          </a:xfrm>
          <a:prstGeom prst="rect">
            <a:avLst/>
          </a:prstGeom>
        </p:spPr>
        <p:txBody>
          <a:bodyPr lIns="30613" tIns="30613" rIns="30613" bIns="30613" anchor="ctr" anchorCtr="0">
            <a:spAutoFit/>
          </a:bodyPr>
          <a:lstStyle/>
          <a:p>
            <a:pPr>
              <a:lnSpc>
                <a:spcPct val="114772"/>
              </a:lnSpc>
            </a:pPr>
            <a:r>
              <a:rPr lang="en-US" sz="900" b="1" dirty="0" smtClean="0">
                <a:solidFill>
                  <a:srgbClr val="FFFFFF"/>
                </a:solidFill>
              </a:rPr>
              <a:t>Trainer’s name–</a:t>
            </a:r>
            <a:r>
              <a:rPr lang="en-US" sz="900" b="1" dirty="0">
                <a:solidFill>
                  <a:srgbClr val="FFFFFF"/>
                </a:solidFill>
              </a:rPr>
              <a:t> </a:t>
            </a:r>
            <a:r>
              <a:rPr lang="en-US" sz="900" b="1" dirty="0" smtClean="0">
                <a:solidFill>
                  <a:srgbClr val="FFFFFF"/>
                </a:solidFill>
              </a:rPr>
              <a:t>Course title</a:t>
            </a:r>
            <a:endParaRPr lang="en-US" sz="900" b="1" dirty="0">
              <a:solidFill>
                <a:srgbClr val="FFFFFF"/>
              </a:solidFill>
            </a:endParaRPr>
          </a:p>
        </p:txBody>
      </p:sp>
      <p:sp>
        <p:nvSpPr>
          <p:cNvPr id="20" name="Shape 20"/>
          <p:cNvSpPr txBox="1"/>
          <p:nvPr/>
        </p:nvSpPr>
        <p:spPr>
          <a:xfrm>
            <a:off x="1603083" y="72323"/>
            <a:ext cx="5544166" cy="360047"/>
          </a:xfrm>
          <a:prstGeom prst="rect">
            <a:avLst/>
          </a:prstGeom>
        </p:spPr>
        <p:txBody>
          <a:bodyPr wrap="square" lIns="30613" tIns="30613" rIns="30613" bIns="30613" anchor="t" anchorCtr="0">
            <a:spAutoFit/>
          </a:bodyPr>
          <a:lstStyle/>
          <a:p>
            <a:pPr>
              <a:lnSpc>
                <a:spcPct val="114285"/>
              </a:lnSpc>
            </a:pPr>
            <a:r>
              <a:rPr lang="en-US" sz="1700" dirty="0" smtClean="0">
                <a:solidFill>
                  <a:srgbClr val="990000"/>
                </a:solidFill>
              </a:rPr>
              <a:t>HƯỚNG DẪN SỬ DỤNG TRÊN REDMINE DRJOY</a:t>
            </a:r>
            <a:endParaRPr lang="en-US" sz="1700" dirty="0"/>
          </a:p>
        </p:txBody>
      </p:sp>
      <p:sp>
        <p:nvSpPr>
          <p:cNvPr id="21" name="Shape 21"/>
          <p:cNvSpPr/>
          <p:nvPr/>
        </p:nvSpPr>
        <p:spPr>
          <a:xfrm>
            <a:off x="0" y="1"/>
            <a:ext cx="9144000" cy="6429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22" name="Shape 22"/>
          <p:cNvSpPr/>
          <p:nvPr/>
        </p:nvSpPr>
        <p:spPr>
          <a:xfrm>
            <a:off x="-3653" y="620396"/>
            <a:ext cx="9144000" cy="42862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lIns="73472" tIns="36736" rIns="73472" bIns="36736"/>
          <a:lstStyle/>
          <a:p>
            <a:endParaRPr lang="en-US" dirty="0"/>
          </a:p>
        </p:txBody>
      </p:sp>
      <p:sp>
        <p:nvSpPr>
          <p:cNvPr id="23" name="Shape 23"/>
          <p:cNvSpPr/>
          <p:nvPr/>
        </p:nvSpPr>
        <p:spPr>
          <a:xfrm>
            <a:off x="0" y="601228"/>
            <a:ext cx="9144000" cy="28576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lIns="73472" tIns="36736" rIns="73472" bIns="36736"/>
          <a:lstStyle/>
          <a:p>
            <a:endParaRPr lang="en-US" dirty="0"/>
          </a:p>
        </p:txBody>
      </p:sp>
      <p:sp>
        <p:nvSpPr>
          <p:cNvPr id="24" name="Shape 24"/>
          <p:cNvSpPr txBox="1"/>
          <p:nvPr/>
        </p:nvSpPr>
        <p:spPr>
          <a:xfrm>
            <a:off x="1603084" y="376761"/>
            <a:ext cx="6195060" cy="222574"/>
          </a:xfrm>
          <a:prstGeom prst="rect">
            <a:avLst/>
          </a:prstGeom>
        </p:spPr>
        <p:txBody>
          <a:bodyPr lIns="30613" tIns="30613" rIns="30613" bIns="30613" anchor="t" anchorCtr="0">
            <a:spAutoFit/>
          </a:bodyPr>
          <a:lstStyle/>
          <a:p>
            <a:pPr>
              <a:lnSpc>
                <a:spcPct val="114423"/>
              </a:lnSpc>
            </a:pPr>
            <a:r>
              <a:rPr lang="en-US" sz="1000" b="1" i="1" dirty="0"/>
              <a:t>OMINEXT </a:t>
            </a:r>
            <a:r>
              <a:rPr lang="en-US" sz="1000" b="1" i="1" dirty="0" smtClean="0"/>
              <a:t>INTERNAL </a:t>
            </a:r>
            <a:r>
              <a:rPr lang="en-US" sz="1000" b="1" i="1" dirty="0"/>
              <a:t>TRAINING </a:t>
            </a:r>
            <a:r>
              <a:rPr lang="en-US" sz="1000" b="1" i="1" dirty="0" smtClean="0"/>
              <a:t>DOCUMENTS (</a:t>
            </a:r>
            <a:r>
              <a:rPr lang="en-US" sz="1000" b="1" i="1" dirty="0" smtClean="0">
                <a:solidFill>
                  <a:srgbClr val="FF0000"/>
                </a:solidFill>
              </a:rPr>
              <a:t>Confidential</a:t>
            </a:r>
            <a:r>
              <a:rPr lang="en-US" sz="1000" b="1" i="1" dirty="0" smtClean="0"/>
              <a:t>)</a:t>
            </a:r>
            <a:endParaRPr lang="en-US" sz="1000" b="1" i="1" dirty="0"/>
          </a:p>
        </p:txBody>
      </p:sp>
      <p:sp>
        <p:nvSpPr>
          <p:cNvPr id="25" name="Shape 25"/>
          <p:cNvSpPr/>
          <p:nvPr/>
        </p:nvSpPr>
        <p:spPr>
          <a:xfrm flipV="1">
            <a:off x="6235065" y="5279231"/>
            <a:ext cx="2908913" cy="45719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26" name="Shape 26"/>
          <p:cNvSpPr txBox="1"/>
          <p:nvPr/>
        </p:nvSpPr>
        <p:spPr>
          <a:xfrm>
            <a:off x="816184" y="2047389"/>
            <a:ext cx="7758649" cy="923598"/>
          </a:xfrm>
          <a:prstGeom prst="rect">
            <a:avLst/>
          </a:prstGeom>
        </p:spPr>
        <p:txBody>
          <a:bodyPr wrap="square" lIns="30613" tIns="30613" rIns="30613" bIns="30613" anchor="t" anchorCtr="0">
            <a:spAutoFit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 DẪN SỬ DỤNG TRÊN REDMINE CỦA KHÁCH HÀNG DRJOY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27" name="Shape 27"/>
          <p:cNvSpPr txBox="1"/>
          <p:nvPr/>
        </p:nvSpPr>
        <p:spPr>
          <a:xfrm>
            <a:off x="6049344" y="4902517"/>
            <a:ext cx="3091003" cy="342542"/>
          </a:xfrm>
          <a:prstGeom prst="rect">
            <a:avLst/>
          </a:prstGeom>
        </p:spPr>
        <p:txBody>
          <a:bodyPr wrap="square" lIns="30613" tIns="30613" rIns="30613" bIns="30613" anchor="t" anchorCtr="0">
            <a:spAutoFit/>
          </a:bodyPr>
          <a:lstStyle/>
          <a:p>
            <a:pPr algn="ctr">
              <a:lnSpc>
                <a:spcPct val="114062"/>
              </a:lnSpc>
            </a:pPr>
            <a:r>
              <a:rPr lang="en-US" sz="1600" dirty="0" smtClean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04/10/2018</a:t>
            </a:r>
            <a:endParaRPr lang="en-US" sz="1600" dirty="0">
              <a:solidFill>
                <a:srgbClr val="3333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logo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86" y="176425"/>
            <a:ext cx="1322754" cy="381133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/>
        </p:nvSpPr>
        <p:spPr>
          <a:xfrm>
            <a:off x="20752" y="5516435"/>
            <a:ext cx="9111128" cy="207505"/>
          </a:xfrm>
          <a:prstGeom prst="rect">
            <a:avLst/>
          </a:prstGeom>
        </p:spPr>
        <p:txBody>
          <a:bodyPr lIns="30613" tIns="30613" rIns="30613" bIns="30613" anchor="ctr" anchorCtr="0">
            <a:spAutoFit/>
          </a:bodyPr>
          <a:lstStyle/>
          <a:p>
            <a:pPr>
              <a:lnSpc>
                <a:spcPct val="114772"/>
              </a:lnSpc>
            </a:pPr>
            <a:r>
              <a:rPr lang="en-US" sz="900" b="1" dirty="0" smtClean="0">
                <a:solidFill>
                  <a:srgbClr val="FFFFFF"/>
                </a:solidFill>
              </a:rPr>
              <a:t>Trainer’s name–</a:t>
            </a:r>
            <a:r>
              <a:rPr lang="en-US" sz="900" b="1" dirty="0">
                <a:solidFill>
                  <a:srgbClr val="FFFFFF"/>
                </a:solidFill>
              </a:rPr>
              <a:t> </a:t>
            </a:r>
            <a:r>
              <a:rPr lang="en-US" sz="900" b="1" dirty="0" smtClean="0">
                <a:solidFill>
                  <a:srgbClr val="FFFFFF"/>
                </a:solidFill>
              </a:rPr>
              <a:t>Course title</a:t>
            </a:r>
            <a:endParaRPr lang="en-US" sz="900" b="1" dirty="0">
              <a:solidFill>
                <a:srgbClr val="FFFFFF"/>
              </a:solidFill>
            </a:endParaRPr>
          </a:p>
        </p:txBody>
      </p:sp>
      <p:sp>
        <p:nvSpPr>
          <p:cNvPr id="21" name="Shape 21"/>
          <p:cNvSpPr/>
          <p:nvPr/>
        </p:nvSpPr>
        <p:spPr>
          <a:xfrm>
            <a:off x="0" y="1"/>
            <a:ext cx="9144000" cy="64293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22" name="Shape 22"/>
          <p:cNvSpPr/>
          <p:nvPr/>
        </p:nvSpPr>
        <p:spPr>
          <a:xfrm>
            <a:off x="-3653" y="620396"/>
            <a:ext cx="9144000" cy="42862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lIns="73472" tIns="36736" rIns="73472" bIns="36736"/>
          <a:lstStyle/>
          <a:p>
            <a:endParaRPr lang="en-US" dirty="0"/>
          </a:p>
        </p:txBody>
      </p:sp>
      <p:sp>
        <p:nvSpPr>
          <p:cNvPr id="23" name="Shape 23"/>
          <p:cNvSpPr/>
          <p:nvPr/>
        </p:nvSpPr>
        <p:spPr>
          <a:xfrm>
            <a:off x="0" y="601228"/>
            <a:ext cx="9144000" cy="28576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lIns="73472" tIns="36736" rIns="73472" bIns="36736"/>
          <a:lstStyle/>
          <a:p>
            <a:endParaRPr lang="en-US" dirty="0"/>
          </a:p>
        </p:txBody>
      </p:sp>
      <p:sp>
        <p:nvSpPr>
          <p:cNvPr id="24" name="Shape 24"/>
          <p:cNvSpPr txBox="1"/>
          <p:nvPr/>
        </p:nvSpPr>
        <p:spPr>
          <a:xfrm>
            <a:off x="1603084" y="376761"/>
            <a:ext cx="6195060" cy="222574"/>
          </a:xfrm>
          <a:prstGeom prst="rect">
            <a:avLst/>
          </a:prstGeom>
        </p:spPr>
        <p:txBody>
          <a:bodyPr lIns="30613" tIns="30613" rIns="30613" bIns="30613" anchor="t" anchorCtr="0">
            <a:spAutoFit/>
          </a:bodyPr>
          <a:lstStyle/>
          <a:p>
            <a:pPr>
              <a:lnSpc>
                <a:spcPct val="114423"/>
              </a:lnSpc>
            </a:pPr>
            <a:r>
              <a:rPr lang="en-US" sz="1000" b="1" i="1" dirty="0"/>
              <a:t>OMINEXT </a:t>
            </a:r>
            <a:r>
              <a:rPr lang="en-US" sz="1000" b="1" i="1" dirty="0" smtClean="0"/>
              <a:t>INTERNAL </a:t>
            </a:r>
            <a:r>
              <a:rPr lang="en-US" sz="1000" b="1" i="1" dirty="0"/>
              <a:t>TRAINING </a:t>
            </a:r>
            <a:r>
              <a:rPr lang="en-US" sz="1000" b="1" i="1" dirty="0" smtClean="0"/>
              <a:t>DOCUMENTS (</a:t>
            </a:r>
            <a:r>
              <a:rPr lang="en-US" sz="1000" b="1" i="1" dirty="0" smtClean="0">
                <a:solidFill>
                  <a:srgbClr val="FF0000"/>
                </a:solidFill>
              </a:rPr>
              <a:t>Confidential</a:t>
            </a:r>
            <a:r>
              <a:rPr lang="en-US" sz="1000" b="1" i="1" dirty="0" smtClean="0"/>
              <a:t>)</a:t>
            </a:r>
            <a:endParaRPr lang="en-US" sz="1000" b="1" i="1" dirty="0"/>
          </a:p>
        </p:txBody>
      </p:sp>
      <p:sp>
        <p:nvSpPr>
          <p:cNvPr id="26" name="Shape 26"/>
          <p:cNvSpPr txBox="1"/>
          <p:nvPr/>
        </p:nvSpPr>
        <p:spPr>
          <a:xfrm>
            <a:off x="530093" y="841228"/>
            <a:ext cx="8341042" cy="4647695"/>
          </a:xfrm>
          <a:prstGeom prst="rect">
            <a:avLst/>
          </a:prstGeom>
        </p:spPr>
        <p:txBody>
          <a:bodyPr lIns="30613" tIns="30613" rIns="30613" bIns="30613" anchor="t" anchorCtr="0">
            <a:spAutoFit/>
          </a:bodyPr>
          <a:lstStyle/>
          <a:p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III. Flow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issue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Redmine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KH</a:t>
            </a:r>
          </a:p>
          <a:p>
            <a:r>
              <a:rPr lang="en-US" sz="2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1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PM/</a:t>
            </a:r>
            <a:r>
              <a:rPr lang="en-US" sz="21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Brse</a:t>
            </a:r>
            <a:r>
              <a:rPr lang="en-US" sz="21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/Tester </a:t>
            </a:r>
            <a:r>
              <a:rPr lang="en-US" sz="2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issue/bug </a:t>
            </a:r>
            <a:r>
              <a:rPr lang="en-US" sz="21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2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2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2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assignee </a:t>
            </a:r>
            <a:r>
              <a:rPr lang="en-US" sz="21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Lead Dev</a:t>
            </a:r>
          </a:p>
          <a:p>
            <a:pPr marL="342900" indent="-342900">
              <a:buFontTx/>
              <a:buChar char="-"/>
            </a:pP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Team Lead Dev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Service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Register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Service: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ChungNV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+ Reception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ThangDD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+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Calendar Service: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NghiaND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+ Mobile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IOS: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ThanhVV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+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Service: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QuyetTV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+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Android: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QuyenLX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+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Meeting Service: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HoanPC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+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 Service: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DinhNN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+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Pharmacy Service: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LinhTM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+ Shift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Service: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LinhTM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+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Meeting Service: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YenNT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+ Report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Service: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NghiaND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+ Attendance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Service: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LinhTM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logo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86" y="176425"/>
            <a:ext cx="1322754" cy="381133"/>
          </a:xfrm>
          <a:prstGeom prst="rect">
            <a:avLst/>
          </a:prstGeom>
        </p:spPr>
      </p:pic>
      <p:sp>
        <p:nvSpPr>
          <p:cNvPr id="11" name="Shape 20"/>
          <p:cNvSpPr txBox="1"/>
          <p:nvPr/>
        </p:nvSpPr>
        <p:spPr>
          <a:xfrm>
            <a:off x="1603083" y="72323"/>
            <a:ext cx="5544166" cy="360047"/>
          </a:xfrm>
          <a:prstGeom prst="rect">
            <a:avLst/>
          </a:prstGeom>
        </p:spPr>
        <p:txBody>
          <a:bodyPr wrap="square" lIns="30613" tIns="30613" rIns="30613" bIns="30613" anchor="t" anchorCtr="0">
            <a:spAutoFit/>
          </a:bodyPr>
          <a:lstStyle/>
          <a:p>
            <a:pPr>
              <a:lnSpc>
                <a:spcPct val="114285"/>
              </a:lnSpc>
            </a:pPr>
            <a:r>
              <a:rPr lang="en-US" sz="1700" dirty="0" smtClean="0">
                <a:solidFill>
                  <a:srgbClr val="990000"/>
                </a:solidFill>
              </a:rPr>
              <a:t>HƯỚNG DẪN SỬ DỤNG TRÊN REDMINE DRJOY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61073318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/>
        </p:nvSpPr>
        <p:spPr>
          <a:xfrm>
            <a:off x="20752" y="5516435"/>
            <a:ext cx="9111128" cy="207505"/>
          </a:xfrm>
          <a:prstGeom prst="rect">
            <a:avLst/>
          </a:prstGeom>
        </p:spPr>
        <p:txBody>
          <a:bodyPr lIns="30613" tIns="30613" rIns="30613" bIns="30613" anchor="ctr" anchorCtr="0">
            <a:spAutoFit/>
          </a:bodyPr>
          <a:lstStyle/>
          <a:p>
            <a:pPr>
              <a:lnSpc>
                <a:spcPct val="114772"/>
              </a:lnSpc>
            </a:pPr>
            <a:r>
              <a:rPr lang="en-US" sz="900" b="1" dirty="0" smtClean="0">
                <a:solidFill>
                  <a:srgbClr val="FFFFFF"/>
                </a:solidFill>
              </a:rPr>
              <a:t>Trainer’s name–</a:t>
            </a:r>
            <a:r>
              <a:rPr lang="en-US" sz="900" b="1" dirty="0">
                <a:solidFill>
                  <a:srgbClr val="FFFFFF"/>
                </a:solidFill>
              </a:rPr>
              <a:t> </a:t>
            </a:r>
            <a:r>
              <a:rPr lang="en-US" sz="900" b="1" dirty="0" smtClean="0">
                <a:solidFill>
                  <a:srgbClr val="FFFFFF"/>
                </a:solidFill>
              </a:rPr>
              <a:t>Course title</a:t>
            </a:r>
            <a:endParaRPr lang="en-US" sz="900" b="1" dirty="0">
              <a:solidFill>
                <a:srgbClr val="FFFFFF"/>
              </a:solidFill>
            </a:endParaRPr>
          </a:p>
        </p:txBody>
      </p:sp>
      <p:sp>
        <p:nvSpPr>
          <p:cNvPr id="21" name="Shape 21"/>
          <p:cNvSpPr/>
          <p:nvPr/>
        </p:nvSpPr>
        <p:spPr>
          <a:xfrm>
            <a:off x="0" y="1"/>
            <a:ext cx="9144000" cy="64293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22" name="Shape 22"/>
          <p:cNvSpPr/>
          <p:nvPr/>
        </p:nvSpPr>
        <p:spPr>
          <a:xfrm>
            <a:off x="-3653" y="620396"/>
            <a:ext cx="9144000" cy="42862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lIns="73472" tIns="36736" rIns="73472" bIns="36736"/>
          <a:lstStyle/>
          <a:p>
            <a:endParaRPr lang="en-US" dirty="0"/>
          </a:p>
        </p:txBody>
      </p:sp>
      <p:sp>
        <p:nvSpPr>
          <p:cNvPr id="23" name="Shape 23"/>
          <p:cNvSpPr/>
          <p:nvPr/>
        </p:nvSpPr>
        <p:spPr>
          <a:xfrm>
            <a:off x="0" y="601228"/>
            <a:ext cx="9144000" cy="28576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lIns="73472" tIns="36736" rIns="73472" bIns="36736"/>
          <a:lstStyle/>
          <a:p>
            <a:endParaRPr lang="en-US" dirty="0"/>
          </a:p>
        </p:txBody>
      </p:sp>
      <p:sp>
        <p:nvSpPr>
          <p:cNvPr id="24" name="Shape 24"/>
          <p:cNvSpPr txBox="1"/>
          <p:nvPr/>
        </p:nvSpPr>
        <p:spPr>
          <a:xfrm>
            <a:off x="1603084" y="376761"/>
            <a:ext cx="6195060" cy="222574"/>
          </a:xfrm>
          <a:prstGeom prst="rect">
            <a:avLst/>
          </a:prstGeom>
        </p:spPr>
        <p:txBody>
          <a:bodyPr lIns="30613" tIns="30613" rIns="30613" bIns="30613" anchor="t" anchorCtr="0">
            <a:spAutoFit/>
          </a:bodyPr>
          <a:lstStyle/>
          <a:p>
            <a:pPr>
              <a:lnSpc>
                <a:spcPct val="114423"/>
              </a:lnSpc>
            </a:pPr>
            <a:r>
              <a:rPr lang="en-US" sz="1000" b="1" i="1" dirty="0"/>
              <a:t>OMINEXT </a:t>
            </a:r>
            <a:r>
              <a:rPr lang="en-US" sz="1000" b="1" i="1" dirty="0" smtClean="0"/>
              <a:t>INTERNAL </a:t>
            </a:r>
            <a:r>
              <a:rPr lang="en-US" sz="1000" b="1" i="1" dirty="0"/>
              <a:t>TRAINING </a:t>
            </a:r>
            <a:r>
              <a:rPr lang="en-US" sz="1000" b="1" i="1" dirty="0" smtClean="0"/>
              <a:t>DOCUMENTS (</a:t>
            </a:r>
            <a:r>
              <a:rPr lang="en-US" sz="1000" b="1" i="1" dirty="0" smtClean="0">
                <a:solidFill>
                  <a:srgbClr val="FF0000"/>
                </a:solidFill>
              </a:rPr>
              <a:t>Confidential</a:t>
            </a:r>
            <a:r>
              <a:rPr lang="en-US" sz="1000" b="1" i="1" dirty="0" smtClean="0"/>
              <a:t>)</a:t>
            </a:r>
            <a:endParaRPr lang="en-US" sz="1000" b="1" i="1" dirty="0"/>
          </a:p>
        </p:txBody>
      </p:sp>
      <p:sp>
        <p:nvSpPr>
          <p:cNvPr id="26" name="Shape 26"/>
          <p:cNvSpPr txBox="1"/>
          <p:nvPr/>
        </p:nvSpPr>
        <p:spPr>
          <a:xfrm>
            <a:off x="530093" y="841228"/>
            <a:ext cx="8341042" cy="4586139"/>
          </a:xfrm>
          <a:prstGeom prst="rect">
            <a:avLst/>
          </a:prstGeom>
        </p:spPr>
        <p:txBody>
          <a:bodyPr lIns="30613" tIns="30613" rIns="30613" bIns="30613" anchor="t" anchorCtr="0">
            <a:spAutoFit/>
          </a:bodyPr>
          <a:lstStyle/>
          <a:p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1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Lead </a:t>
            </a:r>
            <a:r>
              <a:rPr lang="en-US" sz="2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 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issue/bug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assignee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 </a:t>
            </a:r>
          </a:p>
          <a:p>
            <a:endParaRPr lang="en-US" sz="21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1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 </a:t>
            </a:r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issue/bug </a:t>
            </a:r>
            <a:r>
              <a:rPr lang="en-US" sz="2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assignee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issue/bug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status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Progress ( </a:t>
            </a:r>
            <a:r>
              <a:rPr lang="en-US" sz="21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</a:t>
            </a:r>
            <a:r>
              <a:rPr lang="en-US" sz="2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lúc</a:t>
            </a:r>
            <a:r>
              <a:rPr lang="en-US" sz="2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/fix bug </a:t>
            </a:r>
            <a:r>
              <a:rPr lang="en-US" sz="21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sz="2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endParaRPr lang="en-US" sz="2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1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Dev 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 issue/bug </a:t>
            </a:r>
            <a:r>
              <a:rPr lang="en-US" sz="2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Merge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server (Develop)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342900" indent="-342900">
              <a:buFontTx/>
              <a:buChar char="-"/>
            </a:pP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Điền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Dev ở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cụm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2,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cụm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3,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cụm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Điền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% Done: 50%</a:t>
            </a:r>
          </a:p>
          <a:p>
            <a:pPr marL="342900" indent="-342900">
              <a:buFontTx/>
              <a:buChar char="-"/>
            </a:pP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Status: Resolved</a:t>
            </a:r>
          </a:p>
          <a:p>
            <a:pPr marL="342900" indent="-342900">
              <a:buFontTx/>
              <a:buChar char="-"/>
            </a:pP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Assignee: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Team Lead Dev Review</a:t>
            </a:r>
            <a:endParaRPr lang="en-US" sz="2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1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logo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86" y="176425"/>
            <a:ext cx="1322754" cy="381133"/>
          </a:xfrm>
          <a:prstGeom prst="rect">
            <a:avLst/>
          </a:prstGeom>
        </p:spPr>
      </p:pic>
      <p:sp>
        <p:nvSpPr>
          <p:cNvPr id="11" name="Shape 20"/>
          <p:cNvSpPr txBox="1"/>
          <p:nvPr/>
        </p:nvSpPr>
        <p:spPr>
          <a:xfrm>
            <a:off x="1603083" y="72323"/>
            <a:ext cx="5544166" cy="360047"/>
          </a:xfrm>
          <a:prstGeom prst="rect">
            <a:avLst/>
          </a:prstGeom>
        </p:spPr>
        <p:txBody>
          <a:bodyPr wrap="square" lIns="30613" tIns="30613" rIns="30613" bIns="30613" anchor="t" anchorCtr="0">
            <a:spAutoFit/>
          </a:bodyPr>
          <a:lstStyle/>
          <a:p>
            <a:pPr>
              <a:lnSpc>
                <a:spcPct val="114285"/>
              </a:lnSpc>
            </a:pPr>
            <a:r>
              <a:rPr lang="en-US" sz="1700" dirty="0" smtClean="0">
                <a:solidFill>
                  <a:srgbClr val="990000"/>
                </a:solidFill>
              </a:rPr>
              <a:t>HƯỚNG DẪN SỬ DỤNG TRÊN REDMINE DRJOY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05917718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/>
        </p:nvSpPr>
        <p:spPr>
          <a:xfrm>
            <a:off x="20752" y="5516435"/>
            <a:ext cx="9111128" cy="207505"/>
          </a:xfrm>
          <a:prstGeom prst="rect">
            <a:avLst/>
          </a:prstGeom>
        </p:spPr>
        <p:txBody>
          <a:bodyPr lIns="30613" tIns="30613" rIns="30613" bIns="30613" anchor="ctr" anchorCtr="0">
            <a:spAutoFit/>
          </a:bodyPr>
          <a:lstStyle/>
          <a:p>
            <a:pPr>
              <a:lnSpc>
                <a:spcPct val="114772"/>
              </a:lnSpc>
            </a:pPr>
            <a:r>
              <a:rPr lang="en-US" sz="900" b="1" dirty="0" smtClean="0">
                <a:solidFill>
                  <a:srgbClr val="FFFFFF"/>
                </a:solidFill>
              </a:rPr>
              <a:t>Trainer’s name–</a:t>
            </a:r>
            <a:r>
              <a:rPr lang="en-US" sz="900" b="1" dirty="0">
                <a:solidFill>
                  <a:srgbClr val="FFFFFF"/>
                </a:solidFill>
              </a:rPr>
              <a:t> </a:t>
            </a:r>
            <a:r>
              <a:rPr lang="en-US" sz="900" b="1" dirty="0" smtClean="0">
                <a:solidFill>
                  <a:srgbClr val="FFFFFF"/>
                </a:solidFill>
              </a:rPr>
              <a:t>Course title</a:t>
            </a:r>
            <a:endParaRPr lang="en-US" sz="900" b="1" dirty="0">
              <a:solidFill>
                <a:srgbClr val="FFFFFF"/>
              </a:solidFill>
            </a:endParaRPr>
          </a:p>
        </p:txBody>
      </p:sp>
      <p:sp>
        <p:nvSpPr>
          <p:cNvPr id="21" name="Shape 21"/>
          <p:cNvSpPr/>
          <p:nvPr/>
        </p:nvSpPr>
        <p:spPr>
          <a:xfrm>
            <a:off x="0" y="1"/>
            <a:ext cx="9144000" cy="64293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22" name="Shape 22"/>
          <p:cNvSpPr/>
          <p:nvPr/>
        </p:nvSpPr>
        <p:spPr>
          <a:xfrm>
            <a:off x="-3653" y="620396"/>
            <a:ext cx="9144000" cy="42862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lIns="73472" tIns="36736" rIns="73472" bIns="36736"/>
          <a:lstStyle/>
          <a:p>
            <a:endParaRPr lang="en-US" dirty="0"/>
          </a:p>
        </p:txBody>
      </p:sp>
      <p:sp>
        <p:nvSpPr>
          <p:cNvPr id="23" name="Shape 23"/>
          <p:cNvSpPr/>
          <p:nvPr/>
        </p:nvSpPr>
        <p:spPr>
          <a:xfrm>
            <a:off x="0" y="601228"/>
            <a:ext cx="9144000" cy="28576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lIns="73472" tIns="36736" rIns="73472" bIns="36736"/>
          <a:lstStyle/>
          <a:p>
            <a:endParaRPr lang="en-US" dirty="0"/>
          </a:p>
        </p:txBody>
      </p:sp>
      <p:sp>
        <p:nvSpPr>
          <p:cNvPr id="24" name="Shape 24"/>
          <p:cNvSpPr txBox="1"/>
          <p:nvPr/>
        </p:nvSpPr>
        <p:spPr>
          <a:xfrm>
            <a:off x="1603084" y="376761"/>
            <a:ext cx="6195060" cy="222574"/>
          </a:xfrm>
          <a:prstGeom prst="rect">
            <a:avLst/>
          </a:prstGeom>
        </p:spPr>
        <p:txBody>
          <a:bodyPr lIns="30613" tIns="30613" rIns="30613" bIns="30613" anchor="t" anchorCtr="0">
            <a:spAutoFit/>
          </a:bodyPr>
          <a:lstStyle/>
          <a:p>
            <a:pPr>
              <a:lnSpc>
                <a:spcPct val="114423"/>
              </a:lnSpc>
            </a:pPr>
            <a:r>
              <a:rPr lang="en-US" sz="1000" b="1" i="1" dirty="0"/>
              <a:t>OMINEXT </a:t>
            </a:r>
            <a:r>
              <a:rPr lang="en-US" sz="1000" b="1" i="1" dirty="0" smtClean="0"/>
              <a:t>INTERNAL </a:t>
            </a:r>
            <a:r>
              <a:rPr lang="en-US" sz="1000" b="1" i="1" dirty="0"/>
              <a:t>TRAINING </a:t>
            </a:r>
            <a:r>
              <a:rPr lang="en-US" sz="1000" b="1" i="1" dirty="0" smtClean="0"/>
              <a:t>DOCUMENTS (</a:t>
            </a:r>
            <a:r>
              <a:rPr lang="en-US" sz="1000" b="1" i="1" dirty="0" smtClean="0">
                <a:solidFill>
                  <a:srgbClr val="FF0000"/>
                </a:solidFill>
              </a:rPr>
              <a:t>Confidential</a:t>
            </a:r>
            <a:r>
              <a:rPr lang="en-US" sz="1000" b="1" i="1" dirty="0" smtClean="0"/>
              <a:t>)</a:t>
            </a:r>
            <a:endParaRPr lang="en-US" sz="1000" b="1" i="1" dirty="0"/>
          </a:p>
        </p:txBody>
      </p:sp>
      <p:sp>
        <p:nvSpPr>
          <p:cNvPr id="26" name="Shape 26"/>
          <p:cNvSpPr txBox="1"/>
          <p:nvPr/>
        </p:nvSpPr>
        <p:spPr>
          <a:xfrm>
            <a:off x="530093" y="841228"/>
            <a:ext cx="8341042" cy="2970312"/>
          </a:xfrm>
          <a:prstGeom prst="rect">
            <a:avLst/>
          </a:prstGeom>
        </p:spPr>
        <p:txBody>
          <a:bodyPr lIns="30613" tIns="30613" rIns="30613" bIns="30613" anchor="t" anchorCtr="0">
            <a:spAutoFit/>
          </a:bodyPr>
          <a:lstStyle/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US" sz="2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 </a:t>
            </a:r>
            <a:r>
              <a:rPr lang="en-US" sz="2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</a:t>
            </a:r>
            <a:r>
              <a:rPr lang="en-US" sz="2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xong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OK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Tx/>
              <a:buChar char="-"/>
            </a:pP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DungNTP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issue ở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chatroom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redmin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 </a:t>
            </a:r>
          </a:p>
          <a:p>
            <a:pPr marL="342900" indent="-342900">
              <a:buFontTx/>
              <a:buChar char="-"/>
            </a:pP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DungNTP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xong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Team Lead Dev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endParaRPr lang="en-US" sz="21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Team Lead Dev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xong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assignee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DongNP</a:t>
            </a:r>
            <a:r>
              <a:rPr lang="en-US" sz="21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en-US" sz="21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1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DongNP</a:t>
            </a:r>
            <a:r>
              <a:rPr lang="en-US" sz="2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 </a:t>
            </a:r>
            <a:r>
              <a:rPr lang="en-US" sz="2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OK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assignee</a:t>
            </a:r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NamDH</a:t>
            </a:r>
            <a:r>
              <a:rPr lang="en-US" sz="21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 merge </a:t>
            </a:r>
          </a:p>
          <a:p>
            <a:endParaRPr lang="en-US"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 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 </a:t>
            </a:r>
            <a:r>
              <a:rPr lang="en-US" sz="2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OK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NamDH</a:t>
            </a:r>
            <a:r>
              <a:rPr lang="en-US" sz="2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assignee</a:t>
            </a:r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Lead Dev</a:t>
            </a:r>
          </a:p>
          <a:p>
            <a:endParaRPr lang="en-US" sz="2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logo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86" y="176425"/>
            <a:ext cx="1322754" cy="381133"/>
          </a:xfrm>
          <a:prstGeom prst="rect">
            <a:avLst/>
          </a:prstGeom>
        </p:spPr>
      </p:pic>
      <p:sp>
        <p:nvSpPr>
          <p:cNvPr id="11" name="Shape 20"/>
          <p:cNvSpPr txBox="1"/>
          <p:nvPr/>
        </p:nvSpPr>
        <p:spPr>
          <a:xfrm>
            <a:off x="1603083" y="72323"/>
            <a:ext cx="5544166" cy="360047"/>
          </a:xfrm>
          <a:prstGeom prst="rect">
            <a:avLst/>
          </a:prstGeom>
        </p:spPr>
        <p:txBody>
          <a:bodyPr wrap="square" lIns="30613" tIns="30613" rIns="30613" bIns="30613" anchor="t" anchorCtr="0">
            <a:spAutoFit/>
          </a:bodyPr>
          <a:lstStyle/>
          <a:p>
            <a:pPr>
              <a:lnSpc>
                <a:spcPct val="114285"/>
              </a:lnSpc>
            </a:pPr>
            <a:r>
              <a:rPr lang="en-US" sz="1700" dirty="0" smtClean="0">
                <a:solidFill>
                  <a:srgbClr val="990000"/>
                </a:solidFill>
              </a:rPr>
              <a:t>HƯỚNG DẪN SỬ DỤNG TRÊN REDMINE DRJOY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68371352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/>
        </p:nvSpPr>
        <p:spPr>
          <a:xfrm>
            <a:off x="20752" y="5516435"/>
            <a:ext cx="9111128" cy="207505"/>
          </a:xfrm>
          <a:prstGeom prst="rect">
            <a:avLst/>
          </a:prstGeom>
        </p:spPr>
        <p:txBody>
          <a:bodyPr lIns="30613" tIns="30613" rIns="30613" bIns="30613" anchor="ctr" anchorCtr="0">
            <a:spAutoFit/>
          </a:bodyPr>
          <a:lstStyle/>
          <a:p>
            <a:pPr>
              <a:lnSpc>
                <a:spcPct val="114772"/>
              </a:lnSpc>
            </a:pPr>
            <a:r>
              <a:rPr lang="en-US" sz="900" b="1" dirty="0" smtClean="0">
                <a:solidFill>
                  <a:srgbClr val="FFFFFF"/>
                </a:solidFill>
              </a:rPr>
              <a:t>Trainer’s name–</a:t>
            </a:r>
            <a:r>
              <a:rPr lang="en-US" sz="900" b="1" dirty="0">
                <a:solidFill>
                  <a:srgbClr val="FFFFFF"/>
                </a:solidFill>
              </a:rPr>
              <a:t> </a:t>
            </a:r>
            <a:r>
              <a:rPr lang="en-US" sz="900" b="1" dirty="0" smtClean="0">
                <a:solidFill>
                  <a:srgbClr val="FFFFFF"/>
                </a:solidFill>
              </a:rPr>
              <a:t>Course title</a:t>
            </a:r>
            <a:endParaRPr lang="en-US" sz="900" b="1" dirty="0">
              <a:solidFill>
                <a:srgbClr val="FFFFFF"/>
              </a:solidFill>
            </a:endParaRPr>
          </a:p>
        </p:txBody>
      </p:sp>
      <p:sp>
        <p:nvSpPr>
          <p:cNvPr id="21" name="Shape 21"/>
          <p:cNvSpPr/>
          <p:nvPr/>
        </p:nvSpPr>
        <p:spPr>
          <a:xfrm>
            <a:off x="0" y="1"/>
            <a:ext cx="9144000" cy="64293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22" name="Shape 22"/>
          <p:cNvSpPr/>
          <p:nvPr/>
        </p:nvSpPr>
        <p:spPr>
          <a:xfrm>
            <a:off x="-3653" y="620396"/>
            <a:ext cx="9144000" cy="42862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lIns="73472" tIns="36736" rIns="73472" bIns="36736"/>
          <a:lstStyle/>
          <a:p>
            <a:endParaRPr lang="en-US" dirty="0"/>
          </a:p>
        </p:txBody>
      </p:sp>
      <p:sp>
        <p:nvSpPr>
          <p:cNvPr id="23" name="Shape 23"/>
          <p:cNvSpPr/>
          <p:nvPr/>
        </p:nvSpPr>
        <p:spPr>
          <a:xfrm>
            <a:off x="0" y="601228"/>
            <a:ext cx="9144000" cy="28576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lIns="73472" tIns="36736" rIns="73472" bIns="36736"/>
          <a:lstStyle/>
          <a:p>
            <a:endParaRPr lang="en-US" dirty="0"/>
          </a:p>
        </p:txBody>
      </p:sp>
      <p:sp>
        <p:nvSpPr>
          <p:cNvPr id="24" name="Shape 24"/>
          <p:cNvSpPr txBox="1"/>
          <p:nvPr/>
        </p:nvSpPr>
        <p:spPr>
          <a:xfrm>
            <a:off x="1603084" y="376761"/>
            <a:ext cx="6195060" cy="222574"/>
          </a:xfrm>
          <a:prstGeom prst="rect">
            <a:avLst/>
          </a:prstGeom>
        </p:spPr>
        <p:txBody>
          <a:bodyPr lIns="30613" tIns="30613" rIns="30613" bIns="30613" anchor="t" anchorCtr="0">
            <a:spAutoFit/>
          </a:bodyPr>
          <a:lstStyle/>
          <a:p>
            <a:pPr>
              <a:lnSpc>
                <a:spcPct val="114423"/>
              </a:lnSpc>
            </a:pPr>
            <a:r>
              <a:rPr lang="en-US" sz="1000" b="1" i="1" dirty="0"/>
              <a:t>OMINEXT </a:t>
            </a:r>
            <a:r>
              <a:rPr lang="en-US" sz="1000" b="1" i="1" dirty="0" smtClean="0"/>
              <a:t>INTERNAL </a:t>
            </a:r>
            <a:r>
              <a:rPr lang="en-US" sz="1000" b="1" i="1" dirty="0"/>
              <a:t>TRAINING </a:t>
            </a:r>
            <a:r>
              <a:rPr lang="en-US" sz="1000" b="1" i="1" dirty="0" smtClean="0"/>
              <a:t>DOCUMENTS (</a:t>
            </a:r>
            <a:r>
              <a:rPr lang="en-US" sz="1000" b="1" i="1" dirty="0" smtClean="0">
                <a:solidFill>
                  <a:srgbClr val="FF0000"/>
                </a:solidFill>
              </a:rPr>
              <a:t>Confidential</a:t>
            </a:r>
            <a:r>
              <a:rPr lang="en-US" sz="1000" b="1" i="1" dirty="0" smtClean="0"/>
              <a:t>)</a:t>
            </a:r>
            <a:endParaRPr lang="en-US" sz="1000" b="1" i="1" dirty="0"/>
          </a:p>
        </p:txBody>
      </p:sp>
      <p:sp>
        <p:nvSpPr>
          <p:cNvPr id="26" name="Shape 26"/>
          <p:cNvSpPr txBox="1"/>
          <p:nvPr/>
        </p:nvSpPr>
        <p:spPr>
          <a:xfrm>
            <a:off x="530093" y="841228"/>
            <a:ext cx="8341042" cy="4586139"/>
          </a:xfrm>
          <a:prstGeom prst="rect">
            <a:avLst/>
          </a:prstGeom>
        </p:spPr>
        <p:txBody>
          <a:bodyPr lIns="30613" tIns="30613" rIns="30613" bIns="30613" anchor="t" anchorCtr="0">
            <a:spAutoFit/>
          </a:bodyPr>
          <a:lstStyle/>
          <a:p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en-US" sz="2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Lead </a:t>
            </a:r>
            <a:r>
              <a:rPr lang="en-US" sz="2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Dev/Dev 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</a:t>
            </a:r>
            <a:r>
              <a:rPr lang="en-US" sz="2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OK</a:t>
            </a:r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assignee</a:t>
            </a:r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Tester ( </a:t>
            </a:r>
            <a:r>
              <a:rPr lang="en-US" sz="21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1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gười</a:t>
            </a:r>
            <a:r>
              <a:rPr lang="en-US" sz="2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log bug ) / Team </a:t>
            </a:r>
            <a:r>
              <a:rPr lang="en-US" sz="2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 </a:t>
            </a:r>
            <a:r>
              <a:rPr lang="en-US" sz="2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Tester ( </a:t>
            </a:r>
            <a:r>
              <a:rPr lang="en-US" sz="21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bug/issue do tester log )</a:t>
            </a:r>
            <a:endParaRPr lang="en-US" sz="2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Team Lead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Tester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Service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+ Register Service: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NgatTTH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+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Service: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LienVH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+ Calendar Service: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MinhNN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+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Reception Service: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MinhNN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+ Group Service: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LanNT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+ Meeting Service: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HuongNT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+ Chat Service: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NgaTT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+ Pharmacy Service: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MaiNT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+ Shift Service: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MaiNT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+ Web Meeting Service: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PhuongDT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+ Report Service: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MinhNN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US" sz="2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 </a:t>
            </a:r>
            <a:r>
              <a:rPr lang="en-US" sz="2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Tester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Tester member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endParaRPr lang="en-US" sz="21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logo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86" y="176425"/>
            <a:ext cx="1322754" cy="381133"/>
          </a:xfrm>
          <a:prstGeom prst="rect">
            <a:avLst/>
          </a:prstGeom>
        </p:spPr>
      </p:pic>
      <p:sp>
        <p:nvSpPr>
          <p:cNvPr id="11" name="Shape 20"/>
          <p:cNvSpPr txBox="1"/>
          <p:nvPr/>
        </p:nvSpPr>
        <p:spPr>
          <a:xfrm>
            <a:off x="1603083" y="72323"/>
            <a:ext cx="5544166" cy="360047"/>
          </a:xfrm>
          <a:prstGeom prst="rect">
            <a:avLst/>
          </a:prstGeom>
        </p:spPr>
        <p:txBody>
          <a:bodyPr wrap="square" lIns="30613" tIns="30613" rIns="30613" bIns="30613" anchor="t" anchorCtr="0">
            <a:spAutoFit/>
          </a:bodyPr>
          <a:lstStyle/>
          <a:p>
            <a:pPr>
              <a:lnSpc>
                <a:spcPct val="114285"/>
              </a:lnSpc>
            </a:pPr>
            <a:r>
              <a:rPr lang="en-US" sz="1700" dirty="0" smtClean="0">
                <a:solidFill>
                  <a:srgbClr val="990000"/>
                </a:solidFill>
              </a:rPr>
              <a:t>HƯỚNG DẪN SỬ DỤNG TRÊN REDMINE DRJOY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07113629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/>
        </p:nvSpPr>
        <p:spPr>
          <a:xfrm>
            <a:off x="20752" y="5516435"/>
            <a:ext cx="9111128" cy="207505"/>
          </a:xfrm>
          <a:prstGeom prst="rect">
            <a:avLst/>
          </a:prstGeom>
        </p:spPr>
        <p:txBody>
          <a:bodyPr lIns="30613" tIns="30613" rIns="30613" bIns="30613" anchor="ctr" anchorCtr="0">
            <a:spAutoFit/>
          </a:bodyPr>
          <a:lstStyle/>
          <a:p>
            <a:pPr>
              <a:lnSpc>
                <a:spcPct val="114772"/>
              </a:lnSpc>
            </a:pPr>
            <a:r>
              <a:rPr lang="en-US" sz="900" b="1" dirty="0" smtClean="0">
                <a:solidFill>
                  <a:srgbClr val="FFFFFF"/>
                </a:solidFill>
              </a:rPr>
              <a:t>Trainer’s name–</a:t>
            </a:r>
            <a:r>
              <a:rPr lang="en-US" sz="900" b="1" dirty="0">
                <a:solidFill>
                  <a:srgbClr val="FFFFFF"/>
                </a:solidFill>
              </a:rPr>
              <a:t> </a:t>
            </a:r>
            <a:r>
              <a:rPr lang="en-US" sz="900" b="1" dirty="0" smtClean="0">
                <a:solidFill>
                  <a:srgbClr val="FFFFFF"/>
                </a:solidFill>
              </a:rPr>
              <a:t>Course title</a:t>
            </a:r>
            <a:endParaRPr lang="en-US" sz="900" b="1" dirty="0">
              <a:solidFill>
                <a:srgbClr val="FFFFFF"/>
              </a:solidFill>
            </a:endParaRPr>
          </a:p>
        </p:txBody>
      </p:sp>
      <p:sp>
        <p:nvSpPr>
          <p:cNvPr id="21" name="Shape 21"/>
          <p:cNvSpPr/>
          <p:nvPr/>
        </p:nvSpPr>
        <p:spPr>
          <a:xfrm>
            <a:off x="0" y="1"/>
            <a:ext cx="9144000" cy="64293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22" name="Shape 22"/>
          <p:cNvSpPr/>
          <p:nvPr/>
        </p:nvSpPr>
        <p:spPr>
          <a:xfrm>
            <a:off x="-3653" y="620396"/>
            <a:ext cx="9144000" cy="42862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lIns="73472" tIns="36736" rIns="73472" bIns="36736"/>
          <a:lstStyle/>
          <a:p>
            <a:endParaRPr lang="en-US" dirty="0"/>
          </a:p>
        </p:txBody>
      </p:sp>
      <p:sp>
        <p:nvSpPr>
          <p:cNvPr id="23" name="Shape 23"/>
          <p:cNvSpPr/>
          <p:nvPr/>
        </p:nvSpPr>
        <p:spPr>
          <a:xfrm>
            <a:off x="0" y="601228"/>
            <a:ext cx="9144000" cy="28576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lIns="73472" tIns="36736" rIns="73472" bIns="36736"/>
          <a:lstStyle/>
          <a:p>
            <a:endParaRPr lang="en-US" dirty="0"/>
          </a:p>
        </p:txBody>
      </p:sp>
      <p:sp>
        <p:nvSpPr>
          <p:cNvPr id="24" name="Shape 24"/>
          <p:cNvSpPr txBox="1"/>
          <p:nvPr/>
        </p:nvSpPr>
        <p:spPr>
          <a:xfrm>
            <a:off x="1603084" y="376761"/>
            <a:ext cx="6195060" cy="222574"/>
          </a:xfrm>
          <a:prstGeom prst="rect">
            <a:avLst/>
          </a:prstGeom>
        </p:spPr>
        <p:txBody>
          <a:bodyPr lIns="30613" tIns="30613" rIns="30613" bIns="30613" anchor="t" anchorCtr="0">
            <a:spAutoFit/>
          </a:bodyPr>
          <a:lstStyle/>
          <a:p>
            <a:pPr>
              <a:lnSpc>
                <a:spcPct val="114423"/>
              </a:lnSpc>
            </a:pPr>
            <a:r>
              <a:rPr lang="en-US" sz="1000" b="1" i="1" dirty="0"/>
              <a:t>OMINEXT </a:t>
            </a:r>
            <a:r>
              <a:rPr lang="en-US" sz="1000" b="1" i="1" dirty="0" smtClean="0"/>
              <a:t>INTERNAL </a:t>
            </a:r>
            <a:r>
              <a:rPr lang="en-US" sz="1000" b="1" i="1" dirty="0"/>
              <a:t>TRAINING </a:t>
            </a:r>
            <a:r>
              <a:rPr lang="en-US" sz="1000" b="1" i="1" dirty="0" smtClean="0"/>
              <a:t>DOCUMENTS (</a:t>
            </a:r>
            <a:r>
              <a:rPr lang="en-US" sz="1000" b="1" i="1" dirty="0" smtClean="0">
                <a:solidFill>
                  <a:srgbClr val="FF0000"/>
                </a:solidFill>
              </a:rPr>
              <a:t>Confidential</a:t>
            </a:r>
            <a:r>
              <a:rPr lang="en-US" sz="1000" b="1" i="1" dirty="0" smtClean="0"/>
              <a:t>)</a:t>
            </a:r>
            <a:endParaRPr lang="en-US" sz="1000" b="1" i="1" dirty="0"/>
          </a:p>
        </p:txBody>
      </p:sp>
      <p:sp>
        <p:nvSpPr>
          <p:cNvPr id="26" name="Shape 26"/>
          <p:cNvSpPr txBox="1"/>
          <p:nvPr/>
        </p:nvSpPr>
        <p:spPr>
          <a:xfrm>
            <a:off x="530093" y="841228"/>
            <a:ext cx="8341042" cy="3293478"/>
          </a:xfrm>
          <a:prstGeom prst="rect">
            <a:avLst/>
          </a:prstGeom>
        </p:spPr>
        <p:txBody>
          <a:bodyPr lIns="30613" tIns="30613" rIns="30613" bIns="30613" anchor="t" anchorCtr="0">
            <a:spAutoFit/>
          </a:bodyPr>
          <a:lstStyle/>
          <a:p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en-US" sz="2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Tester 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Develop:</a:t>
            </a:r>
          </a:p>
          <a:p>
            <a:pPr marL="342900" indent="-342900">
              <a:buFontTx/>
              <a:buChar char="-"/>
            </a:pP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OK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status: 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Verified + %Done: 70%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assignee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NamDH</a:t>
            </a:r>
            <a:endParaRPr lang="en-US"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NOK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+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Assignee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Lead Dev 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comment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pass</a:t>
            </a:r>
          </a:p>
          <a:p>
            <a:endParaRPr lang="en-US" sz="21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TH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tester test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Staging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Brse</a:t>
            </a:r>
            <a:r>
              <a:rPr lang="en-US" sz="2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/PM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Tx/>
              <a:buChar char="-"/>
            </a:pPr>
            <a:r>
              <a:rPr lang="en-US" sz="2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assignee</a:t>
            </a:r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tester</a:t>
            </a:r>
            <a:endParaRPr lang="en-US"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1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tester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ở step 9</a:t>
            </a:r>
            <a:endParaRPr lang="en-US" sz="21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logo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86" y="176425"/>
            <a:ext cx="1322754" cy="381133"/>
          </a:xfrm>
          <a:prstGeom prst="rect">
            <a:avLst/>
          </a:prstGeom>
        </p:spPr>
      </p:pic>
      <p:sp>
        <p:nvSpPr>
          <p:cNvPr id="11" name="Shape 20"/>
          <p:cNvSpPr txBox="1"/>
          <p:nvPr/>
        </p:nvSpPr>
        <p:spPr>
          <a:xfrm>
            <a:off x="1603083" y="72323"/>
            <a:ext cx="5544166" cy="360047"/>
          </a:xfrm>
          <a:prstGeom prst="rect">
            <a:avLst/>
          </a:prstGeom>
        </p:spPr>
        <p:txBody>
          <a:bodyPr wrap="square" lIns="30613" tIns="30613" rIns="30613" bIns="30613" anchor="t" anchorCtr="0">
            <a:spAutoFit/>
          </a:bodyPr>
          <a:lstStyle/>
          <a:p>
            <a:pPr>
              <a:lnSpc>
                <a:spcPct val="114285"/>
              </a:lnSpc>
            </a:pPr>
            <a:r>
              <a:rPr lang="en-US" sz="1700" dirty="0" smtClean="0">
                <a:solidFill>
                  <a:srgbClr val="990000"/>
                </a:solidFill>
              </a:rPr>
              <a:t>HƯỚNG DẪN SỬ DỤNG TRÊN REDMINE DRJOY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19567578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/>
        </p:nvSpPr>
        <p:spPr>
          <a:xfrm>
            <a:off x="20752" y="5516435"/>
            <a:ext cx="9111128" cy="207505"/>
          </a:xfrm>
          <a:prstGeom prst="rect">
            <a:avLst/>
          </a:prstGeom>
        </p:spPr>
        <p:txBody>
          <a:bodyPr lIns="30613" tIns="30613" rIns="30613" bIns="30613" anchor="ctr" anchorCtr="0">
            <a:spAutoFit/>
          </a:bodyPr>
          <a:lstStyle/>
          <a:p>
            <a:pPr>
              <a:lnSpc>
                <a:spcPct val="114772"/>
              </a:lnSpc>
            </a:pPr>
            <a:r>
              <a:rPr lang="en-US" sz="900" b="1" dirty="0" smtClean="0">
                <a:solidFill>
                  <a:srgbClr val="FFFFFF"/>
                </a:solidFill>
              </a:rPr>
              <a:t>Trainer’s name–</a:t>
            </a:r>
            <a:r>
              <a:rPr lang="en-US" sz="900" b="1" dirty="0">
                <a:solidFill>
                  <a:srgbClr val="FFFFFF"/>
                </a:solidFill>
              </a:rPr>
              <a:t> </a:t>
            </a:r>
            <a:r>
              <a:rPr lang="en-US" sz="900" b="1" dirty="0" smtClean="0">
                <a:solidFill>
                  <a:srgbClr val="FFFFFF"/>
                </a:solidFill>
              </a:rPr>
              <a:t>Course title</a:t>
            </a:r>
            <a:endParaRPr lang="en-US" sz="900" b="1" dirty="0">
              <a:solidFill>
                <a:srgbClr val="FFFFFF"/>
              </a:solidFill>
            </a:endParaRPr>
          </a:p>
        </p:txBody>
      </p:sp>
      <p:sp>
        <p:nvSpPr>
          <p:cNvPr id="21" name="Shape 21"/>
          <p:cNvSpPr/>
          <p:nvPr/>
        </p:nvSpPr>
        <p:spPr>
          <a:xfrm>
            <a:off x="0" y="1"/>
            <a:ext cx="9144000" cy="64293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22" name="Shape 22"/>
          <p:cNvSpPr/>
          <p:nvPr/>
        </p:nvSpPr>
        <p:spPr>
          <a:xfrm>
            <a:off x="-3653" y="620396"/>
            <a:ext cx="9144000" cy="42862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lIns="73472" tIns="36736" rIns="73472" bIns="36736"/>
          <a:lstStyle/>
          <a:p>
            <a:endParaRPr lang="en-US" dirty="0"/>
          </a:p>
        </p:txBody>
      </p:sp>
      <p:sp>
        <p:nvSpPr>
          <p:cNvPr id="23" name="Shape 23"/>
          <p:cNvSpPr/>
          <p:nvPr/>
        </p:nvSpPr>
        <p:spPr>
          <a:xfrm>
            <a:off x="0" y="601228"/>
            <a:ext cx="9144000" cy="28576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lIns="73472" tIns="36736" rIns="73472" bIns="36736"/>
          <a:lstStyle/>
          <a:p>
            <a:endParaRPr lang="en-US" dirty="0"/>
          </a:p>
        </p:txBody>
      </p:sp>
      <p:sp>
        <p:nvSpPr>
          <p:cNvPr id="24" name="Shape 24"/>
          <p:cNvSpPr txBox="1"/>
          <p:nvPr/>
        </p:nvSpPr>
        <p:spPr>
          <a:xfrm>
            <a:off x="1603084" y="376761"/>
            <a:ext cx="6195060" cy="222574"/>
          </a:xfrm>
          <a:prstGeom prst="rect">
            <a:avLst/>
          </a:prstGeom>
        </p:spPr>
        <p:txBody>
          <a:bodyPr lIns="30613" tIns="30613" rIns="30613" bIns="30613" anchor="t" anchorCtr="0">
            <a:spAutoFit/>
          </a:bodyPr>
          <a:lstStyle/>
          <a:p>
            <a:pPr>
              <a:lnSpc>
                <a:spcPct val="114423"/>
              </a:lnSpc>
            </a:pPr>
            <a:r>
              <a:rPr lang="en-US" sz="1000" b="1" i="1" dirty="0"/>
              <a:t>OMINEXT </a:t>
            </a:r>
            <a:r>
              <a:rPr lang="en-US" sz="1000" b="1" i="1" dirty="0" smtClean="0"/>
              <a:t>INTERNAL </a:t>
            </a:r>
            <a:r>
              <a:rPr lang="en-US" sz="1000" b="1" i="1" dirty="0"/>
              <a:t>TRAINING </a:t>
            </a:r>
            <a:r>
              <a:rPr lang="en-US" sz="1000" b="1" i="1" dirty="0" smtClean="0"/>
              <a:t>DOCUMENTS (</a:t>
            </a:r>
            <a:r>
              <a:rPr lang="en-US" sz="1000" b="1" i="1" dirty="0" smtClean="0">
                <a:solidFill>
                  <a:srgbClr val="FF0000"/>
                </a:solidFill>
              </a:rPr>
              <a:t>Confidential</a:t>
            </a:r>
            <a:r>
              <a:rPr lang="en-US" sz="1000" b="1" i="1" dirty="0" smtClean="0"/>
              <a:t>)</a:t>
            </a:r>
            <a:endParaRPr lang="en-US" sz="1000" b="1" i="1" dirty="0"/>
          </a:p>
        </p:txBody>
      </p:sp>
      <p:sp>
        <p:nvSpPr>
          <p:cNvPr id="26" name="Shape 26"/>
          <p:cNvSpPr txBox="1"/>
          <p:nvPr/>
        </p:nvSpPr>
        <p:spPr>
          <a:xfrm>
            <a:off x="530093" y="841228"/>
            <a:ext cx="8341042" cy="3724365"/>
          </a:xfrm>
          <a:prstGeom prst="rect">
            <a:avLst/>
          </a:prstGeom>
        </p:spPr>
        <p:txBody>
          <a:bodyPr lIns="30613" tIns="30613" rIns="30613" bIns="30613" anchor="t" anchorCtr="0">
            <a:spAutoFit/>
          </a:bodyPr>
          <a:lstStyle/>
          <a:p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Redmine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KH</a:t>
            </a:r>
          </a:p>
          <a:p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1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 ASSIGNEE: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Assignee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redmine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COMMENT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sz="21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member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done fix bug,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teamlead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review</a:t>
            </a:r>
          </a:p>
          <a:p>
            <a:r>
              <a:rPr lang="en-US" sz="21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1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1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1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anh</a:t>
            </a:r>
            <a:r>
              <a:rPr lang="en-US" sz="21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1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fix bug…, </a:t>
            </a:r>
            <a:r>
              <a:rPr lang="en-US" sz="21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anh</a:t>
            </a:r>
            <a:r>
              <a:rPr lang="en-US" sz="21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1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1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review </a:t>
            </a:r>
            <a:r>
              <a:rPr lang="en-US" sz="21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nhé</a:t>
            </a:r>
            <a:r>
              <a:rPr lang="en-US" sz="21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,….</a:t>
            </a:r>
          </a:p>
          <a:p>
            <a:pPr marL="457200" indent="-457200">
              <a:buFontTx/>
              <a:buChar char="-"/>
            </a:pP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tester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retest bug</a:t>
            </a:r>
          </a:p>
          <a:p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1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Bug </a:t>
            </a:r>
            <a:r>
              <a:rPr lang="en-US" sz="21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1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1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fix ở Develop, check </a:t>
            </a:r>
            <a:r>
              <a:rPr lang="en-US" sz="21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1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1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anh</a:t>
            </a:r>
            <a:r>
              <a:rPr lang="en-US" sz="21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1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1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nhé</a:t>
            </a:r>
            <a:r>
              <a:rPr lang="en-US" sz="21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</a:p>
          <a:p>
            <a:endParaRPr lang="en-US" sz="21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1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mail, </a:t>
            </a:r>
            <a:r>
              <a:rPr lang="en-US" sz="21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xuyên</a:t>
            </a:r>
            <a:r>
              <a:rPr lang="en-US" sz="2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check mail </a:t>
            </a:r>
            <a:r>
              <a:rPr lang="en-US" sz="21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1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issue </a:t>
            </a:r>
            <a:r>
              <a:rPr lang="en-US" sz="21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2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assign </a:t>
            </a:r>
            <a:r>
              <a:rPr lang="en-US" sz="21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endParaRPr lang="en-US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logo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86" y="176425"/>
            <a:ext cx="1322754" cy="381133"/>
          </a:xfrm>
          <a:prstGeom prst="rect">
            <a:avLst/>
          </a:prstGeom>
        </p:spPr>
      </p:pic>
      <p:sp>
        <p:nvSpPr>
          <p:cNvPr id="11" name="Shape 20"/>
          <p:cNvSpPr txBox="1"/>
          <p:nvPr/>
        </p:nvSpPr>
        <p:spPr>
          <a:xfrm>
            <a:off x="1603083" y="72323"/>
            <a:ext cx="5544166" cy="360047"/>
          </a:xfrm>
          <a:prstGeom prst="rect">
            <a:avLst/>
          </a:prstGeom>
        </p:spPr>
        <p:txBody>
          <a:bodyPr wrap="square" lIns="30613" tIns="30613" rIns="30613" bIns="30613" anchor="t" anchorCtr="0">
            <a:spAutoFit/>
          </a:bodyPr>
          <a:lstStyle/>
          <a:p>
            <a:pPr>
              <a:lnSpc>
                <a:spcPct val="114285"/>
              </a:lnSpc>
            </a:pPr>
            <a:r>
              <a:rPr lang="en-US" sz="1700" dirty="0" smtClean="0">
                <a:solidFill>
                  <a:srgbClr val="990000"/>
                </a:solidFill>
              </a:rPr>
              <a:t>HƯỚNG DẪN SỬ DỤNG TRÊN REDMINE DRJOY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95434763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/>
        </p:nvSpPr>
        <p:spPr>
          <a:xfrm>
            <a:off x="20752" y="5516435"/>
            <a:ext cx="9111128" cy="207505"/>
          </a:xfrm>
          <a:prstGeom prst="rect">
            <a:avLst/>
          </a:prstGeom>
        </p:spPr>
        <p:txBody>
          <a:bodyPr lIns="30613" tIns="30613" rIns="30613" bIns="30613" anchor="ctr" anchorCtr="0">
            <a:spAutoFit/>
          </a:bodyPr>
          <a:lstStyle/>
          <a:p>
            <a:pPr>
              <a:lnSpc>
                <a:spcPct val="114772"/>
              </a:lnSpc>
            </a:pPr>
            <a:r>
              <a:rPr lang="en-US" sz="900" b="1" dirty="0" smtClean="0">
                <a:solidFill>
                  <a:srgbClr val="FFFFFF"/>
                </a:solidFill>
              </a:rPr>
              <a:t>Trainer’s name–</a:t>
            </a:r>
            <a:r>
              <a:rPr lang="en-US" sz="900" b="1" dirty="0">
                <a:solidFill>
                  <a:srgbClr val="FFFFFF"/>
                </a:solidFill>
              </a:rPr>
              <a:t> </a:t>
            </a:r>
            <a:r>
              <a:rPr lang="en-US" sz="900" b="1" dirty="0" smtClean="0">
                <a:solidFill>
                  <a:srgbClr val="FFFFFF"/>
                </a:solidFill>
              </a:rPr>
              <a:t>Course title</a:t>
            </a:r>
            <a:endParaRPr lang="en-US" sz="900" b="1" dirty="0">
              <a:solidFill>
                <a:srgbClr val="FFFFFF"/>
              </a:solidFill>
            </a:endParaRPr>
          </a:p>
        </p:txBody>
      </p:sp>
      <p:sp>
        <p:nvSpPr>
          <p:cNvPr id="21" name="Shape 21"/>
          <p:cNvSpPr/>
          <p:nvPr/>
        </p:nvSpPr>
        <p:spPr>
          <a:xfrm>
            <a:off x="0" y="1"/>
            <a:ext cx="9144000" cy="64293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22" name="Shape 22"/>
          <p:cNvSpPr/>
          <p:nvPr/>
        </p:nvSpPr>
        <p:spPr>
          <a:xfrm>
            <a:off x="-3653" y="620396"/>
            <a:ext cx="9144000" cy="42862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lIns="73472" tIns="36736" rIns="73472" bIns="36736"/>
          <a:lstStyle/>
          <a:p>
            <a:endParaRPr lang="en-US" dirty="0"/>
          </a:p>
        </p:txBody>
      </p:sp>
      <p:sp>
        <p:nvSpPr>
          <p:cNvPr id="23" name="Shape 23"/>
          <p:cNvSpPr/>
          <p:nvPr/>
        </p:nvSpPr>
        <p:spPr>
          <a:xfrm>
            <a:off x="0" y="601228"/>
            <a:ext cx="9144000" cy="28576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lIns="73472" tIns="36736" rIns="73472" bIns="36736"/>
          <a:lstStyle/>
          <a:p>
            <a:endParaRPr lang="en-US" dirty="0"/>
          </a:p>
        </p:txBody>
      </p:sp>
      <p:sp>
        <p:nvSpPr>
          <p:cNvPr id="24" name="Shape 24"/>
          <p:cNvSpPr txBox="1"/>
          <p:nvPr/>
        </p:nvSpPr>
        <p:spPr>
          <a:xfrm>
            <a:off x="1603084" y="376761"/>
            <a:ext cx="6195060" cy="222574"/>
          </a:xfrm>
          <a:prstGeom prst="rect">
            <a:avLst/>
          </a:prstGeom>
        </p:spPr>
        <p:txBody>
          <a:bodyPr lIns="30613" tIns="30613" rIns="30613" bIns="30613" anchor="t" anchorCtr="0">
            <a:spAutoFit/>
          </a:bodyPr>
          <a:lstStyle/>
          <a:p>
            <a:pPr>
              <a:lnSpc>
                <a:spcPct val="114423"/>
              </a:lnSpc>
            </a:pPr>
            <a:r>
              <a:rPr lang="en-US" sz="1000" b="1" i="1" dirty="0"/>
              <a:t>OMINEXT </a:t>
            </a:r>
            <a:r>
              <a:rPr lang="en-US" sz="1000" b="1" i="1" dirty="0" smtClean="0"/>
              <a:t>INTERNAL </a:t>
            </a:r>
            <a:r>
              <a:rPr lang="en-US" sz="1000" b="1" i="1" dirty="0"/>
              <a:t>TRAINING </a:t>
            </a:r>
            <a:r>
              <a:rPr lang="en-US" sz="1000" b="1" i="1" dirty="0" smtClean="0"/>
              <a:t>DOCUMENTS (</a:t>
            </a:r>
            <a:r>
              <a:rPr lang="en-US" sz="1000" b="1" i="1" dirty="0" smtClean="0">
                <a:solidFill>
                  <a:srgbClr val="FF0000"/>
                </a:solidFill>
              </a:rPr>
              <a:t>Confidential</a:t>
            </a:r>
            <a:r>
              <a:rPr lang="en-US" sz="1000" b="1" i="1" dirty="0" smtClean="0"/>
              <a:t>)</a:t>
            </a:r>
            <a:endParaRPr lang="en-US" sz="1000" b="1" i="1" dirty="0"/>
          </a:p>
        </p:txBody>
      </p:sp>
      <p:sp>
        <p:nvSpPr>
          <p:cNvPr id="26" name="Shape 26"/>
          <p:cNvSpPr txBox="1"/>
          <p:nvPr/>
        </p:nvSpPr>
        <p:spPr>
          <a:xfrm>
            <a:off x="530093" y="841228"/>
            <a:ext cx="8341042" cy="2385537"/>
          </a:xfrm>
          <a:prstGeom prst="rect">
            <a:avLst/>
          </a:prstGeom>
        </p:spPr>
        <p:txBody>
          <a:bodyPr lIns="30613" tIns="30613" rIns="30613" bIns="30613" anchor="t" anchorCtr="0">
            <a:spAutoFit/>
          </a:bodyPr>
          <a:lstStyle/>
          <a:p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Điền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Time ( Log time )</a:t>
            </a:r>
          </a:p>
          <a:p>
            <a:pPr marL="342900" indent="-342900">
              <a:buFontTx/>
              <a:buChar char="-"/>
            </a:pP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issue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Redmine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Log Time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Cost.</a:t>
            </a:r>
          </a:p>
          <a:p>
            <a:pPr marL="342900" indent="-342900">
              <a:buFontTx/>
              <a:buChar char="-"/>
            </a:pP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issue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Log time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fix bug, review code, retest,….</a:t>
            </a:r>
          </a:p>
          <a:p>
            <a:endParaRPr lang="en-US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en-US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logo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86" y="176425"/>
            <a:ext cx="1322754" cy="381133"/>
          </a:xfrm>
          <a:prstGeom prst="rect">
            <a:avLst/>
          </a:prstGeom>
        </p:spPr>
      </p:pic>
      <p:sp>
        <p:nvSpPr>
          <p:cNvPr id="11" name="Shape 20"/>
          <p:cNvSpPr txBox="1"/>
          <p:nvPr/>
        </p:nvSpPr>
        <p:spPr>
          <a:xfrm>
            <a:off x="1603083" y="72323"/>
            <a:ext cx="5544166" cy="360047"/>
          </a:xfrm>
          <a:prstGeom prst="rect">
            <a:avLst/>
          </a:prstGeom>
        </p:spPr>
        <p:txBody>
          <a:bodyPr wrap="square" lIns="30613" tIns="30613" rIns="30613" bIns="30613" anchor="t" anchorCtr="0">
            <a:spAutoFit/>
          </a:bodyPr>
          <a:lstStyle/>
          <a:p>
            <a:pPr>
              <a:lnSpc>
                <a:spcPct val="114285"/>
              </a:lnSpc>
            </a:pPr>
            <a:r>
              <a:rPr lang="en-US" sz="1700" dirty="0" smtClean="0">
                <a:solidFill>
                  <a:srgbClr val="990000"/>
                </a:solidFill>
              </a:rPr>
              <a:t>HƯỚNG DẪN SỬ DỤNG TRÊN REDMINE DRJOY</a:t>
            </a:r>
            <a:endParaRPr lang="en-US" sz="1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4760" y="2718555"/>
            <a:ext cx="8063111" cy="239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979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/>
        </p:nvSpPr>
        <p:spPr>
          <a:xfrm>
            <a:off x="20752" y="5516435"/>
            <a:ext cx="9111128" cy="207505"/>
          </a:xfrm>
          <a:prstGeom prst="rect">
            <a:avLst/>
          </a:prstGeom>
        </p:spPr>
        <p:txBody>
          <a:bodyPr lIns="30613" tIns="30613" rIns="30613" bIns="30613" anchor="ctr" anchorCtr="0">
            <a:spAutoFit/>
          </a:bodyPr>
          <a:lstStyle/>
          <a:p>
            <a:pPr>
              <a:lnSpc>
                <a:spcPct val="114772"/>
              </a:lnSpc>
            </a:pPr>
            <a:r>
              <a:rPr lang="en-US" sz="900" b="1" dirty="0" smtClean="0">
                <a:solidFill>
                  <a:srgbClr val="FFFFFF"/>
                </a:solidFill>
              </a:rPr>
              <a:t>Trainer’s name–</a:t>
            </a:r>
            <a:r>
              <a:rPr lang="en-US" sz="900" b="1" dirty="0">
                <a:solidFill>
                  <a:srgbClr val="FFFFFF"/>
                </a:solidFill>
              </a:rPr>
              <a:t> </a:t>
            </a:r>
            <a:r>
              <a:rPr lang="en-US" sz="900" b="1" dirty="0" smtClean="0">
                <a:solidFill>
                  <a:srgbClr val="FFFFFF"/>
                </a:solidFill>
              </a:rPr>
              <a:t>Course title</a:t>
            </a:r>
            <a:endParaRPr lang="en-US" sz="900" b="1" dirty="0">
              <a:solidFill>
                <a:srgbClr val="FFFFFF"/>
              </a:solidFill>
            </a:endParaRPr>
          </a:p>
        </p:txBody>
      </p:sp>
      <p:sp>
        <p:nvSpPr>
          <p:cNvPr id="21" name="Shape 21"/>
          <p:cNvSpPr/>
          <p:nvPr/>
        </p:nvSpPr>
        <p:spPr>
          <a:xfrm>
            <a:off x="0" y="1"/>
            <a:ext cx="9144000" cy="64293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22" name="Shape 22"/>
          <p:cNvSpPr/>
          <p:nvPr/>
        </p:nvSpPr>
        <p:spPr>
          <a:xfrm>
            <a:off x="-3653" y="620396"/>
            <a:ext cx="9144000" cy="42862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lIns="73472" tIns="36736" rIns="73472" bIns="36736"/>
          <a:lstStyle/>
          <a:p>
            <a:endParaRPr lang="en-US" dirty="0"/>
          </a:p>
        </p:txBody>
      </p:sp>
      <p:sp>
        <p:nvSpPr>
          <p:cNvPr id="23" name="Shape 23"/>
          <p:cNvSpPr/>
          <p:nvPr/>
        </p:nvSpPr>
        <p:spPr>
          <a:xfrm>
            <a:off x="0" y="601228"/>
            <a:ext cx="9144000" cy="28576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lIns="73472" tIns="36736" rIns="73472" bIns="36736"/>
          <a:lstStyle/>
          <a:p>
            <a:endParaRPr lang="en-US" dirty="0"/>
          </a:p>
        </p:txBody>
      </p:sp>
      <p:sp>
        <p:nvSpPr>
          <p:cNvPr id="24" name="Shape 24"/>
          <p:cNvSpPr txBox="1"/>
          <p:nvPr/>
        </p:nvSpPr>
        <p:spPr>
          <a:xfrm>
            <a:off x="1603084" y="376761"/>
            <a:ext cx="6195060" cy="222574"/>
          </a:xfrm>
          <a:prstGeom prst="rect">
            <a:avLst/>
          </a:prstGeom>
        </p:spPr>
        <p:txBody>
          <a:bodyPr lIns="30613" tIns="30613" rIns="30613" bIns="30613" anchor="t" anchorCtr="0">
            <a:spAutoFit/>
          </a:bodyPr>
          <a:lstStyle/>
          <a:p>
            <a:pPr>
              <a:lnSpc>
                <a:spcPct val="114423"/>
              </a:lnSpc>
            </a:pPr>
            <a:r>
              <a:rPr lang="en-US" sz="1000" b="1" i="1" dirty="0"/>
              <a:t>OMINEXT </a:t>
            </a:r>
            <a:r>
              <a:rPr lang="en-US" sz="1000" b="1" i="1" dirty="0" smtClean="0"/>
              <a:t>INTERNAL </a:t>
            </a:r>
            <a:r>
              <a:rPr lang="en-US" sz="1000" b="1" i="1" dirty="0"/>
              <a:t>TRAINING </a:t>
            </a:r>
            <a:r>
              <a:rPr lang="en-US" sz="1000" b="1" i="1" dirty="0" smtClean="0"/>
              <a:t>DOCUMENTS (</a:t>
            </a:r>
            <a:r>
              <a:rPr lang="en-US" sz="1000" b="1" i="1" dirty="0" smtClean="0">
                <a:solidFill>
                  <a:srgbClr val="FF0000"/>
                </a:solidFill>
              </a:rPr>
              <a:t>Confidential</a:t>
            </a:r>
            <a:r>
              <a:rPr lang="en-US" sz="1000" b="1" i="1" dirty="0" smtClean="0"/>
              <a:t>)</a:t>
            </a:r>
            <a:endParaRPr lang="en-US" sz="1000" b="1" i="1" dirty="0"/>
          </a:p>
        </p:txBody>
      </p:sp>
      <p:sp>
        <p:nvSpPr>
          <p:cNvPr id="26" name="Shape 26"/>
          <p:cNvSpPr txBox="1"/>
          <p:nvPr/>
        </p:nvSpPr>
        <p:spPr>
          <a:xfrm>
            <a:off x="530093" y="841228"/>
            <a:ext cx="8341042" cy="446545"/>
          </a:xfrm>
          <a:prstGeom prst="rect">
            <a:avLst/>
          </a:prstGeom>
        </p:spPr>
        <p:txBody>
          <a:bodyPr lIns="30613" tIns="30613" rIns="30613" bIns="30613" anchor="t" anchorCtr="0">
            <a:spAutoFit/>
          </a:bodyPr>
          <a:lstStyle/>
          <a:p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Điền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Time ( Log time )</a:t>
            </a:r>
          </a:p>
        </p:txBody>
      </p:sp>
      <p:pic>
        <p:nvPicPr>
          <p:cNvPr id="2" name="Picture 1" descr="logo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86" y="176425"/>
            <a:ext cx="1322754" cy="381133"/>
          </a:xfrm>
          <a:prstGeom prst="rect">
            <a:avLst/>
          </a:prstGeom>
        </p:spPr>
      </p:pic>
      <p:sp>
        <p:nvSpPr>
          <p:cNvPr id="11" name="Shape 20"/>
          <p:cNvSpPr txBox="1"/>
          <p:nvPr/>
        </p:nvSpPr>
        <p:spPr>
          <a:xfrm>
            <a:off x="1603083" y="72323"/>
            <a:ext cx="5544166" cy="360047"/>
          </a:xfrm>
          <a:prstGeom prst="rect">
            <a:avLst/>
          </a:prstGeom>
        </p:spPr>
        <p:txBody>
          <a:bodyPr wrap="square" lIns="30613" tIns="30613" rIns="30613" bIns="30613" anchor="t" anchorCtr="0">
            <a:spAutoFit/>
          </a:bodyPr>
          <a:lstStyle/>
          <a:p>
            <a:pPr>
              <a:lnSpc>
                <a:spcPct val="114285"/>
              </a:lnSpc>
            </a:pPr>
            <a:r>
              <a:rPr lang="en-US" sz="1700" dirty="0" smtClean="0">
                <a:solidFill>
                  <a:srgbClr val="990000"/>
                </a:solidFill>
              </a:rPr>
              <a:t>HƯỚNG DẪN SỬ DỤNG TRÊN REDMINE DRJOY</a:t>
            </a:r>
            <a:endParaRPr lang="en-US" sz="17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829" y="1465743"/>
            <a:ext cx="7934673" cy="261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63992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/>
        </p:nvSpPr>
        <p:spPr>
          <a:xfrm>
            <a:off x="20752" y="5516435"/>
            <a:ext cx="9111128" cy="207505"/>
          </a:xfrm>
          <a:prstGeom prst="rect">
            <a:avLst/>
          </a:prstGeom>
        </p:spPr>
        <p:txBody>
          <a:bodyPr lIns="30613" tIns="30613" rIns="30613" bIns="30613" anchor="ctr" anchorCtr="0">
            <a:spAutoFit/>
          </a:bodyPr>
          <a:lstStyle/>
          <a:p>
            <a:pPr>
              <a:lnSpc>
                <a:spcPct val="114772"/>
              </a:lnSpc>
            </a:pPr>
            <a:r>
              <a:rPr lang="en-US" sz="900" b="1" dirty="0" smtClean="0">
                <a:solidFill>
                  <a:srgbClr val="FFFFFF"/>
                </a:solidFill>
              </a:rPr>
              <a:t>Trainer’s name–</a:t>
            </a:r>
            <a:r>
              <a:rPr lang="en-US" sz="900" b="1" dirty="0">
                <a:solidFill>
                  <a:srgbClr val="FFFFFF"/>
                </a:solidFill>
              </a:rPr>
              <a:t> </a:t>
            </a:r>
            <a:r>
              <a:rPr lang="en-US" sz="900" b="1" dirty="0" smtClean="0">
                <a:solidFill>
                  <a:srgbClr val="FFFFFF"/>
                </a:solidFill>
              </a:rPr>
              <a:t>Course title</a:t>
            </a:r>
            <a:endParaRPr lang="en-US" sz="900" b="1" dirty="0">
              <a:solidFill>
                <a:srgbClr val="FFFFFF"/>
              </a:solidFill>
            </a:endParaRPr>
          </a:p>
        </p:txBody>
      </p:sp>
      <p:sp>
        <p:nvSpPr>
          <p:cNvPr id="21" name="Shape 21"/>
          <p:cNvSpPr/>
          <p:nvPr/>
        </p:nvSpPr>
        <p:spPr>
          <a:xfrm>
            <a:off x="0" y="1"/>
            <a:ext cx="9144000" cy="64293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22" name="Shape 22"/>
          <p:cNvSpPr/>
          <p:nvPr/>
        </p:nvSpPr>
        <p:spPr>
          <a:xfrm>
            <a:off x="-3653" y="620396"/>
            <a:ext cx="9144000" cy="42862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lIns="73472" tIns="36736" rIns="73472" bIns="36736"/>
          <a:lstStyle/>
          <a:p>
            <a:endParaRPr lang="en-US" dirty="0"/>
          </a:p>
        </p:txBody>
      </p:sp>
      <p:sp>
        <p:nvSpPr>
          <p:cNvPr id="23" name="Shape 23"/>
          <p:cNvSpPr/>
          <p:nvPr/>
        </p:nvSpPr>
        <p:spPr>
          <a:xfrm>
            <a:off x="0" y="601228"/>
            <a:ext cx="9144000" cy="28576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lIns="73472" tIns="36736" rIns="73472" bIns="36736"/>
          <a:lstStyle/>
          <a:p>
            <a:endParaRPr lang="en-US" dirty="0"/>
          </a:p>
        </p:txBody>
      </p:sp>
      <p:sp>
        <p:nvSpPr>
          <p:cNvPr id="24" name="Shape 24"/>
          <p:cNvSpPr txBox="1"/>
          <p:nvPr/>
        </p:nvSpPr>
        <p:spPr>
          <a:xfrm>
            <a:off x="1603084" y="376761"/>
            <a:ext cx="6195060" cy="222574"/>
          </a:xfrm>
          <a:prstGeom prst="rect">
            <a:avLst/>
          </a:prstGeom>
        </p:spPr>
        <p:txBody>
          <a:bodyPr lIns="30613" tIns="30613" rIns="30613" bIns="30613" anchor="t" anchorCtr="0">
            <a:spAutoFit/>
          </a:bodyPr>
          <a:lstStyle/>
          <a:p>
            <a:pPr>
              <a:lnSpc>
                <a:spcPct val="114423"/>
              </a:lnSpc>
            </a:pPr>
            <a:r>
              <a:rPr lang="en-US" sz="1000" b="1" i="1" dirty="0"/>
              <a:t>OMINEXT </a:t>
            </a:r>
            <a:r>
              <a:rPr lang="en-US" sz="1000" b="1" i="1" dirty="0" smtClean="0"/>
              <a:t>INTERNAL </a:t>
            </a:r>
            <a:r>
              <a:rPr lang="en-US" sz="1000" b="1" i="1" dirty="0"/>
              <a:t>TRAINING </a:t>
            </a:r>
            <a:r>
              <a:rPr lang="en-US" sz="1000" b="1" i="1" dirty="0" smtClean="0"/>
              <a:t>DOCUMENTS (</a:t>
            </a:r>
            <a:r>
              <a:rPr lang="en-US" sz="1000" b="1" i="1" dirty="0" smtClean="0">
                <a:solidFill>
                  <a:srgbClr val="FF0000"/>
                </a:solidFill>
              </a:rPr>
              <a:t>Confidential</a:t>
            </a:r>
            <a:r>
              <a:rPr lang="en-US" sz="1000" b="1" i="1" dirty="0" smtClean="0"/>
              <a:t>)</a:t>
            </a:r>
            <a:endParaRPr lang="en-US" sz="1000" b="1" i="1" dirty="0"/>
          </a:p>
        </p:txBody>
      </p:sp>
      <p:sp>
        <p:nvSpPr>
          <p:cNvPr id="26" name="Shape 26"/>
          <p:cNvSpPr txBox="1"/>
          <p:nvPr/>
        </p:nvSpPr>
        <p:spPr>
          <a:xfrm>
            <a:off x="530093" y="841228"/>
            <a:ext cx="8341042" cy="4647695"/>
          </a:xfrm>
          <a:prstGeom prst="rect">
            <a:avLst/>
          </a:prstGeom>
        </p:spPr>
        <p:txBody>
          <a:bodyPr lIns="30613" tIns="30613" rIns="30613" bIns="30613" anchor="t" anchorCtr="0">
            <a:spAutoFit/>
          </a:bodyPr>
          <a:lstStyle/>
          <a:p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Điền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Time ( Log time )</a:t>
            </a:r>
          </a:p>
          <a:p>
            <a:pPr marL="457200" indent="-457200">
              <a:buFontTx/>
              <a:buChar char="-"/>
            </a:pPr>
            <a:r>
              <a:rPr lang="en-US" sz="21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Issue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issue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điền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time</a:t>
            </a:r>
          </a:p>
          <a:p>
            <a:pPr marL="457200" indent="-457200">
              <a:buFontTx/>
              <a:buChar char="-"/>
            </a:pPr>
            <a:r>
              <a:rPr lang="en-US" sz="21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gày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en-US" altLang="ja-JP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sz="21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Hour </a:t>
            </a:r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ja-JP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task/bug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sz="21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Comment </a:t>
            </a:r>
            <a:r>
              <a:rPr lang="en-US" altLang="ja-JP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 </a:t>
            </a:r>
            <a:r>
              <a:rPr lang="en-US" altLang="ja-JP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endParaRPr lang="en-US" altLang="ja-JP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sz="21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 </a:t>
            </a:r>
            <a:r>
              <a:rPr lang="en-US" altLang="ja-JP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ja-JP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altLang="ja-JP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 </a:t>
            </a:r>
            <a:r>
              <a:rPr lang="en-US" altLang="ja-JP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altLang="ja-JP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mất</a:t>
            </a:r>
            <a:r>
              <a:rPr lang="en-US" altLang="ja-JP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altLang="ja-JP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altLang="ja-JP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altLang="ja-JP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action </a:t>
            </a:r>
            <a:r>
              <a:rPr lang="en-US" altLang="ja-JP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 part 1)</a:t>
            </a:r>
            <a:endParaRPr lang="en-US" altLang="ja-JP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ja-JP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+ </a:t>
            </a:r>
            <a:r>
              <a:rPr lang="ja-JP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要件定義 </a:t>
            </a:r>
            <a:r>
              <a:rPr lang="en-US" altLang="ja-JP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URS Creation)</a:t>
            </a:r>
            <a:endParaRPr lang="en-US" altLang="ja-JP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ja-JP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+ </a:t>
            </a:r>
            <a:r>
              <a:rPr lang="ja-JP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仕様書作成 </a:t>
            </a:r>
            <a:r>
              <a:rPr lang="en-US" altLang="ja-JP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FRS Creation)</a:t>
            </a:r>
            <a:endParaRPr lang="en-US" altLang="ja-JP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+ </a:t>
            </a:r>
            <a:r>
              <a:rPr lang="ja-JP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要件定義レビュー </a:t>
            </a:r>
            <a:r>
              <a:rPr lang="en-US" altLang="ja-JP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URS Review)</a:t>
            </a:r>
            <a:endParaRPr lang="en-US" altLang="ja-JP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+ </a:t>
            </a:r>
            <a:r>
              <a:rPr lang="ja-JP" alt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仕</a:t>
            </a:r>
            <a:r>
              <a:rPr lang="ja-JP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様書レビュー </a:t>
            </a:r>
            <a:r>
              <a:rPr lang="en-US" altLang="ja-JP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FRS Review)</a:t>
            </a:r>
            <a:endParaRPr lang="en-US" altLang="ja-JP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+ </a:t>
            </a:r>
            <a:r>
              <a:rPr lang="ja-JP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設計書作成 </a:t>
            </a:r>
            <a:r>
              <a:rPr lang="en-US" altLang="ja-JP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 creation) </a:t>
            </a:r>
          </a:p>
          <a:p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+ </a:t>
            </a:r>
            <a:r>
              <a:rPr lang="ja-JP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設計書レビュー </a:t>
            </a:r>
            <a:r>
              <a:rPr lang="en-US" altLang="ja-JP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 Review)</a:t>
            </a:r>
            <a:endParaRPr lang="en-US" altLang="ja-JP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+ </a:t>
            </a:r>
            <a:r>
              <a:rPr lang="ja-JP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デザイン </a:t>
            </a:r>
            <a:r>
              <a:rPr lang="en-US" altLang="ja-JP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 Design)</a:t>
            </a:r>
            <a:endParaRPr lang="en-US" altLang="ja-JP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+ </a:t>
            </a:r>
            <a:r>
              <a:rPr lang="ja-JP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コーディング </a:t>
            </a:r>
            <a:r>
              <a:rPr lang="en-US" altLang="ja-JP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(Coding</a:t>
            </a:r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ja-JP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logo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86" y="176425"/>
            <a:ext cx="1322754" cy="381133"/>
          </a:xfrm>
          <a:prstGeom prst="rect">
            <a:avLst/>
          </a:prstGeom>
        </p:spPr>
      </p:pic>
      <p:sp>
        <p:nvSpPr>
          <p:cNvPr id="11" name="Shape 20"/>
          <p:cNvSpPr txBox="1"/>
          <p:nvPr/>
        </p:nvSpPr>
        <p:spPr>
          <a:xfrm>
            <a:off x="1603083" y="72323"/>
            <a:ext cx="5544166" cy="360047"/>
          </a:xfrm>
          <a:prstGeom prst="rect">
            <a:avLst/>
          </a:prstGeom>
        </p:spPr>
        <p:txBody>
          <a:bodyPr wrap="square" lIns="30613" tIns="30613" rIns="30613" bIns="30613" anchor="t" anchorCtr="0">
            <a:spAutoFit/>
          </a:bodyPr>
          <a:lstStyle/>
          <a:p>
            <a:pPr>
              <a:lnSpc>
                <a:spcPct val="114285"/>
              </a:lnSpc>
            </a:pPr>
            <a:r>
              <a:rPr lang="en-US" sz="1700" dirty="0" smtClean="0">
                <a:solidFill>
                  <a:srgbClr val="990000"/>
                </a:solidFill>
              </a:rPr>
              <a:t>HƯỚNG DẪN SỬ DỤNG TRÊN REDMINE DRJOY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15423267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/>
        </p:nvSpPr>
        <p:spPr>
          <a:xfrm>
            <a:off x="20752" y="5516435"/>
            <a:ext cx="9111128" cy="207505"/>
          </a:xfrm>
          <a:prstGeom prst="rect">
            <a:avLst/>
          </a:prstGeom>
        </p:spPr>
        <p:txBody>
          <a:bodyPr lIns="30613" tIns="30613" rIns="30613" bIns="30613" anchor="ctr" anchorCtr="0">
            <a:spAutoFit/>
          </a:bodyPr>
          <a:lstStyle/>
          <a:p>
            <a:pPr>
              <a:lnSpc>
                <a:spcPct val="114772"/>
              </a:lnSpc>
            </a:pPr>
            <a:r>
              <a:rPr lang="en-US" sz="900" b="1" dirty="0" smtClean="0">
                <a:solidFill>
                  <a:srgbClr val="FFFFFF"/>
                </a:solidFill>
              </a:rPr>
              <a:t>Trainer’s name–</a:t>
            </a:r>
            <a:r>
              <a:rPr lang="en-US" sz="900" b="1" dirty="0">
                <a:solidFill>
                  <a:srgbClr val="FFFFFF"/>
                </a:solidFill>
              </a:rPr>
              <a:t> </a:t>
            </a:r>
            <a:r>
              <a:rPr lang="en-US" sz="900" b="1" dirty="0" smtClean="0">
                <a:solidFill>
                  <a:srgbClr val="FFFFFF"/>
                </a:solidFill>
              </a:rPr>
              <a:t>Course title</a:t>
            </a:r>
            <a:endParaRPr lang="en-US" sz="900" b="1" dirty="0">
              <a:solidFill>
                <a:srgbClr val="FFFFFF"/>
              </a:solidFill>
            </a:endParaRPr>
          </a:p>
        </p:txBody>
      </p:sp>
      <p:sp>
        <p:nvSpPr>
          <p:cNvPr id="21" name="Shape 21"/>
          <p:cNvSpPr/>
          <p:nvPr/>
        </p:nvSpPr>
        <p:spPr>
          <a:xfrm>
            <a:off x="0" y="1"/>
            <a:ext cx="9144000" cy="64293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22" name="Shape 22"/>
          <p:cNvSpPr/>
          <p:nvPr/>
        </p:nvSpPr>
        <p:spPr>
          <a:xfrm>
            <a:off x="-3653" y="620396"/>
            <a:ext cx="9144000" cy="42862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lIns="73472" tIns="36736" rIns="73472" bIns="36736"/>
          <a:lstStyle/>
          <a:p>
            <a:endParaRPr lang="en-US" dirty="0"/>
          </a:p>
        </p:txBody>
      </p:sp>
      <p:sp>
        <p:nvSpPr>
          <p:cNvPr id="23" name="Shape 23"/>
          <p:cNvSpPr/>
          <p:nvPr/>
        </p:nvSpPr>
        <p:spPr>
          <a:xfrm>
            <a:off x="0" y="601228"/>
            <a:ext cx="9144000" cy="28576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lIns="73472" tIns="36736" rIns="73472" bIns="36736"/>
          <a:lstStyle/>
          <a:p>
            <a:endParaRPr lang="en-US" dirty="0"/>
          </a:p>
        </p:txBody>
      </p:sp>
      <p:sp>
        <p:nvSpPr>
          <p:cNvPr id="24" name="Shape 24"/>
          <p:cNvSpPr txBox="1"/>
          <p:nvPr/>
        </p:nvSpPr>
        <p:spPr>
          <a:xfrm>
            <a:off x="1603084" y="376761"/>
            <a:ext cx="6195060" cy="222574"/>
          </a:xfrm>
          <a:prstGeom prst="rect">
            <a:avLst/>
          </a:prstGeom>
        </p:spPr>
        <p:txBody>
          <a:bodyPr lIns="30613" tIns="30613" rIns="30613" bIns="30613" anchor="t" anchorCtr="0">
            <a:spAutoFit/>
          </a:bodyPr>
          <a:lstStyle/>
          <a:p>
            <a:pPr>
              <a:lnSpc>
                <a:spcPct val="114423"/>
              </a:lnSpc>
            </a:pPr>
            <a:r>
              <a:rPr lang="en-US" sz="1000" b="1" i="1" dirty="0"/>
              <a:t>OMINEXT </a:t>
            </a:r>
            <a:r>
              <a:rPr lang="en-US" sz="1000" b="1" i="1" dirty="0" smtClean="0"/>
              <a:t>INTERNAL </a:t>
            </a:r>
            <a:r>
              <a:rPr lang="en-US" sz="1000" b="1" i="1" dirty="0"/>
              <a:t>TRAINING </a:t>
            </a:r>
            <a:r>
              <a:rPr lang="en-US" sz="1000" b="1" i="1" dirty="0" smtClean="0"/>
              <a:t>DOCUMENTS (</a:t>
            </a:r>
            <a:r>
              <a:rPr lang="en-US" sz="1000" b="1" i="1" dirty="0" smtClean="0">
                <a:solidFill>
                  <a:srgbClr val="FF0000"/>
                </a:solidFill>
              </a:rPr>
              <a:t>Confidential</a:t>
            </a:r>
            <a:r>
              <a:rPr lang="en-US" sz="1000" b="1" i="1" dirty="0" smtClean="0"/>
              <a:t>)</a:t>
            </a:r>
            <a:endParaRPr lang="en-US" sz="1000" b="1" i="1" dirty="0"/>
          </a:p>
        </p:txBody>
      </p:sp>
      <p:sp>
        <p:nvSpPr>
          <p:cNvPr id="26" name="Shape 26"/>
          <p:cNvSpPr txBox="1"/>
          <p:nvPr/>
        </p:nvSpPr>
        <p:spPr>
          <a:xfrm>
            <a:off x="530093" y="841228"/>
            <a:ext cx="8341042" cy="4001364"/>
          </a:xfrm>
          <a:prstGeom prst="rect">
            <a:avLst/>
          </a:prstGeom>
        </p:spPr>
        <p:txBody>
          <a:bodyPr lIns="30613" tIns="30613" rIns="30613" bIns="30613" anchor="t" anchorCtr="0">
            <a:spAutoFit/>
          </a:bodyPr>
          <a:lstStyle/>
          <a:p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Điền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Time ( Log time )</a:t>
            </a:r>
          </a:p>
          <a:p>
            <a:pPr marL="457200" indent="-457200">
              <a:buFontTx/>
              <a:buChar char="-"/>
            </a:pPr>
            <a:r>
              <a:rPr lang="en-US" sz="21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 </a:t>
            </a:r>
            <a:r>
              <a:rPr lang="en-US" altLang="ja-JP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ja-JP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note </a:t>
            </a:r>
            <a:r>
              <a:rPr lang="en-US" altLang="ja-JP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mất</a:t>
            </a:r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action </a:t>
            </a:r>
            <a:r>
              <a:rPr lang="en-US" altLang="ja-JP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 part 2 )</a:t>
            </a:r>
          </a:p>
          <a:p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+ </a:t>
            </a:r>
            <a:r>
              <a:rPr lang="ja-JP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コードレビュー </a:t>
            </a:r>
            <a:r>
              <a:rPr lang="en-US" altLang="ja-JP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(Code Review</a:t>
            </a:r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+ </a:t>
            </a:r>
            <a:r>
              <a:rPr lang="ja-JP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単体テスト </a:t>
            </a:r>
            <a:r>
              <a:rPr lang="en-US" altLang="ja-JP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+ </a:t>
            </a:r>
            <a:r>
              <a:rPr lang="ja-JP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テスト設計 </a:t>
            </a:r>
            <a:r>
              <a:rPr lang="en-US" altLang="ja-JP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 Creation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+ </a:t>
            </a:r>
            <a:r>
              <a:rPr lang="ja-JP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テスト実施 </a:t>
            </a:r>
            <a:r>
              <a:rPr lang="en-US" altLang="ja-JP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Execution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+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不具合対応 </a:t>
            </a:r>
            <a:r>
              <a:rPr lang="en-US" altLang="ja-JP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Bug Fix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+</a:t>
            </a:r>
            <a:r>
              <a:rPr lang="ja-JP" alt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修正確認 </a:t>
            </a:r>
            <a:r>
              <a:rPr lang="en-US" altLang="ja-JP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Verification)</a:t>
            </a:r>
            <a:endParaRPr lang="en-US" altLang="ja-JP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+ </a:t>
            </a:r>
            <a:r>
              <a:rPr lang="ja-JP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リリース作業 </a:t>
            </a:r>
            <a:r>
              <a:rPr lang="en-US" altLang="ja-JP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Deployment/Release)</a:t>
            </a:r>
            <a:endParaRPr lang="en-US" altLang="ja-JP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+ </a:t>
            </a:r>
            <a:r>
              <a:rPr lang="ja-JP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文書作成 </a:t>
            </a:r>
            <a:r>
              <a:rPr lang="en-US" altLang="ja-JP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Documentation)</a:t>
            </a:r>
            <a:endParaRPr lang="en-US" altLang="ja-JP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+ </a:t>
            </a:r>
            <a:r>
              <a:rPr lang="ja-JP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自動テスト作成 </a:t>
            </a:r>
            <a:r>
              <a:rPr lang="en-US" altLang="ja-JP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Test)</a:t>
            </a:r>
            <a:endParaRPr lang="en-US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+ </a:t>
            </a:r>
            <a:r>
              <a:rPr lang="ja-JP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調査 </a:t>
            </a:r>
            <a:r>
              <a:rPr lang="en-US" altLang="ja-JP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Investigation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logo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86" y="176425"/>
            <a:ext cx="1322754" cy="381133"/>
          </a:xfrm>
          <a:prstGeom prst="rect">
            <a:avLst/>
          </a:prstGeom>
        </p:spPr>
      </p:pic>
      <p:sp>
        <p:nvSpPr>
          <p:cNvPr id="11" name="Shape 20"/>
          <p:cNvSpPr txBox="1"/>
          <p:nvPr/>
        </p:nvSpPr>
        <p:spPr>
          <a:xfrm>
            <a:off x="1603083" y="72323"/>
            <a:ext cx="5544166" cy="360047"/>
          </a:xfrm>
          <a:prstGeom prst="rect">
            <a:avLst/>
          </a:prstGeom>
        </p:spPr>
        <p:txBody>
          <a:bodyPr wrap="square" lIns="30613" tIns="30613" rIns="30613" bIns="30613" anchor="t" anchorCtr="0">
            <a:spAutoFit/>
          </a:bodyPr>
          <a:lstStyle/>
          <a:p>
            <a:pPr>
              <a:lnSpc>
                <a:spcPct val="114285"/>
              </a:lnSpc>
            </a:pPr>
            <a:r>
              <a:rPr lang="en-US" sz="1700" dirty="0" smtClean="0">
                <a:solidFill>
                  <a:srgbClr val="990000"/>
                </a:solidFill>
              </a:rPr>
              <a:t>HƯỚNG DẪN SỬ DỤNG TRÊN REDMINE DRJOY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37164310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/>
        </p:nvSpPr>
        <p:spPr>
          <a:xfrm>
            <a:off x="20752" y="5516435"/>
            <a:ext cx="9111128" cy="207505"/>
          </a:xfrm>
          <a:prstGeom prst="rect">
            <a:avLst/>
          </a:prstGeom>
        </p:spPr>
        <p:txBody>
          <a:bodyPr lIns="30613" tIns="30613" rIns="30613" bIns="30613" anchor="ctr" anchorCtr="0">
            <a:spAutoFit/>
          </a:bodyPr>
          <a:lstStyle/>
          <a:p>
            <a:pPr>
              <a:lnSpc>
                <a:spcPct val="114772"/>
              </a:lnSpc>
            </a:pPr>
            <a:r>
              <a:rPr lang="en-US" sz="900" b="1" dirty="0" smtClean="0">
                <a:solidFill>
                  <a:srgbClr val="FFFFFF"/>
                </a:solidFill>
              </a:rPr>
              <a:t>Trainer’s name–</a:t>
            </a:r>
            <a:r>
              <a:rPr lang="en-US" sz="900" b="1" dirty="0">
                <a:solidFill>
                  <a:srgbClr val="FFFFFF"/>
                </a:solidFill>
              </a:rPr>
              <a:t> </a:t>
            </a:r>
            <a:r>
              <a:rPr lang="en-US" sz="900" b="1" dirty="0" smtClean="0">
                <a:solidFill>
                  <a:srgbClr val="FFFFFF"/>
                </a:solidFill>
              </a:rPr>
              <a:t>Course title</a:t>
            </a:r>
            <a:endParaRPr lang="en-US" sz="900" b="1" dirty="0">
              <a:solidFill>
                <a:srgbClr val="FFFFFF"/>
              </a:solidFill>
            </a:endParaRPr>
          </a:p>
        </p:txBody>
      </p:sp>
      <p:sp>
        <p:nvSpPr>
          <p:cNvPr id="21" name="Shape 21"/>
          <p:cNvSpPr/>
          <p:nvPr/>
        </p:nvSpPr>
        <p:spPr>
          <a:xfrm>
            <a:off x="0" y="1"/>
            <a:ext cx="9144000" cy="64293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22" name="Shape 22"/>
          <p:cNvSpPr/>
          <p:nvPr/>
        </p:nvSpPr>
        <p:spPr>
          <a:xfrm>
            <a:off x="-3653" y="620396"/>
            <a:ext cx="9144000" cy="42862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lIns="73472" tIns="36736" rIns="73472" bIns="36736"/>
          <a:lstStyle/>
          <a:p>
            <a:endParaRPr lang="en-US" dirty="0"/>
          </a:p>
        </p:txBody>
      </p:sp>
      <p:sp>
        <p:nvSpPr>
          <p:cNvPr id="23" name="Shape 23"/>
          <p:cNvSpPr/>
          <p:nvPr/>
        </p:nvSpPr>
        <p:spPr>
          <a:xfrm>
            <a:off x="0" y="601228"/>
            <a:ext cx="9144000" cy="28576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lIns="73472" tIns="36736" rIns="73472" bIns="36736"/>
          <a:lstStyle/>
          <a:p>
            <a:endParaRPr lang="en-US" dirty="0"/>
          </a:p>
        </p:txBody>
      </p:sp>
      <p:sp>
        <p:nvSpPr>
          <p:cNvPr id="24" name="Shape 24"/>
          <p:cNvSpPr txBox="1"/>
          <p:nvPr/>
        </p:nvSpPr>
        <p:spPr>
          <a:xfrm>
            <a:off x="1603084" y="376761"/>
            <a:ext cx="6195060" cy="222574"/>
          </a:xfrm>
          <a:prstGeom prst="rect">
            <a:avLst/>
          </a:prstGeom>
        </p:spPr>
        <p:txBody>
          <a:bodyPr lIns="30613" tIns="30613" rIns="30613" bIns="30613" anchor="t" anchorCtr="0">
            <a:spAutoFit/>
          </a:bodyPr>
          <a:lstStyle/>
          <a:p>
            <a:pPr>
              <a:lnSpc>
                <a:spcPct val="114423"/>
              </a:lnSpc>
            </a:pPr>
            <a:r>
              <a:rPr lang="en-US" sz="1000" b="1" i="1" dirty="0"/>
              <a:t>OMINEXT </a:t>
            </a:r>
            <a:r>
              <a:rPr lang="en-US" sz="1000" b="1" i="1" dirty="0" smtClean="0"/>
              <a:t>INTERNAL </a:t>
            </a:r>
            <a:r>
              <a:rPr lang="en-US" sz="1000" b="1" i="1" dirty="0"/>
              <a:t>TRAINING </a:t>
            </a:r>
            <a:r>
              <a:rPr lang="en-US" sz="1000" b="1" i="1" dirty="0" smtClean="0"/>
              <a:t>DOCUMENTS (</a:t>
            </a:r>
            <a:r>
              <a:rPr lang="en-US" sz="1000" b="1" i="1" dirty="0" smtClean="0">
                <a:solidFill>
                  <a:srgbClr val="FF0000"/>
                </a:solidFill>
              </a:rPr>
              <a:t>Confidential</a:t>
            </a:r>
            <a:r>
              <a:rPr lang="en-US" sz="1000" b="1" i="1" dirty="0" smtClean="0"/>
              <a:t>)</a:t>
            </a:r>
            <a:endParaRPr lang="en-US" sz="1000" b="1" i="1" dirty="0"/>
          </a:p>
        </p:txBody>
      </p:sp>
      <p:sp>
        <p:nvSpPr>
          <p:cNvPr id="26" name="Shape 26"/>
          <p:cNvSpPr txBox="1"/>
          <p:nvPr/>
        </p:nvSpPr>
        <p:spPr>
          <a:xfrm>
            <a:off x="204645" y="744837"/>
            <a:ext cx="8341042" cy="431156"/>
          </a:xfrm>
          <a:prstGeom prst="rect">
            <a:avLst/>
          </a:prstGeom>
        </p:spPr>
        <p:txBody>
          <a:bodyPr lIns="30613" tIns="30613" rIns="30613" bIns="30613" anchor="t" anchorCtr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logo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86" y="176425"/>
            <a:ext cx="1322754" cy="381133"/>
          </a:xfrm>
          <a:prstGeom prst="rect">
            <a:avLst/>
          </a:prstGeom>
        </p:spPr>
      </p:pic>
      <p:sp>
        <p:nvSpPr>
          <p:cNvPr id="11" name="Shape 20"/>
          <p:cNvSpPr txBox="1"/>
          <p:nvPr/>
        </p:nvSpPr>
        <p:spPr>
          <a:xfrm>
            <a:off x="1603083" y="72323"/>
            <a:ext cx="5544166" cy="360047"/>
          </a:xfrm>
          <a:prstGeom prst="rect">
            <a:avLst/>
          </a:prstGeom>
        </p:spPr>
        <p:txBody>
          <a:bodyPr wrap="square" lIns="30613" tIns="30613" rIns="30613" bIns="30613" anchor="t" anchorCtr="0">
            <a:spAutoFit/>
          </a:bodyPr>
          <a:lstStyle/>
          <a:p>
            <a:pPr>
              <a:lnSpc>
                <a:spcPct val="114285"/>
              </a:lnSpc>
            </a:pPr>
            <a:r>
              <a:rPr lang="en-US" sz="1700" dirty="0" smtClean="0">
                <a:solidFill>
                  <a:srgbClr val="990000"/>
                </a:solidFill>
              </a:rPr>
              <a:t>HƯỚNG DẪN SỬ DỤNG TRÊN REDMINE DRJOY</a:t>
            </a:r>
            <a:endParaRPr lang="en-US" sz="17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73763" y="1245011"/>
            <a:ext cx="3873465" cy="4271424"/>
          </a:xfrm>
          <a:prstGeom prst="rect">
            <a:avLst/>
          </a:prstGeom>
        </p:spPr>
      </p:pic>
      <p:sp>
        <p:nvSpPr>
          <p:cNvPr id="12" name="Shape 26"/>
          <p:cNvSpPr txBox="1"/>
          <p:nvPr/>
        </p:nvSpPr>
        <p:spPr>
          <a:xfrm>
            <a:off x="115986" y="1183142"/>
            <a:ext cx="1893789" cy="277268"/>
          </a:xfrm>
          <a:prstGeom prst="rect">
            <a:avLst/>
          </a:prstGeom>
        </p:spPr>
        <p:txBody>
          <a:bodyPr wrap="square" lIns="30613" tIns="30613" rIns="30613" bIns="30613" anchor="t" anchorCtr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https://goo.gl/hdyXvW</a:t>
            </a:r>
            <a:endParaRPr lang="en-US" sz="1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08981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/>
        </p:nvSpPr>
        <p:spPr>
          <a:xfrm>
            <a:off x="20752" y="5516435"/>
            <a:ext cx="9111128" cy="207505"/>
          </a:xfrm>
          <a:prstGeom prst="rect">
            <a:avLst/>
          </a:prstGeom>
        </p:spPr>
        <p:txBody>
          <a:bodyPr lIns="30613" tIns="30613" rIns="30613" bIns="30613" anchor="ctr" anchorCtr="0">
            <a:spAutoFit/>
          </a:bodyPr>
          <a:lstStyle/>
          <a:p>
            <a:pPr>
              <a:lnSpc>
                <a:spcPct val="114772"/>
              </a:lnSpc>
            </a:pPr>
            <a:r>
              <a:rPr lang="en-US" sz="900" b="1" dirty="0" smtClean="0">
                <a:solidFill>
                  <a:srgbClr val="FFFFFF"/>
                </a:solidFill>
              </a:rPr>
              <a:t>Trainer’s name–</a:t>
            </a:r>
            <a:r>
              <a:rPr lang="en-US" sz="900" b="1" dirty="0">
                <a:solidFill>
                  <a:srgbClr val="FFFFFF"/>
                </a:solidFill>
              </a:rPr>
              <a:t> </a:t>
            </a:r>
            <a:r>
              <a:rPr lang="en-US" sz="900" b="1" dirty="0" smtClean="0">
                <a:solidFill>
                  <a:srgbClr val="FFFFFF"/>
                </a:solidFill>
              </a:rPr>
              <a:t>Course title</a:t>
            </a:r>
            <a:endParaRPr lang="en-US" sz="900" b="1" dirty="0">
              <a:solidFill>
                <a:srgbClr val="FFFFFF"/>
              </a:solidFill>
            </a:endParaRPr>
          </a:p>
        </p:txBody>
      </p:sp>
      <p:sp>
        <p:nvSpPr>
          <p:cNvPr id="21" name="Shape 21"/>
          <p:cNvSpPr/>
          <p:nvPr/>
        </p:nvSpPr>
        <p:spPr>
          <a:xfrm>
            <a:off x="0" y="1"/>
            <a:ext cx="9144000" cy="64293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22" name="Shape 22"/>
          <p:cNvSpPr/>
          <p:nvPr/>
        </p:nvSpPr>
        <p:spPr>
          <a:xfrm>
            <a:off x="-3653" y="620396"/>
            <a:ext cx="9144000" cy="42862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lIns="73472" tIns="36736" rIns="73472" bIns="36736"/>
          <a:lstStyle/>
          <a:p>
            <a:endParaRPr lang="en-US" dirty="0"/>
          </a:p>
        </p:txBody>
      </p:sp>
      <p:sp>
        <p:nvSpPr>
          <p:cNvPr id="23" name="Shape 23"/>
          <p:cNvSpPr/>
          <p:nvPr/>
        </p:nvSpPr>
        <p:spPr>
          <a:xfrm>
            <a:off x="0" y="601228"/>
            <a:ext cx="9144000" cy="28576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lIns="73472" tIns="36736" rIns="73472" bIns="36736"/>
          <a:lstStyle/>
          <a:p>
            <a:endParaRPr lang="en-US" dirty="0"/>
          </a:p>
        </p:txBody>
      </p:sp>
      <p:sp>
        <p:nvSpPr>
          <p:cNvPr id="24" name="Shape 24"/>
          <p:cNvSpPr txBox="1"/>
          <p:nvPr/>
        </p:nvSpPr>
        <p:spPr>
          <a:xfrm>
            <a:off x="1603084" y="376761"/>
            <a:ext cx="6195060" cy="222574"/>
          </a:xfrm>
          <a:prstGeom prst="rect">
            <a:avLst/>
          </a:prstGeom>
        </p:spPr>
        <p:txBody>
          <a:bodyPr lIns="30613" tIns="30613" rIns="30613" bIns="30613" anchor="t" anchorCtr="0">
            <a:spAutoFit/>
          </a:bodyPr>
          <a:lstStyle/>
          <a:p>
            <a:pPr>
              <a:lnSpc>
                <a:spcPct val="114423"/>
              </a:lnSpc>
            </a:pPr>
            <a:r>
              <a:rPr lang="en-US" sz="1000" b="1" i="1" dirty="0"/>
              <a:t>OMINEXT </a:t>
            </a:r>
            <a:r>
              <a:rPr lang="en-US" sz="1000" b="1" i="1" dirty="0" smtClean="0"/>
              <a:t>INTERNAL </a:t>
            </a:r>
            <a:r>
              <a:rPr lang="en-US" sz="1000" b="1" i="1" dirty="0"/>
              <a:t>TRAINING </a:t>
            </a:r>
            <a:r>
              <a:rPr lang="en-US" sz="1000" b="1" i="1" dirty="0" smtClean="0"/>
              <a:t>DOCUMENTS (</a:t>
            </a:r>
            <a:r>
              <a:rPr lang="en-US" sz="1000" b="1" i="1" dirty="0" smtClean="0">
                <a:solidFill>
                  <a:srgbClr val="FF0000"/>
                </a:solidFill>
              </a:rPr>
              <a:t>Confidential</a:t>
            </a:r>
            <a:r>
              <a:rPr lang="en-US" sz="1000" b="1" i="1" dirty="0" smtClean="0"/>
              <a:t>)</a:t>
            </a:r>
            <a:endParaRPr lang="en-US" sz="1000" b="1" i="1" dirty="0"/>
          </a:p>
        </p:txBody>
      </p:sp>
      <p:sp>
        <p:nvSpPr>
          <p:cNvPr id="26" name="Shape 26"/>
          <p:cNvSpPr txBox="1"/>
          <p:nvPr/>
        </p:nvSpPr>
        <p:spPr>
          <a:xfrm>
            <a:off x="497205" y="2057401"/>
            <a:ext cx="8341042" cy="677377"/>
          </a:xfrm>
          <a:prstGeom prst="rect">
            <a:avLst/>
          </a:prstGeom>
        </p:spPr>
        <p:txBody>
          <a:bodyPr lIns="30613" tIns="30613" rIns="30613" bIns="30613" anchor="t" anchorCtr="0">
            <a:spAutoFit/>
          </a:bodyPr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logo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86" y="176425"/>
            <a:ext cx="1322754" cy="381133"/>
          </a:xfrm>
          <a:prstGeom prst="rect">
            <a:avLst/>
          </a:prstGeom>
        </p:spPr>
      </p:pic>
      <p:sp>
        <p:nvSpPr>
          <p:cNvPr id="11" name="Shape 20"/>
          <p:cNvSpPr txBox="1"/>
          <p:nvPr/>
        </p:nvSpPr>
        <p:spPr>
          <a:xfrm>
            <a:off x="1603083" y="72323"/>
            <a:ext cx="5544166" cy="360047"/>
          </a:xfrm>
          <a:prstGeom prst="rect">
            <a:avLst/>
          </a:prstGeom>
        </p:spPr>
        <p:txBody>
          <a:bodyPr wrap="square" lIns="30613" tIns="30613" rIns="30613" bIns="30613" anchor="t" anchorCtr="0">
            <a:spAutoFit/>
          </a:bodyPr>
          <a:lstStyle/>
          <a:p>
            <a:pPr>
              <a:lnSpc>
                <a:spcPct val="114285"/>
              </a:lnSpc>
            </a:pPr>
            <a:r>
              <a:rPr lang="en-US" sz="1700" dirty="0" smtClean="0">
                <a:solidFill>
                  <a:srgbClr val="990000"/>
                </a:solidFill>
              </a:rPr>
              <a:t>HƯỚNG DẪN SỬ DỤNG TRÊN REDMINE DRJOY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54322793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/>
        </p:nvSpPr>
        <p:spPr>
          <a:xfrm>
            <a:off x="20752" y="5516435"/>
            <a:ext cx="9111128" cy="207505"/>
          </a:xfrm>
          <a:prstGeom prst="rect">
            <a:avLst/>
          </a:prstGeom>
        </p:spPr>
        <p:txBody>
          <a:bodyPr lIns="30613" tIns="30613" rIns="30613" bIns="30613" anchor="ctr" anchorCtr="0">
            <a:spAutoFit/>
          </a:bodyPr>
          <a:lstStyle/>
          <a:p>
            <a:pPr>
              <a:lnSpc>
                <a:spcPct val="114772"/>
              </a:lnSpc>
            </a:pPr>
            <a:r>
              <a:rPr lang="en-US" sz="900" b="1" dirty="0" smtClean="0">
                <a:solidFill>
                  <a:srgbClr val="FFFFFF"/>
                </a:solidFill>
              </a:rPr>
              <a:t>Trainer’s name–</a:t>
            </a:r>
            <a:r>
              <a:rPr lang="en-US" sz="900" b="1" dirty="0">
                <a:solidFill>
                  <a:srgbClr val="FFFFFF"/>
                </a:solidFill>
              </a:rPr>
              <a:t> </a:t>
            </a:r>
            <a:r>
              <a:rPr lang="en-US" sz="900" b="1" dirty="0" smtClean="0">
                <a:solidFill>
                  <a:srgbClr val="FFFFFF"/>
                </a:solidFill>
              </a:rPr>
              <a:t>Course title</a:t>
            </a:r>
            <a:endParaRPr lang="en-US" sz="900" b="1" dirty="0">
              <a:solidFill>
                <a:srgbClr val="FFFFFF"/>
              </a:solidFill>
            </a:endParaRPr>
          </a:p>
        </p:txBody>
      </p:sp>
      <p:sp>
        <p:nvSpPr>
          <p:cNvPr id="21" name="Shape 21"/>
          <p:cNvSpPr/>
          <p:nvPr/>
        </p:nvSpPr>
        <p:spPr>
          <a:xfrm>
            <a:off x="0" y="1"/>
            <a:ext cx="9144000" cy="64293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22" name="Shape 22"/>
          <p:cNvSpPr/>
          <p:nvPr/>
        </p:nvSpPr>
        <p:spPr>
          <a:xfrm>
            <a:off x="-3653" y="620396"/>
            <a:ext cx="9144000" cy="42862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lIns="73472" tIns="36736" rIns="73472" bIns="36736"/>
          <a:lstStyle/>
          <a:p>
            <a:endParaRPr lang="en-US" dirty="0"/>
          </a:p>
        </p:txBody>
      </p:sp>
      <p:sp>
        <p:nvSpPr>
          <p:cNvPr id="23" name="Shape 23"/>
          <p:cNvSpPr/>
          <p:nvPr/>
        </p:nvSpPr>
        <p:spPr>
          <a:xfrm>
            <a:off x="0" y="601228"/>
            <a:ext cx="9144000" cy="28576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lIns="73472" tIns="36736" rIns="73472" bIns="36736"/>
          <a:lstStyle/>
          <a:p>
            <a:endParaRPr lang="en-US" dirty="0"/>
          </a:p>
        </p:txBody>
      </p:sp>
      <p:sp>
        <p:nvSpPr>
          <p:cNvPr id="24" name="Shape 24"/>
          <p:cNvSpPr txBox="1"/>
          <p:nvPr/>
        </p:nvSpPr>
        <p:spPr>
          <a:xfrm>
            <a:off x="1603084" y="376761"/>
            <a:ext cx="6195060" cy="222574"/>
          </a:xfrm>
          <a:prstGeom prst="rect">
            <a:avLst/>
          </a:prstGeom>
        </p:spPr>
        <p:txBody>
          <a:bodyPr lIns="30613" tIns="30613" rIns="30613" bIns="30613" anchor="t" anchorCtr="0">
            <a:spAutoFit/>
          </a:bodyPr>
          <a:lstStyle/>
          <a:p>
            <a:pPr>
              <a:lnSpc>
                <a:spcPct val="114423"/>
              </a:lnSpc>
            </a:pPr>
            <a:r>
              <a:rPr lang="en-US" sz="1000" b="1" i="1" dirty="0"/>
              <a:t>OMINEXT </a:t>
            </a:r>
            <a:r>
              <a:rPr lang="en-US" sz="1000" b="1" i="1" dirty="0" smtClean="0"/>
              <a:t>INTERNAL </a:t>
            </a:r>
            <a:r>
              <a:rPr lang="en-US" sz="1000" b="1" i="1" dirty="0"/>
              <a:t>TRAINING </a:t>
            </a:r>
            <a:r>
              <a:rPr lang="en-US" sz="1000" b="1" i="1" dirty="0" smtClean="0"/>
              <a:t>DOCUMENTS (</a:t>
            </a:r>
            <a:r>
              <a:rPr lang="en-US" sz="1000" b="1" i="1" dirty="0" smtClean="0">
                <a:solidFill>
                  <a:srgbClr val="FF0000"/>
                </a:solidFill>
              </a:rPr>
              <a:t>Confidential</a:t>
            </a:r>
            <a:r>
              <a:rPr lang="en-US" sz="1000" b="1" i="1" dirty="0" smtClean="0"/>
              <a:t>)</a:t>
            </a:r>
            <a:endParaRPr lang="en-US" sz="1000" b="1" i="1" dirty="0"/>
          </a:p>
        </p:txBody>
      </p:sp>
      <p:sp>
        <p:nvSpPr>
          <p:cNvPr id="26" name="Shape 26"/>
          <p:cNvSpPr txBox="1"/>
          <p:nvPr/>
        </p:nvSpPr>
        <p:spPr>
          <a:xfrm>
            <a:off x="530093" y="726416"/>
            <a:ext cx="8341042" cy="4709250"/>
          </a:xfrm>
          <a:prstGeom prst="rect">
            <a:avLst/>
          </a:prstGeom>
        </p:spPr>
        <p:txBody>
          <a:bodyPr lIns="30613" tIns="30613" rIns="30613" bIns="30613" anchor="t" anchorCtr="0">
            <a:spAutoFit/>
          </a:bodyPr>
          <a:lstStyle/>
          <a:p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endParaRPr lang="en-US" sz="25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1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Project: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issue</a:t>
            </a:r>
            <a:endParaRPr lang="en-US" sz="21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Issue Replace: </a:t>
            </a:r>
            <a:r>
              <a:rPr lang="ja-JP" altLang="en-US" sz="2100" b="1" dirty="0">
                <a:solidFill>
                  <a:srgbClr val="0070C0"/>
                </a:solidFill>
              </a:rPr>
              <a:t>保守フェイ</a:t>
            </a:r>
            <a:r>
              <a:rPr lang="ja-JP" altLang="en-US" sz="2100" b="1" dirty="0" smtClean="0">
                <a:solidFill>
                  <a:srgbClr val="0070C0"/>
                </a:solidFill>
              </a:rPr>
              <a:t>ズ</a:t>
            </a:r>
            <a:endParaRPr lang="en-US" sz="21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Issue Pharmacy:</a:t>
            </a:r>
          </a:p>
          <a:p>
            <a:pPr marL="457200" indent="-457200">
              <a:buFontTx/>
              <a:buChar char="-"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Issue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eb Meeting: </a:t>
            </a:r>
            <a:r>
              <a:rPr lang="en-US" sz="2100" b="1" dirty="0">
                <a:solidFill>
                  <a:srgbClr val="0070C0"/>
                </a:solidFill>
              </a:rPr>
              <a:t>Web</a:t>
            </a:r>
            <a:r>
              <a:rPr lang="ja-JP" altLang="en-US" sz="2100" b="1" dirty="0">
                <a:solidFill>
                  <a:srgbClr val="0070C0"/>
                </a:solidFill>
              </a:rPr>
              <a:t>面談</a:t>
            </a:r>
            <a:endParaRPr lang="en-US" sz="2100" b="1" dirty="0">
              <a:solidFill>
                <a:srgbClr val="0070C0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Issue Shift:</a:t>
            </a:r>
          </a:p>
          <a:p>
            <a:pPr marL="457200" indent="-457200">
              <a:buFontTx/>
              <a:buChar char="-"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Issue Attendance:</a:t>
            </a:r>
          </a:p>
          <a:p>
            <a:pPr marL="457200" indent="-457200">
              <a:buFontTx/>
              <a:buChar char="-"/>
            </a:pPr>
            <a:endParaRPr lang="en-US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1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Tracker</a:t>
            </a:r>
            <a:r>
              <a:rPr lang="en-US" sz="2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issue </a:t>
            </a:r>
            <a:endParaRPr lang="en-US" sz="2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Bug: </a:t>
            </a:r>
            <a:r>
              <a:rPr lang="en-US" sz="2100" b="1" dirty="0" smtClean="0">
                <a:solidFill>
                  <a:srgbClr val="0070C0"/>
                </a:solidFill>
              </a:rPr>
              <a:t>Bug</a:t>
            </a:r>
            <a:endParaRPr lang="en-US" sz="21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CR/Task: </a:t>
            </a:r>
            <a:r>
              <a:rPr lang="en-US" altLang="ja-JP" sz="2100" b="1" dirty="0" smtClean="0">
                <a:solidFill>
                  <a:srgbClr val="0070C0"/>
                </a:solidFill>
              </a:rPr>
              <a:t>Dev</a:t>
            </a:r>
          </a:p>
          <a:p>
            <a:pPr marL="457200" indent="-457200">
              <a:buFontTx/>
              <a:buChar char="-"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Confirm: </a:t>
            </a:r>
            <a:r>
              <a:rPr lang="en-US" altLang="ja-JP" sz="2100" b="1" dirty="0" err="1" smtClean="0">
                <a:solidFill>
                  <a:srgbClr val="0070C0"/>
                </a:solidFill>
              </a:rPr>
              <a:t>QandA</a:t>
            </a:r>
            <a:endParaRPr lang="en-US" altLang="ja-JP" sz="2100" b="1" dirty="0" smtClean="0">
              <a:solidFill>
                <a:srgbClr val="0070C0"/>
              </a:solidFill>
            </a:endParaRPr>
          </a:p>
          <a:p>
            <a:endParaRPr lang="en-US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logo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86" y="176425"/>
            <a:ext cx="1322754" cy="381133"/>
          </a:xfrm>
          <a:prstGeom prst="rect">
            <a:avLst/>
          </a:prstGeom>
        </p:spPr>
      </p:pic>
      <p:sp>
        <p:nvSpPr>
          <p:cNvPr id="11" name="Shape 20"/>
          <p:cNvSpPr txBox="1"/>
          <p:nvPr/>
        </p:nvSpPr>
        <p:spPr>
          <a:xfrm>
            <a:off x="1603083" y="72323"/>
            <a:ext cx="5544166" cy="360047"/>
          </a:xfrm>
          <a:prstGeom prst="rect">
            <a:avLst/>
          </a:prstGeom>
        </p:spPr>
        <p:txBody>
          <a:bodyPr wrap="square" lIns="30613" tIns="30613" rIns="30613" bIns="30613" anchor="t" anchorCtr="0">
            <a:spAutoFit/>
          </a:bodyPr>
          <a:lstStyle/>
          <a:p>
            <a:pPr>
              <a:lnSpc>
                <a:spcPct val="114285"/>
              </a:lnSpc>
            </a:pPr>
            <a:r>
              <a:rPr lang="en-US" sz="1700" dirty="0" smtClean="0">
                <a:solidFill>
                  <a:srgbClr val="990000"/>
                </a:solidFill>
              </a:rPr>
              <a:t>HƯỚNG DẪN SỬ DỤNG TRÊN REDMINE DRJOY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425960394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/>
        </p:nvSpPr>
        <p:spPr>
          <a:xfrm>
            <a:off x="20752" y="5516435"/>
            <a:ext cx="9111128" cy="207505"/>
          </a:xfrm>
          <a:prstGeom prst="rect">
            <a:avLst/>
          </a:prstGeom>
        </p:spPr>
        <p:txBody>
          <a:bodyPr lIns="30613" tIns="30613" rIns="30613" bIns="30613" anchor="ctr" anchorCtr="0">
            <a:spAutoFit/>
          </a:bodyPr>
          <a:lstStyle/>
          <a:p>
            <a:pPr>
              <a:lnSpc>
                <a:spcPct val="114772"/>
              </a:lnSpc>
            </a:pPr>
            <a:r>
              <a:rPr lang="en-US" sz="900" b="1" dirty="0" smtClean="0">
                <a:solidFill>
                  <a:srgbClr val="FFFFFF"/>
                </a:solidFill>
              </a:rPr>
              <a:t>Trainer’s name–</a:t>
            </a:r>
            <a:r>
              <a:rPr lang="en-US" sz="900" b="1" dirty="0">
                <a:solidFill>
                  <a:srgbClr val="FFFFFF"/>
                </a:solidFill>
              </a:rPr>
              <a:t> </a:t>
            </a:r>
            <a:r>
              <a:rPr lang="en-US" sz="900" b="1" dirty="0" smtClean="0">
                <a:solidFill>
                  <a:srgbClr val="FFFFFF"/>
                </a:solidFill>
              </a:rPr>
              <a:t>Course title</a:t>
            </a:r>
            <a:endParaRPr lang="en-US" sz="900" b="1" dirty="0">
              <a:solidFill>
                <a:srgbClr val="FFFFFF"/>
              </a:solidFill>
            </a:endParaRPr>
          </a:p>
        </p:txBody>
      </p:sp>
      <p:sp>
        <p:nvSpPr>
          <p:cNvPr id="21" name="Shape 21"/>
          <p:cNvSpPr/>
          <p:nvPr/>
        </p:nvSpPr>
        <p:spPr>
          <a:xfrm>
            <a:off x="0" y="1"/>
            <a:ext cx="9144000" cy="64293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22" name="Shape 22"/>
          <p:cNvSpPr/>
          <p:nvPr/>
        </p:nvSpPr>
        <p:spPr>
          <a:xfrm>
            <a:off x="-3653" y="620396"/>
            <a:ext cx="9144000" cy="42862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lIns="73472" tIns="36736" rIns="73472" bIns="36736"/>
          <a:lstStyle/>
          <a:p>
            <a:endParaRPr lang="en-US" dirty="0"/>
          </a:p>
        </p:txBody>
      </p:sp>
      <p:sp>
        <p:nvSpPr>
          <p:cNvPr id="23" name="Shape 23"/>
          <p:cNvSpPr/>
          <p:nvPr/>
        </p:nvSpPr>
        <p:spPr>
          <a:xfrm>
            <a:off x="0" y="601228"/>
            <a:ext cx="9144000" cy="28576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lIns="73472" tIns="36736" rIns="73472" bIns="36736"/>
          <a:lstStyle/>
          <a:p>
            <a:endParaRPr lang="en-US" dirty="0"/>
          </a:p>
        </p:txBody>
      </p:sp>
      <p:sp>
        <p:nvSpPr>
          <p:cNvPr id="24" name="Shape 24"/>
          <p:cNvSpPr txBox="1"/>
          <p:nvPr/>
        </p:nvSpPr>
        <p:spPr>
          <a:xfrm>
            <a:off x="1603084" y="376761"/>
            <a:ext cx="6195060" cy="222574"/>
          </a:xfrm>
          <a:prstGeom prst="rect">
            <a:avLst/>
          </a:prstGeom>
        </p:spPr>
        <p:txBody>
          <a:bodyPr lIns="30613" tIns="30613" rIns="30613" bIns="30613" anchor="t" anchorCtr="0">
            <a:spAutoFit/>
          </a:bodyPr>
          <a:lstStyle/>
          <a:p>
            <a:pPr>
              <a:lnSpc>
                <a:spcPct val="114423"/>
              </a:lnSpc>
            </a:pPr>
            <a:r>
              <a:rPr lang="en-US" sz="1000" b="1" i="1" dirty="0"/>
              <a:t>OMINEXT </a:t>
            </a:r>
            <a:r>
              <a:rPr lang="en-US" sz="1000" b="1" i="1" dirty="0" smtClean="0"/>
              <a:t>INTERNAL </a:t>
            </a:r>
            <a:r>
              <a:rPr lang="en-US" sz="1000" b="1" i="1" dirty="0"/>
              <a:t>TRAINING </a:t>
            </a:r>
            <a:r>
              <a:rPr lang="en-US" sz="1000" b="1" i="1" dirty="0" smtClean="0"/>
              <a:t>DOCUMENTS (</a:t>
            </a:r>
            <a:r>
              <a:rPr lang="en-US" sz="1000" b="1" i="1" dirty="0" smtClean="0">
                <a:solidFill>
                  <a:srgbClr val="FF0000"/>
                </a:solidFill>
              </a:rPr>
              <a:t>Confidential</a:t>
            </a:r>
            <a:r>
              <a:rPr lang="en-US" sz="1000" b="1" i="1" dirty="0" smtClean="0"/>
              <a:t>)</a:t>
            </a:r>
            <a:endParaRPr lang="en-US" sz="1000" b="1" i="1" dirty="0"/>
          </a:p>
        </p:txBody>
      </p:sp>
      <p:sp>
        <p:nvSpPr>
          <p:cNvPr id="26" name="Shape 26"/>
          <p:cNvSpPr txBox="1"/>
          <p:nvPr/>
        </p:nvSpPr>
        <p:spPr>
          <a:xfrm>
            <a:off x="405795" y="721642"/>
            <a:ext cx="8341042" cy="5232470"/>
          </a:xfrm>
          <a:prstGeom prst="rect">
            <a:avLst/>
          </a:prstGeom>
        </p:spPr>
        <p:txBody>
          <a:bodyPr lIns="30613" tIns="30613" rIns="30613" bIns="30613" anchor="t" anchorCtr="0">
            <a:spAutoFit/>
          </a:bodyPr>
          <a:lstStyle/>
          <a:p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1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</a:t>
            </a:r>
            <a:r>
              <a:rPr lang="en-US" sz="2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quát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issue/bug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rule</a:t>
            </a:r>
          </a:p>
          <a:p>
            <a:r>
              <a:rPr lang="en-US" sz="2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[</a:t>
            </a:r>
            <a:r>
              <a:rPr lang="en-US" sz="21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US" sz="21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Tần</a:t>
            </a:r>
            <a:r>
              <a:rPr lang="en-US" sz="2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2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% </a:t>
            </a:r>
            <a:r>
              <a:rPr lang="en-US" sz="21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bug random] + </a:t>
            </a:r>
            <a:r>
              <a:rPr lang="en-US" sz="21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1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issue</a:t>
            </a:r>
          </a:p>
          <a:p>
            <a:endParaRPr lang="en-US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sung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issue/bug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endParaRPr lang="en-US" sz="2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test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tái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bug</a:t>
            </a:r>
          </a:p>
          <a:p>
            <a:endParaRPr lang="en-US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US" sz="2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issue</a:t>
            </a:r>
            <a:endParaRPr lang="en-US" sz="2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endParaRPr lang="en-US" sz="21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altLang="ja-JP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Progress</a:t>
            </a:r>
            <a:endParaRPr lang="en-US" altLang="ja-JP" sz="2100" b="1" dirty="0">
              <a:solidFill>
                <a:srgbClr val="0070C0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Resolved</a:t>
            </a:r>
          </a:p>
          <a:p>
            <a:pPr marL="457200" indent="-457200">
              <a:buFontTx/>
              <a:buChar char="-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Verified</a:t>
            </a:r>
          </a:p>
          <a:p>
            <a:pPr marL="457200" indent="-457200">
              <a:buFontTx/>
              <a:buChar char="-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WFR</a:t>
            </a:r>
          </a:p>
          <a:p>
            <a:pPr marL="457200" indent="-457200">
              <a:buFontTx/>
              <a:buChar char="-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457200" indent="-457200">
              <a:buFontTx/>
              <a:buChar char="-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Closed</a:t>
            </a:r>
          </a:p>
          <a:p>
            <a:endParaRPr lang="en-US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logo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86" y="176425"/>
            <a:ext cx="1322754" cy="381133"/>
          </a:xfrm>
          <a:prstGeom prst="rect">
            <a:avLst/>
          </a:prstGeom>
        </p:spPr>
      </p:pic>
      <p:sp>
        <p:nvSpPr>
          <p:cNvPr id="11" name="Shape 20"/>
          <p:cNvSpPr txBox="1"/>
          <p:nvPr/>
        </p:nvSpPr>
        <p:spPr>
          <a:xfrm>
            <a:off x="1603083" y="72323"/>
            <a:ext cx="5544166" cy="360047"/>
          </a:xfrm>
          <a:prstGeom prst="rect">
            <a:avLst/>
          </a:prstGeom>
        </p:spPr>
        <p:txBody>
          <a:bodyPr wrap="square" lIns="30613" tIns="30613" rIns="30613" bIns="30613" anchor="t" anchorCtr="0">
            <a:spAutoFit/>
          </a:bodyPr>
          <a:lstStyle/>
          <a:p>
            <a:pPr>
              <a:lnSpc>
                <a:spcPct val="114285"/>
              </a:lnSpc>
            </a:pPr>
            <a:r>
              <a:rPr lang="en-US" sz="1700" dirty="0" smtClean="0">
                <a:solidFill>
                  <a:srgbClr val="990000"/>
                </a:solidFill>
              </a:rPr>
              <a:t>HƯỚNG DẪN SỬ DỤNG TRÊN REDMINE DRJOY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29770912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/>
        </p:nvSpPr>
        <p:spPr>
          <a:xfrm>
            <a:off x="20752" y="5516435"/>
            <a:ext cx="9111128" cy="207505"/>
          </a:xfrm>
          <a:prstGeom prst="rect">
            <a:avLst/>
          </a:prstGeom>
        </p:spPr>
        <p:txBody>
          <a:bodyPr lIns="30613" tIns="30613" rIns="30613" bIns="30613" anchor="ctr" anchorCtr="0">
            <a:spAutoFit/>
          </a:bodyPr>
          <a:lstStyle/>
          <a:p>
            <a:pPr>
              <a:lnSpc>
                <a:spcPct val="114772"/>
              </a:lnSpc>
            </a:pPr>
            <a:r>
              <a:rPr lang="en-US" sz="900" b="1" dirty="0" smtClean="0">
                <a:solidFill>
                  <a:srgbClr val="FFFFFF"/>
                </a:solidFill>
              </a:rPr>
              <a:t>Trainer’s name–</a:t>
            </a:r>
            <a:r>
              <a:rPr lang="en-US" sz="900" b="1" dirty="0">
                <a:solidFill>
                  <a:srgbClr val="FFFFFF"/>
                </a:solidFill>
              </a:rPr>
              <a:t> </a:t>
            </a:r>
            <a:r>
              <a:rPr lang="en-US" sz="900" b="1" dirty="0" smtClean="0">
                <a:solidFill>
                  <a:srgbClr val="FFFFFF"/>
                </a:solidFill>
              </a:rPr>
              <a:t>Course title</a:t>
            </a:r>
            <a:endParaRPr lang="en-US" sz="900" b="1" dirty="0">
              <a:solidFill>
                <a:srgbClr val="FFFFFF"/>
              </a:solidFill>
            </a:endParaRPr>
          </a:p>
        </p:txBody>
      </p:sp>
      <p:sp>
        <p:nvSpPr>
          <p:cNvPr id="21" name="Shape 21"/>
          <p:cNvSpPr/>
          <p:nvPr/>
        </p:nvSpPr>
        <p:spPr>
          <a:xfrm>
            <a:off x="0" y="1"/>
            <a:ext cx="9144000" cy="64293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22" name="Shape 22"/>
          <p:cNvSpPr/>
          <p:nvPr/>
        </p:nvSpPr>
        <p:spPr>
          <a:xfrm>
            <a:off x="-3653" y="620396"/>
            <a:ext cx="9144000" cy="42862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lIns="73472" tIns="36736" rIns="73472" bIns="36736"/>
          <a:lstStyle/>
          <a:p>
            <a:endParaRPr lang="en-US" dirty="0"/>
          </a:p>
        </p:txBody>
      </p:sp>
      <p:sp>
        <p:nvSpPr>
          <p:cNvPr id="23" name="Shape 23"/>
          <p:cNvSpPr/>
          <p:nvPr/>
        </p:nvSpPr>
        <p:spPr>
          <a:xfrm>
            <a:off x="0" y="601228"/>
            <a:ext cx="9144000" cy="28576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lIns="73472" tIns="36736" rIns="73472" bIns="36736"/>
          <a:lstStyle/>
          <a:p>
            <a:endParaRPr lang="en-US" dirty="0"/>
          </a:p>
        </p:txBody>
      </p:sp>
      <p:sp>
        <p:nvSpPr>
          <p:cNvPr id="24" name="Shape 24"/>
          <p:cNvSpPr txBox="1"/>
          <p:nvPr/>
        </p:nvSpPr>
        <p:spPr>
          <a:xfrm>
            <a:off x="1603084" y="376761"/>
            <a:ext cx="6195060" cy="222574"/>
          </a:xfrm>
          <a:prstGeom prst="rect">
            <a:avLst/>
          </a:prstGeom>
        </p:spPr>
        <p:txBody>
          <a:bodyPr lIns="30613" tIns="30613" rIns="30613" bIns="30613" anchor="t" anchorCtr="0">
            <a:spAutoFit/>
          </a:bodyPr>
          <a:lstStyle/>
          <a:p>
            <a:pPr>
              <a:lnSpc>
                <a:spcPct val="114423"/>
              </a:lnSpc>
            </a:pPr>
            <a:r>
              <a:rPr lang="en-US" sz="1000" b="1" i="1" dirty="0"/>
              <a:t>OMINEXT </a:t>
            </a:r>
            <a:r>
              <a:rPr lang="en-US" sz="1000" b="1" i="1" dirty="0" smtClean="0"/>
              <a:t>INTERNAL </a:t>
            </a:r>
            <a:r>
              <a:rPr lang="en-US" sz="1000" b="1" i="1" dirty="0"/>
              <a:t>TRAINING </a:t>
            </a:r>
            <a:r>
              <a:rPr lang="en-US" sz="1000" b="1" i="1" dirty="0" smtClean="0"/>
              <a:t>DOCUMENTS (</a:t>
            </a:r>
            <a:r>
              <a:rPr lang="en-US" sz="1000" b="1" i="1" dirty="0" smtClean="0">
                <a:solidFill>
                  <a:srgbClr val="FF0000"/>
                </a:solidFill>
              </a:rPr>
              <a:t>Confidential</a:t>
            </a:r>
            <a:r>
              <a:rPr lang="en-US" sz="1000" b="1" i="1" dirty="0" smtClean="0"/>
              <a:t>)</a:t>
            </a:r>
            <a:endParaRPr lang="en-US" sz="1000" b="1" i="1" dirty="0"/>
          </a:p>
        </p:txBody>
      </p:sp>
      <p:sp>
        <p:nvSpPr>
          <p:cNvPr id="26" name="Shape 26"/>
          <p:cNvSpPr txBox="1"/>
          <p:nvPr/>
        </p:nvSpPr>
        <p:spPr>
          <a:xfrm>
            <a:off x="405795" y="663258"/>
            <a:ext cx="8341042" cy="4909305"/>
          </a:xfrm>
          <a:prstGeom prst="rect">
            <a:avLst/>
          </a:prstGeom>
        </p:spPr>
        <p:txBody>
          <a:bodyPr lIns="30613" tIns="30613" rIns="30613" bIns="30613" anchor="t" anchorCtr="0">
            <a:spAutoFit/>
          </a:bodyPr>
          <a:lstStyle/>
          <a:p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Priority: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issue,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endParaRPr lang="en-US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Assignee</a:t>
            </a:r>
            <a:r>
              <a:rPr lang="en-US" sz="2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issue ở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lang="en-US" sz="2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457200" indent="-457200">
              <a:buFontTx/>
              <a:buChar char="-"/>
            </a:pPr>
            <a:r>
              <a:rPr lang="en-US" sz="21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Channel - Mobile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bug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Mobile</a:t>
            </a:r>
          </a:p>
          <a:p>
            <a:pPr marL="457200" indent="-457200">
              <a:buFontTx/>
              <a:buChar char="-"/>
            </a:pPr>
            <a:r>
              <a:rPr lang="en-US" sz="21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Channel - Web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bug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  <a:endParaRPr lang="en-US" altLang="ja-JP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sz="21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D: </a:t>
            </a:r>
            <a:r>
              <a:rPr lang="ja-JP" altLang="en-US" sz="21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開発 </a:t>
            </a:r>
            <a:r>
              <a:rPr lang="en-US" altLang="ja-JP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</a:t>
            </a:r>
          </a:p>
          <a:p>
            <a:pPr marL="457200" indent="-457200">
              <a:buFontTx/>
              <a:buChar char="-"/>
            </a:pPr>
            <a:r>
              <a:rPr lang="en-US" sz="21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E: </a:t>
            </a:r>
            <a:r>
              <a:rPr lang="ja-JP" altLang="en-US" sz="21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環境設定 </a:t>
            </a:r>
            <a:r>
              <a:rPr lang="en-US" altLang="ja-JP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môi trường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sz="21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M: </a:t>
            </a:r>
            <a:r>
              <a:rPr lang="ja-JP" altLang="en-US" sz="21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移行バグ </a:t>
            </a:r>
            <a:r>
              <a:rPr lang="en-US" altLang="ja-JP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Bug do migrate</a:t>
            </a:r>
          </a:p>
          <a:p>
            <a:pPr marL="457200" indent="-457200">
              <a:buFontTx/>
              <a:buChar char="-"/>
            </a:pPr>
            <a:r>
              <a:rPr lang="en-US" sz="21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P: </a:t>
            </a:r>
            <a:r>
              <a:rPr lang="ja-JP" altLang="en-US" sz="21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本番障害 </a:t>
            </a:r>
            <a:r>
              <a:rPr lang="en-US" altLang="ja-JP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Bug môi trường </a:t>
            </a:r>
            <a:r>
              <a:rPr lang="vi-V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thật</a:t>
            </a:r>
            <a:endParaRPr lang="en-US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sz="21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R: </a:t>
            </a:r>
            <a:r>
              <a:rPr lang="ja-JP" altLang="en-US" sz="21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調査 </a:t>
            </a:r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endParaRPr lang="en-US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Due date</a:t>
            </a:r>
            <a:r>
              <a:rPr lang="en-US" sz="2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issue</a:t>
            </a:r>
          </a:p>
          <a:p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Done</a:t>
            </a:r>
            <a:r>
              <a:rPr lang="en-US" sz="2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issue</a:t>
            </a:r>
          </a:p>
        </p:txBody>
      </p:sp>
      <p:pic>
        <p:nvPicPr>
          <p:cNvPr id="2" name="Picture 1" descr="logo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86" y="176425"/>
            <a:ext cx="1322754" cy="381133"/>
          </a:xfrm>
          <a:prstGeom prst="rect">
            <a:avLst/>
          </a:prstGeom>
        </p:spPr>
      </p:pic>
      <p:sp>
        <p:nvSpPr>
          <p:cNvPr id="11" name="Shape 20"/>
          <p:cNvSpPr txBox="1"/>
          <p:nvPr/>
        </p:nvSpPr>
        <p:spPr>
          <a:xfrm>
            <a:off x="1603083" y="72323"/>
            <a:ext cx="5544166" cy="360047"/>
          </a:xfrm>
          <a:prstGeom prst="rect">
            <a:avLst/>
          </a:prstGeom>
        </p:spPr>
        <p:txBody>
          <a:bodyPr wrap="square" lIns="30613" tIns="30613" rIns="30613" bIns="30613" anchor="t" anchorCtr="0">
            <a:spAutoFit/>
          </a:bodyPr>
          <a:lstStyle/>
          <a:p>
            <a:pPr>
              <a:lnSpc>
                <a:spcPct val="114285"/>
              </a:lnSpc>
            </a:pPr>
            <a:r>
              <a:rPr lang="en-US" sz="1700" dirty="0" smtClean="0">
                <a:solidFill>
                  <a:srgbClr val="990000"/>
                </a:solidFill>
              </a:rPr>
              <a:t>HƯỚNG DẪN SỬ DỤNG TRÊN REDMINE DRJOY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96259150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/>
        </p:nvSpPr>
        <p:spPr>
          <a:xfrm>
            <a:off x="20752" y="5516435"/>
            <a:ext cx="9111128" cy="207505"/>
          </a:xfrm>
          <a:prstGeom prst="rect">
            <a:avLst/>
          </a:prstGeom>
        </p:spPr>
        <p:txBody>
          <a:bodyPr lIns="30613" tIns="30613" rIns="30613" bIns="30613" anchor="ctr" anchorCtr="0">
            <a:spAutoFit/>
          </a:bodyPr>
          <a:lstStyle/>
          <a:p>
            <a:pPr>
              <a:lnSpc>
                <a:spcPct val="114772"/>
              </a:lnSpc>
            </a:pPr>
            <a:r>
              <a:rPr lang="en-US" sz="900" b="1" dirty="0" smtClean="0">
                <a:solidFill>
                  <a:srgbClr val="FFFFFF"/>
                </a:solidFill>
              </a:rPr>
              <a:t>Trainer’s name–</a:t>
            </a:r>
            <a:r>
              <a:rPr lang="en-US" sz="900" b="1" dirty="0">
                <a:solidFill>
                  <a:srgbClr val="FFFFFF"/>
                </a:solidFill>
              </a:rPr>
              <a:t> </a:t>
            </a:r>
            <a:r>
              <a:rPr lang="en-US" sz="900" b="1" dirty="0" smtClean="0">
                <a:solidFill>
                  <a:srgbClr val="FFFFFF"/>
                </a:solidFill>
              </a:rPr>
              <a:t>Course title</a:t>
            </a:r>
            <a:endParaRPr lang="en-US" sz="900" b="1" dirty="0">
              <a:solidFill>
                <a:srgbClr val="FFFFFF"/>
              </a:solidFill>
            </a:endParaRPr>
          </a:p>
        </p:txBody>
      </p:sp>
      <p:sp>
        <p:nvSpPr>
          <p:cNvPr id="21" name="Shape 21"/>
          <p:cNvSpPr/>
          <p:nvPr/>
        </p:nvSpPr>
        <p:spPr>
          <a:xfrm>
            <a:off x="0" y="1"/>
            <a:ext cx="9144000" cy="64293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22" name="Shape 22"/>
          <p:cNvSpPr/>
          <p:nvPr/>
        </p:nvSpPr>
        <p:spPr>
          <a:xfrm>
            <a:off x="-3653" y="620396"/>
            <a:ext cx="9144000" cy="42862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lIns="73472" tIns="36736" rIns="73472" bIns="36736"/>
          <a:lstStyle/>
          <a:p>
            <a:endParaRPr lang="en-US" dirty="0"/>
          </a:p>
        </p:txBody>
      </p:sp>
      <p:sp>
        <p:nvSpPr>
          <p:cNvPr id="23" name="Shape 23"/>
          <p:cNvSpPr/>
          <p:nvPr/>
        </p:nvSpPr>
        <p:spPr>
          <a:xfrm>
            <a:off x="0" y="601228"/>
            <a:ext cx="9144000" cy="28576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lIns="73472" tIns="36736" rIns="73472" bIns="36736"/>
          <a:lstStyle/>
          <a:p>
            <a:endParaRPr lang="en-US" dirty="0"/>
          </a:p>
        </p:txBody>
      </p:sp>
      <p:sp>
        <p:nvSpPr>
          <p:cNvPr id="24" name="Shape 24"/>
          <p:cNvSpPr txBox="1"/>
          <p:nvPr/>
        </p:nvSpPr>
        <p:spPr>
          <a:xfrm>
            <a:off x="1603084" y="376761"/>
            <a:ext cx="6195060" cy="222574"/>
          </a:xfrm>
          <a:prstGeom prst="rect">
            <a:avLst/>
          </a:prstGeom>
        </p:spPr>
        <p:txBody>
          <a:bodyPr lIns="30613" tIns="30613" rIns="30613" bIns="30613" anchor="t" anchorCtr="0">
            <a:spAutoFit/>
          </a:bodyPr>
          <a:lstStyle/>
          <a:p>
            <a:pPr>
              <a:lnSpc>
                <a:spcPct val="114423"/>
              </a:lnSpc>
            </a:pPr>
            <a:r>
              <a:rPr lang="en-US" sz="1000" b="1" i="1" dirty="0"/>
              <a:t>OMINEXT </a:t>
            </a:r>
            <a:r>
              <a:rPr lang="en-US" sz="1000" b="1" i="1" dirty="0" smtClean="0"/>
              <a:t>INTERNAL </a:t>
            </a:r>
            <a:r>
              <a:rPr lang="en-US" sz="1000" b="1" i="1" dirty="0"/>
              <a:t>TRAINING </a:t>
            </a:r>
            <a:r>
              <a:rPr lang="en-US" sz="1000" b="1" i="1" dirty="0" smtClean="0"/>
              <a:t>DOCUMENTS (</a:t>
            </a:r>
            <a:r>
              <a:rPr lang="en-US" sz="1000" b="1" i="1" dirty="0" smtClean="0">
                <a:solidFill>
                  <a:srgbClr val="FF0000"/>
                </a:solidFill>
              </a:rPr>
              <a:t>Confidential</a:t>
            </a:r>
            <a:r>
              <a:rPr lang="en-US" sz="1000" b="1" i="1" dirty="0" smtClean="0"/>
              <a:t>)</a:t>
            </a:r>
            <a:endParaRPr lang="en-US" sz="1000" b="1" i="1" dirty="0"/>
          </a:p>
        </p:txBody>
      </p:sp>
      <p:sp>
        <p:nvSpPr>
          <p:cNvPr id="26" name="Shape 26"/>
          <p:cNvSpPr txBox="1"/>
          <p:nvPr/>
        </p:nvSpPr>
        <p:spPr>
          <a:xfrm>
            <a:off x="530093" y="841228"/>
            <a:ext cx="8341042" cy="4632306"/>
          </a:xfrm>
          <a:prstGeom prst="rect">
            <a:avLst/>
          </a:prstGeom>
        </p:spPr>
        <p:txBody>
          <a:bodyPr lIns="30613" tIns="30613" rIns="30613" bIns="30613" anchor="t" anchorCtr="0">
            <a:spAutoFit/>
          </a:bodyPr>
          <a:lstStyle/>
          <a:p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en-US" sz="21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Cụm</a:t>
            </a:r>
            <a:r>
              <a:rPr lang="en-US" sz="21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1.1, 1.2, 1.3, …, 1.9</a:t>
            </a:r>
            <a:r>
              <a:rPr lang="en-US" sz="2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1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log issue/bug </a:t>
            </a:r>
            <a:r>
              <a:rPr lang="en-US" sz="21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điền</a:t>
            </a:r>
            <a:endParaRPr lang="en-US" sz="21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sz="21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 </a:t>
            </a:r>
            <a:r>
              <a:rPr lang="en-US" sz="21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Issue Type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issue,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 (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major), UI, UX, Performance.</a:t>
            </a:r>
          </a:p>
          <a:p>
            <a:pPr marL="457200" indent="-457200">
              <a:buFontTx/>
              <a:buChar char="-"/>
            </a:pPr>
            <a:r>
              <a:rPr lang="en-US" sz="21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 Found Step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issue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endParaRPr lang="en-US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+ </a:t>
            </a:r>
            <a:r>
              <a:rPr lang="en-US" altLang="ja-JP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altLang="ja-JP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Release </a:t>
            </a:r>
            <a:r>
              <a:rPr lang="en-US" altLang="ja-JP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Operation</a:t>
            </a:r>
          </a:p>
          <a:p>
            <a:r>
              <a:rPr lang="en-US" altLang="ja-JP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+ </a:t>
            </a:r>
            <a:r>
              <a:rPr lang="en-US" altLang="ja-JP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UAT/System Test/…</a:t>
            </a:r>
          </a:p>
          <a:p>
            <a:pPr marL="457200" indent="-457200">
              <a:buFontTx/>
              <a:buChar char="-"/>
            </a:pPr>
            <a:r>
              <a:rPr lang="en-US" sz="21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 </a:t>
            </a:r>
            <a:r>
              <a:rPr lang="en-US" sz="21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</a:t>
            </a:r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ja-JP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log issue</a:t>
            </a:r>
          </a:p>
          <a:p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+ QA (VNM): Tester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Nam. Dev (VNM): Dev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Nam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sz="21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1.4 Severity </a:t>
            </a:r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ja-JP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nghiêm</a:t>
            </a:r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issue/bug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sz="21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1.5 Condition </a:t>
            </a:r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ja-JP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ja-JP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iền</a:t>
            </a:r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xảy</a:t>
            </a:r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issue/bug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sz="21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1.6 Steps to </a:t>
            </a:r>
            <a:r>
              <a:rPr lang="en-US" sz="21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repro</a:t>
            </a:r>
            <a:r>
              <a:rPr lang="en-US" sz="2400" b="1" dirty="0" smtClean="0"/>
              <a:t> </a:t>
            </a:r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tái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issue/bug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sz="21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1.7 Expected result </a:t>
            </a:r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ja-JP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endParaRPr lang="en-US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sz="21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1.8 Result </a:t>
            </a:r>
            <a:r>
              <a:rPr lang="en-US" altLang="ja-JP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ja-JP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sz="21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1.9 Environment </a:t>
            </a:r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ja-JP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xảy</a:t>
            </a:r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issue/bug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logo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86" y="176425"/>
            <a:ext cx="1322754" cy="381133"/>
          </a:xfrm>
          <a:prstGeom prst="rect">
            <a:avLst/>
          </a:prstGeom>
        </p:spPr>
      </p:pic>
      <p:sp>
        <p:nvSpPr>
          <p:cNvPr id="11" name="Shape 20"/>
          <p:cNvSpPr txBox="1"/>
          <p:nvPr/>
        </p:nvSpPr>
        <p:spPr>
          <a:xfrm>
            <a:off x="1603083" y="72323"/>
            <a:ext cx="5544166" cy="360047"/>
          </a:xfrm>
          <a:prstGeom prst="rect">
            <a:avLst/>
          </a:prstGeom>
        </p:spPr>
        <p:txBody>
          <a:bodyPr wrap="square" lIns="30613" tIns="30613" rIns="30613" bIns="30613" anchor="t" anchorCtr="0">
            <a:spAutoFit/>
          </a:bodyPr>
          <a:lstStyle/>
          <a:p>
            <a:pPr>
              <a:lnSpc>
                <a:spcPct val="114285"/>
              </a:lnSpc>
            </a:pPr>
            <a:r>
              <a:rPr lang="en-US" sz="1700" dirty="0" smtClean="0">
                <a:solidFill>
                  <a:srgbClr val="990000"/>
                </a:solidFill>
              </a:rPr>
              <a:t>HƯỚNG DẪN SỬ DỤNG TRÊN REDMINE DRJOY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76004075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/>
        </p:nvSpPr>
        <p:spPr>
          <a:xfrm>
            <a:off x="20752" y="5516435"/>
            <a:ext cx="9111128" cy="207505"/>
          </a:xfrm>
          <a:prstGeom prst="rect">
            <a:avLst/>
          </a:prstGeom>
        </p:spPr>
        <p:txBody>
          <a:bodyPr lIns="30613" tIns="30613" rIns="30613" bIns="30613" anchor="ctr" anchorCtr="0">
            <a:spAutoFit/>
          </a:bodyPr>
          <a:lstStyle/>
          <a:p>
            <a:pPr>
              <a:lnSpc>
                <a:spcPct val="114772"/>
              </a:lnSpc>
            </a:pPr>
            <a:r>
              <a:rPr lang="en-US" sz="900" b="1" dirty="0" smtClean="0">
                <a:solidFill>
                  <a:srgbClr val="FFFFFF"/>
                </a:solidFill>
              </a:rPr>
              <a:t>Trainer’s name–</a:t>
            </a:r>
            <a:r>
              <a:rPr lang="en-US" sz="900" b="1" dirty="0">
                <a:solidFill>
                  <a:srgbClr val="FFFFFF"/>
                </a:solidFill>
              </a:rPr>
              <a:t> </a:t>
            </a:r>
            <a:r>
              <a:rPr lang="en-US" sz="900" b="1" dirty="0" smtClean="0">
                <a:solidFill>
                  <a:srgbClr val="FFFFFF"/>
                </a:solidFill>
              </a:rPr>
              <a:t>Course title</a:t>
            </a:r>
            <a:endParaRPr lang="en-US" sz="900" b="1" dirty="0">
              <a:solidFill>
                <a:srgbClr val="FFFFFF"/>
              </a:solidFill>
            </a:endParaRPr>
          </a:p>
        </p:txBody>
      </p:sp>
      <p:sp>
        <p:nvSpPr>
          <p:cNvPr id="21" name="Shape 21"/>
          <p:cNvSpPr/>
          <p:nvPr/>
        </p:nvSpPr>
        <p:spPr>
          <a:xfrm>
            <a:off x="0" y="1"/>
            <a:ext cx="9144000" cy="64293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22" name="Shape 22"/>
          <p:cNvSpPr/>
          <p:nvPr/>
        </p:nvSpPr>
        <p:spPr>
          <a:xfrm>
            <a:off x="-3653" y="620396"/>
            <a:ext cx="9144000" cy="42862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lIns="73472" tIns="36736" rIns="73472" bIns="36736"/>
          <a:lstStyle/>
          <a:p>
            <a:endParaRPr lang="en-US" dirty="0"/>
          </a:p>
        </p:txBody>
      </p:sp>
      <p:sp>
        <p:nvSpPr>
          <p:cNvPr id="23" name="Shape 23"/>
          <p:cNvSpPr/>
          <p:nvPr/>
        </p:nvSpPr>
        <p:spPr>
          <a:xfrm>
            <a:off x="0" y="601228"/>
            <a:ext cx="9144000" cy="28576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lIns="73472" tIns="36736" rIns="73472" bIns="36736"/>
          <a:lstStyle/>
          <a:p>
            <a:endParaRPr lang="en-US" dirty="0"/>
          </a:p>
        </p:txBody>
      </p:sp>
      <p:sp>
        <p:nvSpPr>
          <p:cNvPr id="24" name="Shape 24"/>
          <p:cNvSpPr txBox="1"/>
          <p:nvPr/>
        </p:nvSpPr>
        <p:spPr>
          <a:xfrm>
            <a:off x="1603084" y="376761"/>
            <a:ext cx="6195060" cy="222574"/>
          </a:xfrm>
          <a:prstGeom prst="rect">
            <a:avLst/>
          </a:prstGeom>
        </p:spPr>
        <p:txBody>
          <a:bodyPr lIns="30613" tIns="30613" rIns="30613" bIns="30613" anchor="t" anchorCtr="0">
            <a:spAutoFit/>
          </a:bodyPr>
          <a:lstStyle/>
          <a:p>
            <a:pPr>
              <a:lnSpc>
                <a:spcPct val="114423"/>
              </a:lnSpc>
            </a:pPr>
            <a:r>
              <a:rPr lang="en-US" sz="1000" b="1" i="1" dirty="0"/>
              <a:t>OMINEXT </a:t>
            </a:r>
            <a:r>
              <a:rPr lang="en-US" sz="1000" b="1" i="1" dirty="0" smtClean="0"/>
              <a:t>INTERNAL </a:t>
            </a:r>
            <a:r>
              <a:rPr lang="en-US" sz="1000" b="1" i="1" dirty="0"/>
              <a:t>TRAINING </a:t>
            </a:r>
            <a:r>
              <a:rPr lang="en-US" sz="1000" b="1" i="1" dirty="0" smtClean="0"/>
              <a:t>DOCUMENTS (</a:t>
            </a:r>
            <a:r>
              <a:rPr lang="en-US" sz="1000" b="1" i="1" dirty="0" smtClean="0">
                <a:solidFill>
                  <a:srgbClr val="FF0000"/>
                </a:solidFill>
              </a:rPr>
              <a:t>Confidential</a:t>
            </a:r>
            <a:r>
              <a:rPr lang="en-US" sz="1000" b="1" i="1" dirty="0" smtClean="0"/>
              <a:t>)</a:t>
            </a:r>
            <a:endParaRPr lang="en-US" sz="1000" b="1" i="1" dirty="0"/>
          </a:p>
        </p:txBody>
      </p:sp>
      <p:sp>
        <p:nvSpPr>
          <p:cNvPr id="26" name="Shape 26"/>
          <p:cNvSpPr txBox="1"/>
          <p:nvPr/>
        </p:nvSpPr>
        <p:spPr>
          <a:xfrm>
            <a:off x="530093" y="841228"/>
            <a:ext cx="8341042" cy="4586139"/>
          </a:xfrm>
          <a:prstGeom prst="rect">
            <a:avLst/>
          </a:prstGeom>
        </p:spPr>
        <p:txBody>
          <a:bodyPr lIns="30613" tIns="30613" rIns="30613" bIns="30613" anchor="t" anchorCtr="0">
            <a:spAutoFit/>
          </a:bodyPr>
          <a:lstStyle/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1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Cụm</a:t>
            </a:r>
            <a:r>
              <a:rPr lang="en-US" sz="21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2.1, …, 2.4</a:t>
            </a:r>
            <a:r>
              <a:rPr lang="en-US" sz="2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1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lang="en-US" sz="2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sz="2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DEV </a:t>
            </a:r>
            <a:r>
              <a:rPr lang="en-US" sz="21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điền</a:t>
            </a:r>
            <a:r>
              <a:rPr lang="en-US" sz="2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buFontTx/>
              <a:buChar char="-"/>
            </a:pPr>
            <a:r>
              <a:rPr lang="en-US" sz="21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1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.1 Cause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bug</a:t>
            </a:r>
          </a:p>
          <a:p>
            <a:pPr marL="457200" indent="-457200">
              <a:buFontTx/>
              <a:buChar char="-"/>
            </a:pPr>
            <a:r>
              <a:rPr lang="en-US" sz="21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 Fix plan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bug</a:t>
            </a:r>
          </a:p>
          <a:p>
            <a:pPr marL="457200" indent="-457200">
              <a:buFontTx/>
              <a:buChar char="-"/>
            </a:pPr>
            <a:r>
              <a:rPr lang="en-US" sz="21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 </a:t>
            </a:r>
            <a:r>
              <a:rPr lang="en-US" sz="21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Influence range </a:t>
            </a:r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ja-JP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endParaRPr lang="en-US" altLang="ja-JP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sz="21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2.4 </a:t>
            </a:r>
            <a:r>
              <a:rPr lang="en-US" sz="21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Investigator </a:t>
            </a:r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ja-JP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endParaRPr lang="en-US" altLang="ja-JP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endParaRPr lang="en-US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10. </a:t>
            </a:r>
            <a:r>
              <a:rPr lang="en-US" sz="21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Cụm</a:t>
            </a:r>
            <a:r>
              <a:rPr lang="en-US" sz="2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</a:t>
            </a:r>
            <a:r>
              <a:rPr lang="en-US" sz="2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sz="21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3.4</a:t>
            </a:r>
            <a:r>
              <a:rPr lang="en-US" sz="2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1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lang="en-US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fix bug </a:t>
            </a:r>
            <a:r>
              <a:rPr lang="en-US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 </a:t>
            </a:r>
            <a:r>
              <a:rPr lang="en-US" sz="21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điền</a:t>
            </a:r>
            <a:r>
              <a:rPr lang="en-US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buFontTx/>
              <a:buChar char="-"/>
            </a:pPr>
            <a:r>
              <a:rPr lang="en-US" sz="21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 </a:t>
            </a:r>
            <a:r>
              <a:rPr lang="en-US" sz="21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Fixed </a:t>
            </a:r>
            <a:r>
              <a:rPr lang="en-US" sz="21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module/service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fix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sz="21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 </a:t>
            </a:r>
            <a:r>
              <a:rPr lang="en-US" sz="21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 in-charge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fix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sz="21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3.3 </a:t>
            </a:r>
            <a:r>
              <a:rPr lang="en-US" sz="21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Changed </a:t>
            </a:r>
            <a:r>
              <a:rPr lang="en-US" sz="21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 </a:t>
            </a:r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ja-JP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altLang="ja-JP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endParaRPr lang="en-US" altLang="ja-JP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sz="21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3.4 Similarity </a:t>
            </a:r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ja-JP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ja-JP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altLang="ja-JP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endParaRPr lang="en-US" altLang="ja-JP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endParaRPr lang="en-US" altLang="ja-JP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11. </a:t>
            </a:r>
            <a:r>
              <a:rPr lang="en-US" sz="21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1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Testplan</a:t>
            </a:r>
            <a:r>
              <a:rPr lang="en-US" sz="2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tester </a:t>
            </a:r>
            <a:r>
              <a:rPr lang="en-US" sz="21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điền</a:t>
            </a:r>
            <a:r>
              <a:rPr lang="en-US" sz="2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test check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issue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case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logo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86" y="176425"/>
            <a:ext cx="1322754" cy="381133"/>
          </a:xfrm>
          <a:prstGeom prst="rect">
            <a:avLst/>
          </a:prstGeom>
        </p:spPr>
      </p:pic>
      <p:sp>
        <p:nvSpPr>
          <p:cNvPr id="11" name="Shape 20"/>
          <p:cNvSpPr txBox="1"/>
          <p:nvPr/>
        </p:nvSpPr>
        <p:spPr>
          <a:xfrm>
            <a:off x="1603083" y="72323"/>
            <a:ext cx="5544166" cy="360047"/>
          </a:xfrm>
          <a:prstGeom prst="rect">
            <a:avLst/>
          </a:prstGeom>
        </p:spPr>
        <p:txBody>
          <a:bodyPr wrap="square" lIns="30613" tIns="30613" rIns="30613" bIns="30613" anchor="t" anchorCtr="0">
            <a:spAutoFit/>
          </a:bodyPr>
          <a:lstStyle/>
          <a:p>
            <a:pPr>
              <a:lnSpc>
                <a:spcPct val="114285"/>
              </a:lnSpc>
            </a:pPr>
            <a:r>
              <a:rPr lang="en-US" sz="1700" dirty="0" smtClean="0">
                <a:solidFill>
                  <a:srgbClr val="990000"/>
                </a:solidFill>
              </a:rPr>
              <a:t>HƯỚNG DẪN SỬ DỤNG TRÊN REDMINE DRJOY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80454447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/>
        </p:nvSpPr>
        <p:spPr>
          <a:xfrm>
            <a:off x="20752" y="5516435"/>
            <a:ext cx="9111128" cy="207505"/>
          </a:xfrm>
          <a:prstGeom prst="rect">
            <a:avLst/>
          </a:prstGeom>
        </p:spPr>
        <p:txBody>
          <a:bodyPr lIns="30613" tIns="30613" rIns="30613" bIns="30613" anchor="ctr" anchorCtr="0">
            <a:spAutoFit/>
          </a:bodyPr>
          <a:lstStyle/>
          <a:p>
            <a:pPr>
              <a:lnSpc>
                <a:spcPct val="114772"/>
              </a:lnSpc>
            </a:pPr>
            <a:r>
              <a:rPr lang="en-US" sz="900" b="1" dirty="0" smtClean="0">
                <a:solidFill>
                  <a:srgbClr val="FFFFFF"/>
                </a:solidFill>
              </a:rPr>
              <a:t>Trainer’s name–</a:t>
            </a:r>
            <a:r>
              <a:rPr lang="en-US" sz="900" b="1" dirty="0">
                <a:solidFill>
                  <a:srgbClr val="FFFFFF"/>
                </a:solidFill>
              </a:rPr>
              <a:t> </a:t>
            </a:r>
            <a:r>
              <a:rPr lang="en-US" sz="900" b="1" dirty="0" smtClean="0">
                <a:solidFill>
                  <a:srgbClr val="FFFFFF"/>
                </a:solidFill>
              </a:rPr>
              <a:t>Course title</a:t>
            </a:r>
            <a:endParaRPr lang="en-US" sz="900" b="1" dirty="0">
              <a:solidFill>
                <a:srgbClr val="FFFFFF"/>
              </a:solidFill>
            </a:endParaRPr>
          </a:p>
        </p:txBody>
      </p:sp>
      <p:sp>
        <p:nvSpPr>
          <p:cNvPr id="21" name="Shape 21"/>
          <p:cNvSpPr/>
          <p:nvPr/>
        </p:nvSpPr>
        <p:spPr>
          <a:xfrm>
            <a:off x="0" y="1"/>
            <a:ext cx="9144000" cy="64293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22" name="Shape 22"/>
          <p:cNvSpPr/>
          <p:nvPr/>
        </p:nvSpPr>
        <p:spPr>
          <a:xfrm>
            <a:off x="-3653" y="620396"/>
            <a:ext cx="9144000" cy="42862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lIns="73472" tIns="36736" rIns="73472" bIns="36736"/>
          <a:lstStyle/>
          <a:p>
            <a:endParaRPr lang="en-US" dirty="0"/>
          </a:p>
        </p:txBody>
      </p:sp>
      <p:sp>
        <p:nvSpPr>
          <p:cNvPr id="23" name="Shape 23"/>
          <p:cNvSpPr/>
          <p:nvPr/>
        </p:nvSpPr>
        <p:spPr>
          <a:xfrm>
            <a:off x="0" y="601228"/>
            <a:ext cx="9144000" cy="28576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lIns="73472" tIns="36736" rIns="73472" bIns="36736"/>
          <a:lstStyle/>
          <a:p>
            <a:endParaRPr lang="en-US" dirty="0"/>
          </a:p>
        </p:txBody>
      </p:sp>
      <p:sp>
        <p:nvSpPr>
          <p:cNvPr id="24" name="Shape 24"/>
          <p:cNvSpPr txBox="1"/>
          <p:nvPr/>
        </p:nvSpPr>
        <p:spPr>
          <a:xfrm>
            <a:off x="1603084" y="376761"/>
            <a:ext cx="6195060" cy="222574"/>
          </a:xfrm>
          <a:prstGeom prst="rect">
            <a:avLst/>
          </a:prstGeom>
        </p:spPr>
        <p:txBody>
          <a:bodyPr lIns="30613" tIns="30613" rIns="30613" bIns="30613" anchor="t" anchorCtr="0">
            <a:spAutoFit/>
          </a:bodyPr>
          <a:lstStyle/>
          <a:p>
            <a:pPr>
              <a:lnSpc>
                <a:spcPct val="114423"/>
              </a:lnSpc>
            </a:pPr>
            <a:r>
              <a:rPr lang="en-US" sz="1000" b="1" i="1" dirty="0"/>
              <a:t>OMINEXT </a:t>
            </a:r>
            <a:r>
              <a:rPr lang="en-US" sz="1000" b="1" i="1" dirty="0" smtClean="0"/>
              <a:t>INTERNAL </a:t>
            </a:r>
            <a:r>
              <a:rPr lang="en-US" sz="1000" b="1" i="1" dirty="0"/>
              <a:t>TRAINING </a:t>
            </a:r>
            <a:r>
              <a:rPr lang="en-US" sz="1000" b="1" i="1" dirty="0" smtClean="0"/>
              <a:t>DOCUMENTS (</a:t>
            </a:r>
            <a:r>
              <a:rPr lang="en-US" sz="1000" b="1" i="1" dirty="0" smtClean="0">
                <a:solidFill>
                  <a:srgbClr val="FF0000"/>
                </a:solidFill>
              </a:rPr>
              <a:t>Confidential</a:t>
            </a:r>
            <a:r>
              <a:rPr lang="en-US" sz="1000" b="1" i="1" dirty="0" smtClean="0"/>
              <a:t>)</a:t>
            </a:r>
            <a:endParaRPr lang="en-US" sz="1000" b="1" i="1" dirty="0"/>
          </a:p>
        </p:txBody>
      </p:sp>
      <p:sp>
        <p:nvSpPr>
          <p:cNvPr id="26" name="Shape 26"/>
          <p:cNvSpPr txBox="1"/>
          <p:nvPr/>
        </p:nvSpPr>
        <p:spPr>
          <a:xfrm>
            <a:off x="530093" y="841228"/>
            <a:ext cx="8341042" cy="3985975"/>
          </a:xfrm>
          <a:prstGeom prst="rect">
            <a:avLst/>
          </a:prstGeom>
        </p:spPr>
        <p:txBody>
          <a:bodyPr lIns="30613" tIns="30613" rIns="30613" bIns="30613" anchor="t" anchorCtr="0">
            <a:spAutoFit/>
          </a:bodyPr>
          <a:lstStyle/>
          <a:p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12. </a:t>
            </a:r>
            <a:r>
              <a:rPr lang="en-US" sz="21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Cụm</a:t>
            </a:r>
            <a:r>
              <a:rPr lang="en-US" sz="21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5.1, 5.2, 5.3</a:t>
            </a:r>
            <a:r>
              <a:rPr lang="en-US" sz="2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1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issue </a:t>
            </a:r>
            <a:r>
              <a:rPr lang="en-US" sz="21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DEV- KH </a:t>
            </a:r>
            <a:r>
              <a:rPr lang="en-US" sz="21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điền</a:t>
            </a:r>
            <a:r>
              <a:rPr lang="en-US" sz="2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buFontTx/>
              <a:buChar char="-"/>
            </a:pPr>
            <a:r>
              <a:rPr lang="en-US" sz="21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5.1 </a:t>
            </a:r>
            <a:r>
              <a:rPr lang="en-US" sz="21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Resolution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+ </a:t>
            </a:r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ja-JP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ja-JP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修正済み </a:t>
            </a:r>
            <a:r>
              <a:rPr lang="en-US" altLang="ja-JP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: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fix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+ </a:t>
            </a:r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ja-JP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ja-JP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仕様通り </a:t>
            </a:r>
            <a:r>
              <a:rPr lang="en-US" altLang="ja-JP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Design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: do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design/spec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ja-JP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ja-JP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再現できない </a:t>
            </a:r>
            <a:r>
              <a:rPr lang="en-US" altLang="ja-JP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Repro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: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tái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+ </a:t>
            </a:r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ja-JP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ja-JP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重複 </a:t>
            </a:r>
            <a:r>
              <a:rPr lang="en-US" altLang="ja-JP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Duplicated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: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bug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+ </a:t>
            </a:r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ja-JP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ja-JP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制限事項 </a:t>
            </a:r>
            <a:r>
              <a:rPr lang="en-US" altLang="ja-JP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Limitation)</a:t>
            </a: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+ </a:t>
            </a:r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ja-JP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ja-JP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修正しない </a:t>
            </a:r>
            <a:r>
              <a:rPr lang="en-US" altLang="ja-JP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Won't Fix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: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fix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ja-JP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ja-JP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延期 </a:t>
            </a:r>
            <a:r>
              <a:rPr lang="en-US" altLang="ja-JP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Postponed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: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ở phase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+ </a:t>
            </a:r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altLang="ja-JP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ja-JP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外部要因 </a:t>
            </a:r>
            <a:r>
              <a:rPr lang="en-US" altLang="ja-JP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: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sz="21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5.2 </a:t>
            </a:r>
            <a:r>
              <a:rPr lang="en-US" sz="21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service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issue/bug</a:t>
            </a:r>
          </a:p>
          <a:p>
            <a:pPr marL="457200" indent="-457200">
              <a:buFontTx/>
              <a:buChar char="-"/>
            </a:pPr>
            <a:r>
              <a:rPr lang="en-US" sz="21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5.3 </a:t>
            </a:r>
            <a:r>
              <a:rPr lang="en-US" sz="21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Channel </a:t>
            </a:r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ja-JP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endParaRPr lang="en-US" altLang="ja-JP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logo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86" y="176425"/>
            <a:ext cx="1322754" cy="381133"/>
          </a:xfrm>
          <a:prstGeom prst="rect">
            <a:avLst/>
          </a:prstGeom>
        </p:spPr>
      </p:pic>
      <p:sp>
        <p:nvSpPr>
          <p:cNvPr id="11" name="Shape 20"/>
          <p:cNvSpPr txBox="1"/>
          <p:nvPr/>
        </p:nvSpPr>
        <p:spPr>
          <a:xfrm>
            <a:off x="1603083" y="72323"/>
            <a:ext cx="5544166" cy="360047"/>
          </a:xfrm>
          <a:prstGeom prst="rect">
            <a:avLst/>
          </a:prstGeom>
        </p:spPr>
        <p:txBody>
          <a:bodyPr wrap="square" lIns="30613" tIns="30613" rIns="30613" bIns="30613" anchor="t" anchorCtr="0">
            <a:spAutoFit/>
          </a:bodyPr>
          <a:lstStyle/>
          <a:p>
            <a:pPr>
              <a:lnSpc>
                <a:spcPct val="114285"/>
              </a:lnSpc>
            </a:pPr>
            <a:r>
              <a:rPr lang="en-US" sz="1700" dirty="0" smtClean="0">
                <a:solidFill>
                  <a:srgbClr val="990000"/>
                </a:solidFill>
              </a:rPr>
              <a:t>HƯỚNG DẪN SỬ DỤNG TRÊN REDMINE DRJOY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66508044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/>
        </p:nvSpPr>
        <p:spPr>
          <a:xfrm>
            <a:off x="20752" y="5516435"/>
            <a:ext cx="9111128" cy="207505"/>
          </a:xfrm>
          <a:prstGeom prst="rect">
            <a:avLst/>
          </a:prstGeom>
        </p:spPr>
        <p:txBody>
          <a:bodyPr lIns="30613" tIns="30613" rIns="30613" bIns="30613" anchor="ctr" anchorCtr="0">
            <a:spAutoFit/>
          </a:bodyPr>
          <a:lstStyle/>
          <a:p>
            <a:pPr>
              <a:lnSpc>
                <a:spcPct val="114772"/>
              </a:lnSpc>
            </a:pPr>
            <a:r>
              <a:rPr lang="en-US" sz="900" b="1" dirty="0" smtClean="0">
                <a:solidFill>
                  <a:srgbClr val="FFFFFF"/>
                </a:solidFill>
              </a:rPr>
              <a:t>Trainer’s name–</a:t>
            </a:r>
            <a:r>
              <a:rPr lang="en-US" sz="900" b="1" dirty="0">
                <a:solidFill>
                  <a:srgbClr val="FFFFFF"/>
                </a:solidFill>
              </a:rPr>
              <a:t> </a:t>
            </a:r>
            <a:r>
              <a:rPr lang="en-US" sz="900" b="1" dirty="0" smtClean="0">
                <a:solidFill>
                  <a:srgbClr val="FFFFFF"/>
                </a:solidFill>
              </a:rPr>
              <a:t>Course title</a:t>
            </a:r>
            <a:endParaRPr lang="en-US" sz="900" b="1" dirty="0">
              <a:solidFill>
                <a:srgbClr val="FFFFFF"/>
              </a:solidFill>
            </a:endParaRPr>
          </a:p>
        </p:txBody>
      </p:sp>
      <p:sp>
        <p:nvSpPr>
          <p:cNvPr id="21" name="Shape 21"/>
          <p:cNvSpPr/>
          <p:nvPr/>
        </p:nvSpPr>
        <p:spPr>
          <a:xfrm>
            <a:off x="0" y="1"/>
            <a:ext cx="9144000" cy="64293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22" name="Shape 22"/>
          <p:cNvSpPr/>
          <p:nvPr/>
        </p:nvSpPr>
        <p:spPr>
          <a:xfrm>
            <a:off x="-3653" y="620396"/>
            <a:ext cx="9144000" cy="42862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lIns="73472" tIns="36736" rIns="73472" bIns="36736"/>
          <a:lstStyle/>
          <a:p>
            <a:endParaRPr lang="en-US" dirty="0"/>
          </a:p>
        </p:txBody>
      </p:sp>
      <p:sp>
        <p:nvSpPr>
          <p:cNvPr id="23" name="Shape 23"/>
          <p:cNvSpPr/>
          <p:nvPr/>
        </p:nvSpPr>
        <p:spPr>
          <a:xfrm>
            <a:off x="0" y="601228"/>
            <a:ext cx="9144000" cy="28576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lIns="73472" tIns="36736" rIns="73472" bIns="36736"/>
          <a:lstStyle/>
          <a:p>
            <a:endParaRPr lang="en-US" dirty="0"/>
          </a:p>
        </p:txBody>
      </p:sp>
      <p:sp>
        <p:nvSpPr>
          <p:cNvPr id="24" name="Shape 24"/>
          <p:cNvSpPr txBox="1"/>
          <p:nvPr/>
        </p:nvSpPr>
        <p:spPr>
          <a:xfrm>
            <a:off x="1603084" y="376761"/>
            <a:ext cx="6195060" cy="222574"/>
          </a:xfrm>
          <a:prstGeom prst="rect">
            <a:avLst/>
          </a:prstGeom>
        </p:spPr>
        <p:txBody>
          <a:bodyPr lIns="30613" tIns="30613" rIns="30613" bIns="30613" anchor="t" anchorCtr="0">
            <a:spAutoFit/>
          </a:bodyPr>
          <a:lstStyle/>
          <a:p>
            <a:pPr>
              <a:lnSpc>
                <a:spcPct val="114423"/>
              </a:lnSpc>
            </a:pPr>
            <a:r>
              <a:rPr lang="en-US" sz="1000" b="1" i="1" dirty="0"/>
              <a:t>OMINEXT </a:t>
            </a:r>
            <a:r>
              <a:rPr lang="en-US" sz="1000" b="1" i="1" dirty="0" smtClean="0"/>
              <a:t>INTERNAL </a:t>
            </a:r>
            <a:r>
              <a:rPr lang="en-US" sz="1000" b="1" i="1" dirty="0"/>
              <a:t>TRAINING </a:t>
            </a:r>
            <a:r>
              <a:rPr lang="en-US" sz="1000" b="1" i="1" dirty="0" smtClean="0"/>
              <a:t>DOCUMENTS (</a:t>
            </a:r>
            <a:r>
              <a:rPr lang="en-US" sz="1000" b="1" i="1" dirty="0" smtClean="0">
                <a:solidFill>
                  <a:srgbClr val="FF0000"/>
                </a:solidFill>
              </a:rPr>
              <a:t>Confidential</a:t>
            </a:r>
            <a:r>
              <a:rPr lang="en-US" sz="1000" b="1" i="1" dirty="0" smtClean="0"/>
              <a:t>)</a:t>
            </a:r>
            <a:endParaRPr lang="en-US" sz="1000" b="1" i="1" dirty="0"/>
          </a:p>
        </p:txBody>
      </p:sp>
      <p:sp>
        <p:nvSpPr>
          <p:cNvPr id="26" name="Shape 26"/>
          <p:cNvSpPr txBox="1"/>
          <p:nvPr/>
        </p:nvSpPr>
        <p:spPr>
          <a:xfrm>
            <a:off x="530093" y="841228"/>
            <a:ext cx="8341042" cy="2970312"/>
          </a:xfrm>
          <a:prstGeom prst="rect">
            <a:avLst/>
          </a:prstGeom>
        </p:spPr>
        <p:txBody>
          <a:bodyPr lIns="30613" tIns="30613" rIns="30613" bIns="30613" anchor="t" anchorCtr="0">
            <a:spAutoFit/>
          </a:bodyPr>
          <a:lstStyle/>
          <a:p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13. </a:t>
            </a:r>
            <a:r>
              <a:rPr lang="en-US" sz="21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1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1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issue </a:t>
            </a:r>
            <a:r>
              <a:rPr lang="en-US" sz="21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DEV- KH </a:t>
            </a:r>
            <a:r>
              <a:rPr lang="en-US" sz="21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điền</a:t>
            </a:r>
            <a:r>
              <a:rPr lang="en-US" sz="2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buFontTx/>
              <a:buChar char="-"/>
            </a:pPr>
            <a:r>
              <a:rPr lang="en-US" sz="21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21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Target repository </a:t>
            </a:r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ja-JP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merge/pull request</a:t>
            </a:r>
          </a:p>
          <a:p>
            <a:pPr marL="457200" indent="-457200">
              <a:buFontTx/>
              <a:buChar char="-"/>
            </a:pPr>
            <a:r>
              <a:rPr lang="en-US" sz="21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21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Merge Status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merge</a:t>
            </a:r>
          </a:p>
          <a:p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1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ja-JP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ja-JP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未対</a:t>
            </a:r>
            <a:r>
              <a:rPr lang="ja-JP" alt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応 </a:t>
            </a:r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ja-JP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+ </a:t>
            </a:r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ja-JP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ja-JP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レビュー</a:t>
            </a:r>
            <a:r>
              <a:rPr lang="ja-JP" alt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 </a:t>
            </a:r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ja-JP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review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+ </a:t>
            </a:r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ja-JP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ja-JP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マージ済</a:t>
            </a:r>
            <a:r>
              <a:rPr lang="ja-JP" alt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み </a:t>
            </a:r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ja-JP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merge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+ </a:t>
            </a:r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ja-JP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ja-JP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検証完</a:t>
            </a:r>
            <a:r>
              <a:rPr lang="ja-JP" alt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了</a:t>
            </a:r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ja-JP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verify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+ </a:t>
            </a:r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ja-JP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ja-JP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リリース中</a:t>
            </a:r>
            <a:r>
              <a:rPr lang="ja-JP" alt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止</a:t>
            </a:r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ja-JP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ja-JP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hông</a:t>
            </a:r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release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+ </a:t>
            </a:r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ja-JP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ja-JP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リリース不</a:t>
            </a:r>
            <a:r>
              <a:rPr lang="ja-JP" alt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要 </a:t>
            </a:r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ja-JP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altLang="ja-JP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release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logo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86" y="176425"/>
            <a:ext cx="1322754" cy="381133"/>
          </a:xfrm>
          <a:prstGeom prst="rect">
            <a:avLst/>
          </a:prstGeom>
        </p:spPr>
      </p:pic>
      <p:sp>
        <p:nvSpPr>
          <p:cNvPr id="11" name="Shape 20"/>
          <p:cNvSpPr txBox="1"/>
          <p:nvPr/>
        </p:nvSpPr>
        <p:spPr>
          <a:xfrm>
            <a:off x="1603083" y="72323"/>
            <a:ext cx="5544166" cy="360047"/>
          </a:xfrm>
          <a:prstGeom prst="rect">
            <a:avLst/>
          </a:prstGeom>
        </p:spPr>
        <p:txBody>
          <a:bodyPr wrap="square" lIns="30613" tIns="30613" rIns="30613" bIns="30613" anchor="t" anchorCtr="0">
            <a:spAutoFit/>
          </a:bodyPr>
          <a:lstStyle/>
          <a:p>
            <a:pPr>
              <a:lnSpc>
                <a:spcPct val="114285"/>
              </a:lnSpc>
            </a:pPr>
            <a:r>
              <a:rPr lang="en-US" sz="1700" dirty="0" smtClean="0">
                <a:solidFill>
                  <a:srgbClr val="990000"/>
                </a:solidFill>
              </a:rPr>
              <a:t>HƯỚNG DẪN SỬ DỤNG TRÊN REDMINE DRJOY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64866355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9072</TotalTime>
  <Words>2084</Words>
  <Application>Microsoft Office PowerPoint</Application>
  <PresentationFormat>On-screen Show (16:10)</PresentationFormat>
  <Paragraphs>244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Windows User</cp:lastModifiedBy>
  <cp:revision>156</cp:revision>
  <dcterms:modified xsi:type="dcterms:W3CDTF">2018-10-05T08:04:16Z</dcterms:modified>
</cp:coreProperties>
</file>