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9144000" cy="5143500"/>
  <p:notesSz cx="6858000" cy="9144000"/>
  <p:embeddedFontLst>
    <p:embeddedFont>
      <p:font typeface="Montserrat" panose="00000500000000000000"/>
      <p:regular r:id="rId15"/>
    </p:embeddedFont>
    <p:embeddedFont>
      <p:font typeface="Lato" panose="020F0502020204030203"/>
      <p:regular r:id="rId16"/>
    </p:embeddedFont>
    <p:embeddedFont>
      <p:font typeface="Calibri" panose="020F0502020204030204"/>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f58ee13857_0_3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58ee13857_0_3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f58ee13857_0_3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f58ee13857_0_3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f58ee13857_0_3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58ee13857_0_3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f58ee13857_0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58ee13857_0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f58ee13857_0_3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f58ee13857_0_3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f58ee13857_0_3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58ee13857_0_3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f58ee13857_0_3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58ee13857_0_3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hyperlink" Target="https://www.energy.gov/energysaver/passive-solar-home-design" TargetMode="External"/><Relationship Id="rId1" Type="http://schemas.openxmlformats.org/officeDocument/2006/relationships/hyperlink" Target="https://www.energy.gov/energysaver/solar-water-heaters" TargetMode="Externa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460900" y="1997400"/>
            <a:ext cx="52737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7600" b="1"/>
              <a:t>ZeaStellar</a:t>
            </a:r>
            <a:endParaRPr sz="7600" b="1"/>
          </a:p>
        </p:txBody>
      </p:sp>
      <p:sp>
        <p:nvSpPr>
          <p:cNvPr id="135" name="Google Shape;135;p13"/>
          <p:cNvSpPr txBox="1"/>
          <p:nvPr/>
        </p:nvSpPr>
        <p:spPr>
          <a:xfrm>
            <a:off x="3816125" y="3146100"/>
            <a:ext cx="597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By pheripheralplutarch</a:t>
            </a:r>
            <a:endParaRPr>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187275" y="1611725"/>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720" b="1"/>
              <a:t>MISSION TO CREATE AN AGE FILLED WITH SUNSHINE</a:t>
            </a:r>
            <a:endParaRPr sz="372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6534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600" b="1"/>
              <a:t>ABOUT</a:t>
            </a:r>
            <a:endParaRPr sz="2600" b="1"/>
          </a:p>
        </p:txBody>
      </p:sp>
      <p:sp>
        <p:nvSpPr>
          <p:cNvPr id="146" name="Google Shape;146;p15"/>
          <p:cNvSpPr txBox="1"/>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1800">
                <a:latin typeface="Calibri" panose="020F0502020204030204"/>
                <a:ea typeface="Calibri" panose="020F0502020204030204"/>
                <a:cs typeface="Calibri" panose="020F0502020204030204"/>
                <a:sym typeface="Calibri" panose="020F0502020204030204"/>
              </a:rPr>
              <a:t>Zeastellar is developed to find the current profitability of the user's location. The Zeastellar finds whether the solar energy is suitable for that particular location or not. With its advanced ML model Zeastellar finds the cost of installation and profitability of the installation(Here profitability means Total cost of the electricity / cost of Solar UNit x 100). We have collected various data to evaluate the profitability. The data includes Total area of Installation, Solar Irradiation, Performance Ratio and ENergy Yield of the unit. With this Datas and some more algorithm, Zeastellar postulates a accuracy of 65%.</a:t>
            </a: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42400" y="678475"/>
            <a:ext cx="7038900" cy="914100"/>
          </a:xfrm>
          <a:prstGeom prst="rect">
            <a:avLst/>
          </a:prstGeom>
        </p:spPr>
        <p:txBody>
          <a:bodyPr spcFirstLastPara="1" wrap="square" lIns="91425" tIns="91425" rIns="91425" bIns="91425" anchor="t" anchorCtr="0">
            <a:normAutofit/>
          </a:bodyPr>
          <a:lstStyle/>
          <a:p>
            <a:pPr marL="0" lvl="0" indent="0" algn="l" rtl="0">
              <a:spcBef>
                <a:spcPts val="1200"/>
              </a:spcBef>
              <a:spcAft>
                <a:spcPts val="200"/>
              </a:spcAft>
              <a:buNone/>
            </a:pPr>
            <a:r>
              <a:rPr lang="en-GB" sz="3200" b="1">
                <a:latin typeface="Calibri" panose="020F0502020204030204"/>
                <a:ea typeface="Calibri" panose="020F0502020204030204"/>
                <a:cs typeface="Calibri" panose="020F0502020204030204"/>
                <a:sym typeface="Calibri" panose="020F0502020204030204"/>
              </a:rPr>
              <a:t>PRINCIPLES</a:t>
            </a:r>
            <a:endParaRPr sz="4500">
              <a:latin typeface="Calibri" panose="020F0502020204030204"/>
              <a:ea typeface="Calibri" panose="020F0502020204030204"/>
              <a:cs typeface="Calibri" panose="020F0502020204030204"/>
              <a:sym typeface="Calibri" panose="020F0502020204030204"/>
            </a:endParaRPr>
          </a:p>
        </p:txBody>
      </p:sp>
      <p:sp>
        <p:nvSpPr>
          <p:cNvPr id="152" name="Google Shape;152;p16"/>
          <p:cNvSpPr txBox="1"/>
          <p:nvPr>
            <p:ph type="body" idx="1"/>
          </p:nvPr>
        </p:nvSpPr>
        <p:spPr>
          <a:xfrm>
            <a:off x="1242400" y="915425"/>
            <a:ext cx="7593300" cy="3870000"/>
          </a:xfrm>
          <a:prstGeom prst="rect">
            <a:avLst/>
          </a:prstGeom>
        </p:spPr>
        <p:txBody>
          <a:bodyPr spcFirstLastPara="1" wrap="square" lIns="91425" tIns="91425" rIns="91425" bIns="91425" anchor="t" anchorCtr="0">
            <a:normAutofit fontScale="62500" lnSpcReduction="20000"/>
          </a:bodyPr>
          <a:lstStyle/>
          <a:p>
            <a:pPr marL="0" lvl="0" indent="0" algn="l" rtl="0">
              <a:lnSpc>
                <a:spcPct val="100000"/>
              </a:lnSpc>
              <a:spcBef>
                <a:spcPts val="1200"/>
              </a:spcBef>
              <a:spcAft>
                <a:spcPts val="0"/>
              </a:spcAft>
              <a:buNone/>
            </a:pPr>
            <a:endParaRPr sz="3260" b="1">
              <a:highlight>
                <a:srgbClr val="FFFFFF"/>
              </a:highlight>
              <a:latin typeface="Calibri" panose="020F0502020204030204"/>
              <a:ea typeface="Calibri" panose="020F0502020204030204"/>
              <a:cs typeface="Calibri" panose="020F0502020204030204"/>
              <a:sym typeface="Calibri" panose="020F0502020204030204"/>
            </a:endParaRPr>
          </a:p>
          <a:p>
            <a:pPr marL="0" lvl="0" indent="0" algn="l" rtl="0">
              <a:spcBef>
                <a:spcPts val="1200"/>
              </a:spcBef>
              <a:spcAft>
                <a:spcPts val="0"/>
              </a:spcAft>
              <a:buNone/>
            </a:pPr>
            <a:r>
              <a:rPr lang="en-GB" sz="3510">
                <a:latin typeface="Calibri" panose="020F0502020204030204"/>
                <a:ea typeface="Calibri" panose="020F0502020204030204"/>
                <a:cs typeface="Calibri" panose="020F0502020204030204"/>
                <a:sym typeface="Calibri" panose="020F0502020204030204"/>
              </a:rPr>
              <a:t>Every location on Earth receives sunlight at least part of the year. The amount of solar radiation that reaches any one spot on the Earth's surface varies according to:</a:t>
            </a:r>
            <a:endParaRPr sz="3510">
              <a:latin typeface="Calibri" panose="020F0502020204030204"/>
              <a:ea typeface="Calibri" panose="020F0502020204030204"/>
              <a:cs typeface="Calibri" panose="020F0502020204030204"/>
              <a:sym typeface="Calibri" panose="020F0502020204030204"/>
            </a:endParaRPr>
          </a:p>
          <a:p>
            <a:pPr marL="457200" lvl="0" indent="-368300" algn="l" rtl="0">
              <a:spcBef>
                <a:spcPts val="1400"/>
              </a:spcBef>
              <a:spcAft>
                <a:spcPts val="0"/>
              </a:spcAft>
              <a:buClr>
                <a:schemeClr val="lt1"/>
              </a:buClr>
              <a:buSzPct val="100000"/>
              <a:buFont typeface="Calibri" panose="020F0502020204030204"/>
              <a:buChar char="●"/>
            </a:pPr>
            <a:r>
              <a:rPr lang="en-GB" sz="3510">
                <a:latin typeface="Calibri" panose="020F0502020204030204"/>
                <a:ea typeface="Calibri" panose="020F0502020204030204"/>
                <a:cs typeface="Calibri" panose="020F0502020204030204"/>
                <a:sym typeface="Calibri" panose="020F0502020204030204"/>
              </a:rPr>
              <a:t>Geographic location</a:t>
            </a:r>
            <a:endParaRPr sz="3510">
              <a:latin typeface="Calibri" panose="020F0502020204030204"/>
              <a:ea typeface="Calibri" panose="020F0502020204030204"/>
              <a:cs typeface="Calibri" panose="020F0502020204030204"/>
              <a:sym typeface="Calibri" panose="020F0502020204030204"/>
            </a:endParaRPr>
          </a:p>
          <a:p>
            <a:pPr marL="457200" lvl="0" indent="-368300" algn="l" rtl="0">
              <a:spcBef>
                <a:spcPts val="0"/>
              </a:spcBef>
              <a:spcAft>
                <a:spcPts val="0"/>
              </a:spcAft>
              <a:buClr>
                <a:schemeClr val="lt1"/>
              </a:buClr>
              <a:buSzPct val="100000"/>
              <a:buFont typeface="Calibri" panose="020F0502020204030204"/>
              <a:buChar char="●"/>
            </a:pPr>
            <a:r>
              <a:rPr lang="en-GB" sz="3510">
                <a:latin typeface="Calibri" panose="020F0502020204030204"/>
                <a:ea typeface="Calibri" panose="020F0502020204030204"/>
                <a:cs typeface="Calibri" panose="020F0502020204030204"/>
                <a:sym typeface="Calibri" panose="020F0502020204030204"/>
              </a:rPr>
              <a:t>Time of day</a:t>
            </a:r>
            <a:endParaRPr sz="3510">
              <a:latin typeface="Calibri" panose="020F0502020204030204"/>
              <a:ea typeface="Calibri" panose="020F0502020204030204"/>
              <a:cs typeface="Calibri" panose="020F0502020204030204"/>
              <a:sym typeface="Calibri" panose="020F0502020204030204"/>
            </a:endParaRPr>
          </a:p>
          <a:p>
            <a:pPr marL="457200" lvl="0" indent="-368300" algn="l" rtl="0">
              <a:spcBef>
                <a:spcPts val="0"/>
              </a:spcBef>
              <a:spcAft>
                <a:spcPts val="0"/>
              </a:spcAft>
              <a:buClr>
                <a:schemeClr val="lt1"/>
              </a:buClr>
              <a:buSzPct val="100000"/>
              <a:buFont typeface="Calibri" panose="020F0502020204030204"/>
              <a:buChar char="●"/>
            </a:pPr>
            <a:r>
              <a:rPr lang="en-GB" sz="3510">
                <a:latin typeface="Calibri" panose="020F0502020204030204"/>
                <a:ea typeface="Calibri" panose="020F0502020204030204"/>
                <a:cs typeface="Calibri" panose="020F0502020204030204"/>
                <a:sym typeface="Calibri" panose="020F0502020204030204"/>
              </a:rPr>
              <a:t>Season</a:t>
            </a:r>
            <a:endParaRPr sz="3510">
              <a:latin typeface="Calibri" panose="020F0502020204030204"/>
              <a:ea typeface="Calibri" panose="020F0502020204030204"/>
              <a:cs typeface="Calibri" panose="020F0502020204030204"/>
              <a:sym typeface="Calibri" panose="020F0502020204030204"/>
            </a:endParaRPr>
          </a:p>
          <a:p>
            <a:pPr marL="457200" lvl="0" indent="-368300" algn="l" rtl="0">
              <a:spcBef>
                <a:spcPts val="0"/>
              </a:spcBef>
              <a:spcAft>
                <a:spcPts val="0"/>
              </a:spcAft>
              <a:buClr>
                <a:schemeClr val="lt1"/>
              </a:buClr>
              <a:buSzPct val="100000"/>
              <a:buFont typeface="Calibri" panose="020F0502020204030204"/>
              <a:buChar char="●"/>
            </a:pPr>
            <a:r>
              <a:rPr lang="en-GB" sz="3510">
                <a:latin typeface="Calibri" panose="020F0502020204030204"/>
                <a:ea typeface="Calibri" panose="020F0502020204030204"/>
                <a:cs typeface="Calibri" panose="020F0502020204030204"/>
                <a:sym typeface="Calibri" panose="020F0502020204030204"/>
              </a:rPr>
              <a:t>Local landscape</a:t>
            </a:r>
            <a:endParaRPr sz="3510">
              <a:latin typeface="Calibri" panose="020F0502020204030204"/>
              <a:ea typeface="Calibri" panose="020F0502020204030204"/>
              <a:cs typeface="Calibri" panose="020F0502020204030204"/>
              <a:sym typeface="Calibri" panose="020F0502020204030204"/>
            </a:endParaRPr>
          </a:p>
          <a:p>
            <a:pPr marL="457200" lvl="0" indent="-368300" algn="l" rtl="0">
              <a:spcBef>
                <a:spcPts val="0"/>
              </a:spcBef>
              <a:spcAft>
                <a:spcPts val="0"/>
              </a:spcAft>
              <a:buClr>
                <a:schemeClr val="lt1"/>
              </a:buClr>
              <a:buSzPct val="100000"/>
              <a:buFont typeface="Calibri" panose="020F0502020204030204"/>
              <a:buChar char="●"/>
            </a:pPr>
            <a:r>
              <a:rPr lang="en-GB" sz="3510">
                <a:latin typeface="Calibri" panose="020F0502020204030204"/>
                <a:ea typeface="Calibri" panose="020F0502020204030204"/>
                <a:cs typeface="Calibri" panose="020F0502020204030204"/>
                <a:sym typeface="Calibri" panose="020F0502020204030204"/>
              </a:rPr>
              <a:t>Local weather.</a:t>
            </a:r>
            <a:endParaRPr sz="3510">
              <a:latin typeface="Calibri" panose="020F0502020204030204"/>
              <a:ea typeface="Calibri" panose="020F0502020204030204"/>
              <a:cs typeface="Calibri" panose="020F0502020204030204"/>
              <a:sym typeface="Calibri" panose="020F0502020204030204"/>
            </a:endParaRPr>
          </a:p>
          <a:p>
            <a:pPr marL="0" lvl="0" indent="0" algn="l" rtl="0">
              <a:spcBef>
                <a:spcPts val="1400"/>
              </a:spcBef>
              <a:spcAft>
                <a:spcPts val="12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531500"/>
            <a:ext cx="7038900" cy="914100"/>
          </a:xfrm>
          <a:prstGeom prst="rect">
            <a:avLst/>
          </a:prstGeom>
        </p:spPr>
        <p:txBody>
          <a:bodyPr spcFirstLastPara="1" wrap="square" lIns="91425" tIns="91425" rIns="91425" bIns="91425" anchor="t" anchorCtr="0">
            <a:normAutofit/>
          </a:bodyPr>
          <a:lstStyle/>
          <a:p>
            <a:pPr marL="0" lvl="0" indent="0" algn="l" rtl="0">
              <a:spcBef>
                <a:spcPts val="1200"/>
              </a:spcBef>
              <a:spcAft>
                <a:spcPts val="200"/>
              </a:spcAft>
              <a:buNone/>
            </a:pPr>
            <a:r>
              <a:rPr lang="en-GB" sz="2700" b="1">
                <a:latin typeface="Calibri" panose="020F0502020204030204"/>
                <a:ea typeface="Calibri" panose="020F0502020204030204"/>
                <a:cs typeface="Calibri" panose="020F0502020204030204"/>
                <a:sym typeface="Calibri" panose="020F0502020204030204"/>
              </a:rPr>
              <a:t>MEASUREMENT</a:t>
            </a:r>
            <a:endParaRPr sz="4000">
              <a:latin typeface="Calibri" panose="020F0502020204030204"/>
              <a:ea typeface="Calibri" panose="020F0502020204030204"/>
              <a:cs typeface="Calibri" panose="020F0502020204030204"/>
              <a:sym typeface="Calibri" panose="020F0502020204030204"/>
            </a:endParaRPr>
          </a:p>
        </p:txBody>
      </p:sp>
      <p:sp>
        <p:nvSpPr>
          <p:cNvPr id="158" name="Google Shape;158;p17"/>
          <p:cNvSpPr txBox="1"/>
          <p:nvPr>
            <p:ph type="body" idx="1"/>
          </p:nvPr>
        </p:nvSpPr>
        <p:spPr>
          <a:xfrm>
            <a:off x="1297500" y="819150"/>
            <a:ext cx="7473900" cy="3505200"/>
          </a:xfrm>
          <a:prstGeom prst="rect">
            <a:avLst/>
          </a:prstGeom>
        </p:spPr>
        <p:txBody>
          <a:bodyPr spcFirstLastPara="1" wrap="square" lIns="91425" tIns="91425" rIns="91425" bIns="91425" anchor="t" anchorCtr="0">
            <a:noAutofit/>
          </a:bodyPr>
          <a:lstStyle/>
          <a:p>
            <a:pPr marL="0" lvl="0" indent="0" algn="l" rtl="0">
              <a:lnSpc>
                <a:spcPct val="80000"/>
              </a:lnSpc>
              <a:spcBef>
                <a:spcPts val="1200"/>
              </a:spcBef>
              <a:spcAft>
                <a:spcPts val="0"/>
              </a:spcAft>
              <a:buSzPts val="935"/>
              <a:buNone/>
            </a:pPr>
            <a:endParaRPr sz="1135" b="1">
              <a:latin typeface="Verdana" panose="020B0604030504040204"/>
              <a:ea typeface="Verdana" panose="020B0604030504040204"/>
              <a:cs typeface="Verdana" panose="020B0604030504040204"/>
              <a:sym typeface="Verdana" panose="020B0604030504040204"/>
            </a:endParaRPr>
          </a:p>
          <a:p>
            <a:pPr marL="0" lvl="0" indent="0" algn="l" rtl="0">
              <a:lnSpc>
                <a:spcPct val="95000"/>
              </a:lnSpc>
              <a:spcBef>
                <a:spcPts val="1200"/>
              </a:spcBef>
              <a:spcAft>
                <a:spcPts val="0"/>
              </a:spcAft>
              <a:buSzPts val="935"/>
              <a:buNone/>
            </a:pPr>
            <a:r>
              <a:rPr lang="en-GB" sz="1845">
                <a:latin typeface="Calibri" panose="020F0502020204030204"/>
                <a:ea typeface="Calibri" panose="020F0502020204030204"/>
                <a:cs typeface="Calibri" panose="020F0502020204030204"/>
                <a:sym typeface="Calibri" panose="020F0502020204030204"/>
              </a:rPr>
              <a:t>Scientists measure the amount of sunlight falling on specific locations at different times of the year. They then estimate the amount of sunlight falling on regions at the same latitude with similar climates. Measurements of solar energy are typically expressed as total radiation on a horizontal surface,or as total radiation on a surface tracking the sun.</a:t>
            </a:r>
            <a:endParaRPr sz="1845">
              <a:latin typeface="Calibri" panose="020F0502020204030204"/>
              <a:ea typeface="Calibri" panose="020F0502020204030204"/>
              <a:cs typeface="Calibri" panose="020F0502020204030204"/>
              <a:sym typeface="Calibri" panose="020F0502020204030204"/>
            </a:endParaRPr>
          </a:p>
          <a:p>
            <a:pPr marL="0" lvl="0" indent="0" algn="l" rtl="0">
              <a:lnSpc>
                <a:spcPct val="95000"/>
              </a:lnSpc>
              <a:spcBef>
                <a:spcPts val="1200"/>
              </a:spcBef>
              <a:spcAft>
                <a:spcPts val="0"/>
              </a:spcAft>
              <a:buSzPts val="935"/>
              <a:buNone/>
            </a:pPr>
            <a:r>
              <a:rPr lang="en-GB" sz="1845">
                <a:latin typeface="Calibri" panose="020F0502020204030204"/>
                <a:ea typeface="Calibri" panose="020F0502020204030204"/>
                <a:cs typeface="Calibri" panose="020F0502020204030204"/>
                <a:sym typeface="Calibri" panose="020F0502020204030204"/>
              </a:rPr>
              <a:t>Radiation data for solar electric (photovoltaic) systems are often represented as kilowatt-hours per square meter (kWh/m</a:t>
            </a:r>
            <a:r>
              <a:rPr lang="en-GB" sz="1845" baseline="30000">
                <a:latin typeface="Calibri" panose="020F0502020204030204"/>
                <a:ea typeface="Calibri" panose="020F0502020204030204"/>
                <a:cs typeface="Calibri" panose="020F0502020204030204"/>
                <a:sym typeface="Calibri" panose="020F0502020204030204"/>
              </a:rPr>
              <a:t>2</a:t>
            </a:r>
            <a:r>
              <a:rPr lang="en-GB" sz="1845">
                <a:latin typeface="Calibri" panose="020F0502020204030204"/>
                <a:ea typeface="Calibri" panose="020F0502020204030204"/>
                <a:cs typeface="Calibri" panose="020F0502020204030204"/>
                <a:sym typeface="Calibri" panose="020F0502020204030204"/>
              </a:rPr>
              <a:t>). Direct estimates of solar energy may also be expressed as watts per square meter (W/m</a:t>
            </a:r>
            <a:r>
              <a:rPr lang="en-GB" sz="1845" baseline="30000">
                <a:latin typeface="Calibri" panose="020F0502020204030204"/>
                <a:ea typeface="Calibri" panose="020F0502020204030204"/>
                <a:cs typeface="Calibri" panose="020F0502020204030204"/>
                <a:sym typeface="Calibri" panose="020F0502020204030204"/>
              </a:rPr>
              <a:t>2</a:t>
            </a:r>
            <a:r>
              <a:rPr lang="en-GB" sz="1845">
                <a:latin typeface="Calibri" panose="020F0502020204030204"/>
                <a:ea typeface="Calibri" panose="020F0502020204030204"/>
                <a:cs typeface="Calibri" panose="020F0502020204030204"/>
                <a:sym typeface="Calibri" panose="020F0502020204030204"/>
              </a:rPr>
              <a:t>).</a:t>
            </a:r>
            <a:endParaRPr sz="1845">
              <a:latin typeface="Calibri" panose="020F0502020204030204"/>
              <a:ea typeface="Calibri" panose="020F0502020204030204"/>
              <a:cs typeface="Calibri" panose="020F0502020204030204"/>
              <a:sym typeface="Calibri" panose="020F0502020204030204"/>
            </a:endParaRPr>
          </a:p>
          <a:p>
            <a:pPr marL="0" lvl="0" indent="0" algn="l" rtl="0">
              <a:lnSpc>
                <a:spcPct val="95000"/>
              </a:lnSpc>
              <a:spcBef>
                <a:spcPts val="1200"/>
              </a:spcBef>
              <a:spcAft>
                <a:spcPts val="0"/>
              </a:spcAft>
              <a:buSzPts val="935"/>
              <a:buNone/>
            </a:pPr>
            <a:r>
              <a:rPr lang="en-GB" sz="1845">
                <a:latin typeface="Calibri" panose="020F0502020204030204"/>
                <a:ea typeface="Calibri" panose="020F0502020204030204"/>
                <a:cs typeface="Calibri" panose="020F0502020204030204"/>
                <a:sym typeface="Calibri" panose="020F0502020204030204"/>
              </a:rPr>
              <a:t>Radiation data for solar </a:t>
            </a:r>
            <a:r>
              <a:rPr lang="en-GB" sz="1845">
                <a:uFill>
                  <a:noFill/>
                </a:uFill>
                <a:latin typeface="Calibri" panose="020F0502020204030204"/>
                <a:ea typeface="Calibri" panose="020F0502020204030204"/>
                <a:cs typeface="Calibri" panose="020F0502020204030204"/>
                <a:sym typeface="Calibri" panose="020F0502020204030204"/>
                <a:hlinkClick r:id="rId1"/>
              </a:rPr>
              <a:t>water heating</a:t>
            </a:r>
            <a:r>
              <a:rPr lang="en-GB" sz="1845">
                <a:latin typeface="Calibri" panose="020F0502020204030204"/>
                <a:ea typeface="Calibri" panose="020F0502020204030204"/>
                <a:cs typeface="Calibri" panose="020F0502020204030204"/>
                <a:sym typeface="Calibri" panose="020F0502020204030204"/>
              </a:rPr>
              <a:t> and </a:t>
            </a:r>
            <a:r>
              <a:rPr lang="en-GB" sz="1845">
                <a:uFill>
                  <a:noFill/>
                </a:uFill>
                <a:latin typeface="Calibri" panose="020F0502020204030204"/>
                <a:ea typeface="Calibri" panose="020F0502020204030204"/>
                <a:cs typeface="Calibri" panose="020F0502020204030204"/>
                <a:sym typeface="Calibri" panose="020F0502020204030204"/>
                <a:hlinkClick r:id="rId2"/>
              </a:rPr>
              <a:t>space heating</a:t>
            </a:r>
            <a:r>
              <a:rPr lang="en-GB" sz="1845">
                <a:latin typeface="Calibri" panose="020F0502020204030204"/>
                <a:ea typeface="Calibri" panose="020F0502020204030204"/>
                <a:cs typeface="Calibri" panose="020F0502020204030204"/>
                <a:sym typeface="Calibri" panose="020F0502020204030204"/>
              </a:rPr>
              <a:t> systems are usually represented in British thermal units per square foot (Btu/ft</a:t>
            </a:r>
            <a:r>
              <a:rPr lang="en-GB" sz="1845" baseline="30000">
                <a:latin typeface="Calibri" panose="020F0502020204030204"/>
                <a:ea typeface="Calibri" panose="020F0502020204030204"/>
                <a:cs typeface="Calibri" panose="020F0502020204030204"/>
                <a:sym typeface="Calibri" panose="020F0502020204030204"/>
              </a:rPr>
              <a:t>2</a:t>
            </a:r>
            <a:r>
              <a:rPr lang="en-GB" sz="1845">
                <a:latin typeface="Calibri" panose="020F0502020204030204"/>
                <a:ea typeface="Calibri" panose="020F0502020204030204"/>
                <a:cs typeface="Calibri" panose="020F0502020204030204"/>
                <a:sym typeface="Calibri" panose="020F0502020204030204"/>
              </a:rPr>
              <a:t>).</a:t>
            </a:r>
            <a:endParaRPr sz="1845">
              <a:latin typeface="Calibri" panose="020F0502020204030204"/>
              <a:ea typeface="Calibri" panose="020F0502020204030204"/>
              <a:cs typeface="Calibri" panose="020F0502020204030204"/>
              <a:sym typeface="Calibri" panose="020F0502020204030204"/>
            </a:endParaRPr>
          </a:p>
          <a:p>
            <a:pPr marL="0" lvl="0" indent="0" algn="l" rtl="0">
              <a:lnSpc>
                <a:spcPct val="95000"/>
              </a:lnSpc>
              <a:spcBef>
                <a:spcPts val="1200"/>
              </a:spcBef>
              <a:spcAft>
                <a:spcPts val="1200"/>
              </a:spcAft>
              <a:buSzPts val="935"/>
              <a:buNone/>
            </a:pPr>
            <a:endParaRPr sz="130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2743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000" b="1">
                <a:latin typeface="Calibri" panose="020F0502020204030204"/>
                <a:ea typeface="Calibri" panose="020F0502020204030204"/>
                <a:cs typeface="Calibri" panose="020F0502020204030204"/>
                <a:sym typeface="Calibri" panose="020F0502020204030204"/>
              </a:rPr>
              <a:t>ELECTRICITY PRICE STATS</a:t>
            </a:r>
            <a:endParaRPr sz="3000" b="1">
              <a:latin typeface="Calibri" panose="020F0502020204030204"/>
              <a:ea typeface="Calibri" panose="020F0502020204030204"/>
              <a:cs typeface="Calibri" panose="020F0502020204030204"/>
              <a:sym typeface="Calibri" panose="020F0502020204030204"/>
            </a:endParaRPr>
          </a:p>
        </p:txBody>
      </p:sp>
      <p:sp>
        <p:nvSpPr>
          <p:cNvPr id="164" name="Google Shape;164;p18"/>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65" name="Google Shape;165;p18"/>
          <p:cNvPicPr preferRelativeResize="0"/>
          <p:nvPr/>
        </p:nvPicPr>
        <p:blipFill rotWithShape="1">
          <a:blip r:embed="rId1"/>
          <a:srcRect l="10819" t="13782" r="43064" b="8263"/>
          <a:stretch>
            <a:fillRect/>
          </a:stretch>
        </p:blipFill>
        <p:spPr>
          <a:xfrm>
            <a:off x="1297500" y="990987"/>
            <a:ext cx="3324902" cy="3161525"/>
          </a:xfrm>
          <a:prstGeom prst="rect">
            <a:avLst/>
          </a:prstGeom>
          <a:noFill/>
          <a:ln>
            <a:noFill/>
          </a:ln>
        </p:spPr>
      </p:pic>
      <p:pic>
        <p:nvPicPr>
          <p:cNvPr id="166" name="Google Shape;166;p18"/>
          <p:cNvPicPr preferRelativeResize="0"/>
          <p:nvPr/>
        </p:nvPicPr>
        <p:blipFill rotWithShape="1">
          <a:blip r:embed="rId2"/>
          <a:srcRect l="11046" t="21963" r="38027" b="7504"/>
          <a:stretch>
            <a:fillRect/>
          </a:stretch>
        </p:blipFill>
        <p:spPr>
          <a:xfrm>
            <a:off x="4877226" y="990963"/>
            <a:ext cx="4000402" cy="3116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51500" cy="914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3620" b="1">
                <a:latin typeface="Calibri" panose="020F0502020204030204"/>
                <a:ea typeface="Calibri" panose="020F0502020204030204"/>
                <a:cs typeface="Calibri" panose="020F0502020204030204"/>
                <a:sym typeface="Calibri" panose="020F0502020204030204"/>
              </a:rPr>
              <a:t>ZeaStellar neural network</a:t>
            </a:r>
            <a:endParaRPr sz="3620" b="1">
              <a:latin typeface="Calibri" panose="020F0502020204030204"/>
              <a:ea typeface="Calibri" panose="020F0502020204030204"/>
              <a:cs typeface="Calibri" panose="020F0502020204030204"/>
              <a:sym typeface="Calibri" panose="020F0502020204030204"/>
            </a:endParaRPr>
          </a:p>
        </p:txBody>
      </p:sp>
      <p:sp>
        <p:nvSpPr>
          <p:cNvPr id="172" name="Google Shape;172;p19"/>
          <p:cNvSpPr txBox="1"/>
          <p:nvPr>
            <p:ph type="body" idx="1"/>
          </p:nvPr>
        </p:nvSpPr>
        <p:spPr>
          <a:xfrm>
            <a:off x="1297500" y="1567550"/>
            <a:ext cx="23856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a:latin typeface="Calibri" panose="020F0502020204030204"/>
                <a:ea typeface="Calibri" panose="020F0502020204030204"/>
                <a:cs typeface="Calibri" panose="020F0502020204030204"/>
                <a:sym typeface="Calibri" panose="020F0502020204030204"/>
              </a:rPr>
              <a:t>BLOCK 1(INPUT NODES)</a:t>
            </a:r>
            <a:endParaRPr sz="1700">
              <a:latin typeface="Calibri" panose="020F0502020204030204"/>
              <a:ea typeface="Calibri" panose="020F0502020204030204"/>
              <a:cs typeface="Calibri" panose="020F0502020204030204"/>
              <a:sym typeface="Calibri" panose="020F0502020204030204"/>
            </a:endParaRPr>
          </a:p>
          <a:p>
            <a:pPr marL="457200" lvl="0" indent="-336550" algn="l" rtl="0">
              <a:spcBef>
                <a:spcPts val="1200"/>
              </a:spcBef>
              <a:spcAft>
                <a:spcPts val="0"/>
              </a:spcAft>
              <a:buSzPts val="1700"/>
              <a:buFont typeface="Calibri" panose="020F0502020204030204"/>
              <a:buChar char="●"/>
            </a:pPr>
            <a:r>
              <a:rPr lang="en-GB" sz="1700">
                <a:latin typeface="Calibri" panose="020F0502020204030204"/>
                <a:ea typeface="Calibri" panose="020F0502020204030204"/>
                <a:cs typeface="Calibri" panose="020F0502020204030204"/>
                <a:sym typeface="Calibri" panose="020F0502020204030204"/>
              </a:rPr>
              <a:t>Profitability</a:t>
            </a:r>
            <a:endParaRPr sz="1700">
              <a:latin typeface="Calibri" panose="020F0502020204030204"/>
              <a:ea typeface="Calibri" panose="020F0502020204030204"/>
              <a:cs typeface="Calibri" panose="020F0502020204030204"/>
              <a:sym typeface="Calibri" panose="020F0502020204030204"/>
            </a:endParaRPr>
          </a:p>
          <a:p>
            <a:pPr marL="457200" lvl="0" indent="-336550" algn="l" rtl="0">
              <a:spcBef>
                <a:spcPts val="0"/>
              </a:spcBef>
              <a:spcAft>
                <a:spcPts val="0"/>
              </a:spcAft>
              <a:buSzPts val="1700"/>
              <a:buFont typeface="Calibri" panose="020F0502020204030204"/>
              <a:buChar char="●"/>
            </a:pPr>
            <a:r>
              <a:rPr lang="en-GB" sz="1700">
                <a:latin typeface="Calibri" panose="020F0502020204030204"/>
                <a:ea typeface="Calibri" panose="020F0502020204030204"/>
                <a:cs typeface="Calibri" panose="020F0502020204030204"/>
                <a:sym typeface="Calibri" panose="020F0502020204030204"/>
              </a:rPr>
              <a:t>Cost</a:t>
            </a:r>
            <a:endParaRPr sz="1700">
              <a:latin typeface="Calibri" panose="020F0502020204030204"/>
              <a:ea typeface="Calibri" panose="020F0502020204030204"/>
              <a:cs typeface="Calibri" panose="020F0502020204030204"/>
              <a:sym typeface="Calibri" panose="020F0502020204030204"/>
            </a:endParaRPr>
          </a:p>
          <a:p>
            <a:pPr marL="0" lvl="0" indent="0" algn="l" rtl="0">
              <a:spcBef>
                <a:spcPts val="1200"/>
              </a:spcBef>
              <a:spcAft>
                <a:spcPts val="1200"/>
              </a:spcAft>
              <a:buNone/>
            </a:pPr>
          </a:p>
        </p:txBody>
      </p:sp>
      <p:sp>
        <p:nvSpPr>
          <p:cNvPr id="173" name="Google Shape;173;p19"/>
          <p:cNvSpPr txBox="1"/>
          <p:nvPr/>
        </p:nvSpPr>
        <p:spPr>
          <a:xfrm>
            <a:off x="3830075" y="1567550"/>
            <a:ext cx="2452200" cy="205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700">
                <a:solidFill>
                  <a:schemeClr val="lt1"/>
                </a:solidFill>
                <a:latin typeface="Calibri" panose="020F0502020204030204"/>
                <a:ea typeface="Calibri" panose="020F0502020204030204"/>
                <a:cs typeface="Calibri" panose="020F0502020204030204"/>
                <a:sym typeface="Calibri" panose="020F0502020204030204"/>
              </a:rPr>
              <a:t>BLOCK 2(REFERRAL NODES)</a:t>
            </a:r>
            <a:endParaRPr sz="1700">
              <a:solidFill>
                <a:schemeClr val="lt1"/>
              </a:solidFill>
              <a:latin typeface="Calibri" panose="020F0502020204030204"/>
              <a:ea typeface="Calibri" panose="020F0502020204030204"/>
              <a:cs typeface="Calibri" panose="020F0502020204030204"/>
              <a:sym typeface="Calibri" panose="020F0502020204030204"/>
            </a:endParaRPr>
          </a:p>
          <a:p>
            <a:pPr marL="457200" lvl="0" indent="-317500" algn="l" rtl="0">
              <a:lnSpc>
                <a:spcPct val="115000"/>
              </a:lnSpc>
              <a:spcBef>
                <a:spcPts val="1200"/>
              </a:spcBef>
              <a:spcAft>
                <a:spcPts val="0"/>
              </a:spcAft>
              <a:buClr>
                <a:schemeClr val="lt1"/>
              </a:buClr>
              <a:buSzPts val="1400"/>
              <a:buFont typeface="Lato" panose="020F0502020204030203"/>
              <a:buChar char="●"/>
            </a:pPr>
            <a:r>
              <a:rPr lang="en-GB">
                <a:solidFill>
                  <a:schemeClr val="lt1"/>
                </a:solidFill>
                <a:latin typeface="Lato" panose="020F0502020204030203"/>
                <a:ea typeface="Lato" panose="020F0502020204030203"/>
                <a:cs typeface="Lato" panose="020F0502020204030203"/>
                <a:sym typeface="Lato" panose="020F0502020204030203"/>
              </a:rPr>
              <a:t>Panel type</a:t>
            </a:r>
            <a:endParaRPr>
              <a:solidFill>
                <a:schemeClr val="lt1"/>
              </a:solidFill>
              <a:latin typeface="Lato" panose="020F0502020204030203"/>
              <a:ea typeface="Lato" panose="020F0502020204030203"/>
              <a:cs typeface="Lato" panose="020F0502020204030203"/>
              <a:sym typeface="Lato" panose="020F0502020204030203"/>
            </a:endParaRPr>
          </a:p>
          <a:p>
            <a:pPr marL="457200" lvl="0" indent="-317500" algn="l" rtl="0">
              <a:lnSpc>
                <a:spcPct val="115000"/>
              </a:lnSpc>
              <a:spcBef>
                <a:spcPts val="0"/>
              </a:spcBef>
              <a:spcAft>
                <a:spcPts val="0"/>
              </a:spcAft>
              <a:buClr>
                <a:schemeClr val="lt1"/>
              </a:buClr>
              <a:buSzPts val="1400"/>
              <a:buFont typeface="Lato" panose="020F0502020204030203"/>
              <a:buChar char="●"/>
            </a:pPr>
            <a:r>
              <a:rPr lang="en-GB">
                <a:solidFill>
                  <a:schemeClr val="lt1"/>
                </a:solidFill>
                <a:latin typeface="Lato" panose="020F0502020204030203"/>
                <a:ea typeface="Lato" panose="020F0502020204030203"/>
                <a:cs typeface="Lato" panose="020F0502020204030203"/>
                <a:sym typeface="Lato" panose="020F0502020204030203"/>
              </a:rPr>
              <a:t>Irradiation</a:t>
            </a:r>
            <a:endParaRPr>
              <a:solidFill>
                <a:schemeClr val="lt1"/>
              </a:solidFill>
              <a:latin typeface="Lato" panose="020F0502020204030203"/>
              <a:ea typeface="Lato" panose="020F0502020204030203"/>
              <a:cs typeface="Lato" panose="020F0502020204030203"/>
              <a:sym typeface="Lato" panose="020F0502020204030203"/>
            </a:endParaRPr>
          </a:p>
          <a:p>
            <a:pPr marL="457200" lvl="0" indent="-317500" algn="l" rtl="0">
              <a:lnSpc>
                <a:spcPct val="115000"/>
              </a:lnSpc>
              <a:spcBef>
                <a:spcPts val="0"/>
              </a:spcBef>
              <a:spcAft>
                <a:spcPts val="0"/>
              </a:spcAft>
              <a:buClr>
                <a:schemeClr val="lt1"/>
              </a:buClr>
              <a:buSzPts val="1400"/>
              <a:buFont typeface="Lato" panose="020F0502020204030203"/>
              <a:buChar char="●"/>
            </a:pPr>
            <a:r>
              <a:rPr lang="en-GB">
                <a:solidFill>
                  <a:schemeClr val="lt1"/>
                </a:solidFill>
                <a:latin typeface="Lato" panose="020F0502020204030203"/>
                <a:ea typeface="Lato" panose="020F0502020204030203"/>
                <a:cs typeface="Lato" panose="020F0502020204030203"/>
                <a:sym typeface="Lato" panose="020F0502020204030203"/>
              </a:rPr>
              <a:t>Season</a:t>
            </a:r>
            <a:endParaRPr>
              <a:solidFill>
                <a:schemeClr val="lt1"/>
              </a:solidFill>
              <a:latin typeface="Lato" panose="020F0502020204030203"/>
              <a:ea typeface="Lato" panose="020F0502020204030203"/>
              <a:cs typeface="Lato" panose="020F0502020204030203"/>
              <a:sym typeface="Lato" panose="020F0502020204030203"/>
            </a:endParaRPr>
          </a:p>
          <a:p>
            <a:pPr marL="457200" lvl="0" indent="0" algn="l" rtl="0">
              <a:lnSpc>
                <a:spcPct val="115000"/>
              </a:lnSpc>
              <a:spcBef>
                <a:spcPts val="1200"/>
              </a:spcBef>
              <a:spcAft>
                <a:spcPts val="1200"/>
              </a:spcAft>
              <a:buNone/>
            </a:pPr>
            <a:endParaRPr>
              <a:latin typeface="Lato" panose="020F0502020204030203"/>
              <a:ea typeface="Lato" panose="020F0502020204030203"/>
              <a:cs typeface="Lato" panose="020F0502020204030203"/>
              <a:sym typeface="Lato" panose="020F0502020204030203"/>
            </a:endParaRPr>
          </a:p>
        </p:txBody>
      </p:sp>
      <p:sp>
        <p:nvSpPr>
          <p:cNvPr id="174" name="Google Shape;174;p19"/>
          <p:cNvSpPr txBox="1"/>
          <p:nvPr/>
        </p:nvSpPr>
        <p:spPr>
          <a:xfrm>
            <a:off x="6282275" y="1625700"/>
            <a:ext cx="2452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BLOCK3(OUTPUT NODES)</a:t>
            </a:r>
            <a:endParaRPr>
              <a:solidFill>
                <a:schemeClr val="lt1"/>
              </a:solidFill>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a:solidFill>
                <a:schemeClr val="lt1"/>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chemeClr val="lt1"/>
              </a:buClr>
              <a:buSzPts val="1400"/>
              <a:buFont typeface="Lato" panose="020F0502020204030203"/>
              <a:buChar char="●"/>
            </a:pPr>
            <a:r>
              <a:rPr lang="en-GB">
                <a:solidFill>
                  <a:schemeClr val="lt1"/>
                </a:solidFill>
                <a:latin typeface="Lato" panose="020F0502020204030203"/>
                <a:ea typeface="Lato" panose="020F0502020204030203"/>
                <a:cs typeface="Lato" panose="020F0502020204030203"/>
                <a:sym typeface="Lato" panose="020F0502020204030203"/>
              </a:rPr>
              <a:t>Area</a:t>
            </a:r>
            <a:endParaRPr>
              <a:solidFill>
                <a:schemeClr val="lt1"/>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chemeClr val="lt1"/>
              </a:buClr>
              <a:buSzPts val="1400"/>
              <a:buFont typeface="Lato" panose="020F0502020204030203"/>
              <a:buChar char="●"/>
            </a:pPr>
            <a:r>
              <a:rPr lang="en-GB">
                <a:solidFill>
                  <a:schemeClr val="lt1"/>
                </a:solidFill>
                <a:latin typeface="Lato" panose="020F0502020204030203"/>
                <a:ea typeface="Lato" panose="020F0502020204030203"/>
                <a:cs typeface="Lato" panose="020F0502020204030203"/>
                <a:sym typeface="Lato" panose="020F0502020204030203"/>
              </a:rPr>
              <a:t>Profitability</a:t>
            </a:r>
            <a:endParaRPr>
              <a:solidFill>
                <a:schemeClr val="lt1"/>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chemeClr val="lt1"/>
              </a:buClr>
              <a:buSzPts val="1400"/>
              <a:buFont typeface="Lato" panose="020F0502020204030203"/>
              <a:buChar char="●"/>
            </a:pPr>
            <a:r>
              <a:rPr lang="en-GB">
                <a:solidFill>
                  <a:schemeClr val="lt1"/>
                </a:solidFill>
                <a:latin typeface="Lato" panose="020F0502020204030203"/>
                <a:ea typeface="Lato" panose="020F0502020204030203"/>
                <a:cs typeface="Lato" panose="020F0502020204030203"/>
                <a:sym typeface="Lato" panose="020F0502020204030203"/>
              </a:rPr>
              <a:t>Cost</a:t>
            </a:r>
            <a:endParaRPr>
              <a:solidFill>
                <a:schemeClr val="lt1"/>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chemeClr val="lt1"/>
              </a:buClr>
              <a:buSzPts val="1400"/>
              <a:buFont typeface="Lato" panose="020F0502020204030203"/>
              <a:buChar char="●"/>
            </a:pPr>
            <a:r>
              <a:rPr lang="en-GB">
                <a:solidFill>
                  <a:schemeClr val="lt1"/>
                </a:solidFill>
                <a:latin typeface="Lato" panose="020F0502020204030203"/>
                <a:ea typeface="Lato" panose="020F0502020204030203"/>
                <a:cs typeface="Lato" panose="020F0502020204030203"/>
                <a:sym typeface="Lato" panose="020F0502020204030203"/>
              </a:rPr>
              <a:t>Efficiency</a:t>
            </a:r>
            <a:endParaRPr>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 name="Text Box 0"/>
          <p:cNvSpPr txBox="1"/>
          <p:nvPr/>
        </p:nvSpPr>
        <p:spPr>
          <a:xfrm>
            <a:off x="1911985" y="3588385"/>
            <a:ext cx="4239260" cy="521970"/>
          </a:xfrm>
          <a:prstGeom prst="rect">
            <a:avLst/>
          </a:prstGeom>
          <a:noFill/>
        </p:spPr>
        <p:txBody>
          <a:bodyPr wrap="square" rtlCol="0">
            <a:spAutoFit/>
          </a:bodyPr>
          <a:p>
            <a:r>
              <a:rPr lang="en-US">
                <a:solidFill>
                  <a:schemeClr val="bg1"/>
                </a:solidFill>
              </a:rPr>
              <a:t>2 min Video:       https://youtu.be/8y6E3DxF3z0</a:t>
            </a:r>
            <a:endParaRPr lang="en-US">
              <a:solidFill>
                <a:schemeClr val="bg1"/>
              </a:solidFill>
            </a:endParaRPr>
          </a:p>
          <a:p>
            <a:r>
              <a:rPr lang="en-US">
                <a:solidFill>
                  <a:schemeClr val="bg1"/>
                </a:solidFill>
              </a:rPr>
              <a:t>30 sec Video:     https://youtu.be/TFlp-VeB4CI</a:t>
            </a:r>
            <a:endParaRPr 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700" b="1">
                <a:latin typeface="Calibri" panose="020F0502020204030204"/>
                <a:ea typeface="Calibri" panose="020F0502020204030204"/>
                <a:cs typeface="Calibri" panose="020F0502020204030204"/>
                <a:sym typeface="Calibri" panose="020F0502020204030204"/>
              </a:rPr>
              <a:t>TOOLS USED</a:t>
            </a:r>
            <a:endParaRPr sz="2700" b="1">
              <a:latin typeface="Calibri" panose="020F0502020204030204"/>
              <a:ea typeface="Calibri" panose="020F0502020204030204"/>
              <a:cs typeface="Calibri" panose="020F0502020204030204"/>
              <a:sym typeface="Calibri" panose="020F0502020204030204"/>
            </a:endParaRPr>
          </a:p>
        </p:txBody>
      </p:sp>
      <p:sp>
        <p:nvSpPr>
          <p:cNvPr id="180" name="Google Shape;180;p20"/>
          <p:cNvSpPr txBox="1"/>
          <p:nvPr>
            <p:ph type="body" idx="1"/>
          </p:nvPr>
        </p:nvSpPr>
        <p:spPr>
          <a:xfrm>
            <a:off x="1361800" y="1116150"/>
            <a:ext cx="7038900" cy="10515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Calibri" panose="020F0502020204030204"/>
              <a:buChar char="●"/>
            </a:pPr>
            <a:r>
              <a:rPr lang="en-GB" sz="1600">
                <a:latin typeface="Calibri" panose="020F0502020204030204"/>
                <a:ea typeface="Calibri" panose="020F0502020204030204"/>
                <a:cs typeface="Calibri" panose="020F0502020204030204"/>
                <a:sym typeface="Calibri" panose="020F0502020204030204"/>
              </a:rPr>
              <a:t>Python-flask</a:t>
            </a:r>
            <a:endParaRPr sz="1600">
              <a:latin typeface="Calibri" panose="020F0502020204030204"/>
              <a:ea typeface="Calibri" panose="020F0502020204030204"/>
              <a:cs typeface="Calibri" panose="020F0502020204030204"/>
              <a:sym typeface="Calibri" panose="020F0502020204030204"/>
            </a:endParaRPr>
          </a:p>
          <a:p>
            <a:pPr marL="457200" lvl="0" indent="-330200" algn="l" rtl="0">
              <a:spcBef>
                <a:spcPts val="0"/>
              </a:spcBef>
              <a:spcAft>
                <a:spcPts val="0"/>
              </a:spcAft>
              <a:buSzPts val="1600"/>
              <a:buFont typeface="Calibri" panose="020F0502020204030204"/>
              <a:buChar char="●"/>
            </a:pPr>
            <a:r>
              <a:rPr lang="en-GB" sz="1600">
                <a:latin typeface="Calibri" panose="020F0502020204030204"/>
                <a:ea typeface="Calibri" panose="020F0502020204030204"/>
                <a:cs typeface="Calibri" panose="020F0502020204030204"/>
                <a:sym typeface="Calibri" panose="020F0502020204030204"/>
              </a:rPr>
              <a:t>HTML,CSS</a:t>
            </a:r>
            <a:endParaRPr sz="1600">
              <a:latin typeface="Calibri" panose="020F0502020204030204"/>
              <a:ea typeface="Calibri" panose="020F0502020204030204"/>
              <a:cs typeface="Calibri" panose="020F0502020204030204"/>
              <a:sym typeface="Calibri" panose="020F0502020204030204"/>
            </a:endParaRPr>
          </a:p>
          <a:p>
            <a:pPr marL="457200" lvl="0" indent="-330200" algn="l" rtl="0">
              <a:spcBef>
                <a:spcPts val="0"/>
              </a:spcBef>
              <a:spcAft>
                <a:spcPts val="0"/>
              </a:spcAft>
              <a:buSzPts val="1600"/>
              <a:buFont typeface="Calibri" panose="020F0502020204030204"/>
              <a:buChar char="●"/>
            </a:pPr>
            <a:r>
              <a:rPr lang="en-GB" sz="1600">
                <a:latin typeface="Calibri" panose="020F0502020204030204"/>
                <a:ea typeface="Calibri" panose="020F0502020204030204"/>
                <a:cs typeface="Calibri" panose="020F0502020204030204"/>
                <a:sym typeface="Calibri" panose="020F0502020204030204"/>
              </a:rPr>
              <a:t>Tensorflow</a:t>
            </a:r>
            <a:endParaRPr sz="1600">
              <a:latin typeface="Calibri" panose="020F0502020204030204"/>
              <a:ea typeface="Calibri" panose="020F0502020204030204"/>
              <a:cs typeface="Calibri" panose="020F0502020204030204"/>
              <a:sym typeface="Calibri" panose="020F0502020204030204"/>
            </a:endParaRPr>
          </a:p>
        </p:txBody>
      </p:sp>
      <p:sp>
        <p:nvSpPr>
          <p:cNvPr id="181" name="Google Shape;181;p20"/>
          <p:cNvSpPr txBox="1"/>
          <p:nvPr/>
        </p:nvSpPr>
        <p:spPr>
          <a:xfrm>
            <a:off x="1361800" y="2489075"/>
            <a:ext cx="5290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800" b="1">
                <a:solidFill>
                  <a:schemeClr val="lt1"/>
                </a:solidFill>
                <a:latin typeface="Calibri" panose="020F0502020204030204"/>
                <a:ea typeface="Calibri" panose="020F0502020204030204"/>
                <a:cs typeface="Calibri" panose="020F0502020204030204"/>
                <a:sym typeface="Calibri" panose="020F0502020204030204"/>
              </a:rPr>
              <a:t>DATA SET</a:t>
            </a:r>
            <a:endParaRPr sz="2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txBox="1"/>
          <p:nvPr/>
        </p:nvSpPr>
        <p:spPr>
          <a:xfrm>
            <a:off x="1221575" y="3379900"/>
            <a:ext cx="66957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Lato" panose="020F0502020204030203"/>
              <a:buChar char="●"/>
            </a:pPr>
            <a:r>
              <a:rPr lang="en-GB">
                <a:solidFill>
                  <a:schemeClr val="lt1"/>
                </a:solidFill>
                <a:latin typeface="Lato" panose="020F0502020204030203"/>
                <a:ea typeface="Lato" panose="020F0502020204030203"/>
                <a:cs typeface="Lato" panose="020F0502020204030203"/>
                <a:sym typeface="Lato" panose="020F0502020204030203"/>
              </a:rPr>
              <a:t>datascope-ast-datasets-nov29 - Electricity Bill</a:t>
            </a:r>
            <a:endParaRPr>
              <a:solidFill>
                <a:schemeClr val="lt1"/>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chemeClr val="lt1"/>
              </a:buClr>
              <a:buSzPts val="1400"/>
              <a:buFont typeface="Lato" panose="020F0502020204030203"/>
              <a:buChar char="●"/>
            </a:pPr>
            <a:r>
              <a:rPr lang="en-GB">
                <a:solidFill>
                  <a:schemeClr val="lt1"/>
                </a:solidFill>
                <a:latin typeface="Lato" panose="020F0502020204030203"/>
                <a:ea typeface="Lato" panose="020F0502020204030203"/>
                <a:cs typeface="Lato" panose="020F0502020204030203"/>
                <a:sym typeface="Lato" panose="020F0502020204030203"/>
              </a:rPr>
              <a:t>midcdmz.nrel.gov/apps/plot.pl?site=BMS; - Global Radiation(Live Data)</a:t>
            </a:r>
            <a:endParaRPr>
              <a:solidFill>
                <a:schemeClr val="lt1"/>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chemeClr val="lt1"/>
              </a:buClr>
              <a:buSzPts val="1400"/>
              <a:buFont typeface="Lato" panose="020F0502020204030203"/>
              <a:buChar char="●"/>
            </a:pPr>
            <a:r>
              <a:rPr lang="en-GB">
                <a:solidFill>
                  <a:schemeClr val="lt1"/>
                </a:solidFill>
                <a:latin typeface="Lato" panose="020F0502020204030203"/>
                <a:ea typeface="Lato" panose="020F0502020204030203"/>
                <a:cs typeface="Lato" panose="020F0502020204030203"/>
                <a:sym typeface="Lato" panose="020F0502020204030203"/>
              </a:rPr>
              <a:t>sciencedirect.com/science/article/pii/S2352340917301476 - Panel Types &amp; efficiency</a:t>
            </a:r>
            <a:endParaRPr>
              <a:solidFill>
                <a:schemeClr val="lt1"/>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chemeClr val="lt1"/>
              </a:buClr>
              <a:buSzPts val="1400"/>
              <a:buFont typeface="Lato" panose="020F0502020204030203"/>
              <a:buChar char="●"/>
            </a:pPr>
            <a:r>
              <a:rPr lang="en-GB">
                <a:solidFill>
                  <a:schemeClr val="lt1"/>
                </a:solidFill>
                <a:latin typeface="Lato" panose="020F0502020204030203"/>
                <a:ea typeface="Lato" panose="020F0502020204030203"/>
                <a:cs typeface="Lato" panose="020F0502020204030203"/>
                <a:sym typeface="Lato" panose="020F0502020204030203"/>
              </a:rPr>
              <a:t>https://power.larc.nasa.gov/ - Power Project (Irradiation)</a:t>
            </a:r>
            <a:endParaRPr>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2254</Words>
  <Application>WPS Presentation</Application>
  <PresentationFormat/>
  <Paragraphs>66</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Arial</vt:lpstr>
      <vt:lpstr>Montserrat</vt:lpstr>
      <vt:lpstr>Lato</vt:lpstr>
      <vt:lpstr>Calibri</vt:lpstr>
      <vt:lpstr>Verdana</vt:lpstr>
      <vt:lpstr>Microsoft YaHei</vt:lpstr>
      <vt:lpstr>Arial Unicode MS</vt:lpstr>
      <vt:lpstr>Focus</vt:lpstr>
      <vt:lpstr>ZeaStellar</vt:lpstr>
      <vt:lpstr>MISSION TO CREATE AN AGE FILLED WITH SUNSHINE</vt:lpstr>
      <vt:lpstr>ABOUT</vt:lpstr>
      <vt:lpstr>PRINCIPLES</vt:lpstr>
      <vt:lpstr>MEASUREMENT</vt:lpstr>
      <vt:lpstr>ELECTRICITY PRICE STATS</vt:lpstr>
      <vt:lpstr>ZeaStellar neural network</vt:lpstr>
      <vt:lpstr>TOOLS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ZeaStellar</dc:title>
  <dc:creator/>
  <cp:lastModifiedBy>thinesh tesla</cp:lastModifiedBy>
  <cp:revision>1</cp:revision>
  <dcterms:created xsi:type="dcterms:W3CDTF">2021-10-03T21:11:36Z</dcterms:created>
  <dcterms:modified xsi:type="dcterms:W3CDTF">2021-10-03T21:11:37Z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6705CFD4413747CFB117A8C641F7A2CE</vt:lpwstr>
  </property>
  <property fmtid="{D5CDD505-2E9C-101B-9397-08002B2CF9AE}" pid="3" name="KSOProductBuildVer">
    <vt:lpwstr>1033-11.2.0.10323</vt:lpwstr>
  </property>
</Properties>
</file>