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324" r:id="rId3"/>
    <p:sldId id="373" r:id="rId4"/>
    <p:sldId id="389" r:id="rId5"/>
    <p:sldId id="390" r:id="rId6"/>
    <p:sldId id="391" r:id="rId7"/>
    <p:sldId id="392" r:id="rId8"/>
    <p:sldId id="393" r:id="rId9"/>
    <p:sldId id="408" r:id="rId10"/>
    <p:sldId id="394" r:id="rId11"/>
    <p:sldId id="398" r:id="rId12"/>
    <p:sldId id="395" r:id="rId13"/>
    <p:sldId id="397" r:id="rId14"/>
    <p:sldId id="396" r:id="rId15"/>
    <p:sldId id="399" r:id="rId16"/>
    <p:sldId id="400" r:id="rId17"/>
    <p:sldId id="401" r:id="rId18"/>
    <p:sldId id="402" r:id="rId19"/>
    <p:sldId id="403" r:id="rId20"/>
    <p:sldId id="405" r:id="rId21"/>
    <p:sldId id="404" r:id="rId22"/>
    <p:sldId id="406" r:id="rId23"/>
    <p:sldId id="407" r:id="rId24"/>
    <p:sldId id="38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8D80B2F-F1C5-32CF-EBD7-248AC4C5CC7F}" name="A4218" initials="A" userId="A4218" providerId="None"/>
  <p188:author id="{30D563B8-1AC4-6E57-103D-BDFB4C6E00E0}" name="이 계진" initials="이계" userId="S::rpwls1@ajou.ac.kr::68a33600-9856-466a-bc1c-e03f0fcd8dc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 autoAdjust="0"/>
    <p:restoredTop sz="93760" autoAdjust="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06D9D-1184-49E6-B3A2-2353069E02EA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A7A68-04B6-48F5-AE11-27BB75AC5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108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434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413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262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673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056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204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88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984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4614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73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585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3055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548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82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597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622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112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680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82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567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681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트리글리세라이드와</a:t>
            </a:r>
            <a:r>
              <a:rPr lang="ko-KR" altLang="en-US" dirty="0"/>
              <a:t> </a:t>
            </a:r>
            <a:r>
              <a:rPr lang="ko-KR" altLang="en-US" dirty="0" err="1"/>
              <a:t>초임계</a:t>
            </a:r>
            <a:r>
              <a:rPr lang="ko-KR" altLang="en-US" dirty="0"/>
              <a:t> 메탄올의 </a:t>
            </a:r>
            <a:r>
              <a:rPr lang="ko-KR" altLang="en-US" dirty="0" err="1"/>
              <a:t>에스테르화</a:t>
            </a:r>
            <a:r>
              <a:rPr lang="ko-KR" altLang="en-US" dirty="0"/>
              <a:t> 반응이 진행됩니다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30</a:t>
            </a:r>
            <a:r>
              <a:rPr lang="ko-KR" altLang="en-US" dirty="0"/>
              <a:t>분이 지나면 밀도차에 의해 자연적으로 분리가 되며</a:t>
            </a:r>
            <a:r>
              <a:rPr lang="en-US" altLang="ko-KR" dirty="0"/>
              <a:t>, </a:t>
            </a:r>
            <a:r>
              <a:rPr lang="ko-KR" altLang="en-US" dirty="0"/>
              <a:t>각각의 상부 하부 물질에서 메탄올을 증발시켜 </a:t>
            </a:r>
            <a:r>
              <a:rPr lang="ko-KR" altLang="en-US" dirty="0" err="1"/>
              <a:t>바이오디젤과</a:t>
            </a:r>
            <a:r>
              <a:rPr lang="ko-KR" altLang="en-US" dirty="0"/>
              <a:t> 글리세린을 얻는 공정입니다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7A68-04B6-48F5-AE11-27BB75AC593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054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86C161B-9D75-48F9-BF59-0722AD586552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00268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161B-9D75-48F9-BF59-0722AD586552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09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161B-9D75-48F9-BF59-0722AD586552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46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161B-9D75-48F9-BF59-0722AD586552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14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6C161B-9D75-48F9-BF59-0722AD586552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45427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161B-9D75-48F9-BF59-0722AD586552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15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161B-9D75-48F9-BF59-0722AD586552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63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161B-9D75-48F9-BF59-0722AD586552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7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161B-9D75-48F9-BF59-0722AD586552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82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6C161B-9D75-48F9-BF59-0722AD586552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804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6C161B-9D75-48F9-BF59-0722AD586552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764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86C161B-9D75-48F9-BF59-0722AD586552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6ED1554-DDCF-44A1-B1CA-C58BABCF40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146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isajournal.com/news/articleView.html?idxno=20008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eoul.go.kr/dataVisual/seoul/seoulLivingPopulation.d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10214-1669-47CE-A3D0-E8DC209C0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391" y="1240408"/>
            <a:ext cx="8361229" cy="2098226"/>
          </a:xfrm>
        </p:spPr>
        <p:txBody>
          <a:bodyPr/>
          <a:lstStyle/>
          <a:p>
            <a:r>
              <a:rPr lang="ko-KR" altLang="en-US" sz="3600" b="1" dirty="0"/>
              <a:t>핸드폰 연체율을 줄여보자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AC070F-F54F-4F5F-9EA6-2A38C77AC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7429" y="4385086"/>
            <a:ext cx="6831673" cy="1086237"/>
          </a:xfrm>
        </p:spPr>
        <p:txBody>
          <a:bodyPr/>
          <a:lstStyle/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AI_17_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원명재</a:t>
            </a:r>
          </a:p>
        </p:txBody>
      </p:sp>
    </p:spTree>
    <p:extLst>
      <p:ext uri="{BB962C8B-B14F-4D97-AF65-F5344CB8AC3E}">
        <p14:creationId xmlns:p14="http://schemas.microsoft.com/office/powerpoint/2010/main" val="1094397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48585" y="223806"/>
            <a:ext cx="2961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EDA &amp;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B80CD-7FA5-5752-CC00-12F448BCBCA6}"/>
              </a:ext>
            </a:extLst>
          </p:cNvPr>
          <p:cNvSpPr txBox="1"/>
          <p:nvPr/>
        </p:nvSpPr>
        <p:spPr>
          <a:xfrm>
            <a:off x="1141091" y="899426"/>
            <a:ext cx="1045735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Target vs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동영상 컨텐츠 사용 일수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AutoShape 2" descr="서울열린데이터광장">
            <a:extLst>
              <a:ext uri="{FF2B5EF4-FFF2-40B4-BE49-F238E27FC236}">
                <a16:creationId xmlns:a16="http://schemas.microsoft.com/office/drawing/2014/main" id="{AB9ABCC4-316D-399D-B130-8D031E6974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서울열린데이터광장">
            <a:extLst>
              <a:ext uri="{FF2B5EF4-FFF2-40B4-BE49-F238E27FC236}">
                <a16:creationId xmlns:a16="http://schemas.microsoft.com/office/drawing/2014/main" id="{977ACA86-033D-78E4-8250-D9AE3DCBF9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D90994-FF98-57B1-50EA-0A20547C6B75}"/>
              </a:ext>
            </a:extLst>
          </p:cNvPr>
          <p:cNvSpPr txBox="1"/>
          <p:nvPr/>
        </p:nvSpPr>
        <p:spPr>
          <a:xfrm>
            <a:off x="1141091" y="4846927"/>
            <a:ext cx="10730067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넷플릭스의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경우 이렇다고 볼 수 있는 차이가 느껴지지 않음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유튜브의 경우 사용일 수가 높은 값에 높은 타겟이 분포하지만 낮은 값들도 많기 때문에 큰 영향을 준 것 같지 않음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10BA1B3C-DF0D-C5DC-0FF8-8FA221D94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424" y="1655391"/>
            <a:ext cx="4429375" cy="324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C249371B-014C-2B6B-B538-F9A1B7B17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626791"/>
            <a:ext cx="4429376" cy="324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2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48585" y="223806"/>
            <a:ext cx="2961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EDA &amp;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B80CD-7FA5-5752-CC00-12F448BCBCA6}"/>
              </a:ext>
            </a:extLst>
          </p:cNvPr>
          <p:cNvSpPr txBox="1"/>
          <p:nvPr/>
        </p:nvSpPr>
        <p:spPr>
          <a:xfrm>
            <a:off x="1141091" y="899426"/>
            <a:ext cx="1045735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수치형 특성들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Robust Scaler</a:t>
            </a:r>
          </a:p>
        </p:txBody>
      </p:sp>
      <p:sp>
        <p:nvSpPr>
          <p:cNvPr id="6" name="AutoShape 2" descr="서울열린데이터광장">
            <a:extLst>
              <a:ext uri="{FF2B5EF4-FFF2-40B4-BE49-F238E27FC236}">
                <a16:creationId xmlns:a16="http://schemas.microsoft.com/office/drawing/2014/main" id="{AB9ABCC4-316D-399D-B130-8D031E6974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서울열린데이터광장">
            <a:extLst>
              <a:ext uri="{FF2B5EF4-FFF2-40B4-BE49-F238E27FC236}">
                <a16:creationId xmlns:a16="http://schemas.microsoft.com/office/drawing/2014/main" id="{977ACA86-033D-78E4-8250-D9AE3DCBF9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D90994-FF98-57B1-50EA-0A20547C6B75}"/>
              </a:ext>
            </a:extLst>
          </p:cNvPr>
          <p:cNvSpPr txBox="1"/>
          <p:nvPr/>
        </p:nvSpPr>
        <p:spPr>
          <a:xfrm>
            <a:off x="1141091" y="1626792"/>
            <a:ext cx="10730067" cy="334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중간값과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사분위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값을 활용하여 데이터를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스케일링하는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방식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Standard Scaler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다른 점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평균과 분산 대신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중간값과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사분위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값을 활용함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아주 동떨어진 데이터 포인트에 영향을 받지 않게 만들어 줌</a:t>
            </a:r>
            <a:r>
              <a:rPr lang="en-US" altLang="ko-KR" sz="2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5765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48585" y="223806"/>
            <a:ext cx="3507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학습 및 검증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B80CD-7FA5-5752-CC00-12F448BCBCA6}"/>
              </a:ext>
            </a:extLst>
          </p:cNvPr>
          <p:cNvSpPr txBox="1"/>
          <p:nvPr/>
        </p:nvSpPr>
        <p:spPr>
          <a:xfrm>
            <a:off x="1141091" y="899426"/>
            <a:ext cx="1045735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평가지표 선정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AutoShape 2" descr="서울열린데이터광장">
            <a:extLst>
              <a:ext uri="{FF2B5EF4-FFF2-40B4-BE49-F238E27FC236}">
                <a16:creationId xmlns:a16="http://schemas.microsoft.com/office/drawing/2014/main" id="{AB9ABCC4-316D-399D-B130-8D031E6974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서울열린데이터광장">
            <a:extLst>
              <a:ext uri="{FF2B5EF4-FFF2-40B4-BE49-F238E27FC236}">
                <a16:creationId xmlns:a16="http://schemas.microsoft.com/office/drawing/2014/main" id="{977ACA86-033D-78E4-8250-D9AE3DCBF9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D90994-FF98-57B1-50EA-0A20547C6B75}"/>
              </a:ext>
            </a:extLst>
          </p:cNvPr>
          <p:cNvSpPr txBox="1"/>
          <p:nvPr/>
        </p:nvSpPr>
        <p:spPr>
          <a:xfrm>
            <a:off x="1141091" y="1474392"/>
            <a:ext cx="10730067" cy="500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RMSE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오차 제곱의 합에 제곱근 형태를 취한 것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MSE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오차에 제곱을 하기 때문에 특이치에 민감해서 해당 지표를 사용함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작을수록 오차가 작은 모델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MAE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큰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오류값에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패널티를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주는 이점이 있음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 R-squared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결정계수로 간단히 특성으로 타겟을 예측할 때 분산을 얼마나 잘 줄였는지에 대한 성능 향상의 정도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R-squared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가까우면 데이터를 잘 설명하는 모델임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0247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48585" y="223806"/>
            <a:ext cx="3507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학습 및 검증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B80CD-7FA5-5752-CC00-12F448BCBCA6}"/>
              </a:ext>
            </a:extLst>
          </p:cNvPr>
          <p:cNvSpPr txBox="1"/>
          <p:nvPr/>
        </p:nvSpPr>
        <p:spPr>
          <a:xfrm>
            <a:off x="1141091" y="899426"/>
            <a:ext cx="1045735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Kfold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6" name="AutoShape 2" descr="서울열린데이터광장">
            <a:extLst>
              <a:ext uri="{FF2B5EF4-FFF2-40B4-BE49-F238E27FC236}">
                <a16:creationId xmlns:a16="http://schemas.microsoft.com/office/drawing/2014/main" id="{AB9ABCC4-316D-399D-B130-8D031E6974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서울열린데이터광장">
            <a:extLst>
              <a:ext uri="{FF2B5EF4-FFF2-40B4-BE49-F238E27FC236}">
                <a16:creationId xmlns:a16="http://schemas.microsoft.com/office/drawing/2014/main" id="{977ACA86-033D-78E4-8250-D9AE3DCBF9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D90994-FF98-57B1-50EA-0A20547C6B75}"/>
              </a:ext>
            </a:extLst>
          </p:cNvPr>
          <p:cNvSpPr txBox="1"/>
          <p:nvPr/>
        </p:nvSpPr>
        <p:spPr>
          <a:xfrm>
            <a:off x="1141091" y="1474392"/>
            <a:ext cx="10730067" cy="27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보편적으로 사용되는 교차 검증 기법으로 데이터 편중을 막기 위해서 별도의 세트로 구성된 학습 데이터 세트와 검증 데이터 세트에서 학습과 평가를 수행하는 것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데이터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폴드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세트를 만들어서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만큼 모델에 학습시키고 검증 평가를 반복적으로 수행하는 방식임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3449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48585" y="223806"/>
            <a:ext cx="3507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학습 및 검증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B80CD-7FA5-5752-CC00-12F448BCBCA6}"/>
              </a:ext>
            </a:extLst>
          </p:cNvPr>
          <p:cNvSpPr txBox="1"/>
          <p:nvPr/>
        </p:nvSpPr>
        <p:spPr>
          <a:xfrm>
            <a:off x="1141091" y="899426"/>
            <a:ext cx="1045735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Baseline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선정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AutoShape 2" descr="서울열린데이터광장">
            <a:extLst>
              <a:ext uri="{FF2B5EF4-FFF2-40B4-BE49-F238E27FC236}">
                <a16:creationId xmlns:a16="http://schemas.microsoft.com/office/drawing/2014/main" id="{AB9ABCC4-316D-399D-B130-8D031E6974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서울열린데이터광장">
            <a:extLst>
              <a:ext uri="{FF2B5EF4-FFF2-40B4-BE49-F238E27FC236}">
                <a16:creationId xmlns:a16="http://schemas.microsoft.com/office/drawing/2014/main" id="{977ACA86-033D-78E4-8250-D9AE3DCBF9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D90994-FF98-57B1-50EA-0A20547C6B75}"/>
              </a:ext>
            </a:extLst>
          </p:cNvPr>
          <p:cNvSpPr txBox="1"/>
          <p:nvPr/>
        </p:nvSpPr>
        <p:spPr>
          <a:xfrm>
            <a:off x="1141091" y="4846927"/>
            <a:ext cx="10730067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타겟의 평균값을 활용한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Baseline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모델을 선정함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R-squared : -0.00 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RMSE : 0.46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2CD5789-456A-2FBB-6D7D-C5328104A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091" y="1509971"/>
            <a:ext cx="4664662" cy="334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554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48585" y="223806"/>
            <a:ext cx="3507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학습 및 검증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B80CD-7FA5-5752-CC00-12F448BCBCA6}"/>
              </a:ext>
            </a:extLst>
          </p:cNvPr>
          <p:cNvSpPr txBox="1"/>
          <p:nvPr/>
        </p:nvSpPr>
        <p:spPr>
          <a:xfrm>
            <a:off x="1141091" y="899426"/>
            <a:ext cx="1045735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RidgeCV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AutoShape 2" descr="서울열린데이터광장">
            <a:extLst>
              <a:ext uri="{FF2B5EF4-FFF2-40B4-BE49-F238E27FC236}">
                <a16:creationId xmlns:a16="http://schemas.microsoft.com/office/drawing/2014/main" id="{AB9ABCC4-316D-399D-B130-8D031E6974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서울열린데이터광장">
            <a:extLst>
              <a:ext uri="{FF2B5EF4-FFF2-40B4-BE49-F238E27FC236}">
                <a16:creationId xmlns:a16="http://schemas.microsoft.com/office/drawing/2014/main" id="{977ACA86-033D-78E4-8250-D9AE3DCBF9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D90994-FF98-57B1-50EA-0A20547C6B75}"/>
              </a:ext>
            </a:extLst>
          </p:cNvPr>
          <p:cNvSpPr txBox="1"/>
          <p:nvPr/>
        </p:nvSpPr>
        <p:spPr>
          <a:xfrm>
            <a:off x="1157133" y="4846927"/>
            <a:ext cx="10730067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제약조건의 람다 값을 통해 모델에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패널티를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부여하는 방식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.(best alpha : 1)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R-squared : 0.557919 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RMSE : 0.307737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5F8BA519-4233-0E47-E8A8-874E66E55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091" y="1497939"/>
            <a:ext cx="4664662" cy="334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AD0E5047-5E4C-708E-7075-D6267D01F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893" y="1626792"/>
            <a:ext cx="5207167" cy="287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420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48585" y="223806"/>
            <a:ext cx="3507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학습 및 검증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B80CD-7FA5-5752-CC00-12F448BCBCA6}"/>
              </a:ext>
            </a:extLst>
          </p:cNvPr>
          <p:cNvSpPr txBox="1"/>
          <p:nvPr/>
        </p:nvSpPr>
        <p:spPr>
          <a:xfrm>
            <a:off x="1141091" y="899426"/>
            <a:ext cx="1045735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LassoCV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AutoShape 2" descr="서울열린데이터광장">
            <a:extLst>
              <a:ext uri="{FF2B5EF4-FFF2-40B4-BE49-F238E27FC236}">
                <a16:creationId xmlns:a16="http://schemas.microsoft.com/office/drawing/2014/main" id="{AB9ABCC4-316D-399D-B130-8D031E6974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서울열린데이터광장">
            <a:extLst>
              <a:ext uri="{FF2B5EF4-FFF2-40B4-BE49-F238E27FC236}">
                <a16:creationId xmlns:a16="http://schemas.microsoft.com/office/drawing/2014/main" id="{977ACA86-033D-78E4-8250-D9AE3DCBF9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D90994-FF98-57B1-50EA-0A20547C6B75}"/>
              </a:ext>
            </a:extLst>
          </p:cNvPr>
          <p:cNvSpPr txBox="1"/>
          <p:nvPr/>
        </p:nvSpPr>
        <p:spPr>
          <a:xfrm>
            <a:off x="1157133" y="4846927"/>
            <a:ext cx="10730067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Ridge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다르게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패널티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항에 절대값을 주는 모델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.(best alpha : 0.000075)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R-squared : 0.558085 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RMSE : 0.307680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4FAEF091-393D-5A9C-4184-2D8F00E8E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26792"/>
            <a:ext cx="5287594" cy="291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639905F9-2FE7-0245-8CAD-4B03465A9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471" y="1626792"/>
            <a:ext cx="4260182" cy="305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158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48585" y="223806"/>
            <a:ext cx="3507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학습 및 검증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B80CD-7FA5-5752-CC00-12F448BCBCA6}"/>
              </a:ext>
            </a:extLst>
          </p:cNvPr>
          <p:cNvSpPr txBox="1"/>
          <p:nvPr/>
        </p:nvSpPr>
        <p:spPr>
          <a:xfrm>
            <a:off x="1141091" y="899426"/>
            <a:ext cx="1045735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ElasticNetCV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AutoShape 2" descr="서울열린데이터광장">
            <a:extLst>
              <a:ext uri="{FF2B5EF4-FFF2-40B4-BE49-F238E27FC236}">
                <a16:creationId xmlns:a16="http://schemas.microsoft.com/office/drawing/2014/main" id="{AB9ABCC4-316D-399D-B130-8D031E6974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서울열린데이터광장">
            <a:extLst>
              <a:ext uri="{FF2B5EF4-FFF2-40B4-BE49-F238E27FC236}">
                <a16:creationId xmlns:a16="http://schemas.microsoft.com/office/drawing/2014/main" id="{977ACA86-033D-78E4-8250-D9AE3DCBF9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D90994-FF98-57B1-50EA-0A20547C6B75}"/>
              </a:ext>
            </a:extLst>
          </p:cNvPr>
          <p:cNvSpPr txBox="1"/>
          <p:nvPr/>
        </p:nvSpPr>
        <p:spPr>
          <a:xfrm>
            <a:off x="1157133" y="4846927"/>
            <a:ext cx="10730067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Ridge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Lasso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절충 모델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.(best alpha : 0.0001, Best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l1_ratio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0.665)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R-squared : 0.558047 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RMSE : 0.307693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39494013-5787-3AA1-B3FE-2347FD763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091" y="1633353"/>
            <a:ext cx="4493265" cy="321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CEE9B127-05DE-1BA3-A6BC-2FA36EF31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200" y="1527366"/>
            <a:ext cx="6047156" cy="333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516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48585" y="223806"/>
            <a:ext cx="3507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학습 및 검증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B80CD-7FA5-5752-CC00-12F448BCBCA6}"/>
              </a:ext>
            </a:extLst>
          </p:cNvPr>
          <p:cNvSpPr txBox="1"/>
          <p:nvPr/>
        </p:nvSpPr>
        <p:spPr>
          <a:xfrm>
            <a:off x="1141091" y="899426"/>
            <a:ext cx="1045735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(4)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일반화 성능 및 정리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AutoShape 2" descr="서울열린데이터광장">
            <a:extLst>
              <a:ext uri="{FF2B5EF4-FFF2-40B4-BE49-F238E27FC236}">
                <a16:creationId xmlns:a16="http://schemas.microsoft.com/office/drawing/2014/main" id="{AB9ABCC4-316D-399D-B130-8D031E6974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서울열린데이터광장">
            <a:extLst>
              <a:ext uri="{FF2B5EF4-FFF2-40B4-BE49-F238E27FC236}">
                <a16:creationId xmlns:a16="http://schemas.microsoft.com/office/drawing/2014/main" id="{977ACA86-033D-78E4-8250-D9AE3DCBF9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C4D86CB-2DA1-6AA2-B6EA-F9F827809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734102"/>
              </p:ext>
            </p:extLst>
          </p:nvPr>
        </p:nvGraphicFramePr>
        <p:xfrm>
          <a:off x="1486567" y="1888688"/>
          <a:ext cx="9999580" cy="4069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895">
                  <a:extLst>
                    <a:ext uri="{9D8B030D-6E8A-4147-A177-3AD203B41FA5}">
                      <a16:colId xmlns:a16="http://schemas.microsoft.com/office/drawing/2014/main" val="2873254316"/>
                    </a:ext>
                  </a:extLst>
                </a:gridCol>
                <a:gridCol w="2499895">
                  <a:extLst>
                    <a:ext uri="{9D8B030D-6E8A-4147-A177-3AD203B41FA5}">
                      <a16:colId xmlns:a16="http://schemas.microsoft.com/office/drawing/2014/main" val="3759845601"/>
                    </a:ext>
                  </a:extLst>
                </a:gridCol>
                <a:gridCol w="2499895">
                  <a:extLst>
                    <a:ext uri="{9D8B030D-6E8A-4147-A177-3AD203B41FA5}">
                      <a16:colId xmlns:a16="http://schemas.microsoft.com/office/drawing/2014/main" val="1530081018"/>
                    </a:ext>
                  </a:extLst>
                </a:gridCol>
                <a:gridCol w="2499895">
                  <a:extLst>
                    <a:ext uri="{9D8B030D-6E8A-4147-A177-3AD203B41FA5}">
                      <a16:colId xmlns:a16="http://schemas.microsoft.com/office/drawing/2014/main" val="1863557840"/>
                    </a:ext>
                  </a:extLst>
                </a:gridCol>
              </a:tblGrid>
              <a:tr h="813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RMSE (</a:t>
                      </a:r>
                      <a:r>
                        <a:rPr lang="ko-KR" altLang="en-US" sz="18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테스트셋</a:t>
                      </a:r>
                      <a:r>
                        <a:rPr lang="en-US" altLang="ko-KR" sz="18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R-Squared (</a:t>
                      </a:r>
                      <a:r>
                        <a:rPr lang="ko-KR" altLang="en-US" sz="18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테스트셋</a:t>
                      </a:r>
                      <a:r>
                        <a:rPr lang="en-US" altLang="ko-KR" sz="18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RMSE (</a:t>
                      </a:r>
                      <a:r>
                        <a:rPr lang="ko-KR" altLang="en-US" sz="18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교차검증</a:t>
                      </a:r>
                      <a:r>
                        <a:rPr lang="en-US" altLang="ko-KR" sz="18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703927"/>
                  </a:ext>
                </a:extLst>
              </a:tr>
              <a:tr h="813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Baseline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0.46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947425"/>
                  </a:ext>
                </a:extLst>
              </a:tr>
              <a:tr h="813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RidgeCV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0.307737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0.557919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0.312833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821127"/>
                  </a:ext>
                </a:extLst>
              </a:tr>
              <a:tr h="813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LassoCV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0.307680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0.558085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0.312810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277520"/>
                  </a:ext>
                </a:extLst>
              </a:tr>
              <a:tr h="813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ElasticNetCV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0.307693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0.558047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0.312815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30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166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48585" y="223806"/>
            <a:ext cx="217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해석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B80CD-7FA5-5752-CC00-12F448BCBCA6}"/>
              </a:ext>
            </a:extLst>
          </p:cNvPr>
          <p:cNvSpPr txBox="1"/>
          <p:nvPr/>
        </p:nvSpPr>
        <p:spPr>
          <a:xfrm>
            <a:off x="1141091" y="899426"/>
            <a:ext cx="1045735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선정 모델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LassoCV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AutoShape 2" descr="서울열린데이터광장">
            <a:extLst>
              <a:ext uri="{FF2B5EF4-FFF2-40B4-BE49-F238E27FC236}">
                <a16:creationId xmlns:a16="http://schemas.microsoft.com/office/drawing/2014/main" id="{AB9ABCC4-316D-399D-B130-8D031E6974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서울열린데이터광장">
            <a:extLst>
              <a:ext uri="{FF2B5EF4-FFF2-40B4-BE49-F238E27FC236}">
                <a16:creationId xmlns:a16="http://schemas.microsoft.com/office/drawing/2014/main" id="{977ACA86-033D-78E4-8250-D9AE3DCBF9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D90994-FF98-57B1-50EA-0A20547C6B75}"/>
              </a:ext>
            </a:extLst>
          </p:cNvPr>
          <p:cNvSpPr txBox="1"/>
          <p:nvPr/>
        </p:nvSpPr>
        <p:spPr>
          <a:xfrm>
            <a:off x="1157133" y="4846927"/>
            <a:ext cx="10730067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상관계수로 분석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소액결제 비사용 인구수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소액결제 사용 금액 없는 인구수인데 모델에서 정 반대의 결과를 보여줌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4FAEF091-393D-5A9C-4184-2D8F00E8E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133" y="1474392"/>
            <a:ext cx="5919537" cy="326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8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69E1C-0986-A909-7E1F-FD6A89573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4" y="397933"/>
            <a:ext cx="9601200" cy="14859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4D1B53-507F-E1F9-B2EB-5B5C7E96C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38300"/>
            <a:ext cx="9601200" cy="46101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 선정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문제 정의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Font typeface="Franklin Gothic Book" panose="020B0503020102020204" pitchFamily="34" charset="0"/>
              <a:buAutoNum type="arabicPeriod"/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EDA &amp;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Font typeface="Franklin Gothic Book" panose="020B0503020102020204" pitchFamily="34" charset="0"/>
              <a:buAutoNum type="arabicPeriod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학습 및 검증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Font typeface="Franklin Gothic Book" panose="020B0503020102020204" pitchFamily="34" charset="0"/>
              <a:buAutoNum type="arabicPeriod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해석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200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48585" y="223806"/>
            <a:ext cx="217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해석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B80CD-7FA5-5752-CC00-12F448BCBCA6}"/>
              </a:ext>
            </a:extLst>
          </p:cNvPr>
          <p:cNvSpPr txBox="1"/>
          <p:nvPr/>
        </p:nvSpPr>
        <p:spPr>
          <a:xfrm>
            <a:off x="1141091" y="899426"/>
            <a:ext cx="1045735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선정 모델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LassoCV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AutoShape 2" descr="서울열린데이터광장">
            <a:extLst>
              <a:ext uri="{FF2B5EF4-FFF2-40B4-BE49-F238E27FC236}">
                <a16:creationId xmlns:a16="http://schemas.microsoft.com/office/drawing/2014/main" id="{AB9ABCC4-316D-399D-B130-8D031E6974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서울열린데이터광장">
            <a:extLst>
              <a:ext uri="{FF2B5EF4-FFF2-40B4-BE49-F238E27FC236}">
                <a16:creationId xmlns:a16="http://schemas.microsoft.com/office/drawing/2014/main" id="{977ACA86-033D-78E4-8250-D9AE3DCBF9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D90994-FF98-57B1-50EA-0A20547C6B75}"/>
              </a:ext>
            </a:extLst>
          </p:cNvPr>
          <p:cNvSpPr txBox="1"/>
          <p:nvPr/>
        </p:nvSpPr>
        <p:spPr>
          <a:xfrm>
            <a:off x="1157133" y="4846927"/>
            <a:ext cx="10730067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상관계수로 분석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가설에서 세운 조건 동영상 콘텐츠 이용보다 쇼핑서비스와 데이터 사용량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금융 서비스 사용일수의 영향력이 더 큰 것으로 보임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4FAEF091-393D-5A9C-4184-2D8F00E8E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133" y="1474392"/>
            <a:ext cx="5919537" cy="326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202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48585" y="223806"/>
            <a:ext cx="217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해석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B80CD-7FA5-5752-CC00-12F448BCBCA6}"/>
              </a:ext>
            </a:extLst>
          </p:cNvPr>
          <p:cNvSpPr txBox="1"/>
          <p:nvPr/>
        </p:nvSpPr>
        <p:spPr>
          <a:xfrm>
            <a:off x="1141091" y="899426"/>
            <a:ext cx="1045735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PDP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Plot</a:t>
            </a:r>
          </a:p>
        </p:txBody>
      </p:sp>
      <p:sp>
        <p:nvSpPr>
          <p:cNvPr id="6" name="AutoShape 2" descr="서울열린데이터광장">
            <a:extLst>
              <a:ext uri="{FF2B5EF4-FFF2-40B4-BE49-F238E27FC236}">
                <a16:creationId xmlns:a16="http://schemas.microsoft.com/office/drawing/2014/main" id="{AB9ABCC4-316D-399D-B130-8D031E6974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서울열린데이터광장">
            <a:extLst>
              <a:ext uri="{FF2B5EF4-FFF2-40B4-BE49-F238E27FC236}">
                <a16:creationId xmlns:a16="http://schemas.microsoft.com/office/drawing/2014/main" id="{977ACA86-033D-78E4-8250-D9AE3DCBF9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D90994-FF98-57B1-50EA-0A20547C6B75}"/>
              </a:ext>
            </a:extLst>
          </p:cNvPr>
          <p:cNvSpPr txBox="1"/>
          <p:nvPr/>
        </p:nvSpPr>
        <p:spPr>
          <a:xfrm>
            <a:off x="6095999" y="2078806"/>
            <a:ext cx="5694947" cy="389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연령대와 성별 특성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PDP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확인함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가설에서 예상한 대로 연령이 어릴수록 연체 비율이 높았음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남성의 경우가 여성의 경우보다 높은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타겟값으로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예측됨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4808A494-9D0C-4522-F73C-65D9F744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06" y="1432273"/>
            <a:ext cx="4753978" cy="520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842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48585" y="223806"/>
            <a:ext cx="217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해석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B80CD-7FA5-5752-CC00-12F448BCBCA6}"/>
              </a:ext>
            </a:extLst>
          </p:cNvPr>
          <p:cNvSpPr txBox="1"/>
          <p:nvPr/>
        </p:nvSpPr>
        <p:spPr>
          <a:xfrm>
            <a:off x="1141091" y="899426"/>
            <a:ext cx="1045735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PDP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Plot</a:t>
            </a:r>
          </a:p>
        </p:txBody>
      </p:sp>
      <p:sp>
        <p:nvSpPr>
          <p:cNvPr id="6" name="AutoShape 2" descr="서울열린데이터광장">
            <a:extLst>
              <a:ext uri="{FF2B5EF4-FFF2-40B4-BE49-F238E27FC236}">
                <a16:creationId xmlns:a16="http://schemas.microsoft.com/office/drawing/2014/main" id="{AB9ABCC4-316D-399D-B130-8D031E6974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서울열린데이터광장">
            <a:extLst>
              <a:ext uri="{FF2B5EF4-FFF2-40B4-BE49-F238E27FC236}">
                <a16:creationId xmlns:a16="http://schemas.microsoft.com/office/drawing/2014/main" id="{977ACA86-033D-78E4-8250-D9AE3DCBF9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D90994-FF98-57B1-50EA-0A20547C6B75}"/>
              </a:ext>
            </a:extLst>
          </p:cNvPr>
          <p:cNvSpPr txBox="1"/>
          <p:nvPr/>
        </p:nvSpPr>
        <p:spPr>
          <a:xfrm>
            <a:off x="1141091" y="4962524"/>
            <a:ext cx="983170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세운 가설과 다르게 동영상 컨텐츠 이용일이 높은 것은 오히려 연체 비율의 감소를 보여주는 것으로 확인함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6B214256-9BF2-C476-8987-CAACB9675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091" y="1838826"/>
            <a:ext cx="4537814" cy="286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9F5C7D6D-FB39-E4B9-7EF9-09B1849BC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95" y="1838826"/>
            <a:ext cx="4537814" cy="286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882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48585" y="223806"/>
            <a:ext cx="217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해석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B80CD-7FA5-5752-CC00-12F448BCBCA6}"/>
              </a:ext>
            </a:extLst>
          </p:cNvPr>
          <p:cNvSpPr txBox="1"/>
          <p:nvPr/>
        </p:nvSpPr>
        <p:spPr>
          <a:xfrm>
            <a:off x="1141091" y="899426"/>
            <a:ext cx="1045735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AutoShape 2" descr="서울열린데이터광장">
            <a:extLst>
              <a:ext uri="{FF2B5EF4-FFF2-40B4-BE49-F238E27FC236}">
                <a16:creationId xmlns:a16="http://schemas.microsoft.com/office/drawing/2014/main" id="{AB9ABCC4-316D-399D-B130-8D031E6974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서울열린데이터광장">
            <a:extLst>
              <a:ext uri="{FF2B5EF4-FFF2-40B4-BE49-F238E27FC236}">
                <a16:creationId xmlns:a16="http://schemas.microsoft.com/office/drawing/2014/main" id="{977ACA86-033D-78E4-8250-D9AE3DCBF9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D90994-FF98-57B1-50EA-0A20547C6B75}"/>
              </a:ext>
            </a:extLst>
          </p:cNvPr>
          <p:cNvSpPr txBox="1"/>
          <p:nvPr/>
        </p:nvSpPr>
        <p:spPr>
          <a:xfrm>
            <a:off x="1180145" y="1496841"/>
            <a:ext cx="9831709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Both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연령이 어릴수록 연체 비율이 높을 것이다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O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남성이 여성보다 연체 비율이 높을 것이다</a:t>
            </a:r>
            <a:r>
              <a:rPr lang="en-US" altLang="ko-KR" sz="2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2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O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유튜브 시청이나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넷플릭스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시청 등 동영상 시청이 높은 사람들이 연체 비율이 높을 것이다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- </a:t>
            </a:r>
            <a:r>
              <a:rPr lang="en-US" altLang="ko-KR" sz="2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5C8AB3-7E78-66C3-93DA-174A124AF2E6}"/>
              </a:ext>
            </a:extLst>
          </p:cNvPr>
          <p:cNvSpPr txBox="1"/>
          <p:nvPr/>
        </p:nvSpPr>
        <p:spPr>
          <a:xfrm>
            <a:off x="1180145" y="3886200"/>
            <a:ext cx="9831709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연체 비율을 줄이기 위해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 남성 중 데이터 사용량이 높은 그룹에 대해 추가적인 알람 문자를 보내는 것이 연체 비율을 줄이는 것에 도움이 될 것 같음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한계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R-Squared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확인하면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0.558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정도의 값이 확인되었는데 이 값을 올리기 위한 과정이 매우 어려움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(0.75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이상이면 좋음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추가로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EDA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진행할 때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살의 경우가 가장 높은 것으로 확인되었는데 그 경우는 예측 되지 않는 것으로 확인함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0990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ECB581-5892-0F2A-7300-FB1AFBDC3B80}"/>
              </a:ext>
            </a:extLst>
          </p:cNvPr>
          <p:cNvSpPr txBox="1"/>
          <p:nvPr/>
        </p:nvSpPr>
        <p:spPr>
          <a:xfrm>
            <a:off x="4235551" y="2655227"/>
            <a:ext cx="10065410" cy="129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360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48585" y="223806"/>
            <a:ext cx="289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ECB581-5892-0F2A-7300-FB1AFBDC3B80}"/>
              </a:ext>
            </a:extLst>
          </p:cNvPr>
          <p:cNvSpPr txBox="1"/>
          <p:nvPr/>
        </p:nvSpPr>
        <p:spPr>
          <a:xfrm>
            <a:off x="1141091" y="882720"/>
            <a:ext cx="6487673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일반적으로 가장 많은 연체 기록이 남는 분야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통신요금과 스마트폰 단말기 할부금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2A8BF3-DC44-6421-4093-652379BC4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091" y="2147377"/>
            <a:ext cx="4794487" cy="284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3B80CD-7FA5-5752-CC00-12F448BCBCA6}"/>
              </a:ext>
            </a:extLst>
          </p:cNvPr>
          <p:cNvSpPr txBox="1"/>
          <p:nvPr/>
        </p:nvSpPr>
        <p:spPr>
          <a:xfrm>
            <a:off x="1141091" y="5124804"/>
            <a:ext cx="6614311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그룹에게 핸드폰 알람 문자를 발송하여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스마트폰 연체요금의 비율을 줄일 수 있을 지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08AA-9122-D5FB-5141-F821BA6AB1A2}"/>
              </a:ext>
            </a:extLst>
          </p:cNvPr>
          <p:cNvSpPr txBox="1"/>
          <p:nvPr/>
        </p:nvSpPr>
        <p:spPr>
          <a:xfrm>
            <a:off x="6096000" y="2147377"/>
            <a:ext cx="5935576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연체로 신용등급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3~4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 하락 기준 완화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But, </a:t>
            </a:r>
            <a:r>
              <a:rPr lang="ko-KR" altLang="en-US" sz="2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금융기간에서 추가 대출이나 대출 만기 연장 등이 거부될 수 있음</a:t>
            </a:r>
            <a:r>
              <a:rPr lang="en-US" altLang="ko-KR" sz="2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0EED7-CA97-74DA-536E-A3DC6E512541}"/>
              </a:ext>
            </a:extLst>
          </p:cNvPr>
          <p:cNvSpPr txBox="1"/>
          <p:nvPr/>
        </p:nvSpPr>
        <p:spPr>
          <a:xfrm>
            <a:off x="948585" y="6480305"/>
            <a:ext cx="8828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linkClick r:id="rId4"/>
              </a:rPr>
              <a:t>https://www.sisajournal.com/news/articleView.html?idxno=200089</a:t>
            </a:r>
            <a:r>
              <a:rPr lang="en-US" altLang="ko-KR" sz="1400" dirty="0"/>
              <a:t> - </a:t>
            </a:r>
            <a:r>
              <a:rPr lang="ko-KR" altLang="en-US" sz="1400" b="1" i="0" dirty="0">
                <a:solidFill>
                  <a:srgbClr val="383838"/>
                </a:solidFill>
                <a:effectLst/>
                <a:latin typeface="Roboto" panose="020B0604020202020204" pitchFamily="2" charset="0"/>
              </a:rPr>
              <a:t>“통신비 납부 깜박했다” 연체 기록 잡힐까</a:t>
            </a:r>
            <a:r>
              <a:rPr lang="en-US" altLang="ko-KR" sz="1400" b="1" i="0" dirty="0">
                <a:solidFill>
                  <a:srgbClr val="383838"/>
                </a:solidFill>
                <a:effectLst/>
                <a:latin typeface="Roboto" panose="020B0604020202020204" pitchFamily="2" charset="0"/>
              </a:rPr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9750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48585" y="223806"/>
            <a:ext cx="289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 선정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B80CD-7FA5-5752-CC00-12F448BCBCA6}"/>
              </a:ext>
            </a:extLst>
          </p:cNvPr>
          <p:cNvSpPr txBox="1"/>
          <p:nvPr/>
        </p:nvSpPr>
        <p:spPr>
          <a:xfrm>
            <a:off x="1141091" y="4508662"/>
            <a:ext cx="10815781" cy="1682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 선정 근거 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요금 연체 비율 칼럼과 소액결제 사용금액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통화 사용량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사용량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콘텐츠 사용지수 등 그룹의 특징과 타겟으로 계산할 칼럼이 많기 때문에 선정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08AA-9122-D5FB-5141-F821BA6AB1A2}"/>
              </a:ext>
            </a:extLst>
          </p:cNvPr>
          <p:cNvSpPr txBox="1"/>
          <p:nvPr/>
        </p:nvSpPr>
        <p:spPr>
          <a:xfrm>
            <a:off x="1141091" y="2119303"/>
            <a:ext cx="10890485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Both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서울시와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SK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텔레콤이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공공빅데이터와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통신데이터 가맹결합을 통해 추정한 서울 행정동 단위 성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연령별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인가구와 서울시민의 생활특성 정보 데이터셋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 생활인구 데이터셋</a:t>
            </a:r>
            <a:endParaRPr lang="en-US" altLang="ko-KR" sz="2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0EED7-CA97-74DA-536E-A3DC6E512541}"/>
              </a:ext>
            </a:extLst>
          </p:cNvPr>
          <p:cNvSpPr txBox="1"/>
          <p:nvPr/>
        </p:nvSpPr>
        <p:spPr>
          <a:xfrm>
            <a:off x="948585" y="6480305"/>
            <a:ext cx="7890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linkClick r:id="rId3"/>
              </a:rPr>
              <a:t>https://data.seoul.go.kr/dataVisual/seoul/seoulLivingPopulation.do</a:t>
            </a:r>
            <a:r>
              <a:rPr lang="en-US" altLang="ko-KR" sz="1400" dirty="0"/>
              <a:t> - </a:t>
            </a:r>
            <a:r>
              <a:rPr lang="ko-KR" altLang="en-US" sz="1400" b="1" i="0" dirty="0">
                <a:solidFill>
                  <a:srgbClr val="383838"/>
                </a:solidFill>
                <a:effectLst/>
                <a:latin typeface="Roboto" panose="020B0604020202020204" pitchFamily="2" charset="0"/>
              </a:rPr>
              <a:t>서울 </a:t>
            </a:r>
            <a:r>
              <a:rPr lang="ko-KR" altLang="en-US" sz="1400" b="1" i="0" dirty="0" err="1">
                <a:solidFill>
                  <a:srgbClr val="383838"/>
                </a:solidFill>
                <a:effectLst/>
                <a:latin typeface="Roboto" panose="020B0604020202020204" pitchFamily="2" charset="0"/>
              </a:rPr>
              <a:t>열린데이터</a:t>
            </a:r>
            <a:r>
              <a:rPr lang="ko-KR" altLang="en-US" sz="1400" b="1" i="0" dirty="0">
                <a:solidFill>
                  <a:srgbClr val="383838"/>
                </a:solidFill>
                <a:effectLst/>
                <a:latin typeface="Roboto" panose="020B0604020202020204" pitchFamily="2" charset="0"/>
              </a:rPr>
              <a:t> 광장 빅데이터</a:t>
            </a:r>
            <a:endParaRPr lang="ko-KR" altLang="en-US" sz="1400" dirty="0"/>
          </a:p>
        </p:txBody>
      </p:sp>
      <p:sp>
        <p:nvSpPr>
          <p:cNvPr id="6" name="AutoShape 2" descr="서울열린데이터광장">
            <a:extLst>
              <a:ext uri="{FF2B5EF4-FFF2-40B4-BE49-F238E27FC236}">
                <a16:creationId xmlns:a16="http://schemas.microsoft.com/office/drawing/2014/main" id="{AB9ABCC4-316D-399D-B130-8D031E6974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서울열린데이터광장">
            <a:extLst>
              <a:ext uri="{FF2B5EF4-FFF2-40B4-BE49-F238E27FC236}">
                <a16:creationId xmlns:a16="http://schemas.microsoft.com/office/drawing/2014/main" id="{977ACA86-033D-78E4-8250-D9AE3DCBF9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12B2BC5-6688-5285-C623-9D9B180C2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091" y="944810"/>
            <a:ext cx="3858692" cy="109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3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48585" y="223806"/>
            <a:ext cx="3740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문제 정의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B80CD-7FA5-5752-CC00-12F448BCBCA6}"/>
              </a:ext>
            </a:extLst>
          </p:cNvPr>
          <p:cNvSpPr txBox="1"/>
          <p:nvPr/>
        </p:nvSpPr>
        <p:spPr>
          <a:xfrm>
            <a:off x="1141090" y="3424091"/>
            <a:ext cx="10457351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정의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개월 내 요금 연체 비율이 높은 그룹이 각 특성에서 연관성 높은 특성을 선정해 해당 그룹에게 미리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연체 경고 문자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전송할 수 있을까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연체 비율이 연령대와 상관이 있을까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08AA-9122-D5FB-5141-F821BA6AB1A2}"/>
              </a:ext>
            </a:extLst>
          </p:cNvPr>
          <p:cNvSpPr txBox="1"/>
          <p:nvPr/>
        </p:nvSpPr>
        <p:spPr>
          <a:xfrm>
            <a:off x="1141091" y="899426"/>
            <a:ext cx="10890485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타겟으로 지정 할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개월 내 요금 연체 비율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칼럼을 살펴보면 몇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%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인지 숫자로 나오기 때문에 해당 수치가 있는지 없는지를 분류하는 것보다 </a:t>
            </a:r>
            <a:r>
              <a:rPr lang="ko-KR" altLang="en-US" sz="2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수치가 높은 그룹의 특징을 살펴보기 위해 </a:t>
            </a:r>
            <a:r>
              <a:rPr lang="en-US" altLang="ko-KR" sz="2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</a:t>
            </a:r>
            <a:r>
              <a:rPr lang="en-US" altLang="ko-KR" sz="2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아닌 </a:t>
            </a:r>
            <a:r>
              <a:rPr lang="en-US" altLang="ko-KR" sz="2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회귀</a:t>
            </a:r>
            <a:r>
              <a:rPr lang="en-US" altLang="ko-KR" sz="2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설정하여 각 </a:t>
            </a:r>
            <a:r>
              <a:rPr lang="ko-KR" altLang="en-US" sz="2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특성들과의</a:t>
            </a:r>
            <a:r>
              <a:rPr lang="ko-KR" altLang="en-US" sz="2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관계를 살펴보는 것이 좋아 보임</a:t>
            </a:r>
            <a:r>
              <a:rPr lang="en-US" altLang="ko-KR" sz="2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AutoShape 2" descr="서울열린데이터광장">
            <a:extLst>
              <a:ext uri="{FF2B5EF4-FFF2-40B4-BE49-F238E27FC236}">
                <a16:creationId xmlns:a16="http://schemas.microsoft.com/office/drawing/2014/main" id="{AB9ABCC4-316D-399D-B130-8D031E6974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서울열린데이터광장">
            <a:extLst>
              <a:ext uri="{FF2B5EF4-FFF2-40B4-BE49-F238E27FC236}">
                <a16:creationId xmlns:a16="http://schemas.microsoft.com/office/drawing/2014/main" id="{977ACA86-033D-78E4-8250-D9AE3DCBF9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16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48585" y="223806"/>
            <a:ext cx="3740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문제 정의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B80CD-7FA5-5752-CC00-12F448BCBCA6}"/>
              </a:ext>
            </a:extLst>
          </p:cNvPr>
          <p:cNvSpPr txBox="1"/>
          <p:nvPr/>
        </p:nvSpPr>
        <p:spPr>
          <a:xfrm>
            <a:off x="1141091" y="899426"/>
            <a:ext cx="10457351" cy="27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가설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연령이 어릴수록 연체 비율이 높을 것이다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남성이 여성보다 연체 비율이 높을 것이다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유튜브 시청이나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넷플릭스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시청 등 동영상 시청이 높은 사람들이 연체 비율이 높을 것이다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AutoShape 2" descr="서울열린데이터광장">
            <a:extLst>
              <a:ext uri="{FF2B5EF4-FFF2-40B4-BE49-F238E27FC236}">
                <a16:creationId xmlns:a16="http://schemas.microsoft.com/office/drawing/2014/main" id="{AB9ABCC4-316D-399D-B130-8D031E6974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서울열린데이터광장">
            <a:extLst>
              <a:ext uri="{FF2B5EF4-FFF2-40B4-BE49-F238E27FC236}">
                <a16:creationId xmlns:a16="http://schemas.microsoft.com/office/drawing/2014/main" id="{977ACA86-033D-78E4-8250-D9AE3DCBF9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D21CB8-24DF-1D3F-9D90-51B479E9B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568" y="3935947"/>
            <a:ext cx="2822661" cy="1018705"/>
          </a:xfrm>
          <a:prstGeom prst="rect">
            <a:avLst/>
          </a:prstGeom>
        </p:spPr>
      </p:pic>
      <p:pic>
        <p:nvPicPr>
          <p:cNvPr id="3074" name="Picture 2" descr="성별 기호 무료 아이콘">
            <a:extLst>
              <a:ext uri="{FF2B5EF4-FFF2-40B4-BE49-F238E27FC236}">
                <a16:creationId xmlns:a16="http://schemas.microsoft.com/office/drawing/2014/main" id="{B787E480-DCF0-D7E6-A595-7995DE9D0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960" y="3905032"/>
            <a:ext cx="2058152" cy="205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EF7D998-8877-AEB3-00AC-B2E904F18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499" y="4186960"/>
            <a:ext cx="1494297" cy="149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1E26266-8010-7B89-00D5-EA06A6B12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329" y="4445299"/>
            <a:ext cx="1957137" cy="195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56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48585" y="223806"/>
            <a:ext cx="2961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EDA &amp;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B80CD-7FA5-5752-CC00-12F448BCBCA6}"/>
              </a:ext>
            </a:extLst>
          </p:cNvPr>
          <p:cNvSpPr txBox="1"/>
          <p:nvPr/>
        </p:nvSpPr>
        <p:spPr>
          <a:xfrm>
            <a:off x="1141091" y="899426"/>
            <a:ext cx="10457351" cy="334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Target :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개월 내 요금 연체 비율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왼쪽으로 값이 쏠린 상황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이상치를 제거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(50%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행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발견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drop)</a:t>
            </a: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모델링 과정에서 타겟의 값이 정규 분포 형태를 띄는 것이 좋기 때문에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log1p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정규 분포 형태로 변환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AutoShape 2" descr="서울열린데이터광장">
            <a:extLst>
              <a:ext uri="{FF2B5EF4-FFF2-40B4-BE49-F238E27FC236}">
                <a16:creationId xmlns:a16="http://schemas.microsoft.com/office/drawing/2014/main" id="{AB9ABCC4-316D-399D-B130-8D031E6974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서울열린데이터광장">
            <a:extLst>
              <a:ext uri="{FF2B5EF4-FFF2-40B4-BE49-F238E27FC236}">
                <a16:creationId xmlns:a16="http://schemas.microsoft.com/office/drawing/2014/main" id="{977ACA86-033D-78E4-8250-D9AE3DCBF9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95147A7-94D9-EE61-A8DE-1AC9BAD2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798" y="3600698"/>
            <a:ext cx="3124170" cy="325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4EBFA11-B57B-DE92-D556-725CFE9320DD}"/>
              </a:ext>
            </a:extLst>
          </p:cNvPr>
          <p:cNvSpPr/>
          <p:nvPr/>
        </p:nvSpPr>
        <p:spPr>
          <a:xfrm>
            <a:off x="5666873" y="4781170"/>
            <a:ext cx="858253" cy="513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E322608-734F-9F73-FA37-B9785E261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173" y="3600698"/>
            <a:ext cx="4333307" cy="313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170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48585" y="223806"/>
            <a:ext cx="2961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EDA &amp;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B80CD-7FA5-5752-CC00-12F448BCBCA6}"/>
              </a:ext>
            </a:extLst>
          </p:cNvPr>
          <p:cNvSpPr txBox="1"/>
          <p:nvPr/>
        </p:nvSpPr>
        <p:spPr>
          <a:xfrm>
            <a:off x="1141091" y="899426"/>
            <a:ext cx="1045735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Target vs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성별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AutoShape 2" descr="서울열린데이터광장">
            <a:extLst>
              <a:ext uri="{FF2B5EF4-FFF2-40B4-BE49-F238E27FC236}">
                <a16:creationId xmlns:a16="http://schemas.microsoft.com/office/drawing/2014/main" id="{AB9ABCC4-316D-399D-B130-8D031E6974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서울열린데이터광장">
            <a:extLst>
              <a:ext uri="{FF2B5EF4-FFF2-40B4-BE49-F238E27FC236}">
                <a16:creationId xmlns:a16="http://schemas.microsoft.com/office/drawing/2014/main" id="{977ACA86-033D-78E4-8250-D9AE3DCBF9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084B6B6-3511-8FB4-75A4-8A63D5B65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58" y="1626792"/>
            <a:ext cx="6280575" cy="459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D90994-FF98-57B1-50EA-0A20547C6B75}"/>
              </a:ext>
            </a:extLst>
          </p:cNvPr>
          <p:cNvSpPr txBox="1"/>
          <p:nvPr/>
        </p:nvSpPr>
        <p:spPr>
          <a:xfrm>
            <a:off x="7026533" y="1915451"/>
            <a:ext cx="464112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남성의 경우가 여성보다 높은 것으로 확인됨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8759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E70997B-AF97-9E61-AD00-84B6058A4E9C}"/>
              </a:ext>
            </a:extLst>
          </p:cNvPr>
          <p:cNvSpPr txBox="1"/>
          <p:nvPr/>
        </p:nvSpPr>
        <p:spPr>
          <a:xfrm>
            <a:off x="948585" y="223806"/>
            <a:ext cx="2961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EDA &amp;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B80CD-7FA5-5752-CC00-12F448BCBCA6}"/>
              </a:ext>
            </a:extLst>
          </p:cNvPr>
          <p:cNvSpPr txBox="1"/>
          <p:nvPr/>
        </p:nvSpPr>
        <p:spPr>
          <a:xfrm>
            <a:off x="1141091" y="899426"/>
            <a:ext cx="1045735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Target vs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연령대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AutoShape 2" descr="서울열린데이터광장">
            <a:extLst>
              <a:ext uri="{FF2B5EF4-FFF2-40B4-BE49-F238E27FC236}">
                <a16:creationId xmlns:a16="http://schemas.microsoft.com/office/drawing/2014/main" id="{AB9ABCC4-316D-399D-B130-8D031E6974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서울열린데이터광장">
            <a:extLst>
              <a:ext uri="{FF2B5EF4-FFF2-40B4-BE49-F238E27FC236}">
                <a16:creationId xmlns:a16="http://schemas.microsoft.com/office/drawing/2014/main" id="{977ACA86-033D-78E4-8250-D9AE3DCBF9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D90994-FF98-57B1-50EA-0A20547C6B75}"/>
              </a:ext>
            </a:extLst>
          </p:cNvPr>
          <p:cNvSpPr txBox="1"/>
          <p:nvPr/>
        </p:nvSpPr>
        <p:spPr>
          <a:xfrm>
            <a:off x="7026533" y="1915451"/>
            <a:ext cx="4641129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연령대의 경우 무조건 어린 것이 아니고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살의 경우가 가장 높은 연체율을 보인다고 판단했습니다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B0F8DEE7-9C51-62E8-E9C9-2E0FFA62A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092" y="1626792"/>
            <a:ext cx="5917524" cy="433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931797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10109</TotalTime>
  <Words>1655</Words>
  <Application>Microsoft Office PowerPoint</Application>
  <PresentationFormat>와이드스크린</PresentationFormat>
  <Paragraphs>184</Paragraphs>
  <Slides>24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맑은 고딕</vt:lpstr>
      <vt:lpstr>Arial</vt:lpstr>
      <vt:lpstr>Franklin Gothic Book</vt:lpstr>
      <vt:lpstr>Roboto</vt:lpstr>
      <vt:lpstr>Wingdings</vt:lpstr>
      <vt:lpstr>자르기</vt:lpstr>
      <vt:lpstr>핸드폰 연체율을 줄여보자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 Project</dc:title>
  <dc:creator>원명재</dc:creator>
  <cp:lastModifiedBy>A4218</cp:lastModifiedBy>
  <cp:revision>83</cp:revision>
  <dcterms:created xsi:type="dcterms:W3CDTF">2021-03-03T15:34:40Z</dcterms:created>
  <dcterms:modified xsi:type="dcterms:W3CDTF">2023-02-08T04:38:17Z</dcterms:modified>
</cp:coreProperties>
</file>