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4" r:id="rId3"/>
    <p:sldId id="373" r:id="rId4"/>
    <p:sldId id="409" r:id="rId5"/>
    <p:sldId id="389" r:id="rId6"/>
    <p:sldId id="390" r:id="rId7"/>
    <p:sldId id="410" r:id="rId8"/>
    <p:sldId id="392" r:id="rId9"/>
    <p:sldId id="398" r:id="rId10"/>
    <p:sldId id="411" r:id="rId11"/>
    <p:sldId id="412" r:id="rId12"/>
    <p:sldId id="395" r:id="rId13"/>
    <p:sldId id="413" r:id="rId14"/>
    <p:sldId id="407" r:id="rId15"/>
    <p:sldId id="414" r:id="rId16"/>
    <p:sldId id="3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D80B2F-F1C5-32CF-EBD7-248AC4C5CC7F}" name="A4218" initials="A" userId="A4218" providerId="None"/>
  <p188:author id="{30D563B8-1AC4-6E57-103D-BDFB4C6E00E0}" name="이 계진" initials="이계" userId="S::rpwls1@ajou.ac.kr::68a33600-9856-466a-bc1c-e03f0fcd8d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760" autoAdjust="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6D9D-1184-49E6-B3A2-2353069E02EA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7A68-04B6-48F5-AE11-27BB75AC5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1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8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9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8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0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8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5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5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5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026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0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6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14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0214-1669-47CE-A3D0-E8DC209C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91" y="1240408"/>
            <a:ext cx="9308114" cy="2098226"/>
          </a:xfrm>
        </p:spPr>
        <p:txBody>
          <a:bodyPr/>
          <a:lstStyle/>
          <a:p>
            <a:r>
              <a:rPr lang="ko-KR" altLang="en-US" sz="3600" b="1" dirty="0"/>
              <a:t>호텔 리뷰와 호텔의 </a:t>
            </a:r>
            <a:r>
              <a:rPr lang="ko-KR" altLang="en-US" sz="3600" b="1" dirty="0" err="1"/>
              <a:t>별점은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신뢰할수</a:t>
            </a:r>
            <a:r>
              <a:rPr lang="ko-KR" altLang="en-US" sz="3600" b="1" dirty="0"/>
              <a:t> 있을까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C070F-F54F-4F5F-9EA6-2A38C77A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429" y="4385086"/>
            <a:ext cx="6831673" cy="1086237"/>
          </a:xfrm>
        </p:spPr>
        <p:txBody>
          <a:bodyPr/>
          <a:lstStyle/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AI_17_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원명재</a:t>
            </a:r>
          </a:p>
        </p:txBody>
      </p:sp>
    </p:spTree>
    <p:extLst>
      <p:ext uri="{BB962C8B-B14F-4D97-AF65-F5344CB8AC3E}">
        <p14:creationId xmlns:p14="http://schemas.microsoft.com/office/powerpoint/2010/main" val="10943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토큰화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B08193-EDA6-F2FF-2D2A-A483E6E5F9C5}"/>
              </a:ext>
            </a:extLst>
          </p:cNvPr>
          <p:cNvSpPr/>
          <p:nvPr/>
        </p:nvSpPr>
        <p:spPr>
          <a:xfrm>
            <a:off x="1142434" y="1921378"/>
            <a:ext cx="3515700" cy="20410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00AED-D01F-7168-4A06-F05D8C143FB1}"/>
              </a:ext>
            </a:extLst>
          </p:cNvPr>
          <p:cNvSpPr txBox="1"/>
          <p:nvPr/>
        </p:nvSpPr>
        <p:spPr>
          <a:xfrm>
            <a:off x="2391777" y="1925056"/>
            <a:ext cx="9487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BEFORE</a:t>
            </a:r>
          </a:p>
        </p:txBody>
      </p:sp>
      <p:sp>
        <p:nvSpPr>
          <p:cNvPr id="12" name="AutoShape 2" descr="서울열린데이터광장">
            <a:extLst>
              <a:ext uri="{FF2B5EF4-FFF2-40B4-BE49-F238E27FC236}">
                <a16:creationId xmlns:a16="http://schemas.microsoft.com/office/drawing/2014/main" id="{1FF76C1A-40C6-D858-7309-0FC24EAAF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8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서울열린데이터광장">
            <a:extLst>
              <a:ext uri="{FF2B5EF4-FFF2-40B4-BE49-F238E27FC236}">
                <a16:creationId xmlns:a16="http://schemas.microsoft.com/office/drawing/2014/main" id="{6AE80950-77EE-99A1-5FE4-FAB7E83B7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20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5CA7F0F-264E-A9C2-91C1-8135D090DD86}"/>
              </a:ext>
            </a:extLst>
          </p:cNvPr>
          <p:cNvSpPr/>
          <p:nvPr/>
        </p:nvSpPr>
        <p:spPr>
          <a:xfrm>
            <a:off x="5943600" y="1921378"/>
            <a:ext cx="5829300" cy="20410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CB3D3-7038-9088-6CCD-4EC3AAFA39C1}"/>
              </a:ext>
            </a:extLst>
          </p:cNvPr>
          <p:cNvSpPr txBox="1"/>
          <p:nvPr/>
        </p:nvSpPr>
        <p:spPr>
          <a:xfrm>
            <a:off x="8288053" y="1925056"/>
            <a:ext cx="86864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05A19F-B97F-FF11-748B-AB6913BD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16" y="2520766"/>
            <a:ext cx="3157684" cy="982391"/>
          </a:xfrm>
          <a:prstGeom prst="rect">
            <a:avLst/>
          </a:prstGeom>
        </p:spPr>
      </p:pic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81041E63-2239-8C60-3961-B77C2DF1019D}"/>
              </a:ext>
            </a:extLst>
          </p:cNvPr>
          <p:cNvSpPr/>
          <p:nvPr/>
        </p:nvSpPr>
        <p:spPr>
          <a:xfrm rot="5400000">
            <a:off x="4900816" y="2529645"/>
            <a:ext cx="952500" cy="964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17E88C-1452-3C46-1344-4CB2913F6459}"/>
              </a:ext>
            </a:extLst>
          </p:cNvPr>
          <p:cNvSpPr txBox="1"/>
          <p:nvPr/>
        </p:nvSpPr>
        <p:spPr>
          <a:xfrm>
            <a:off x="1010749" y="4263733"/>
            <a:ext cx="1045735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한국어를 토큰화 하는 과정에는 여러 개의 라이브러리가 존재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MeCab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속도가 중요한 경우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Okt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정규화를 진행해 주기 때문에 해당 기능 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907DD1-8E39-7CB7-3AC7-D816887BB6B6}"/>
              </a:ext>
            </a:extLst>
          </p:cNvPr>
          <p:cNvSpPr/>
          <p:nvPr/>
        </p:nvSpPr>
        <p:spPr>
          <a:xfrm>
            <a:off x="948585" y="5435354"/>
            <a:ext cx="7810404" cy="65337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285FB-A642-BB20-B32C-47587A10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0" y="2872604"/>
            <a:ext cx="5563700" cy="4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불용어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2" descr="서울열린데이터광장">
            <a:extLst>
              <a:ext uri="{FF2B5EF4-FFF2-40B4-BE49-F238E27FC236}">
                <a16:creationId xmlns:a16="http://schemas.microsoft.com/office/drawing/2014/main" id="{1FF76C1A-40C6-D858-7309-0FC24EAAF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8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서울열린데이터광장">
            <a:extLst>
              <a:ext uri="{FF2B5EF4-FFF2-40B4-BE49-F238E27FC236}">
                <a16:creationId xmlns:a16="http://schemas.microsoft.com/office/drawing/2014/main" id="{6AE80950-77EE-99A1-5FE4-FAB7E83B7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20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5CA7F0F-264E-A9C2-91C1-8135D090DD86}"/>
              </a:ext>
            </a:extLst>
          </p:cNvPr>
          <p:cNvSpPr/>
          <p:nvPr/>
        </p:nvSpPr>
        <p:spPr>
          <a:xfrm>
            <a:off x="948585" y="1626793"/>
            <a:ext cx="3815920" cy="43317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17E88C-1452-3C46-1344-4CB2913F6459}"/>
              </a:ext>
            </a:extLst>
          </p:cNvPr>
          <p:cNvSpPr txBox="1"/>
          <p:nvPr/>
        </p:nvSpPr>
        <p:spPr>
          <a:xfrm>
            <a:off x="5113905" y="1626792"/>
            <a:ext cx="6928184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RANKS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한국어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불용어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사전 활용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호텔리뷰에 추가로 등장하지만 의미 없는 단어 추가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F3E0F-A0C4-2AE1-328C-F61677F1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11" y="1912603"/>
            <a:ext cx="2797063" cy="3599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8A44A-EBC4-510A-2B16-ED61A78A6182}"/>
              </a:ext>
            </a:extLst>
          </p:cNvPr>
          <p:cNvSpPr txBox="1"/>
          <p:nvPr/>
        </p:nvSpPr>
        <p:spPr>
          <a:xfrm>
            <a:off x="5113905" y="4016151"/>
            <a:ext cx="692818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tokenizer,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to sequence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텍스트를 숫자의 시퀀스로 변경하고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padding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데이터를 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5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11B3B2-A723-259F-5A04-E3A3A09F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71" y="1855914"/>
            <a:ext cx="4800230" cy="39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BE597-3FF9-4E4F-F77F-73D33458BFBB}"/>
              </a:ext>
            </a:extLst>
          </p:cNvPr>
          <p:cNvSpPr txBox="1"/>
          <p:nvPr/>
        </p:nvSpPr>
        <p:spPr>
          <a:xfrm>
            <a:off x="1143371" y="875357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정확도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0.8462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2218942-A65B-E572-7E5B-9CE9A7C7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33" y="1855914"/>
            <a:ext cx="4800230" cy="39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5DB9F-C1A6-C9C3-5075-BC7F2FA2439C}"/>
              </a:ext>
            </a:extLst>
          </p:cNvPr>
          <p:cNvSpPr txBox="1"/>
          <p:nvPr/>
        </p:nvSpPr>
        <p:spPr>
          <a:xfrm>
            <a:off x="2158713" y="5690233"/>
            <a:ext cx="1045735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Threshold: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                                  threshold :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테스트 데이터 평가 결과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3024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BE597-3FF9-4E4F-F77F-73D33458BFBB}"/>
              </a:ext>
            </a:extLst>
          </p:cNvPr>
          <p:cNvSpPr txBox="1"/>
          <p:nvPr/>
        </p:nvSpPr>
        <p:spPr>
          <a:xfrm>
            <a:off x="1143371" y="875357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리뷰에 대한 모델의 예측 결과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5DB9F-C1A6-C9C3-5075-BC7F2FA2439C}"/>
              </a:ext>
            </a:extLst>
          </p:cNvPr>
          <p:cNvSpPr txBox="1"/>
          <p:nvPr/>
        </p:nvSpPr>
        <p:spPr>
          <a:xfrm>
            <a:off x="1019724" y="1690952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뷰가 좋았는데 화장실에서 냄새가 심하게 나네요</a:t>
            </a: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BE36D3-B586-A424-6FEB-E866D953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01" y="2412934"/>
            <a:ext cx="6867414" cy="7570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53E210-C46C-EBC9-D06B-3026F3EA0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01" y="4047382"/>
            <a:ext cx="7124857" cy="733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304AC8-2A0A-A3C0-7500-5DEBDCA9ED34}"/>
              </a:ext>
            </a:extLst>
          </p:cNvPr>
          <p:cNvSpPr txBox="1"/>
          <p:nvPr/>
        </p:nvSpPr>
        <p:spPr>
          <a:xfrm>
            <a:off x="1019724" y="3307077"/>
            <a:ext cx="10457351" cy="59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주위 환경이 매우 좋고 바깥 환경과 잘 </a:t>
            </a:r>
            <a:r>
              <a:rPr lang="ko-KR" altLang="en-US" sz="2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어울어지는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배경입니다</a:t>
            </a:r>
            <a:r>
              <a:rPr lang="en-US" altLang="ko-KR" sz="24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32695-161C-15ED-EF9D-FB09654E812D}"/>
              </a:ext>
            </a:extLst>
          </p:cNvPr>
          <p:cNvSpPr txBox="1"/>
          <p:nvPr/>
        </p:nvSpPr>
        <p:spPr>
          <a:xfrm>
            <a:off x="1019724" y="4943207"/>
            <a:ext cx="10457351" cy="59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냄새가 좀 나고</a:t>
            </a: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침대가 삐걱거립니다</a:t>
            </a:r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1127F9-A524-9DC2-8D35-2BCB4CA6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01" y="5661756"/>
            <a:ext cx="7325142" cy="7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6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80145" y="1496841"/>
            <a:ext cx="983170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정확도가 높은 것을 통해 모델은 잘 학습되었다고 생각했지만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확률로 보통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개이기 때문에 모델이 예측을 잘 한다고 해서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변별력있는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모델의 결과값을 보여주진 못함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99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80145" y="1496841"/>
            <a:ext cx="983170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애초에 목표했던 것이 무분별한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주는 것에 대해서 별점보다 신뢰도 있는 텍스트만의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계산기를 만들어보고자 한 것인데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아래로 추가로 실행한 문장의 예측 결과를 확인하면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해결하지 못한 것을 확인할 수 있어서 아쉽습니다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C8AB3-7E78-66C3-93DA-174A124AF2E6}"/>
              </a:ext>
            </a:extLst>
          </p:cNvPr>
          <p:cNvSpPr txBox="1"/>
          <p:nvPr/>
        </p:nvSpPr>
        <p:spPr>
          <a:xfrm>
            <a:off x="1180145" y="3886200"/>
            <a:ext cx="98317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‘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냄새나는 곳이고 오기 싫습니다 그래도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별점은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잘 줄게요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문장을 예측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81E6C1-BC76-5EBA-8B3E-D3E461F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24" y="4575136"/>
            <a:ext cx="6677474" cy="839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9088E-9F6F-F610-D138-09BCF1BB4122}"/>
              </a:ext>
            </a:extLst>
          </p:cNvPr>
          <p:cNvSpPr txBox="1"/>
          <p:nvPr/>
        </p:nvSpPr>
        <p:spPr>
          <a:xfrm>
            <a:off x="1180145" y="5361159"/>
            <a:ext cx="983170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‘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여길 왜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온거지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다신 안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올겁니다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문장을 예측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C5B33C-6BDA-FD8C-F1D1-C4425410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524" y="5950231"/>
            <a:ext cx="7915729" cy="7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4235551" y="2655227"/>
            <a:ext cx="1006541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0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9E1C-0986-A909-7E1F-FD6A8957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4" y="397933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D1B53-507F-E1F9-B2EB-5B5C7E96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46101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&amp;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2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1141091" y="882720"/>
            <a:ext cx="681148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선호하는 숙박시설 펜션 → 호텔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하면 좋은 숙박 시설을 고를 수 있을까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0EED7-CA97-74DA-536E-A3DC6E512541}"/>
              </a:ext>
            </a:extLst>
          </p:cNvPr>
          <p:cNvSpPr txBox="1"/>
          <p:nvPr/>
        </p:nvSpPr>
        <p:spPr>
          <a:xfrm>
            <a:off x="948585" y="6480305"/>
            <a:ext cx="677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https://kto.visitkorea.or.kr/kor/biz/invest/news/board/view.kto?id=441644&amp;rnum=98</a:t>
            </a:r>
            <a:endParaRPr lang="ko-KR" alt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3899712-B14B-E5AD-83E0-6D0E034E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85" y="2293591"/>
            <a:ext cx="10986935" cy="368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1141091" y="882720"/>
            <a:ext cx="9525365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숙박 어플 속 리뷰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만점에 가깝기만 한 평점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어떻게 하면 리뷰를 통해 신뢰도 있는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있을까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0EED7-CA97-74DA-536E-A3DC6E512541}"/>
              </a:ext>
            </a:extLst>
          </p:cNvPr>
          <p:cNvSpPr txBox="1"/>
          <p:nvPr/>
        </p:nvSpPr>
        <p:spPr>
          <a:xfrm>
            <a:off x="948585" y="648030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야놀자</a:t>
            </a:r>
            <a:r>
              <a:rPr lang="ko-KR" altLang="en-US" sz="1400" dirty="0"/>
              <a:t> 화면 캡쳐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C626C9-652C-331F-1E97-447FF6B2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1" y="2782410"/>
            <a:ext cx="4941351" cy="1662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5EBA21-93F7-D7FE-19DA-0CC954B1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28" y="3616205"/>
            <a:ext cx="5257796" cy="17812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84D11D-3362-ADF9-3F7C-CB119F76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94" y="4447460"/>
            <a:ext cx="5257796" cy="16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992908" y="3645931"/>
            <a:ext cx="8125879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간단 요약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칼럼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Unnamed: 0, hotel, star, review, date, length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2240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08AA-9122-D5FB-5141-F821BA6AB1A2}"/>
              </a:ext>
            </a:extLst>
          </p:cNvPr>
          <p:cNvSpPr txBox="1"/>
          <p:nvPr/>
        </p:nvSpPr>
        <p:spPr>
          <a:xfrm>
            <a:off x="955557" y="833265"/>
            <a:ext cx="108904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야놀자의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노보텔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엠배서더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서울 용산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점의 리뷰데이터셋</a:t>
            </a:r>
            <a:endParaRPr lang="en-US" altLang="ko-KR" sz="2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0EED7-CA97-74DA-536E-A3DC6E512541}"/>
              </a:ext>
            </a:extLst>
          </p:cNvPr>
          <p:cNvSpPr txBox="1"/>
          <p:nvPr/>
        </p:nvSpPr>
        <p:spPr>
          <a:xfrm>
            <a:off x="948585" y="6480305"/>
            <a:ext cx="428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https://github.com/dataitgirls4/team_4/tree/main/data</a:t>
            </a:r>
            <a:endParaRPr lang="ko-KR" altLang="en-US" sz="1400" dirty="0"/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3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0" y="3424091"/>
            <a:ext cx="10457351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세부사항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문제의 경우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출력층에 로지스틱 회귀를 사용해야 하기 때문에 활성화 함수로는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시그모이드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사용했고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함수로는 크로스 엔트로피 함수를 사용했습니다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08AA-9122-D5FB-5141-F821BA6AB1A2}"/>
              </a:ext>
            </a:extLst>
          </p:cNvPr>
          <p:cNvSpPr txBox="1"/>
          <p:nvPr/>
        </p:nvSpPr>
        <p:spPr>
          <a:xfrm>
            <a:off x="1141091" y="899426"/>
            <a:ext cx="10890485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 대 일 구조의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사용함으로써 마지막 시점에서 두개의 선택지 중 하나를 예측하는 이진 분류 문제를 수행하는 모델을 선정했습니다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019724" y="887241"/>
            <a:ext cx="10457351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설정 사항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Tensorflow.keras.callbacks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기능중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EarlyStopping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검증 데이터 손실이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증가하면 과적합을 의심할 수 있기 때문에 해당 기능을 설정했습니다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ModelCheckpoint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검증 데이터의 정확도가 이전보다 좋아진 경우에만 모델을 저장하는 것을 사용했습니다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Validation_split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검증데이터를 통해 훈련이 적절하게 이루어지는 것인지 확인했습니다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star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구조를 판단했을 때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매우 높았고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아닌 것은 이유가 있어서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차감된 것으로 인지하였습니다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D2E044-0462-799C-001B-B522E442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1" y="2709568"/>
            <a:ext cx="5538507" cy="38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4FC36-CB03-135F-E6BB-FBF49FF6B44B}"/>
              </a:ext>
            </a:extLst>
          </p:cNvPr>
          <p:cNvSpPr txBox="1"/>
          <p:nvPr/>
        </p:nvSpPr>
        <p:spPr>
          <a:xfrm>
            <a:off x="6957313" y="3016918"/>
            <a:ext cx="464112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것을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이하인 것을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라벨링을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7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54BEAE-2058-A351-851E-BBB77D63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45" y="2368366"/>
            <a:ext cx="3409179" cy="106063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B08193-EDA6-F2FF-2D2A-A483E6E5F9C5}"/>
              </a:ext>
            </a:extLst>
          </p:cNvPr>
          <p:cNvSpPr/>
          <p:nvPr/>
        </p:nvSpPr>
        <p:spPr>
          <a:xfrm>
            <a:off x="1142434" y="1921378"/>
            <a:ext cx="4191000" cy="20410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00AED-D01F-7168-4A06-F05D8C143FB1}"/>
              </a:ext>
            </a:extLst>
          </p:cNvPr>
          <p:cNvSpPr txBox="1"/>
          <p:nvPr/>
        </p:nvSpPr>
        <p:spPr>
          <a:xfrm>
            <a:off x="2763553" y="1925056"/>
            <a:ext cx="9487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BEFORE</a:t>
            </a:r>
          </a:p>
        </p:txBody>
      </p:sp>
      <p:sp>
        <p:nvSpPr>
          <p:cNvPr id="12" name="AutoShape 2" descr="서울열린데이터광장">
            <a:extLst>
              <a:ext uri="{FF2B5EF4-FFF2-40B4-BE49-F238E27FC236}">
                <a16:creationId xmlns:a16="http://schemas.microsoft.com/office/drawing/2014/main" id="{1FF76C1A-40C6-D858-7309-0FC24EAAF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68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4" descr="서울열린데이터광장">
            <a:extLst>
              <a:ext uri="{FF2B5EF4-FFF2-40B4-BE49-F238E27FC236}">
                <a16:creationId xmlns:a16="http://schemas.microsoft.com/office/drawing/2014/main" id="{6AE80950-77EE-99A1-5FE4-FAB7E83B7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20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5CA7F0F-264E-A9C2-91C1-8135D090DD86}"/>
              </a:ext>
            </a:extLst>
          </p:cNvPr>
          <p:cNvSpPr/>
          <p:nvPr/>
        </p:nvSpPr>
        <p:spPr>
          <a:xfrm>
            <a:off x="6666934" y="1921378"/>
            <a:ext cx="4191000" cy="20410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CB3D3-7038-9088-6CCD-4EC3AAFA39C1}"/>
              </a:ext>
            </a:extLst>
          </p:cNvPr>
          <p:cNvSpPr txBox="1"/>
          <p:nvPr/>
        </p:nvSpPr>
        <p:spPr>
          <a:xfrm>
            <a:off x="8288053" y="1925056"/>
            <a:ext cx="86864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05A19F-B97F-FF11-748B-AB6913BD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845" y="2368366"/>
            <a:ext cx="3409178" cy="1060634"/>
          </a:xfrm>
          <a:prstGeom prst="rect">
            <a:avLst/>
          </a:prstGeom>
        </p:spPr>
      </p:pic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81041E63-2239-8C60-3961-B77C2DF1019D}"/>
              </a:ext>
            </a:extLst>
          </p:cNvPr>
          <p:cNvSpPr/>
          <p:nvPr/>
        </p:nvSpPr>
        <p:spPr>
          <a:xfrm rot="5400000">
            <a:off x="5575300" y="2394234"/>
            <a:ext cx="952500" cy="9646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17E88C-1452-3C46-1344-4CB2913F6459}"/>
              </a:ext>
            </a:extLst>
          </p:cNvPr>
          <p:cNvSpPr txBox="1"/>
          <p:nvPr/>
        </p:nvSpPr>
        <p:spPr>
          <a:xfrm>
            <a:off x="1010749" y="4263733"/>
            <a:ext cx="10457351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개행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 제거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 없는 자음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모음 제거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특수 문자 제거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띄어쓰기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맞춤법 검사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맞춤법 검사기 라이브러리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hanspell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655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10417</TotalTime>
  <Words>1016</Words>
  <Application>Microsoft Office PowerPoint</Application>
  <PresentationFormat>와이드스크린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-apple-system</vt:lpstr>
      <vt:lpstr>맑은 고딕</vt:lpstr>
      <vt:lpstr>Arial</vt:lpstr>
      <vt:lpstr>Courier New</vt:lpstr>
      <vt:lpstr>Franklin Gothic Book</vt:lpstr>
      <vt:lpstr>Wingdings</vt:lpstr>
      <vt:lpstr>자르기</vt:lpstr>
      <vt:lpstr>호텔 리뷰와 호텔의 별점은 신뢰할수 있을까?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Project</dc:title>
  <dc:creator>원명재</dc:creator>
  <cp:lastModifiedBy>A4218</cp:lastModifiedBy>
  <cp:revision>85</cp:revision>
  <dcterms:created xsi:type="dcterms:W3CDTF">2021-03-03T15:34:40Z</dcterms:created>
  <dcterms:modified xsi:type="dcterms:W3CDTF">2023-03-13T03:44:21Z</dcterms:modified>
</cp:coreProperties>
</file>