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A4FB-AD53-4FDA-A75C-16E88B216B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A7AD42-B675-4C50-9525-E1949B7F1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67096-5781-41BC-B289-8FB1F6F37BE8}"/>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5EF61E47-03F7-490A-A406-91C3D0D17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88FE8-6E82-473C-B63B-5A05CE14DBBA}"/>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198954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AF33-BF8A-4A0B-B560-9D3E65B823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45628D-4A93-4409-B8D7-8BD1E285A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55659A-6E02-4E0F-AF77-3BDDE6C24E84}"/>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EC72EEF5-A923-4994-85A8-EAAD611D5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53395-8AA4-4622-902F-66D4A183EDF0}"/>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138571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99FF1-C23B-4628-B4AF-F251FEBA97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A8DF7A-BF08-4A25-8549-8E5D381D2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FF12D-A240-41B5-9412-8A01F3F74240}"/>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06829765-3D6A-458E-BEAC-746914DC9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0DA06-2231-4240-B53B-2F6F508818C8}"/>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337846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03B1-542B-483B-9795-BCAB3F6F6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B68BF9-64B4-4B63-813F-889D14FB6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CB73E-4E26-4548-BB70-1886CDB8293E}"/>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F35EE429-A1D2-444D-8EED-6424A25C3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46DE9-5CAD-4EE0-96C1-2D16811B8E43}"/>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204405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2869-C648-4B05-8781-A6775C9E57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A74B5A-7A9E-415D-925A-E2FD7CAC6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652B1-E24B-4892-9CE2-6C4241A5E525}"/>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36282EAE-A5B4-4699-82CB-F58FD6CC7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B8B455-4B66-439A-A4FB-DE4BA28BFA3D}"/>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64029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3204-B48E-486E-904C-5DA02FEDAC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348D5-5E28-4331-A305-D6369149E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250215-579F-4A40-B53A-44FA9F20A9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5F91A0-BA23-403D-B974-CCCE0CB75A21}"/>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6" name="Footer Placeholder 5">
            <a:extLst>
              <a:ext uri="{FF2B5EF4-FFF2-40B4-BE49-F238E27FC236}">
                <a16:creationId xmlns:a16="http://schemas.microsoft.com/office/drawing/2014/main" id="{16118332-F85E-452D-961D-71E1440F2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8B1F6-F339-4959-8D99-09858CB50BEC}"/>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342953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0C22-F86A-4BFA-B74C-6CE501C82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281AB5-AB48-41FA-874F-CC77924E3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61F69F-01BC-4552-86D5-73E59A8F2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A924CA-F11D-4819-85D4-129B71E19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C79EA2-CB2E-433C-BF4F-51310D76DB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72C9B-FD57-440A-863B-A4D3DA98D813}"/>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8" name="Footer Placeholder 7">
            <a:extLst>
              <a:ext uri="{FF2B5EF4-FFF2-40B4-BE49-F238E27FC236}">
                <a16:creationId xmlns:a16="http://schemas.microsoft.com/office/drawing/2014/main" id="{39C1D22C-4943-485E-84E8-B05F86D437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FBB5C7-D4AE-442E-9275-07B9128A6ED3}"/>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201058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7749-9C1F-473B-BF4A-FD55B4DAF4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77746-9E99-48FF-B3A6-E36A660318A0}"/>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4" name="Footer Placeholder 3">
            <a:extLst>
              <a:ext uri="{FF2B5EF4-FFF2-40B4-BE49-F238E27FC236}">
                <a16:creationId xmlns:a16="http://schemas.microsoft.com/office/drawing/2014/main" id="{1ED694D6-CAE1-4510-90A6-E6F782F777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24E280-3819-4CF6-81D3-6ACA53FF23B4}"/>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3619778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5FB25C-EE4F-4C67-B254-5C8C7A58FE61}"/>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3" name="Footer Placeholder 2">
            <a:extLst>
              <a:ext uri="{FF2B5EF4-FFF2-40B4-BE49-F238E27FC236}">
                <a16:creationId xmlns:a16="http://schemas.microsoft.com/office/drawing/2014/main" id="{C9654153-CF83-4A1A-AE29-12D8F01D94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F3AADC-AC72-460A-8103-007D4B8DD870}"/>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1126705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0E56-A94B-47C6-8828-B654D9699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8B009-6EB2-4BD5-B423-6B9840584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458C5-D704-4A8D-A6DF-46F0EC0E0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31D36-57AF-4538-9DD2-D7E0C9978866}"/>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6" name="Footer Placeholder 5">
            <a:extLst>
              <a:ext uri="{FF2B5EF4-FFF2-40B4-BE49-F238E27FC236}">
                <a16:creationId xmlns:a16="http://schemas.microsoft.com/office/drawing/2014/main" id="{15C94CBA-6203-420A-AFD5-9F26434B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4C97CC-CA6B-4097-9A98-7843227E56F6}"/>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54832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FB06-4EA8-4E9F-8E42-7FD7EDBCB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380101-D6C5-4D12-AA06-EAF91BA3C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6C9F44-2C2E-4FF6-A35B-BD5975444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35D76-633A-4F2D-8F7D-6E25B1EF27F8}"/>
              </a:ext>
            </a:extLst>
          </p:cNvPr>
          <p:cNvSpPr>
            <a:spLocks noGrp="1"/>
          </p:cNvSpPr>
          <p:nvPr>
            <p:ph type="dt" sz="half" idx="10"/>
          </p:nvPr>
        </p:nvSpPr>
        <p:spPr/>
        <p:txBody>
          <a:bodyPr/>
          <a:lstStyle/>
          <a:p>
            <a:fld id="{337AE10E-EEFE-42DE-8396-B8A8DCB69FDC}" type="datetimeFigureOut">
              <a:rPr lang="en-US" smtClean="0"/>
              <a:t>4/19/2023</a:t>
            </a:fld>
            <a:endParaRPr lang="en-US"/>
          </a:p>
        </p:txBody>
      </p:sp>
      <p:sp>
        <p:nvSpPr>
          <p:cNvPr id="6" name="Footer Placeholder 5">
            <a:extLst>
              <a:ext uri="{FF2B5EF4-FFF2-40B4-BE49-F238E27FC236}">
                <a16:creationId xmlns:a16="http://schemas.microsoft.com/office/drawing/2014/main" id="{4C46EBD6-5677-403E-922D-F3BAE56F9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0BC02-90B1-4560-A7DC-C545975214B1}"/>
              </a:ext>
            </a:extLst>
          </p:cNvPr>
          <p:cNvSpPr>
            <a:spLocks noGrp="1"/>
          </p:cNvSpPr>
          <p:nvPr>
            <p:ph type="sldNum" sz="quarter" idx="12"/>
          </p:nvPr>
        </p:nvSpPr>
        <p:spPr/>
        <p:txBody>
          <a:bodyPr/>
          <a:lstStyle/>
          <a:p>
            <a:fld id="{610D98E9-EB67-45A4-9317-8D6C1BDFA4B2}" type="slidenum">
              <a:rPr lang="en-US" smtClean="0"/>
              <a:t>‹#›</a:t>
            </a:fld>
            <a:endParaRPr lang="en-US"/>
          </a:p>
        </p:txBody>
      </p:sp>
    </p:spTree>
    <p:extLst>
      <p:ext uri="{BB962C8B-B14F-4D97-AF65-F5344CB8AC3E}">
        <p14:creationId xmlns:p14="http://schemas.microsoft.com/office/powerpoint/2010/main" val="373334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115C07-94FF-4F60-AC89-F5E5035E4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DB7717-3EFB-40B6-9A62-EDB07FA0B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D532B-6A27-4EBE-94CA-295F32718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7AE10E-EEFE-42DE-8396-B8A8DCB69FDC}" type="datetimeFigureOut">
              <a:rPr lang="en-US" smtClean="0"/>
              <a:t>4/19/2023</a:t>
            </a:fld>
            <a:endParaRPr lang="en-US"/>
          </a:p>
        </p:txBody>
      </p:sp>
      <p:sp>
        <p:nvSpPr>
          <p:cNvPr id="5" name="Footer Placeholder 4">
            <a:extLst>
              <a:ext uri="{FF2B5EF4-FFF2-40B4-BE49-F238E27FC236}">
                <a16:creationId xmlns:a16="http://schemas.microsoft.com/office/drawing/2014/main" id="{F18EC7FE-5263-403E-B398-EEB5CAD53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95AEBC-922F-470E-840F-8EEF25046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0D98E9-EB67-45A4-9317-8D6C1BDFA4B2}" type="slidenum">
              <a:rPr lang="en-US" smtClean="0"/>
              <a:t>‹#›</a:t>
            </a:fld>
            <a:endParaRPr lang="en-US"/>
          </a:p>
        </p:txBody>
      </p:sp>
    </p:spTree>
    <p:extLst>
      <p:ext uri="{BB962C8B-B14F-4D97-AF65-F5344CB8AC3E}">
        <p14:creationId xmlns:p14="http://schemas.microsoft.com/office/powerpoint/2010/main" val="251871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7124-25E9-4B84-AF78-CE5C7A7E004D}"/>
              </a:ext>
            </a:extLst>
          </p:cNvPr>
          <p:cNvSpPr>
            <a:spLocks noGrp="1"/>
          </p:cNvSpPr>
          <p:nvPr>
            <p:ph type="ctrTitle"/>
          </p:nvPr>
        </p:nvSpPr>
        <p:spPr>
          <a:xfrm>
            <a:off x="1524000" y="502024"/>
            <a:ext cx="9144000" cy="1111623"/>
          </a:xfrm>
        </p:spPr>
        <p:txBody>
          <a:bodyPr>
            <a:normAutofit/>
          </a:bodyPr>
          <a:lstStyle/>
          <a:p>
            <a:r>
              <a:rPr lang="en-US" dirty="0" err="1"/>
              <a:t>Bài</a:t>
            </a:r>
            <a:r>
              <a:rPr lang="en-US" dirty="0"/>
              <a:t> </a:t>
            </a:r>
            <a:r>
              <a:rPr lang="en-US" dirty="0" err="1"/>
              <a:t>tập</a:t>
            </a:r>
            <a:r>
              <a:rPr lang="en-US" dirty="0"/>
              <a:t> 1</a:t>
            </a:r>
          </a:p>
        </p:txBody>
      </p:sp>
      <p:sp>
        <p:nvSpPr>
          <p:cNvPr id="3" name="Subtitle 2">
            <a:extLst>
              <a:ext uri="{FF2B5EF4-FFF2-40B4-BE49-F238E27FC236}">
                <a16:creationId xmlns:a16="http://schemas.microsoft.com/office/drawing/2014/main" id="{6860B724-678B-467B-A5FB-46518700A840}"/>
              </a:ext>
            </a:extLst>
          </p:cNvPr>
          <p:cNvSpPr>
            <a:spLocks noGrp="1"/>
          </p:cNvSpPr>
          <p:nvPr>
            <p:ph type="subTitle" idx="1"/>
          </p:nvPr>
        </p:nvSpPr>
        <p:spPr>
          <a:xfrm>
            <a:off x="1595718" y="1694330"/>
            <a:ext cx="9144000" cy="4563036"/>
          </a:xfrm>
        </p:spPr>
        <p:txBody>
          <a:bodyPr>
            <a:normAutofit/>
          </a:bodyPr>
          <a:lstStyle/>
          <a:p>
            <a:pPr marL="342900" indent="-342900" algn="l">
              <a:buFont typeface="Arial" panose="020B0604020202020204" pitchFamily="34" charset="0"/>
              <a:buChar char="•"/>
            </a:pPr>
            <a:r>
              <a:rPr lang="en-US" dirty="0" err="1"/>
              <a:t>Để</a:t>
            </a:r>
            <a:r>
              <a:rPr lang="en-US" dirty="0"/>
              <a:t> </a:t>
            </a:r>
            <a:r>
              <a:rPr lang="en-US" dirty="0" err="1"/>
              <a:t>khắc</a:t>
            </a:r>
            <a:r>
              <a:rPr lang="en-US" dirty="0"/>
              <a:t> </a:t>
            </a:r>
            <a:r>
              <a:rPr lang="en-US" dirty="0" err="1"/>
              <a:t>phục</a:t>
            </a:r>
            <a:r>
              <a:rPr lang="en-US" dirty="0"/>
              <a:t> </a:t>
            </a:r>
            <a:r>
              <a:rPr lang="en-US" dirty="0" err="1"/>
              <a:t>điểm</a:t>
            </a:r>
            <a:r>
              <a:rPr lang="en-US" dirty="0"/>
              <a:t> </a:t>
            </a:r>
            <a:r>
              <a:rPr lang="en-US" dirty="0" err="1"/>
              <a:t>yếu</a:t>
            </a:r>
            <a:r>
              <a:rPr lang="en-US" dirty="0"/>
              <a:t> </a:t>
            </a:r>
            <a:r>
              <a:rPr lang="en-US" dirty="0" err="1"/>
              <a:t>của</a:t>
            </a:r>
            <a:r>
              <a:rPr lang="en-US" dirty="0"/>
              <a:t> Direct mapping, Associative mapping </a:t>
            </a:r>
            <a:r>
              <a:rPr lang="en-US" dirty="0" err="1"/>
              <a:t>là</a:t>
            </a:r>
            <a:r>
              <a:rPr lang="en-US" dirty="0"/>
              <a:t> </a:t>
            </a:r>
            <a:r>
              <a:rPr lang="en-US" dirty="0" err="1"/>
              <a:t>một</a:t>
            </a:r>
            <a:r>
              <a:rPr lang="en-US" dirty="0"/>
              <a:t> </a:t>
            </a:r>
            <a:r>
              <a:rPr lang="en-US" dirty="0" err="1"/>
              <a:t>phương</a:t>
            </a:r>
            <a:r>
              <a:rPr lang="en-US" dirty="0"/>
              <a:t> </a:t>
            </a:r>
            <a:r>
              <a:rPr lang="en-US" dirty="0" err="1"/>
              <a:t>pháp</a:t>
            </a:r>
            <a:r>
              <a:rPr lang="en-US" dirty="0"/>
              <a:t> </a:t>
            </a:r>
            <a:r>
              <a:rPr lang="en-US" dirty="0" err="1"/>
              <a:t>trong</a:t>
            </a:r>
            <a:r>
              <a:rPr lang="en-US" dirty="0"/>
              <a:t> </a:t>
            </a:r>
            <a:r>
              <a:rPr lang="en-US" dirty="0" err="1"/>
              <a:t>việc</a:t>
            </a:r>
            <a:r>
              <a:rPr lang="en-US" dirty="0"/>
              <a:t> </a:t>
            </a:r>
            <a:r>
              <a:rPr lang="en-US" dirty="0" err="1"/>
              <a:t>ánh</a:t>
            </a:r>
            <a:r>
              <a:rPr lang="en-US" dirty="0"/>
              <a:t> </a:t>
            </a:r>
            <a:r>
              <a:rPr lang="en-US" dirty="0" err="1"/>
              <a:t>xạ</a:t>
            </a:r>
            <a:r>
              <a:rPr lang="en-US" dirty="0"/>
              <a:t> </a:t>
            </a:r>
            <a:r>
              <a:rPr lang="en-US" dirty="0" err="1"/>
              <a:t>đại</a:t>
            </a:r>
            <a:r>
              <a:rPr lang="en-US" dirty="0"/>
              <a:t> </a:t>
            </a:r>
            <a:r>
              <a:rPr lang="en-US" dirty="0" err="1"/>
              <a:t>chỉ</a:t>
            </a:r>
            <a:r>
              <a:rPr lang="en-US" dirty="0"/>
              <a:t> </a:t>
            </a:r>
            <a:r>
              <a:rPr lang="en-US" dirty="0" err="1"/>
              <a:t>bộ</a:t>
            </a:r>
            <a:r>
              <a:rPr lang="en-US" dirty="0"/>
              <a:t> </a:t>
            </a:r>
            <a:r>
              <a:rPr lang="en-US" dirty="0" err="1"/>
              <a:t>nhớ</a:t>
            </a:r>
            <a:r>
              <a:rPr lang="en-US" dirty="0"/>
              <a:t> </a:t>
            </a:r>
            <a:r>
              <a:rPr lang="en-US" dirty="0" err="1"/>
              <a:t>với</a:t>
            </a:r>
            <a:r>
              <a:rPr lang="en-US" dirty="0"/>
              <a:t> </a:t>
            </a:r>
            <a:r>
              <a:rPr lang="en-US" dirty="0" err="1"/>
              <a:t>các</a:t>
            </a:r>
            <a:r>
              <a:rPr lang="en-US" dirty="0"/>
              <a:t> </a:t>
            </a:r>
            <a:r>
              <a:rPr lang="en-US" dirty="0" err="1"/>
              <a:t>vị</a:t>
            </a:r>
            <a:r>
              <a:rPr lang="en-US" dirty="0"/>
              <a:t> </a:t>
            </a:r>
            <a:r>
              <a:rPr lang="en-US" dirty="0" err="1"/>
              <a:t>trí</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lý.Nó</a:t>
            </a:r>
            <a:r>
              <a:rPr lang="en-US" dirty="0"/>
              <a:t> </a:t>
            </a:r>
            <a:r>
              <a:rPr lang="en-US" dirty="0" err="1"/>
              <a:t>cho</a:t>
            </a:r>
            <a:r>
              <a:rPr lang="en-US" dirty="0"/>
              <a:t> </a:t>
            </a:r>
            <a:r>
              <a:rPr lang="en-US" dirty="0" err="1"/>
              <a:t>phép</a:t>
            </a:r>
            <a:r>
              <a:rPr lang="en-US" dirty="0"/>
              <a:t> 1 block </a:t>
            </a:r>
            <a:r>
              <a:rPr lang="en-US" dirty="0" err="1"/>
              <a:t>khi</a:t>
            </a:r>
            <a:r>
              <a:rPr lang="en-US" dirty="0"/>
              <a:t> </a:t>
            </a:r>
            <a:r>
              <a:rPr lang="en-US" dirty="0" err="1"/>
              <a:t>chuyển</a:t>
            </a:r>
            <a:r>
              <a:rPr lang="en-US" dirty="0"/>
              <a:t> </a:t>
            </a:r>
            <a:r>
              <a:rPr lang="en-US" dirty="0" err="1"/>
              <a:t>vào</a:t>
            </a:r>
            <a:r>
              <a:rPr lang="en-US" dirty="0"/>
              <a:t> Cache </a:t>
            </a:r>
            <a:r>
              <a:rPr lang="en-US" dirty="0" err="1"/>
              <a:t>sẽ</a:t>
            </a:r>
            <a:r>
              <a:rPr lang="en-US" dirty="0"/>
              <a:t> </a:t>
            </a:r>
            <a:r>
              <a:rPr lang="en-US" dirty="0" err="1"/>
              <a:t>có</a:t>
            </a:r>
            <a:r>
              <a:rPr lang="en-US" dirty="0"/>
              <a:t> </a:t>
            </a:r>
            <a:r>
              <a:rPr lang="en-US" dirty="0" err="1"/>
              <a:t>thể</a:t>
            </a:r>
            <a:r>
              <a:rPr lang="en-US" dirty="0"/>
              <a:t> </a:t>
            </a:r>
            <a:r>
              <a:rPr lang="en-US" dirty="0" err="1"/>
              <a:t>nằm</a:t>
            </a:r>
            <a:r>
              <a:rPr lang="en-US" dirty="0"/>
              <a:t> ở </a:t>
            </a:r>
            <a:r>
              <a:rPr lang="en-US" dirty="0" err="1"/>
              <a:t>bất</a:t>
            </a:r>
            <a:r>
              <a:rPr lang="en-US" dirty="0"/>
              <a:t> </a:t>
            </a:r>
            <a:r>
              <a:rPr lang="en-US" dirty="0" err="1"/>
              <a:t>kỳ</a:t>
            </a:r>
            <a:r>
              <a:rPr lang="en-US" dirty="0"/>
              <a:t> Line </a:t>
            </a:r>
            <a:r>
              <a:rPr lang="en-US" dirty="0" err="1"/>
              <a:t>nào</a:t>
            </a:r>
            <a:r>
              <a:rPr lang="en-US" dirty="0"/>
              <a:t> </a:t>
            </a:r>
            <a:r>
              <a:rPr lang="en-US" dirty="0" err="1"/>
              <a:t>trong</a:t>
            </a:r>
            <a:r>
              <a:rPr lang="en-US" dirty="0"/>
              <a:t> Cache </a:t>
            </a:r>
            <a:r>
              <a:rPr lang="en-US" dirty="0" err="1"/>
              <a:t>miễn</a:t>
            </a:r>
            <a:r>
              <a:rPr lang="en-US" dirty="0"/>
              <a:t> </a:t>
            </a:r>
            <a:r>
              <a:rPr lang="en-US" dirty="0" err="1"/>
              <a:t>sao</a:t>
            </a:r>
            <a:r>
              <a:rPr lang="en-US" dirty="0"/>
              <a:t> Line </a:t>
            </a:r>
            <a:r>
              <a:rPr lang="en-US" dirty="0" err="1"/>
              <a:t>đó</a:t>
            </a:r>
            <a:r>
              <a:rPr lang="en-US" dirty="0"/>
              <a:t> </a:t>
            </a:r>
            <a:r>
              <a:rPr lang="en-US" dirty="0" err="1"/>
              <a:t>đang</a:t>
            </a:r>
            <a:r>
              <a:rPr lang="en-US" dirty="0"/>
              <a:t> </a:t>
            </a:r>
            <a:r>
              <a:rPr lang="en-US" dirty="0" err="1"/>
              <a:t>trống</a:t>
            </a:r>
            <a:endParaRPr lang="vi-VN" sz="2400" dirty="0"/>
          </a:p>
          <a:p>
            <a:pPr marL="342900" indent="-342900" algn="l">
              <a:buFont typeface="Arial" panose="020B0604020202020204" pitchFamily="34" charset="0"/>
              <a:buChar char="•"/>
            </a:pPr>
            <a:r>
              <a:rPr lang="vi-VN" sz="2400" dirty="0">
                <a:latin typeface="Calibri" panose="020F0502020204030204" pitchFamily="34" charset="0"/>
                <a:ea typeface="Calibri" panose="020F0502020204030204" pitchFamily="34" charset="0"/>
                <a:cs typeface="Calibri" panose="020F0502020204030204" pitchFamily="34" charset="0"/>
              </a:rPr>
              <a:t>Trong </a:t>
            </a:r>
            <a:r>
              <a:rPr lang="en-US" dirty="0">
                <a:latin typeface="Calibri" panose="020F0502020204030204" pitchFamily="34" charset="0"/>
                <a:ea typeface="Calibri" panose="020F0502020204030204" pitchFamily="34" charset="0"/>
                <a:cs typeface="Calibri" panose="020F0502020204030204" pitchFamily="34" charset="0"/>
              </a:rPr>
              <a:t>Associative mapping </a:t>
            </a:r>
            <a:r>
              <a:rPr lang="vi-VN" sz="2400" dirty="0">
                <a:latin typeface="Calibri" panose="020F0502020204030204" pitchFamily="34" charset="0"/>
                <a:ea typeface="Calibri" panose="020F0502020204030204" pitchFamily="34" charset="0"/>
                <a:cs typeface="Calibri" panose="020F0502020204030204" pitchFamily="34" charset="0"/>
              </a:rPr>
              <a:t>, mỗi khối bộ nhớ được lưu trữ trong một dòng trong bộ nhớ cache. Khối bộ nhớ sẽ được ánh xạ vào một vị trí trong cache bằng cách sử dụng một hàm băm (hash function) để tính toán vị trí tương ứng. Trong trường hợp này, nhiều khối bộ nhớ có thể được ánh xạ vào cùng một dòng cache.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Với</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phương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pháp</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này</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trường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địa</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chỉ</a:t>
            </a:r>
            <a:r>
              <a:rPr lang="en-US" dirty="0">
                <a:latin typeface="Calibri" panose="020F0502020204030204" pitchFamily="34" charset="0"/>
                <a:ea typeface="Calibri" panose="020F0502020204030204" pitchFamily="34" charset="0"/>
                <a:cs typeface="Calibri" panose="020F0502020204030204" pitchFamily="34" charset="0"/>
              </a:rPr>
              <a:t> ô </a:t>
            </a:r>
            <a:r>
              <a:rPr lang="en-US" dirty="0" err="1">
                <a:latin typeface="Calibri" panose="020F0502020204030204" pitchFamily="34" charset="0"/>
                <a:ea typeface="Calibri" panose="020F0502020204030204" pitchFamily="34" charset="0"/>
                <a:cs typeface="Calibri" panose="020F0502020204030204" pitchFamily="34" charset="0"/>
              </a:rPr>
              <a:t>nhớ</a:t>
            </a:r>
            <a:r>
              <a:rPr lang="en-US" dirty="0">
                <a:latin typeface="Calibri" panose="020F0502020204030204" pitchFamily="34" charset="0"/>
                <a:ea typeface="Calibri" panose="020F0502020204030204" pitchFamily="34" charset="0"/>
                <a:cs typeface="Calibri" panose="020F0502020204030204" pitchFamily="34" charset="0"/>
              </a:rPr>
              <a:t> X </a:t>
            </a:r>
            <a:r>
              <a:rPr lang="en-US" dirty="0" err="1">
                <a:latin typeface="Calibri" panose="020F0502020204030204" pitchFamily="34" charset="0"/>
                <a:ea typeface="Calibri" panose="020F0502020204030204" pitchFamily="34" charset="0"/>
                <a:cs typeface="Calibri" panose="020F0502020204030204" pitchFamily="34" charset="0"/>
              </a:rPr>
              <a:t>cần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tìm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gồm</a:t>
            </a:r>
            <a:r>
              <a:rPr lang="en-US" dirty="0">
                <a:latin typeface="Calibri" panose="020F0502020204030204" pitchFamily="34" charset="0"/>
                <a:ea typeface="Calibri" panose="020F0502020204030204" pitchFamily="34" charset="0"/>
                <a:cs typeface="Calibri" panose="020F0502020204030204" pitchFamily="34" charset="0"/>
              </a:rPr>
              <a:t> N bit </a:t>
            </a:r>
            <a:r>
              <a:rPr lang="en-US" dirty="0" err="1">
                <a:latin typeface="Calibri" panose="020F0502020204030204" pitchFamily="34" charset="0"/>
                <a:ea typeface="Calibri" panose="020F0502020204030204" pitchFamily="34" charset="0"/>
                <a:cs typeface="Calibri" panose="020F0502020204030204" pitchFamily="34" charset="0"/>
              </a:rPr>
              <a:t>sẽ</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không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cần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bận</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tâm</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đến</a:t>
            </a:r>
            <a:r>
              <a:rPr lang="en-US" dirty="0">
                <a:latin typeface="Calibri" panose="020F0502020204030204" pitchFamily="34" charset="0"/>
                <a:ea typeface="Calibri" panose="020F0502020204030204" pitchFamily="34" charset="0"/>
                <a:cs typeface="Calibri" panose="020F0502020204030204" pitchFamily="34" charset="0"/>
              </a:rPr>
              <a:t> Line </a:t>
            </a:r>
            <a:r>
              <a:rPr lang="en-US" dirty="0" err="1">
                <a:latin typeface="Calibri" panose="020F0502020204030204" pitchFamily="34" charset="0"/>
                <a:ea typeface="Calibri" panose="020F0502020204030204" pitchFamily="34" charset="0"/>
                <a:cs typeface="Calibri" panose="020F0502020204030204" pitchFamily="34" charset="0"/>
              </a:rPr>
              <a:t>nữa</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err="1">
                <a:latin typeface="Calibri" panose="020F0502020204030204" pitchFamily="34" charset="0"/>
                <a:ea typeface="Calibri" panose="020F0502020204030204" pitchFamily="34" charset="0"/>
                <a:cs typeface="Calibri" panose="020F0502020204030204" pitchFamily="34" charset="0"/>
              </a:rPr>
              <a:t>vì</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trước</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nó</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đã</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lưu</a:t>
            </a:r>
            <a:r>
              <a:rPr lang="en-US" dirty="0">
                <a:latin typeface="Calibri" panose="020F0502020204030204" pitchFamily="34" charset="0"/>
                <a:ea typeface="Calibri" panose="020F0502020204030204" pitchFamily="34" charset="0"/>
                <a:cs typeface="Calibri" panose="020F0502020204030204" pitchFamily="34" charset="0"/>
              </a:rPr>
              <a:t> Line </a:t>
            </a:r>
            <a:r>
              <a:rPr lang="en-US" dirty="0" err="1">
                <a:latin typeface="Calibri" panose="020F0502020204030204" pitchFamily="34" charset="0"/>
                <a:ea typeface="Calibri" panose="020F0502020204030204" pitchFamily="34" charset="0"/>
                <a:cs typeface="Calibri" panose="020F0502020204030204" pitchFamily="34" charset="0"/>
              </a:rPr>
              <a:t>nào</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cũng</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được</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err="1">
                <a:latin typeface="Calibri" panose="020F0502020204030204" pitchFamily="34" charset="0"/>
                <a:ea typeface="Calibri" panose="020F0502020204030204" pitchFamily="34" charset="0"/>
                <a:cs typeface="Calibri" panose="020F0502020204030204" pitchFamily="34" charset="0"/>
              </a:rPr>
              <a:t>mà</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chỉ</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còn</a:t>
            </a:r>
            <a:r>
              <a:rPr lang="en-US" dirty="0">
                <a:latin typeface="Calibri" panose="020F0502020204030204" pitchFamily="34" charset="0"/>
                <a:ea typeface="Calibri" panose="020F0502020204030204" pitchFamily="34" charset="0"/>
                <a:cs typeface="Calibri" panose="020F0502020204030204" pitchFamily="34" charset="0"/>
              </a:rPr>
              <a:t> Task </a:t>
            </a:r>
            <a:r>
              <a:rPr lang="en-US" dirty="0" err="1">
                <a:latin typeface="Calibri" panose="020F0502020204030204" pitchFamily="34" charset="0"/>
                <a:ea typeface="Calibri" panose="020F0502020204030204" pitchFamily="34" charset="0"/>
                <a:cs typeface="Calibri" panose="020F0502020204030204" pitchFamily="34" charset="0"/>
              </a:rPr>
              <a:t>và</a:t>
            </a:r>
            <a:r>
              <a:rPr lang="en-US" dirty="0">
                <a:latin typeface="Calibri" panose="020F0502020204030204" pitchFamily="34" charset="0"/>
                <a:ea typeface="Calibri" panose="020F0502020204030204" pitchFamily="34" charset="0"/>
                <a:cs typeface="Calibri" panose="020F0502020204030204" pitchFamily="34" charset="0"/>
              </a:rPr>
              <a:t> Word.</a:t>
            </a:r>
            <a:endParaRPr lang="vi-VN" sz="24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19110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030D-3F27-413F-A5B6-0F007C036199}"/>
              </a:ext>
            </a:extLst>
          </p:cNvPr>
          <p:cNvSpPr>
            <a:spLocks noGrp="1"/>
          </p:cNvSpPr>
          <p:nvPr>
            <p:ph type="title"/>
          </p:nvPr>
        </p:nvSpPr>
        <p:spPr/>
        <p:txBody>
          <a:bodyPr>
            <a:normAutofit/>
          </a:bodyPr>
          <a:lstStyle/>
          <a:p>
            <a:pPr algn="ctr"/>
            <a:r>
              <a:rPr lang="en-US" sz="6000" dirty="0" err="1"/>
              <a:t>Bài</a:t>
            </a:r>
            <a:r>
              <a:rPr lang="en-US" sz="6000" dirty="0"/>
              <a:t> </a:t>
            </a:r>
            <a:r>
              <a:rPr lang="en-US" sz="6000" dirty="0" err="1"/>
              <a:t>tập</a:t>
            </a:r>
            <a:r>
              <a:rPr lang="en-US" sz="6000" dirty="0"/>
              <a: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9FA6B1-BB56-4740-BD06-0A38761E90BD}"/>
                  </a:ext>
                </a:extLst>
              </p:cNvPr>
              <p:cNvSpPr>
                <a:spLocks noGrp="1"/>
              </p:cNvSpPr>
              <p:nvPr>
                <p:ph idx="1"/>
              </p:nvPr>
            </p:nvSpPr>
            <p:spPr/>
            <p:txBody>
              <a:bodyPr/>
              <a:lstStyle/>
              <a:p>
                <a:r>
                  <a:rPr lang="en-US" dirty="0"/>
                  <a:t>Tín </a:t>
                </a:r>
                <a:r>
                  <a:rPr lang="en-US" dirty="0" err="1"/>
                  <a:t>hiệu</a:t>
                </a:r>
                <a:r>
                  <a:rPr lang="en-US" dirty="0"/>
                  <a:t> </a:t>
                </a:r>
                <a:r>
                  <a:rPr lang="en-US" dirty="0" err="1"/>
                  <a:t>địa</a:t>
                </a:r>
                <a:r>
                  <a:rPr lang="en-US" dirty="0"/>
                  <a:t> </a:t>
                </a:r>
                <a:r>
                  <a:rPr lang="en-US" dirty="0" err="1"/>
                  <a:t>chỉ</a:t>
                </a:r>
                <a:r>
                  <a:rPr lang="en-US" dirty="0"/>
                  <a:t> </a:t>
                </a:r>
                <a:r>
                  <a:rPr lang="en-US" dirty="0" err="1"/>
                  <a:t>truy</a:t>
                </a:r>
                <a:r>
                  <a:rPr lang="en-US" dirty="0"/>
                  <a:t> </a:t>
                </a:r>
                <a:r>
                  <a:rPr lang="en-US" dirty="0" err="1"/>
                  <a:t>xuất</a:t>
                </a:r>
                <a:r>
                  <a:rPr lang="en-US" dirty="0"/>
                  <a:t> </a:t>
                </a:r>
                <a:r>
                  <a:rPr lang="en-US" dirty="0" err="1"/>
                  <a:t>bộ</a:t>
                </a:r>
                <a:r>
                  <a:rPr lang="en-US" dirty="0"/>
                  <a:t> </a:t>
                </a:r>
                <a:r>
                  <a:rPr lang="en-US" dirty="0" err="1"/>
                  <a:t>nhớ</a:t>
                </a:r>
                <a:r>
                  <a:rPr lang="en-US" dirty="0"/>
                  <a:t> </a:t>
                </a:r>
                <a:r>
                  <a:rPr lang="en-US" dirty="0" err="1"/>
                  <a:t>sẽ</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như</a:t>
                </a:r>
                <a:r>
                  <a:rPr lang="en-US" dirty="0"/>
                  <a:t> </a:t>
                </a:r>
                <a:r>
                  <a:rPr lang="en-US" dirty="0" err="1"/>
                  <a:t>sau</a:t>
                </a:r>
                <a:endParaRPr lang="en-US" dirty="0"/>
              </a:p>
              <a:p>
                <a:pPr lvl="1"/>
                <a:r>
                  <a:rPr lang="en-US" sz="2800" dirty="0" err="1"/>
                  <a:t>Mỗi</a:t>
                </a:r>
                <a:r>
                  <a:rPr lang="en-US" sz="2800" dirty="0"/>
                  <a:t> </a:t>
                </a:r>
                <a:r>
                  <a:rPr lang="en-US" sz="2800" dirty="0" err="1"/>
                  <a:t>một</a:t>
                </a:r>
                <a:r>
                  <a:rPr lang="en-US" sz="2800" dirty="0"/>
                  <a:t> </a:t>
                </a:r>
                <a:r>
                  <a:rPr lang="en-US" sz="2800" dirty="0" err="1"/>
                  <a:t>địa</a:t>
                </a:r>
                <a:r>
                  <a:rPr lang="en-US" sz="2800" dirty="0"/>
                  <a:t> </a:t>
                </a:r>
                <a:r>
                  <a:rPr lang="en-US" sz="2800" dirty="0" err="1"/>
                  <a:t>chỉ</a:t>
                </a:r>
                <a:r>
                  <a:rPr lang="en-US" sz="2800" dirty="0"/>
                  <a:t> N bits </a:t>
                </a:r>
                <a:r>
                  <a:rPr lang="en-US" sz="2800" dirty="0" err="1"/>
                  <a:t>của</a:t>
                </a:r>
                <a:r>
                  <a:rPr lang="en-US" sz="2800" dirty="0"/>
                  <a:t> </a:t>
                </a:r>
                <a:r>
                  <a:rPr lang="en-US" sz="2800" dirty="0" err="1"/>
                  <a:t>bộ</a:t>
                </a:r>
                <a:r>
                  <a:rPr lang="en-US" sz="2800" dirty="0"/>
                  <a:t> </a:t>
                </a:r>
                <a:r>
                  <a:rPr lang="en-US" sz="2800" dirty="0" err="1"/>
                  <a:t>nhớ</a:t>
                </a:r>
                <a:r>
                  <a:rPr lang="en-US" sz="2800" dirty="0"/>
                  <a:t> </a:t>
                </a:r>
                <a:r>
                  <a:rPr lang="en-US" sz="2800" dirty="0" err="1"/>
                  <a:t>chính</a:t>
                </a:r>
                <a:endParaRPr lang="en-US" sz="2800" dirty="0"/>
              </a:p>
              <a:p>
                <a:pPr lvl="2"/>
                <a:r>
                  <a:rPr lang="en-US" sz="2800" dirty="0"/>
                  <a:t>Word </a:t>
                </a:r>
                <a:r>
                  <a:rPr lang="en-US" sz="2800" dirty="0" err="1"/>
                  <a:t>gồm</a:t>
                </a:r>
                <a:r>
                  <a:rPr lang="en-US" sz="2800" dirty="0"/>
                  <a:t> w bit </a:t>
                </a:r>
                <a:r>
                  <a:rPr lang="en-US" sz="2800" dirty="0" err="1"/>
                  <a:t>xác</a:t>
                </a:r>
                <a:r>
                  <a:rPr lang="en-US" sz="2800" dirty="0"/>
                  <a:t> </a:t>
                </a:r>
                <a:r>
                  <a:rPr lang="en-US" sz="2800" dirty="0" err="1"/>
                  <a:t>định</a:t>
                </a:r>
                <a:r>
                  <a:rPr lang="en-US" sz="2800" dirty="0"/>
                  <a:t> </a:t>
                </a:r>
                <a:r>
                  <a:rPr lang="en-US" sz="2800" dirty="0" err="1"/>
                  <a:t>một</a:t>
                </a:r>
                <a:r>
                  <a:rPr lang="en-US" sz="2800" dirty="0"/>
                  <a:t> </a:t>
                </a:r>
                <a:r>
                  <a:rPr lang="en-US" sz="2800" dirty="0" err="1"/>
                  <a:t>từ</a:t>
                </a:r>
                <a:r>
                  <a:rPr lang="en-US" sz="2800" dirty="0"/>
                  <a:t> </a:t>
                </a:r>
                <a:r>
                  <a:rPr lang="en-US" sz="2800" dirty="0" err="1"/>
                  <a:t>nhớ</a:t>
                </a:r>
                <a:r>
                  <a:rPr lang="en-US" sz="2800" dirty="0"/>
                  <a:t> </a:t>
                </a:r>
                <a:r>
                  <a:rPr lang="en-US" sz="2800" dirty="0" err="1"/>
                  <a:t>trong</a:t>
                </a:r>
                <a:r>
                  <a:rPr lang="en-US" sz="2800" dirty="0"/>
                  <a:t> Block hay Line</a:t>
                </a:r>
              </a:p>
              <a:p>
                <a:pPr marL="1371600" lvl="3" indent="0">
                  <a:buNone/>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𝑤</m:t>
                          </m:r>
                        </m:sup>
                      </m:sSup>
                      <m:r>
                        <a:rPr lang="en-US" sz="2800" b="0" i="1" smtClean="0">
                          <a:latin typeface="Cambria Math" panose="02040503050406030204" pitchFamily="18" charset="0"/>
                        </a:rPr>
                        <m:t>=</m:t>
                      </m:r>
                      <m:r>
                        <a:rPr lang="en-US" sz="2800" b="0" i="1" smtClean="0">
                          <a:latin typeface="Cambria Math" panose="02040503050406030204" pitchFamily="18" charset="0"/>
                        </a:rPr>
                        <m:t>𝐵𝑙𝑜𝑐𝑘</m:t>
                      </m:r>
                      <m:r>
                        <a:rPr lang="en-US" sz="2800" b="0" i="1" smtClean="0">
                          <a:latin typeface="Cambria Math" panose="02040503050406030204" pitchFamily="18" charset="0"/>
                        </a:rPr>
                        <m:t> </m:t>
                      </m:r>
                      <m:r>
                        <a:rPr lang="en-US" sz="2800" b="0" i="1" smtClean="0">
                          <a:latin typeface="Cambria Math" panose="02040503050406030204" pitchFamily="18" charset="0"/>
                        </a:rPr>
                        <m:t>𝑠𝑖𝑧𝑒</m:t>
                      </m:r>
                      <m:r>
                        <a:rPr lang="en-US" sz="2800" b="0" i="1" smtClean="0">
                          <a:latin typeface="Cambria Math" panose="02040503050406030204" pitchFamily="18" charset="0"/>
                        </a:rPr>
                        <m:t>=</m:t>
                      </m:r>
                      <m:r>
                        <a:rPr lang="en-US" sz="2800" b="0" i="1" smtClean="0">
                          <a:latin typeface="Cambria Math" panose="02040503050406030204" pitchFamily="18" charset="0"/>
                        </a:rPr>
                        <m:t>𝐿𝑖𝑛𝑒</m:t>
                      </m:r>
                      <m:r>
                        <a:rPr lang="en-US" sz="2800" b="0" i="1" smtClean="0">
                          <a:latin typeface="Cambria Math" panose="02040503050406030204" pitchFamily="18" charset="0"/>
                        </a:rPr>
                        <m:t> </m:t>
                      </m:r>
                      <m:r>
                        <a:rPr lang="en-US" sz="2800" b="0" i="1" smtClean="0">
                          <a:latin typeface="Cambria Math" panose="02040503050406030204" pitchFamily="18" charset="0"/>
                        </a:rPr>
                        <m:t>𝑆𝑖𝑧𝑒</m:t>
                      </m:r>
                    </m:oMath>
                  </m:oMathPara>
                </a14:m>
                <a:endParaRPr lang="en-US" sz="2800" b="0" dirty="0"/>
              </a:p>
              <a:p>
                <a:pPr lvl="3"/>
                <a:r>
                  <a:rPr lang="en-US" sz="2800" b="0" dirty="0"/>
                  <a:t>Line bao </a:t>
                </a:r>
                <a:r>
                  <a:rPr lang="en-US" sz="2800" b="0" dirty="0" err="1"/>
                  <a:t>gồm</a:t>
                </a:r>
                <a:r>
                  <a:rPr lang="en-US" sz="2800" b="0" dirty="0"/>
                  <a:t> L bit </a:t>
                </a:r>
                <a:r>
                  <a:rPr lang="en-US" sz="2800" b="0" dirty="0" err="1"/>
                  <a:t>xác</a:t>
                </a:r>
                <a:r>
                  <a:rPr lang="en-US" sz="2800" b="0" dirty="0"/>
                  <a:t> </a:t>
                </a:r>
                <a:r>
                  <a:rPr lang="en-US" sz="2800" b="0" dirty="0" err="1"/>
                  <a:t>định</a:t>
                </a:r>
                <a:r>
                  <a:rPr lang="en-US" sz="2800" b="0" dirty="0"/>
                  <a:t> </a:t>
                </a:r>
                <a:r>
                  <a:rPr lang="en-US" sz="2800" b="0" dirty="0" err="1"/>
                  <a:t>một</a:t>
                </a:r>
                <a:r>
                  <a:rPr lang="en-US" sz="2800" b="0" dirty="0"/>
                  <a:t> </a:t>
                </a:r>
                <a:r>
                  <a:rPr lang="en-US" sz="2800" b="0" dirty="0" err="1"/>
                  <a:t>trong</a:t>
                </a:r>
                <a:r>
                  <a:rPr lang="en-US" sz="2800" b="0" dirty="0"/>
                  <a:t> </a:t>
                </a:r>
                <a:r>
                  <a:rPr lang="en-US" sz="2800" b="0" dirty="0" err="1"/>
                  <a:t>số</a:t>
                </a:r>
                <a:r>
                  <a:rPr lang="en-US" sz="2800" b="0" dirty="0"/>
                  <a:t> </a:t>
                </a:r>
                <a:r>
                  <a:rPr lang="en-US" sz="2800" b="0" dirty="0" err="1"/>
                  <a:t>các</a:t>
                </a:r>
                <a:r>
                  <a:rPr lang="en-US" sz="2800" b="0" dirty="0"/>
                  <a:t> Line </a:t>
                </a:r>
                <a:r>
                  <a:rPr lang="en-US" sz="2800" b="0" dirty="0" err="1"/>
                  <a:t>trong</a:t>
                </a:r>
                <a:r>
                  <a:rPr lang="en-US" sz="2800" b="0" dirty="0"/>
                  <a:t> cache</a:t>
                </a:r>
              </a:p>
              <a:p>
                <a:pPr marL="1371600" lvl="3"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𝐿</m:t>
                          </m:r>
                        </m:sup>
                      </m:sSup>
                      <m:r>
                        <a:rPr lang="en-US" sz="2800" b="0" i="1" smtClean="0">
                          <a:latin typeface="Cambria Math" panose="02040503050406030204" pitchFamily="18" charset="0"/>
                        </a:rPr>
                        <m:t>=</m:t>
                      </m:r>
                      <m:r>
                        <a:rPr lang="en-US" sz="2800" b="0" i="1" smtClean="0">
                          <a:latin typeface="Cambria Math" panose="02040503050406030204" pitchFamily="18" charset="0"/>
                        </a:rPr>
                        <m:t>𝑁𝑢𝑚𝑏𝑒𝑟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𝐿𝑖𝑛𝑒𝑠</m:t>
                      </m:r>
                      <m:r>
                        <a:rPr lang="en-US" sz="2800" b="0" i="1" smtClean="0">
                          <a:latin typeface="Cambria Math" panose="02040503050406030204" pitchFamily="18" charset="0"/>
                        </a:rPr>
                        <m:t> </m:t>
                      </m:r>
                      <m:r>
                        <a:rPr lang="en-US" sz="2800" b="0" i="1" smtClean="0">
                          <a:latin typeface="Cambria Math" panose="02040503050406030204" pitchFamily="18" charset="0"/>
                        </a:rPr>
                        <m:t>𝑖𝑛</m:t>
                      </m:r>
                      <m:r>
                        <a:rPr lang="en-US" sz="2800" b="0" i="1" smtClean="0">
                          <a:latin typeface="Cambria Math" panose="02040503050406030204" pitchFamily="18" charset="0"/>
                        </a:rPr>
                        <m:t> </m:t>
                      </m:r>
                      <m:r>
                        <a:rPr lang="en-US" sz="2800" b="0" i="1" smtClean="0">
                          <a:latin typeface="Cambria Math" panose="02040503050406030204" pitchFamily="18" charset="0"/>
                        </a:rPr>
                        <m:t>𝑐𝑎𝑐h𝑒</m:t>
                      </m:r>
                      <m:r>
                        <a:rPr lang="en-US" sz="2800" b="0" i="1" smtClean="0">
                          <a:latin typeface="Cambria Math" panose="02040503050406030204" pitchFamily="18" charset="0"/>
                        </a:rPr>
                        <m:t>=</m:t>
                      </m:r>
                      <m:r>
                        <a:rPr lang="en-US" sz="2800" b="0" i="1" smtClean="0">
                          <a:latin typeface="Cambria Math" panose="02040503050406030204" pitchFamily="18" charset="0"/>
                        </a:rPr>
                        <m:t>𝑚</m:t>
                      </m:r>
                    </m:oMath>
                  </m:oMathPara>
                </a14:m>
                <a:endParaRPr lang="en-US" sz="2800" b="0" dirty="0"/>
              </a:p>
              <a:p>
                <a:pPr lvl="3"/>
                <a:r>
                  <a:rPr lang="en-US" sz="2800" dirty="0" err="1"/>
                  <a:t>Trường</a:t>
                </a:r>
                <a:r>
                  <a:rPr lang="en-US" sz="2800" dirty="0"/>
                  <a:t> </a:t>
                </a:r>
                <a:r>
                  <a:rPr lang="en-US" sz="2800" dirty="0" err="1"/>
                  <a:t>hợp</a:t>
                </a:r>
                <a:r>
                  <a:rPr lang="en-US" sz="2800" dirty="0"/>
                  <a:t> Tag </a:t>
                </a:r>
                <a:r>
                  <a:rPr lang="en-US" sz="2800" dirty="0" err="1"/>
                  <a:t>gồm</a:t>
                </a:r>
                <a:r>
                  <a:rPr lang="en-US" sz="2800" dirty="0"/>
                  <a:t> T bit : T = N – (W + L )</a:t>
                </a:r>
                <a:endParaRPr lang="en-US" sz="2800" b="0" dirty="0"/>
              </a:p>
            </p:txBody>
          </p:sp>
        </mc:Choice>
        <mc:Fallback>
          <p:sp>
            <p:nvSpPr>
              <p:cNvPr id="3" name="Content Placeholder 2">
                <a:extLst>
                  <a:ext uri="{FF2B5EF4-FFF2-40B4-BE49-F238E27FC236}">
                    <a16:creationId xmlns:a16="http://schemas.microsoft.com/office/drawing/2014/main" id="{149FA6B1-BB56-4740-BD06-0A38761E90B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029337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44CC-27A7-42B5-8D8D-AF094FAE17B2}"/>
              </a:ext>
            </a:extLst>
          </p:cNvPr>
          <p:cNvSpPr>
            <a:spLocks noGrp="1"/>
          </p:cNvSpPr>
          <p:nvPr>
            <p:ph type="title"/>
          </p:nvPr>
        </p:nvSpPr>
        <p:spPr/>
        <p:txBody>
          <a:bodyPr>
            <a:normAutofit/>
          </a:bodyPr>
          <a:lstStyle/>
          <a:p>
            <a:pPr algn="ctr"/>
            <a:r>
              <a:rPr lang="en-US" sz="6000" dirty="0" err="1"/>
              <a:t>Ví</a:t>
            </a:r>
            <a:r>
              <a:rPr lang="en-US" sz="6000" dirty="0"/>
              <a:t> </a:t>
            </a:r>
            <a:r>
              <a:rPr lang="en-US" sz="6000" dirty="0" err="1"/>
              <a:t>dụ</a:t>
            </a:r>
            <a:r>
              <a:rPr lang="en-US" sz="6000" dirty="0"/>
              <a:t> </a:t>
            </a:r>
            <a:r>
              <a:rPr lang="en-US" sz="6000" dirty="0" err="1"/>
              <a:t>bài</a:t>
            </a:r>
            <a:r>
              <a:rPr lang="en-US" sz="6000" dirty="0"/>
              <a:t> </a:t>
            </a:r>
            <a:r>
              <a:rPr lang="en-US" sz="6000" dirty="0" err="1"/>
              <a:t>tập</a:t>
            </a:r>
            <a:r>
              <a:rPr lang="en-US" sz="6000" dirty="0"/>
              <a:t>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921496-A5AB-4214-BC8B-34583A766791}"/>
                  </a:ext>
                </a:extLst>
              </p:cNvPr>
              <p:cNvSpPr>
                <a:spLocks noGrp="1"/>
              </p:cNvSpPr>
              <p:nvPr>
                <p:ph idx="1"/>
              </p:nvPr>
            </p:nvSpPr>
            <p:spPr>
              <a:xfrm>
                <a:off x="838200" y="1825624"/>
                <a:ext cx="10515600" cy="4879975"/>
              </a:xfrm>
            </p:spPr>
            <p:txBody>
              <a:bodyPr>
                <a:normAutofit/>
              </a:bodyPr>
              <a:lstStyle/>
              <a:p>
                <a:r>
                  <a:rPr lang="en-US" dirty="0"/>
                  <a:t>Input : </a:t>
                </a:r>
                <a:r>
                  <a:rPr lang="en-US" dirty="0" err="1"/>
                  <a:t>Kích</a:t>
                </a:r>
                <a:r>
                  <a:rPr lang="en-US" dirty="0"/>
                  <a:t> </a:t>
                </a:r>
                <a:r>
                  <a:rPr lang="en-US" dirty="0" err="1"/>
                  <a:t>thước</a:t>
                </a:r>
                <a:r>
                  <a:rPr lang="en-US" dirty="0"/>
                  <a:t> </a:t>
                </a:r>
                <a:r>
                  <a:rPr lang="en-US" dirty="0" err="1"/>
                  <a:t>bộ</a:t>
                </a:r>
                <a:r>
                  <a:rPr lang="en-US" dirty="0"/>
                  <a:t> </a:t>
                </a:r>
                <a:r>
                  <a:rPr lang="en-US" dirty="0" err="1"/>
                  <a:t>nhớ</a:t>
                </a:r>
                <a:r>
                  <a:rPr lang="en-US" dirty="0"/>
                  <a:t> </a:t>
                </a:r>
                <a:r>
                  <a:rPr lang="en-US" dirty="0" err="1"/>
                  <a:t>chính</a:t>
                </a:r>
                <a:r>
                  <a:rPr lang="en-US" dirty="0"/>
                  <a:t> : 4GB</a:t>
                </a:r>
              </a:p>
              <a:p>
                <a:pPr lvl="1"/>
                <a:r>
                  <a:rPr lang="en-US" dirty="0" err="1"/>
                  <a:t>Kích</a:t>
                </a:r>
                <a:r>
                  <a:rPr lang="en-US" dirty="0"/>
                  <a:t> </a:t>
                </a:r>
                <a:r>
                  <a:rPr lang="en-US" dirty="0" err="1"/>
                  <a:t>thước</a:t>
                </a:r>
                <a:r>
                  <a:rPr lang="en-US" dirty="0"/>
                  <a:t> cache : 256 KB</a:t>
                </a:r>
              </a:p>
              <a:p>
                <a:pPr lvl="1"/>
                <a:r>
                  <a:rPr lang="en-US" dirty="0" err="1"/>
                  <a:t>Kích</a:t>
                </a:r>
                <a:r>
                  <a:rPr lang="en-US" dirty="0"/>
                  <a:t> </a:t>
                </a:r>
                <a:r>
                  <a:rPr lang="en-US" dirty="0" err="1"/>
                  <a:t>thước</a:t>
                </a:r>
                <a:r>
                  <a:rPr lang="en-US" dirty="0"/>
                  <a:t> Line = 32 byte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oMath>
                </a14:m>
                <a:r>
                  <a:rPr lang="en-US" dirty="0"/>
                  <a:t> byte</a:t>
                </a:r>
                <a:br>
                  <a:rPr lang="en-US" dirty="0"/>
                </a:br>
                <a:endParaRPr lang="vi-VN" dirty="0"/>
              </a:p>
              <a:p>
                <a:r>
                  <a:rPr lang="en-US" dirty="0"/>
                  <a:t>Output: </a:t>
                </a:r>
              </a:p>
              <a:p>
                <a:pPr lvl="1"/>
                <a:r>
                  <a:rPr lang="en-US" dirty="0" err="1"/>
                  <a:t>Kích</a:t>
                </a:r>
                <a:r>
                  <a:rPr lang="en-US" dirty="0"/>
                  <a:t> </a:t>
                </a:r>
                <a:r>
                  <a:rPr lang="en-US" dirty="0" err="1"/>
                  <a:t>thước</a:t>
                </a:r>
                <a:r>
                  <a:rPr lang="en-US" dirty="0"/>
                  <a:t> </a:t>
                </a:r>
                <a:r>
                  <a:rPr lang="en-US" dirty="0" err="1"/>
                  <a:t>bộ</a:t>
                </a:r>
                <a:r>
                  <a:rPr lang="en-US" dirty="0"/>
                  <a:t> </a:t>
                </a:r>
                <a:r>
                  <a:rPr lang="en-US" dirty="0" err="1"/>
                  <a:t>nhớ</a:t>
                </a:r>
                <a:r>
                  <a:rPr lang="en-US" dirty="0"/>
                  <a:t> </a:t>
                </a:r>
                <a:r>
                  <a:rPr lang="en-US" dirty="0" err="1"/>
                  <a:t>chính</a:t>
                </a:r>
                <a:r>
                  <a:rPr lang="en-US" dirty="0"/>
                  <a:t> : 4 GB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32</m:t>
                        </m:r>
                      </m:sup>
                    </m:sSup>
                  </m:oMath>
                </a14:m>
                <a:r>
                  <a:rPr lang="en-US" dirty="0"/>
                  <a:t> </a:t>
                </a:r>
                <a:r>
                  <a:rPr lang="en-US" dirty="0" err="1"/>
                  <a:t>byte</a:t>
                </a:r>
                <a:r>
                  <a:rPr lang="en-US" dirty="0" err="1">
                    <a:latin typeface="Work Sans" panose="020B0604020202020204" pitchFamily="2" charset="0"/>
                    <a:sym typeface="Webdings" panose="05030102010509060703" pitchFamily="18" charset="2"/>
                  </a:rPr>
                  <a:t>N</a:t>
                </a:r>
                <a:r>
                  <a:rPr lang="en-US" dirty="0">
                    <a:latin typeface="Work Sans" panose="020B0604020202020204" pitchFamily="2" charset="0"/>
                    <a:sym typeface="Webdings" panose="05030102010509060703" pitchFamily="18" charset="2"/>
                  </a:rPr>
                  <a:t> = </a:t>
                </a:r>
                <a14:m>
                  <m:oMath xmlns:m="http://schemas.openxmlformats.org/officeDocument/2006/math">
                    <m:func>
                      <m:funcPr>
                        <m:ctrlPr>
                          <a:rPr lang="en-US" i="1" smtClean="0">
                            <a:latin typeface="Cambria Math" panose="02040503050406030204" pitchFamily="18" charset="0"/>
                            <a:sym typeface="Webdings" panose="05030102010509060703" pitchFamily="18" charset="2"/>
                          </a:rPr>
                        </m:ctrlPr>
                      </m:funcPr>
                      <m:fName>
                        <m:sSub>
                          <m:sSubPr>
                            <m:ctrlPr>
                              <a:rPr lang="en-US" i="1" smtClean="0">
                                <a:latin typeface="Cambria Math" panose="02040503050406030204" pitchFamily="18" charset="0"/>
                                <a:sym typeface="Webdings" panose="05030102010509060703" pitchFamily="18" charset="2"/>
                              </a:rPr>
                            </m:ctrlPr>
                          </m:sSubPr>
                          <m:e>
                            <m:r>
                              <m:rPr>
                                <m:sty m:val="p"/>
                              </m:rPr>
                              <a:rPr lang="en-US" i="0" smtClean="0">
                                <a:latin typeface="Cambria Math" panose="02040503050406030204" pitchFamily="18" charset="0"/>
                                <a:sym typeface="Webdings" panose="05030102010509060703" pitchFamily="18" charset="2"/>
                              </a:rPr>
                              <m:t>log</m:t>
                            </m:r>
                          </m:e>
                          <m:sub>
                            <m:r>
                              <a:rPr lang="en-US" b="0" i="1" smtClean="0">
                                <a:latin typeface="Cambria Math" panose="02040503050406030204" pitchFamily="18" charset="0"/>
                                <a:sym typeface="Webdings" panose="05030102010509060703" pitchFamily="18" charset="2"/>
                              </a:rPr>
                              <m:t>2</m:t>
                            </m:r>
                          </m:sub>
                        </m:sSub>
                      </m:fName>
                      <m:e>
                        <m:sSup>
                          <m:sSupPr>
                            <m:ctrlPr>
                              <a:rPr lang="en-US" i="1" smtClean="0">
                                <a:latin typeface="Cambria Math" panose="02040503050406030204" pitchFamily="18" charset="0"/>
                                <a:sym typeface="Webdings" panose="05030102010509060703" pitchFamily="18" charset="2"/>
                              </a:rPr>
                            </m:ctrlPr>
                          </m:sSupPr>
                          <m:e>
                            <m:r>
                              <a:rPr lang="en-US" b="0" i="1" smtClean="0">
                                <a:latin typeface="Cambria Math" panose="02040503050406030204" pitchFamily="18" charset="0"/>
                                <a:sym typeface="Webdings" panose="05030102010509060703" pitchFamily="18" charset="2"/>
                              </a:rPr>
                              <m:t>(2</m:t>
                            </m:r>
                          </m:e>
                          <m:sup>
                            <m:r>
                              <a:rPr lang="en-US" b="0" i="1" smtClean="0">
                                <a:latin typeface="Cambria Math" panose="02040503050406030204" pitchFamily="18" charset="0"/>
                                <a:sym typeface="Webdings" panose="05030102010509060703" pitchFamily="18" charset="2"/>
                              </a:rPr>
                              <m:t>32</m:t>
                            </m:r>
                          </m:sup>
                        </m:sSup>
                      </m:e>
                    </m:func>
                  </m:oMath>
                </a14:m>
                <a:r>
                  <a:rPr lang="en-US" dirty="0"/>
                  <a:t>) = 32 bit</a:t>
                </a:r>
              </a:p>
              <a:p>
                <a:pPr lvl="1"/>
                <a:r>
                  <a:rPr lang="en-US" dirty="0" err="1"/>
                  <a:t>Kích</a:t>
                </a:r>
                <a:r>
                  <a:rPr lang="en-US" dirty="0"/>
                  <a:t> </a:t>
                </a:r>
                <a:r>
                  <a:rPr lang="en-US" dirty="0" err="1"/>
                  <a:t>thước</a:t>
                </a:r>
                <a:r>
                  <a:rPr lang="en-US" dirty="0"/>
                  <a:t> cache : 256 KB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18</m:t>
                        </m:r>
                      </m:sup>
                    </m:sSup>
                  </m:oMath>
                </a14:m>
                <a:r>
                  <a:rPr lang="en-US" dirty="0"/>
                  <a:t> byte</a:t>
                </a:r>
              </a:p>
              <a:p>
                <a:pPr lvl="1"/>
                <a:r>
                  <a:rPr lang="en-US" dirty="0" err="1"/>
                  <a:t>Kích</a:t>
                </a:r>
                <a:r>
                  <a:rPr lang="en-US" dirty="0"/>
                  <a:t> </a:t>
                </a:r>
                <a:r>
                  <a:rPr lang="en-US" dirty="0" err="1"/>
                  <a:t>thước</a:t>
                </a:r>
                <a:r>
                  <a:rPr lang="en-US" dirty="0"/>
                  <a:t> Line : 32 byte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oMath>
                </a14:m>
                <a:r>
                  <a:rPr lang="en-US" dirty="0"/>
                  <a:t> byte </a:t>
                </a:r>
                <a:r>
                  <a:rPr lang="en-US" dirty="0">
                    <a:sym typeface="Webdings" panose="05030102010509060703" pitchFamily="18" charset="2"/>
                  </a:rPr>
                  <a:t> W = 5 bit</a:t>
                </a:r>
              </a:p>
              <a:p>
                <a:pPr lvl="1">
                  <a:buFont typeface="Webdings" panose="05030102010509060703" pitchFamily="18" charset="2"/>
                  <a:buChar char="4"/>
                </a:pPr>
                <a:r>
                  <a:rPr lang="en-US" dirty="0" err="1">
                    <a:sym typeface="Webdings" panose="05030102010509060703" pitchFamily="18" charset="2"/>
                  </a:rPr>
                  <a:t>Số</a:t>
                </a:r>
                <a:r>
                  <a:rPr lang="en-US" dirty="0">
                    <a:sym typeface="Webdings" panose="05030102010509060703" pitchFamily="18" charset="2"/>
                  </a:rPr>
                  <a:t> Line </a:t>
                </a:r>
                <a:r>
                  <a:rPr lang="en-US" dirty="0" err="1">
                    <a:sym typeface="Webdings" panose="05030102010509060703" pitchFamily="18" charset="2"/>
                  </a:rPr>
                  <a:t>trong</a:t>
                </a:r>
                <a:r>
                  <a:rPr lang="en-US" dirty="0">
                    <a:sym typeface="Webdings" panose="05030102010509060703" pitchFamily="18" charset="2"/>
                  </a:rPr>
                  <a:t> Cache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18</m:t>
                        </m:r>
                      </m:sup>
                    </m:sSup>
                  </m:oMath>
                </a14:m>
                <a:r>
                  <a:rPr lang="en-US" dirty="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oMath>
                </a14:m>
                <a:r>
                  <a:rPr lang="en-US" dirty="0"/>
                  <a: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13</m:t>
                        </m:r>
                      </m:sup>
                    </m:sSup>
                  </m:oMath>
                </a14:m>
                <a:r>
                  <a:rPr lang="en-US" dirty="0"/>
                  <a:t> Line </a:t>
                </a:r>
                <a:r>
                  <a:rPr lang="en-US" dirty="0">
                    <a:sym typeface="Webdings" panose="05030102010509060703" pitchFamily="18" charset="2"/>
                  </a:rPr>
                  <a:t> L = 13 bit</a:t>
                </a:r>
              </a:p>
              <a:p>
                <a:pPr lvl="1">
                  <a:buFont typeface="Webdings" panose="05030102010509060703" pitchFamily="18" charset="2"/>
                  <a:buChar char="4"/>
                </a:pPr>
                <a:r>
                  <a:rPr lang="en-US" dirty="0" err="1">
                    <a:sym typeface="Webdings" panose="05030102010509060703" pitchFamily="18" charset="2"/>
                  </a:rPr>
                  <a:t>Số</a:t>
                </a:r>
                <a:r>
                  <a:rPr lang="en-US" dirty="0">
                    <a:sym typeface="Webdings" panose="05030102010509060703" pitchFamily="18" charset="2"/>
                  </a:rPr>
                  <a:t> bit </a:t>
                </a:r>
                <a:r>
                  <a:rPr lang="en-US" dirty="0" err="1">
                    <a:sym typeface="Webdings" panose="05030102010509060703" pitchFamily="18" charset="2"/>
                  </a:rPr>
                  <a:t>của</a:t>
                </a:r>
                <a:r>
                  <a:rPr lang="en-US" dirty="0">
                    <a:sym typeface="Webdings" panose="05030102010509060703" pitchFamily="18" charset="2"/>
                  </a:rPr>
                  <a:t> </a:t>
                </a:r>
                <a:r>
                  <a:rPr lang="en-US" dirty="0" err="1">
                    <a:sym typeface="Webdings" panose="05030102010509060703" pitchFamily="18" charset="2"/>
                  </a:rPr>
                  <a:t>trường</a:t>
                </a:r>
                <a:r>
                  <a:rPr lang="en-US" dirty="0">
                    <a:sym typeface="Webdings" panose="05030102010509060703" pitchFamily="18" charset="2"/>
                  </a:rPr>
                  <a:t> Tag : T = 32 – ( 13 + 5 ) = 14 bit</a:t>
                </a:r>
                <a:endParaRPr lang="en-US" dirty="0"/>
              </a:p>
            </p:txBody>
          </p:sp>
        </mc:Choice>
        <mc:Fallback>
          <p:sp>
            <p:nvSpPr>
              <p:cNvPr id="3" name="Content Placeholder 2">
                <a:extLst>
                  <a:ext uri="{FF2B5EF4-FFF2-40B4-BE49-F238E27FC236}">
                    <a16:creationId xmlns:a16="http://schemas.microsoft.com/office/drawing/2014/main" id="{9C921496-A5AB-4214-BC8B-34583A766791}"/>
                  </a:ext>
                </a:extLst>
              </p:cNvPr>
              <p:cNvSpPr>
                <a:spLocks noGrp="1" noRot="1" noChangeAspect="1" noMove="1" noResize="1" noEditPoints="1" noAdjustHandles="1" noChangeArrowheads="1" noChangeShapeType="1" noTextEdit="1"/>
              </p:cNvSpPr>
              <p:nvPr>
                <p:ph idx="1"/>
              </p:nvPr>
            </p:nvSpPr>
            <p:spPr>
              <a:xfrm>
                <a:off x="838200" y="1825624"/>
                <a:ext cx="10515600" cy="4879975"/>
              </a:xfrm>
              <a:blipFill>
                <a:blip r:embed="rId2"/>
                <a:stretch>
                  <a:fillRect l="-1043" t="-1998"/>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9386767E-8830-45E1-80F1-B46273D36630}"/>
              </a:ext>
            </a:extLst>
          </p:cNvPr>
          <p:cNvGraphicFramePr>
            <a:graphicFrameLocks noGrp="1"/>
          </p:cNvGraphicFramePr>
          <p:nvPr>
            <p:extLst>
              <p:ext uri="{D42A27DB-BD31-4B8C-83A1-F6EECF244321}">
                <p14:modId xmlns:p14="http://schemas.microsoft.com/office/powerpoint/2010/main" val="85021428"/>
              </p:ext>
            </p:extLst>
          </p:nvPr>
        </p:nvGraphicFramePr>
        <p:xfrm>
          <a:off x="1700306" y="5943600"/>
          <a:ext cx="8127999" cy="640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20342789"/>
                    </a:ext>
                  </a:extLst>
                </a:gridCol>
                <a:gridCol w="2709333">
                  <a:extLst>
                    <a:ext uri="{9D8B030D-6E8A-4147-A177-3AD203B41FA5}">
                      <a16:colId xmlns:a16="http://schemas.microsoft.com/office/drawing/2014/main" val="499927355"/>
                    </a:ext>
                  </a:extLst>
                </a:gridCol>
                <a:gridCol w="2709333">
                  <a:extLst>
                    <a:ext uri="{9D8B030D-6E8A-4147-A177-3AD203B41FA5}">
                      <a16:colId xmlns:a16="http://schemas.microsoft.com/office/drawing/2014/main" val="1770187560"/>
                    </a:ext>
                  </a:extLst>
                </a:gridCol>
              </a:tblGrid>
              <a:tr h="549275">
                <a:tc>
                  <a:txBody>
                    <a:bodyPr/>
                    <a:lstStyle/>
                    <a:p>
                      <a:pPr algn="ctr"/>
                      <a:r>
                        <a:rPr lang="en-US" dirty="0"/>
                        <a:t>Tag </a:t>
                      </a:r>
                    </a:p>
                    <a:p>
                      <a:pPr algn="ctr"/>
                      <a:r>
                        <a:rPr lang="en-US" dirty="0"/>
                        <a:t>14 bit</a:t>
                      </a:r>
                    </a:p>
                  </a:txBody>
                  <a:tcPr/>
                </a:tc>
                <a:tc>
                  <a:txBody>
                    <a:bodyPr/>
                    <a:lstStyle/>
                    <a:p>
                      <a:pPr algn="ctr"/>
                      <a:r>
                        <a:rPr lang="en-US" dirty="0"/>
                        <a:t>Line</a:t>
                      </a:r>
                    </a:p>
                    <a:p>
                      <a:pPr algn="ctr"/>
                      <a:r>
                        <a:rPr lang="en-US" dirty="0"/>
                        <a:t>13 bit</a:t>
                      </a:r>
                    </a:p>
                  </a:txBody>
                  <a:tcPr/>
                </a:tc>
                <a:tc>
                  <a:txBody>
                    <a:bodyPr/>
                    <a:lstStyle/>
                    <a:p>
                      <a:pPr algn="ctr"/>
                      <a:r>
                        <a:rPr lang="en-US" dirty="0"/>
                        <a:t>Word</a:t>
                      </a:r>
                    </a:p>
                    <a:p>
                      <a:pPr algn="ctr"/>
                      <a:r>
                        <a:rPr lang="en-US" dirty="0"/>
                        <a:t>5 bit</a:t>
                      </a:r>
                    </a:p>
                  </a:txBody>
                  <a:tcPr/>
                </a:tc>
                <a:extLst>
                  <a:ext uri="{0D108BD9-81ED-4DB2-BD59-A6C34878D82A}">
                    <a16:rowId xmlns:a16="http://schemas.microsoft.com/office/drawing/2014/main" val="3995030186"/>
                  </a:ext>
                </a:extLst>
              </a:tr>
            </a:tbl>
          </a:graphicData>
        </a:graphic>
      </p:graphicFrame>
    </p:spTree>
    <p:extLst>
      <p:ext uri="{BB962C8B-B14F-4D97-AF65-F5344CB8AC3E}">
        <p14:creationId xmlns:p14="http://schemas.microsoft.com/office/powerpoint/2010/main" val="392393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379</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Webdings</vt:lpstr>
      <vt:lpstr>Work Sans</vt:lpstr>
      <vt:lpstr>Office Theme</vt:lpstr>
      <vt:lpstr>Bài tập 1</vt:lpstr>
      <vt:lpstr>Bài tập 1</vt:lpstr>
      <vt:lpstr>Ví dụ bài tập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1</dc:title>
  <dc:creator>Miêu Trần</dc:creator>
  <cp:lastModifiedBy>Miêu Trần</cp:lastModifiedBy>
  <cp:revision>1</cp:revision>
  <dcterms:created xsi:type="dcterms:W3CDTF">2023-04-19T02:53:01Z</dcterms:created>
  <dcterms:modified xsi:type="dcterms:W3CDTF">2023-04-19T03:00:39Z</dcterms:modified>
</cp:coreProperties>
</file>