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png" ContentType="image/png"/>
  <Default Extension="svg" ContentType="image/sv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Lst>
  <p:sldSz cx="18288000" cy="10287000"/>
  <p:notesSz cx="6858000" cy="9144000"/>
  <p:embeddedFontLst>
    <p:embeddedFont>
      <p:font typeface="Aileron Ultra-Bold" panose="00000A00000000000000"/>
      <p:regular r:id="rId107"/>
    </p:embeddedFont>
    <p:embeddedFont>
      <p:font typeface="Public Sans" panose="00000000000000000000"/>
      <p:regular r:id="rId108"/>
    </p:embeddedFont>
    <p:embeddedFont>
      <p:font typeface="Public Sans Bold" panose="00000000000000000000"/>
      <p:regular r:id="rId109"/>
    </p:embeddedFont>
    <p:embeddedFont>
      <p:font typeface="Times New Roman" panose="02030502070405020303"/>
      <p:regular r:id="rId110"/>
    </p:embeddedFont>
    <p:embeddedFont>
      <p:font typeface="Times New Roman Bold" panose="02030802070405020303"/>
      <p:regular r:id="rId111"/>
    </p:embeddedFont>
    <p:embeddedFont>
      <p:font typeface="Montserrat Bold" panose="00000800000000000000"/>
      <p:regular r:id="rId112"/>
    </p:embeddedFont>
    <p:embeddedFont>
      <p:font typeface="Canva Sans Bold" panose="020B0803030501040103"/>
      <p:regular r:id="rId113"/>
    </p:embeddedFont>
    <p:embeddedFont>
      <p:font typeface="Canva Sans" panose="020B0503030501040103"/>
      <p:regular r:id="rId114"/>
    </p:embeddedFont>
    <p:embeddedFont>
      <p:font typeface="Aileron Bold" panose="00000800000000000000"/>
      <p:regular r:id="rId115"/>
    </p:embeddedFont>
    <p:embeddedFont>
      <p:font typeface="Noto Serif Display" panose="02020502080505020204"/>
      <p:regular r:id="rId116"/>
    </p:embeddedFont>
  </p:embeddedFontLst>
  <p:custDataLst>
    <p:tags r:id="rId10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tags" Target="tags/tag1.xml" /><Relationship Id="rId107" Type="http://schemas.openxmlformats.org/officeDocument/2006/relationships/font" Target="fonts/font1.fntdata" /><Relationship Id="rId108" Type="http://schemas.openxmlformats.org/officeDocument/2006/relationships/font" Target="fonts/font2.fntdata" /><Relationship Id="rId109" Type="http://schemas.openxmlformats.org/officeDocument/2006/relationships/font" Target="fonts/font3.fntdata" /><Relationship Id="rId11" Type="http://schemas.openxmlformats.org/officeDocument/2006/relationships/slide" Target="slides/slide10.xml" /><Relationship Id="rId110" Type="http://schemas.openxmlformats.org/officeDocument/2006/relationships/font" Target="fonts/font4.fntdata" /><Relationship Id="rId111" Type="http://schemas.openxmlformats.org/officeDocument/2006/relationships/font" Target="fonts/font5.fntdata" /><Relationship Id="rId112" Type="http://schemas.openxmlformats.org/officeDocument/2006/relationships/font" Target="fonts/font6.fntdata" /><Relationship Id="rId113" Type="http://schemas.openxmlformats.org/officeDocument/2006/relationships/font" Target="fonts/font7.fntdata" /><Relationship Id="rId114" Type="http://schemas.openxmlformats.org/officeDocument/2006/relationships/font" Target="fonts/font8.fntdata" /><Relationship Id="rId115" Type="http://schemas.openxmlformats.org/officeDocument/2006/relationships/font" Target="fonts/font9.fntdata" /><Relationship Id="rId116" Type="http://schemas.openxmlformats.org/officeDocument/2006/relationships/font" Target="fonts/font10.fntdata" /><Relationship Id="rId117" Type="http://schemas.openxmlformats.org/officeDocument/2006/relationships/presProps" Target="presProps.xml" /><Relationship Id="rId118" Type="http://schemas.openxmlformats.org/officeDocument/2006/relationships/viewProps" Target="viewProps.xml" /><Relationship Id="rId119" Type="http://schemas.openxmlformats.org/officeDocument/2006/relationships/theme" Target="theme/theme1.xml" /><Relationship Id="rId12" Type="http://schemas.openxmlformats.org/officeDocument/2006/relationships/slide" Target="slides/slide11.xml" /><Relationship Id="rId120" Type="http://schemas.openxmlformats.org/officeDocument/2006/relationships/tableStyles" Target="tableStyles.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 Type="http://schemas.openxmlformats.org/officeDocument/2006/relationships/slide" Target="slides/slide5.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 Type="http://schemas.openxmlformats.org/officeDocument/2006/relationships/slide" Target="slides/slide6.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 Type="http://schemas.openxmlformats.org/officeDocument/2006/relationships/slide" Target="slides/slide7.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 Type="http://schemas.openxmlformats.org/officeDocument/2006/relationships/slide" Target="slides/slide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D8BD707-D9CF-40AE-B4C6-C98DA3205C09}" type="datetimeFigureOut">
              <a:rPr lang="en-US" smtClean="0"/>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5" r:id="rId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png" /><Relationship Id="rId4" Type="http://schemas.openxmlformats.org/officeDocument/2006/relationships/image" Target="../media/image3.svg" /><Relationship Id="rId5" Type="http://schemas.openxmlformats.org/officeDocument/2006/relationships/image" Target="../media/image4.jpeg" /><Relationship Id="rId6" Type="http://schemas.openxmlformats.org/officeDocument/2006/relationships/image" Target="../media/image5.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 Id="rId3" Type="http://schemas.openxmlformats.org/officeDocument/2006/relationships/image" Target="../media/image13.svg"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0.jpeg"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1.jpeg"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2.jpeg"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3.jpeg"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10.png" /><Relationship Id="rId4" Type="http://schemas.openxmlformats.org/officeDocument/2006/relationships/image" Target="../media/image104.svg" /><Relationship Id="rId5" Type="http://schemas.openxmlformats.org/officeDocument/2006/relationships/image" Target="../media/image105.sv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 Id="rId3" Type="http://schemas.openxmlformats.org/officeDocument/2006/relationships/image" Target="../media/image14.sv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 Id="rId3" Type="http://schemas.openxmlformats.org/officeDocument/2006/relationships/image" Target="../media/image15.sv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 Id="rId3" Type="http://schemas.openxmlformats.org/officeDocument/2006/relationships/image" Target="../media/image16.sv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 Id="rId3" Type="http://schemas.openxmlformats.org/officeDocument/2006/relationships/image" Target="../media/image17.sv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 Id="rId3" Type="http://schemas.openxmlformats.org/officeDocument/2006/relationships/image" Target="../media/image18.sv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 Id="rId3" Type="http://schemas.openxmlformats.org/officeDocument/2006/relationships/image" Target="../media/image19.sv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21.svg" /><Relationship Id="rId5" Type="http://schemas.openxmlformats.org/officeDocument/2006/relationships/image" Target="../media/image22.sv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23.svg" /><Relationship Id="rId5" Type="http://schemas.openxmlformats.org/officeDocument/2006/relationships/image" Target="../media/image24.svg" /><Relationship Id="rId6" Type="http://schemas.openxmlformats.org/officeDocument/2006/relationships/image" Target="../media/image25.jpe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26.svg" /><Relationship Id="rId5" Type="http://schemas.openxmlformats.org/officeDocument/2006/relationships/image" Target="../media/image27.sv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28.svg" /><Relationship Id="rId5" Type="http://schemas.openxmlformats.org/officeDocument/2006/relationships/image" Target="../media/image29.svg" /><Relationship Id="rId6" Type="http://schemas.openxmlformats.org/officeDocument/2006/relationships/image" Target="../media/image30.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31.svg" /><Relationship Id="rId5" Type="http://schemas.openxmlformats.org/officeDocument/2006/relationships/image" Target="../media/image32.sv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33.svg" /><Relationship Id="rId5" Type="http://schemas.openxmlformats.org/officeDocument/2006/relationships/image" Target="../media/image34.svg" /><Relationship Id="rId6" Type="http://schemas.openxmlformats.org/officeDocument/2006/relationships/image" Target="../media/image35.jpe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36.svg" /><Relationship Id="rId5" Type="http://schemas.openxmlformats.org/officeDocument/2006/relationships/image" Target="../media/image37.sv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38.svg" /><Relationship Id="rId5" Type="http://schemas.openxmlformats.org/officeDocument/2006/relationships/image" Target="../media/image39.svg" /><Relationship Id="rId6" Type="http://schemas.openxmlformats.org/officeDocument/2006/relationships/image" Target="../media/image40.jpe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41.svg" /><Relationship Id="rId5" Type="http://schemas.openxmlformats.org/officeDocument/2006/relationships/image" Target="../media/image42.sv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43.svg" /><Relationship Id="rId5" Type="http://schemas.openxmlformats.org/officeDocument/2006/relationships/image" Target="../media/image44.svg" /><Relationship Id="rId6" Type="http://schemas.openxmlformats.org/officeDocument/2006/relationships/image" Target="../media/image45.jpe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46.svg" /><Relationship Id="rId5" Type="http://schemas.openxmlformats.org/officeDocument/2006/relationships/image" Target="../media/image47.sv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48.svg" /><Relationship Id="rId5" Type="http://schemas.openxmlformats.org/officeDocument/2006/relationships/image" Target="../media/image49.svg" /><Relationship Id="rId6" Type="http://schemas.openxmlformats.org/officeDocument/2006/relationships/image" Target="../media/image50.jpe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51.svg" /><Relationship Id="rId5" Type="http://schemas.openxmlformats.org/officeDocument/2006/relationships/image" Target="../media/image52.sv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53.svg" /><Relationship Id="rId5" Type="http://schemas.openxmlformats.org/officeDocument/2006/relationships/image" Target="../media/image54.svg" /><Relationship Id="rId6" Type="http://schemas.openxmlformats.org/officeDocument/2006/relationships/image" Target="../media/image55.jpe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56.svg" /><Relationship Id="rId5" Type="http://schemas.openxmlformats.org/officeDocument/2006/relationships/image" Target="../media/image57.sv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58.svg" /><Relationship Id="rId5" Type="http://schemas.openxmlformats.org/officeDocument/2006/relationships/image" Target="../media/image59.svg" /><Relationship Id="rId6" Type="http://schemas.openxmlformats.org/officeDocument/2006/relationships/image" Target="../media/image60.jpe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61.svg" /><Relationship Id="rId5" Type="http://schemas.openxmlformats.org/officeDocument/2006/relationships/image" Target="../media/image62.sv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63.svg" /><Relationship Id="rId5" Type="http://schemas.openxmlformats.org/officeDocument/2006/relationships/image" Target="../media/image64.svg" /><Relationship Id="rId6" Type="http://schemas.openxmlformats.org/officeDocument/2006/relationships/image" Target="../media/image65.jpe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66.svg" /><Relationship Id="rId5" Type="http://schemas.openxmlformats.org/officeDocument/2006/relationships/image" Target="../media/image67.sv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68.svg" /><Relationship Id="rId5" Type="http://schemas.openxmlformats.org/officeDocument/2006/relationships/image" Target="../media/image69.svg" /><Relationship Id="rId6" Type="http://schemas.openxmlformats.org/officeDocument/2006/relationships/image" Target="../media/image70.jpe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71.svg" /><Relationship Id="rId5" Type="http://schemas.openxmlformats.org/officeDocument/2006/relationships/image" Target="../media/image72.sv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73.svg" /><Relationship Id="rId5" Type="http://schemas.openxmlformats.org/officeDocument/2006/relationships/image" Target="../media/image74.svg" /><Relationship Id="rId6" Type="http://schemas.openxmlformats.org/officeDocument/2006/relationships/image" Target="../media/image75.jpe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76.svg" /><Relationship Id="rId5" Type="http://schemas.openxmlformats.org/officeDocument/2006/relationships/image" Target="../media/image77.sv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0.png" /><Relationship Id="rId4" Type="http://schemas.openxmlformats.org/officeDocument/2006/relationships/image" Target="../media/image78.svg" /><Relationship Id="rId5" Type="http://schemas.openxmlformats.org/officeDocument/2006/relationships/image" Target="../media/image79.svg" /><Relationship Id="rId6" Type="http://schemas.openxmlformats.org/officeDocument/2006/relationships/image" Target="../media/image80.jpe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1.jpe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6.png" /><Relationship Id="rId4" Type="http://schemas.openxmlformats.org/officeDocument/2006/relationships/image" Target="../media/image7.svg" /><Relationship Id="rId5" Type="http://schemas.openxmlformats.org/officeDocument/2006/relationships/image" Target="../media/image8.jpeg"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2.jpe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3.jpeg"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9.jpeg"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4.jpeg"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4.jpeg"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10.png" /><Relationship Id="rId4" Type="http://schemas.openxmlformats.org/officeDocument/2006/relationships/image" Target="../media/image11.svg"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5.jpeg"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6.jpeg"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7.jpeg"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8.jpeg"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9.jpeg"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0.jpeg"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1.jpeg"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2.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 Id="rId3" Type="http://schemas.openxmlformats.org/officeDocument/2006/relationships/image" Target="../media/image12.svg"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3.jpeg"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4.jpeg"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5.jpeg"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5.jpeg"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6.jpeg"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7.jpeg"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8.jpeg"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9.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0" y="0"/>
            <a:ext cx="18288000" cy="10287000"/>
          </a:xfrm>
          <a:custGeom>
            <a:rect l="l" t="t" r="r" b="b"/>
            <a:pathLst>
              <a:path w="18288000" h="10287000">
                <a:moveTo>
                  <a:pt x="0" y="0"/>
                </a:moveTo>
                <a:lnTo>
                  <a:pt x="18288000" y="0"/>
                </a:lnTo>
                <a:lnTo>
                  <a:pt x="18288000" y="10287000"/>
                </a:lnTo>
                <a:lnTo>
                  <a:pt x="0" y="10287000"/>
                </a:lnTo>
                <a:lnTo>
                  <a:pt x="0" y="0"/>
                </a:lnTo>
                <a:close/>
              </a:path>
            </a:pathLst>
          </a:custGeom>
          <a:blipFill>
            <a:blip r:embed="rId2"/>
            <a:stretch>
              <a:fillRect t="-12777" r="-9579" b="-24805"/>
            </a:stretch>
          </a:blipFill>
        </p:spPr>
        <p:txBody>
          <a:bodyPr/>
          <a:lstStyle/>
          <a:p/>
        </p:txBody>
      </p:sp>
      <p:sp>
        <p:nvSpPr>
          <p:cNvPr id="3" name="Freeform 3"/>
          <p:cNvSpPr/>
          <p:nvPr/>
        </p:nvSpPr>
        <p:spPr>
          <a:xfrm rot="5400000">
            <a:off x="9527967" y="859028"/>
            <a:ext cx="8341089" cy="8587993"/>
          </a:xfrm>
          <a:custGeom>
            <a:rect l="l" t="t" r="r" b="b"/>
            <a:pathLst>
              <a:path w="8341089" h="8587993">
                <a:moveTo>
                  <a:pt x="0" y="0"/>
                </a:moveTo>
                <a:lnTo>
                  <a:pt x="8341088" y="0"/>
                </a:lnTo>
                <a:lnTo>
                  <a:pt x="8341088" y="8587994"/>
                </a:lnTo>
                <a:lnTo>
                  <a:pt x="0" y="85879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p:txBody>
      </p:sp>
      <p:grpSp>
        <p:nvGrpSpPr>
          <p:cNvPr id="4" name="Group 4"/>
          <p:cNvGrpSpPr/>
          <p:nvPr/>
        </p:nvGrpSpPr>
        <p:grpSpPr>
          <a:xfrm>
            <a:off x="10607694" y="1999375"/>
            <a:ext cx="6346737" cy="6346737"/>
            <a:chExt cx="812800" cy="812800"/>
          </a:xfrm>
        </p:grpSpPr>
        <p:sp>
          <p:nvSpPr>
            <p:cNvPr id="5" name="Freeform 5"/>
            <p:cNvSpPr/>
            <p:nvPr/>
          </p:nvSpPr>
          <p:spPr>
            <a:xfrm>
              <a:off x="0" y="0"/>
              <a:ext cx="812800" cy="812800"/>
            </a:xfrm>
            <a:custGeom>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25046" r="-25046"/>
              </a:stretch>
            </a:blipFill>
          </p:spPr>
          <p:txBody>
            <a:bodyPr/>
            <a:lstStyle/>
            <a:p/>
          </p:txBody>
        </p:sp>
      </p:grpSp>
      <p:grpSp>
        <p:nvGrpSpPr>
          <p:cNvPr id="6" name="Group 6"/>
          <p:cNvGrpSpPr/>
          <p:nvPr/>
        </p:nvGrpSpPr>
        <p:grpSpPr>
          <a:xfrm>
            <a:off x="-161849" y="9982387"/>
            <a:ext cx="18449849" cy="304613"/>
            <a:chExt cx="4859220" cy="80227"/>
          </a:xfrm>
        </p:grpSpPr>
        <p:sp>
          <p:nvSpPr>
            <p:cNvPr id="7" name="Freeform 7"/>
            <p:cNvSpPr/>
            <p:nvPr/>
          </p:nvSpPr>
          <p:spPr>
            <a:xfrm>
              <a:off x="0" y="0"/>
              <a:ext cx="4859220" cy="80227"/>
            </a:xfrm>
            <a:custGeom>
              <a:rect l="l" t="t" r="r" b="b"/>
              <a:pathLst>
                <a:path w="4859220" h="80227">
                  <a:moveTo>
                    <a:pt x="0" y="0"/>
                  </a:moveTo>
                  <a:lnTo>
                    <a:pt x="4859220" y="0"/>
                  </a:lnTo>
                  <a:lnTo>
                    <a:pt x="4859220" y="80227"/>
                  </a:lnTo>
                  <a:lnTo>
                    <a:pt x="0" y="80227"/>
                  </a:lnTo>
                  <a:close/>
                </a:path>
              </a:pathLst>
            </a:custGeom>
            <a:solidFill>
              <a:srgbClr val="004CCF"/>
            </a:solidFill>
          </p:spPr>
          <p:txBody>
            <a:bodyPr/>
            <a:lstStyle/>
            <a:p/>
          </p:txBody>
        </p:sp>
        <p:sp>
          <p:nvSpPr>
            <p:cNvPr id="8" name="TextBox 8"/>
            <p:cNvSpPr txBox="1"/>
            <p:nvPr/>
          </p:nvSpPr>
          <p:spPr>
            <a:xfrm>
              <a:off x="0" y="-47625"/>
              <a:ext cx="4859220" cy="127852"/>
            </a:xfrm>
            <a:prstGeom prst="rect">
              <a:avLst/>
            </a:prstGeom>
          </p:spPr>
          <p:txBody>
            <a:bodyPr lIns="50800" tIns="50800" rIns="50800" bIns="50800" rtlCol="0" anchor="ctr"/>
            <a:lstStyle/>
            <a:p>
              <a:pPr algn="ctr">
                <a:lnSpc>
                  <a:spcPts val="2886"/>
                </a:lnSpc>
              </a:pPr>
            </a:p>
          </p:txBody>
        </p:sp>
      </p:grpSp>
      <p:sp>
        <p:nvSpPr>
          <p:cNvPr id="9" name="Freeform 9"/>
          <p:cNvSpPr/>
          <p:nvPr/>
        </p:nvSpPr>
        <p:spPr>
          <a:xfrm>
            <a:off x="0" y="0"/>
            <a:ext cx="1999375" cy="1999375"/>
          </a:xfrm>
          <a:custGeom>
            <a:rect l="l" t="t" r="r" b="b"/>
            <a:pathLst>
              <a:path w="1999374" h="1999374">
                <a:moveTo>
                  <a:pt x="0" y="0"/>
                </a:moveTo>
                <a:lnTo>
                  <a:pt x="1999375" y="0"/>
                </a:lnTo>
                <a:lnTo>
                  <a:pt x="1999375" y="1999375"/>
                </a:lnTo>
                <a:lnTo>
                  <a:pt x="0" y="1999375"/>
                </a:lnTo>
                <a:lnTo>
                  <a:pt x="0" y="0"/>
                </a:lnTo>
                <a:close/>
              </a:path>
            </a:pathLst>
          </a:custGeom>
          <a:blipFill>
            <a:blip r:embed="rId6"/>
            <a:stretch>
              <a:fillRect/>
            </a:stretch>
          </a:blipFill>
        </p:spPr>
        <p:txBody>
          <a:bodyPr/>
          <a:lstStyle/>
          <a:p/>
        </p:txBody>
      </p:sp>
      <p:sp>
        <p:nvSpPr>
          <p:cNvPr id="10" name="TextBox 10"/>
          <p:cNvSpPr txBox="1"/>
          <p:nvPr/>
        </p:nvSpPr>
        <p:spPr>
          <a:xfrm>
            <a:off x="348906" y="3329694"/>
            <a:ext cx="8795094" cy="2219325"/>
          </a:xfrm>
          <a:prstGeom prst="rect">
            <a:avLst/>
          </a:prstGeom>
        </p:spPr>
        <p:txBody>
          <a:bodyPr lIns="0" tIns="0" rIns="0" bIns="0" rtlCol="0" anchor="t">
            <a:spAutoFit/>
          </a:bodyPr>
          <a:lstStyle/>
          <a:p>
            <a:pPr marL="0" lvl="0" indent="0" algn="ctr">
              <a:lnSpc>
                <a:spcPts val="8774"/>
              </a:lnSpc>
            </a:pPr>
            <a:r>
              <a:rPr lang="en-US" sz="7499" b="1">
                <a:solidFill>
                  <a:srgbClr val="004CCF"/>
                </a:solidFill>
                <a:latin typeface="Aileron Ultra-Bold"/>
                <a:ea typeface="Aileron Ultra-Bold"/>
                <a:cs typeface="Aileron Ultra-Bold"/>
                <a:sym typeface="Aileron Ultra-Bold"/>
              </a:rPr>
              <a:t>BÀI BÁO CÁO TIỂU LUẬN CUỐI KỲ</a:t>
            </a:r>
          </a:p>
        </p:txBody>
      </p:sp>
      <p:sp>
        <p:nvSpPr>
          <p:cNvPr id="11" name="TextBox 11"/>
          <p:cNvSpPr txBox="1"/>
          <p:nvPr/>
        </p:nvSpPr>
        <p:spPr>
          <a:xfrm>
            <a:off x="2420293" y="7385715"/>
            <a:ext cx="5197741" cy="522434"/>
          </a:xfrm>
          <a:prstGeom prst="rect">
            <a:avLst/>
          </a:prstGeom>
        </p:spPr>
        <p:txBody>
          <a:bodyPr lIns="0" tIns="0" rIns="0" bIns="0" rtlCol="0" anchor="t">
            <a:spAutoFit/>
          </a:bodyPr>
          <a:lstStyle/>
          <a:p>
            <a:pPr algn="l">
              <a:lnSpc>
                <a:spcPts val="4115"/>
              </a:lnSpc>
            </a:pPr>
            <a:r>
              <a:rPr lang="en-US" sz="2939">
                <a:solidFill>
                  <a:srgbClr val="000000"/>
                </a:solidFill>
                <a:latin typeface="Public Sans"/>
                <a:ea typeface="Public Sans"/>
                <a:cs typeface="Public Sans"/>
                <a:sym typeface="Public Sans"/>
              </a:rPr>
              <a:t>GVHD: Th.S Nguyễn Thị Hoài    </a:t>
            </a:r>
          </a:p>
        </p:txBody>
      </p:sp>
      <p:sp>
        <p:nvSpPr>
          <p:cNvPr id="12" name="TextBox 12"/>
          <p:cNvSpPr txBox="1"/>
          <p:nvPr/>
        </p:nvSpPr>
        <p:spPr>
          <a:xfrm>
            <a:off x="2420293" y="8936219"/>
            <a:ext cx="3284833" cy="688975"/>
          </a:xfrm>
          <a:prstGeom prst="rect">
            <a:avLst/>
          </a:prstGeom>
        </p:spPr>
        <p:txBody>
          <a:bodyPr lIns="0" tIns="0" rIns="0" bIns="0" rtlCol="0" anchor="t">
            <a:spAutoFit/>
          </a:bodyPr>
          <a:lstStyle/>
          <a:p>
            <a:pPr algn="l">
              <a:lnSpc>
                <a:spcPts val="5599"/>
              </a:lnSpc>
            </a:pPr>
            <a:r>
              <a:rPr lang="en-US" sz="3999" b="1">
                <a:solidFill>
                  <a:srgbClr val="004CCF"/>
                </a:solidFill>
                <a:latin typeface="Public Sans Bold"/>
                <a:ea typeface="Public Sans Bold"/>
                <a:cs typeface="Public Sans Bold"/>
                <a:sym typeface="Public Sans Bold"/>
              </a:rPr>
              <a:t>NHÓM 13</a:t>
            </a:r>
          </a:p>
        </p:txBody>
      </p:sp>
      <p:sp>
        <p:nvSpPr>
          <p:cNvPr id="13" name="TextBox 13"/>
          <p:cNvSpPr txBox="1"/>
          <p:nvPr/>
        </p:nvSpPr>
        <p:spPr>
          <a:xfrm>
            <a:off x="1999375" y="205671"/>
            <a:ext cx="6507964" cy="1066800"/>
          </a:xfrm>
          <a:prstGeom prst="rect">
            <a:avLst/>
          </a:prstGeom>
        </p:spPr>
        <p:txBody>
          <a:bodyPr lIns="0" tIns="0" rIns="0" bIns="0" rtlCol="0" anchor="t">
            <a:spAutoFit/>
          </a:bodyPr>
          <a:lstStyle/>
          <a:p>
            <a:pPr algn="ctr">
              <a:lnSpc>
                <a:spcPts val="4200"/>
              </a:lnSpc>
            </a:pPr>
            <a:r>
              <a:rPr lang="en-US" sz="3000" b="1">
                <a:solidFill>
                  <a:srgbClr val="000000"/>
                </a:solidFill>
                <a:latin typeface="Public Sans Bold"/>
                <a:ea typeface="Public Sans Bold"/>
                <a:cs typeface="Public Sans Bold"/>
                <a:sym typeface="Public Sans Bold"/>
              </a:rPr>
              <a:t>TRƯỜNG ĐẠI HỌC CÔNG NGHIỆP THÀNH PHỐ HỒ CHÍ MINH</a:t>
            </a:r>
          </a:p>
        </p:txBody>
      </p:sp>
      <p:sp>
        <p:nvSpPr>
          <p:cNvPr id="14" name="TextBox 14"/>
          <p:cNvSpPr txBox="1"/>
          <p:nvPr/>
        </p:nvSpPr>
        <p:spPr>
          <a:xfrm>
            <a:off x="2655797" y="1453269"/>
            <a:ext cx="5195121" cy="533400"/>
          </a:xfrm>
          <a:prstGeom prst="rect">
            <a:avLst/>
          </a:prstGeom>
        </p:spPr>
        <p:txBody>
          <a:bodyPr lIns="0" tIns="0" rIns="0" bIns="0" rtlCol="0" anchor="t">
            <a:spAutoFit/>
          </a:bodyPr>
          <a:lstStyle/>
          <a:p>
            <a:pPr algn="ctr">
              <a:lnSpc>
                <a:spcPts val="4200"/>
              </a:lnSpc>
            </a:pPr>
            <a:r>
              <a:rPr lang="en-US" sz="3000" b="1">
                <a:solidFill>
                  <a:srgbClr val="000000"/>
                </a:solidFill>
                <a:latin typeface="Public Sans Bold"/>
                <a:ea typeface="Public Sans Bold"/>
                <a:cs typeface="Public Sans Bold"/>
                <a:sym typeface="Public Sans Bold"/>
              </a:rPr>
              <a:t>Khoa Thương mại và Du lịch</a:t>
            </a:r>
          </a:p>
        </p:txBody>
      </p:sp>
      <p:sp>
        <p:nvSpPr>
          <p:cNvPr id="15" name="TextBox 15"/>
          <p:cNvSpPr txBox="1"/>
          <p:nvPr/>
        </p:nvSpPr>
        <p:spPr>
          <a:xfrm>
            <a:off x="2420293" y="6501518"/>
            <a:ext cx="3954509" cy="522434"/>
          </a:xfrm>
          <a:prstGeom prst="rect">
            <a:avLst/>
          </a:prstGeom>
        </p:spPr>
        <p:txBody>
          <a:bodyPr lIns="0" tIns="0" rIns="0" bIns="0" rtlCol="0" anchor="t">
            <a:spAutoFit/>
          </a:bodyPr>
          <a:lstStyle/>
          <a:p>
            <a:pPr algn="l">
              <a:lnSpc>
                <a:spcPts val="4115"/>
              </a:lnSpc>
            </a:pPr>
            <a:r>
              <a:rPr lang="en-US" sz="2939">
                <a:solidFill>
                  <a:srgbClr val="000000"/>
                </a:solidFill>
                <a:latin typeface="Public Sans"/>
                <a:ea typeface="Public Sans"/>
                <a:cs typeface="Public Sans"/>
                <a:sym typeface="Public Sans"/>
              </a:rPr>
              <a:t>MÔN: CƠ SỞ DỮ LIỆU</a:t>
            </a:r>
          </a:p>
        </p:txBody>
      </p:sp>
      <p:sp>
        <p:nvSpPr>
          <p:cNvPr id="16" name="TextBox 16"/>
          <p:cNvSpPr txBox="1"/>
          <p:nvPr/>
        </p:nvSpPr>
        <p:spPr>
          <a:xfrm>
            <a:off x="3674488" y="8046795"/>
            <a:ext cx="5197741" cy="522434"/>
          </a:xfrm>
          <a:prstGeom prst="rect">
            <a:avLst/>
          </a:prstGeom>
        </p:spPr>
        <p:txBody>
          <a:bodyPr lIns="0" tIns="0" rIns="0" bIns="0" rtlCol="0" anchor="t">
            <a:spAutoFit/>
          </a:bodyPr>
          <a:lstStyle/>
          <a:p>
            <a:pPr algn="l">
              <a:lnSpc>
                <a:spcPts val="4115"/>
              </a:lnSpc>
            </a:pPr>
            <a:r>
              <a:rPr lang="en-US" sz="2939">
                <a:solidFill>
                  <a:srgbClr val="000000"/>
                </a:solidFill>
                <a:latin typeface="Public Sans"/>
                <a:ea typeface="Public Sans"/>
                <a:cs typeface="Public Sans"/>
                <a:sym typeface="Public Sans"/>
              </a:rPr>
              <a:t>Th.S Lê Hữu Hùng</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rot="5400000">
            <a:off x="-7297782" y="6432714"/>
            <a:ext cx="18449849" cy="3854286"/>
            <a:chExt cx="4859220" cy="1015121"/>
          </a:xfrm>
        </p:grpSpPr>
        <p:sp>
          <p:nvSpPr>
            <p:cNvPr id="3" name="Freeform 3"/>
            <p:cNvSpPr/>
            <p:nvPr/>
          </p:nvSpPr>
          <p:spPr>
            <a:xfrm>
              <a:off x="0" y="0"/>
              <a:ext cx="4859220" cy="1015120"/>
            </a:xfrm>
            <a:custGeom>
              <a:rect l="l" t="t" r="r" b="b"/>
              <a:pathLst>
                <a:path w="4859220" h="1015120">
                  <a:moveTo>
                    <a:pt x="0" y="0"/>
                  </a:moveTo>
                  <a:lnTo>
                    <a:pt x="4859220" y="0"/>
                  </a:lnTo>
                  <a:lnTo>
                    <a:pt x="4859220" y="1015120"/>
                  </a:lnTo>
                  <a:lnTo>
                    <a:pt x="0" y="1015120"/>
                  </a:lnTo>
                  <a:close/>
                </a:path>
              </a:pathLst>
            </a:custGeom>
            <a:solidFill>
              <a:srgbClr val="004CCF">
                <a:alpha val="34902"/>
              </a:srgbClr>
            </a:solidFill>
          </p:spPr>
          <p:txBody>
            <a:bodyPr/>
            <a:lstStyle/>
            <a:p/>
          </p:txBody>
        </p:sp>
        <p:sp>
          <p:nvSpPr>
            <p:cNvPr id="4" name="TextBox 4"/>
            <p:cNvSpPr txBox="1"/>
            <p:nvPr/>
          </p:nvSpPr>
          <p:spPr>
            <a:xfrm>
              <a:off x="0" y="-47625"/>
              <a:ext cx="4859220" cy="1062746"/>
            </a:xfrm>
            <a:prstGeom prst="rect">
              <a:avLst/>
            </a:prstGeom>
          </p:spPr>
          <p:txBody>
            <a:bodyPr lIns="50800" tIns="50800" rIns="50800" bIns="50800" rtlCol="0" anchor="ctr"/>
            <a:lstStyle/>
            <a:p>
              <a:pPr algn="ctr">
                <a:lnSpc>
                  <a:spcPts val="2886"/>
                </a:lnSpc>
              </a:pPr>
            </a:p>
          </p:txBody>
        </p:sp>
      </p:grpSp>
      <p:sp>
        <p:nvSpPr>
          <p:cNvPr id="5" name="TextBox 5"/>
          <p:cNvSpPr txBox="1"/>
          <p:nvPr/>
        </p:nvSpPr>
        <p:spPr>
          <a:xfrm>
            <a:off x="359685" y="4570095"/>
            <a:ext cx="11560446" cy="573405"/>
          </a:xfrm>
          <a:prstGeom prst="rect">
            <a:avLst/>
          </a:prstGeom>
        </p:spPr>
        <p:txBody>
          <a:bodyPr lIns="0" tIns="0" rIns="0" bIns="0" rtlCol="0" anchor="t">
            <a:spAutoFit/>
          </a:bodyPr>
          <a:lstStyle/>
          <a:p>
            <a:pPr algn="just">
              <a:lnSpc>
                <a:spcPts val="4619"/>
              </a:lnSpc>
            </a:pPr>
            <a:r>
              <a:rPr lang="en-US" sz="3299" b="1">
                <a:solidFill>
                  <a:srgbClr val="000000"/>
                </a:solidFill>
                <a:latin typeface="Public Sans Bold"/>
                <a:ea typeface="Public Sans Bold"/>
                <a:cs typeface="Public Sans Bold"/>
                <a:sym typeface="Public Sans Bold"/>
              </a:rPr>
              <a:t>3. Tạo Database</a:t>
            </a:r>
          </a:p>
        </p:txBody>
      </p:sp>
      <p:sp>
        <p:nvSpPr>
          <p:cNvPr id="6" name="Freeform 6"/>
          <p:cNvSpPr/>
          <p:nvPr/>
        </p:nvSpPr>
        <p:spPr>
          <a:xfrm rot="2871075">
            <a:off x="15223027" y="-2177447"/>
            <a:ext cx="3862681" cy="3857852"/>
          </a:xfrm>
          <a:custGeom>
            <a:rect l="l" t="t" r="r" b="b"/>
            <a:pathLst>
              <a:path w="3862681" h="3857852">
                <a:moveTo>
                  <a:pt x="0" y="0"/>
                </a:moveTo>
                <a:lnTo>
                  <a:pt x="3862681" y="0"/>
                </a:lnTo>
                <a:lnTo>
                  <a:pt x="3862681" y="3857853"/>
                </a:lnTo>
                <a:lnTo>
                  <a:pt x="0" y="3857853"/>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p:txBody>
      </p:sp>
      <p:sp>
        <p:nvSpPr>
          <p:cNvPr id="7" name="TextBox 7"/>
          <p:cNvSpPr txBox="1"/>
          <p:nvPr/>
        </p:nvSpPr>
        <p:spPr>
          <a:xfrm>
            <a:off x="4733867" y="604963"/>
            <a:ext cx="12797194" cy="9062084"/>
          </a:xfrm>
          <a:prstGeom prst="rect">
            <a:avLst/>
          </a:prstGeom>
        </p:spPr>
        <p:txBody>
          <a:bodyPr lIns="0" tIns="0" rIns="0" bIns="0" rtlCol="0" anchor="t">
            <a:spAutoFit/>
          </a:bodyPr>
          <a:lstStyle/>
          <a:p>
            <a:pPr algn="l">
              <a:lnSpc>
                <a:spcPts val="3990"/>
              </a:lnSpc>
            </a:pPr>
            <a:r>
              <a:rPr lang="en-US" sz="2850" b="1">
                <a:solidFill>
                  <a:srgbClr val="000000"/>
                </a:solidFill>
                <a:latin typeface="Canva Sans Bold"/>
                <a:ea typeface="Canva Sans Bold"/>
                <a:cs typeface="Canva Sans Bold"/>
                <a:sym typeface="Canva Sans Bold"/>
              </a:rPr>
              <a:t>-- Bảng Nganh</a:t>
            </a:r>
          </a:p>
          <a:p>
            <a:pPr algn="l">
              <a:lnSpc>
                <a:spcPts val="3990"/>
              </a:lnSpc>
            </a:pPr>
            <a:r>
              <a:rPr lang="en-US" sz="2850">
                <a:solidFill>
                  <a:srgbClr val="000000"/>
                </a:solidFill>
                <a:latin typeface="Canva Sans"/>
                <a:ea typeface="Canva Sans"/>
                <a:cs typeface="Canva Sans"/>
                <a:sym typeface="Canva Sans"/>
              </a:rPr>
              <a:t>CREATE TABLE Nganh (</a:t>
            </a:r>
          </a:p>
          <a:p>
            <a:pPr algn="l">
              <a:lnSpc>
                <a:spcPts val="3990"/>
              </a:lnSpc>
            </a:pPr>
            <a:r>
              <a:rPr lang="en-US" sz="2850">
                <a:solidFill>
                  <a:srgbClr val="000000"/>
                </a:solidFill>
                <a:latin typeface="Canva Sans"/>
                <a:ea typeface="Canva Sans"/>
                <a:cs typeface="Canva Sans"/>
                <a:sym typeface="Canva Sans"/>
              </a:rPr>
              <a:t>    MaNganh NVARCHAR(10) PRIMARY KEY,</a:t>
            </a:r>
          </a:p>
          <a:p>
            <a:pPr algn="l">
              <a:lnSpc>
                <a:spcPts val="3990"/>
              </a:lnSpc>
            </a:pPr>
            <a:r>
              <a:rPr lang="en-US" sz="2850">
                <a:solidFill>
                  <a:srgbClr val="000000"/>
                </a:solidFill>
                <a:latin typeface="Canva Sans"/>
                <a:ea typeface="Canva Sans"/>
                <a:cs typeface="Canva Sans"/>
                <a:sym typeface="Canva Sans"/>
              </a:rPr>
              <a:t>    TenNganh NVARCHAR(100)</a:t>
            </a:r>
          </a:p>
          <a:p>
            <a:pPr algn="l">
              <a:lnSpc>
                <a:spcPts val="3990"/>
              </a:lnSpc>
            </a:pPr>
            <a:r>
              <a:rPr lang="en-US" sz="2850">
                <a:solidFill>
                  <a:srgbClr val="000000"/>
                </a:solidFill>
                <a:latin typeface="Canva Sans"/>
                <a:ea typeface="Canva Sans"/>
                <a:cs typeface="Canva Sans"/>
                <a:sym typeface="Canva Sans"/>
              </a:rPr>
              <a:t>);</a:t>
            </a:r>
          </a:p>
          <a:p>
            <a:pPr algn="l">
              <a:lnSpc>
                <a:spcPts val="3990"/>
              </a:lnSpc>
            </a:pPr>
            <a:endParaRPr lang="en-US" sz="2850">
              <a:solidFill>
                <a:srgbClr val="000000"/>
              </a:solidFill>
              <a:latin typeface="Canva Sans"/>
              <a:ea typeface="Canva Sans"/>
              <a:cs typeface="Canva Sans"/>
              <a:sym typeface="Canva Sans"/>
            </a:endParaRPr>
          </a:p>
          <a:p>
            <a:pPr algn="l">
              <a:lnSpc>
                <a:spcPts val="3990"/>
              </a:lnSpc>
            </a:pPr>
            <a:r>
              <a:rPr lang="en-US" sz="2850" b="1">
                <a:solidFill>
                  <a:srgbClr val="000000"/>
                </a:solidFill>
                <a:latin typeface="Canva Sans Bold"/>
                <a:ea typeface="Canva Sans Bold"/>
                <a:cs typeface="Canva Sans Bold"/>
                <a:sym typeface="Canva Sans Bold"/>
              </a:rPr>
              <a:t>-- Bảng Thisinh</a:t>
            </a:r>
          </a:p>
          <a:p>
            <a:pPr algn="l">
              <a:lnSpc>
                <a:spcPts val="3990"/>
              </a:lnSpc>
            </a:pPr>
            <a:r>
              <a:rPr lang="en-US" sz="2850">
                <a:solidFill>
                  <a:srgbClr val="000000"/>
                </a:solidFill>
                <a:latin typeface="Canva Sans"/>
                <a:ea typeface="Canva Sans"/>
                <a:cs typeface="Canva Sans"/>
                <a:sym typeface="Canva Sans"/>
              </a:rPr>
              <a:t>CREATE TABLE Thisinh (</a:t>
            </a:r>
          </a:p>
          <a:p>
            <a:pPr algn="l">
              <a:lnSpc>
                <a:spcPts val="3990"/>
              </a:lnSpc>
            </a:pPr>
            <a:r>
              <a:rPr lang="en-US" sz="2850">
                <a:solidFill>
                  <a:srgbClr val="000000"/>
                </a:solidFill>
                <a:latin typeface="Canva Sans"/>
                <a:ea typeface="Canva Sans"/>
                <a:cs typeface="Canva Sans"/>
                <a:sym typeface="Canva Sans"/>
              </a:rPr>
              <a:t>    SoBD NVARCHAR(10) PRIMARY KEY,</a:t>
            </a:r>
          </a:p>
          <a:p>
            <a:pPr algn="l">
              <a:lnSpc>
                <a:spcPts val="3990"/>
              </a:lnSpc>
            </a:pPr>
            <a:r>
              <a:rPr lang="en-US" sz="2850">
                <a:solidFill>
                  <a:srgbClr val="000000"/>
                </a:solidFill>
                <a:latin typeface="Canva Sans"/>
                <a:ea typeface="Canva Sans"/>
                <a:cs typeface="Canva Sans"/>
                <a:sym typeface="Canva Sans"/>
              </a:rPr>
              <a:t>    HoTen NVARCHAR(100),</a:t>
            </a:r>
          </a:p>
          <a:p>
            <a:pPr algn="l">
              <a:lnSpc>
                <a:spcPts val="3990"/>
              </a:lnSpc>
            </a:pPr>
            <a:r>
              <a:rPr lang="en-US" sz="2850">
                <a:solidFill>
                  <a:srgbClr val="000000"/>
                </a:solidFill>
                <a:latin typeface="Canva Sans"/>
                <a:ea typeface="Canva Sans"/>
                <a:cs typeface="Canva Sans"/>
                <a:sym typeface="Canva Sans"/>
              </a:rPr>
              <a:t>    NgaySinh DATE,</a:t>
            </a:r>
          </a:p>
          <a:p>
            <a:pPr algn="l">
              <a:lnSpc>
                <a:spcPts val="3990"/>
              </a:lnSpc>
            </a:pPr>
            <a:r>
              <a:rPr lang="en-US" sz="2850">
                <a:solidFill>
                  <a:srgbClr val="000000"/>
                </a:solidFill>
                <a:latin typeface="Canva Sans"/>
                <a:ea typeface="Canva Sans"/>
                <a:cs typeface="Canva Sans"/>
                <a:sym typeface="Canva Sans"/>
              </a:rPr>
              <a:t>    Phai NVARCHAR(10),</a:t>
            </a:r>
          </a:p>
          <a:p>
            <a:pPr algn="l">
              <a:lnSpc>
                <a:spcPts val="3990"/>
              </a:lnSpc>
            </a:pPr>
            <a:r>
              <a:rPr lang="en-US" sz="2850">
                <a:solidFill>
                  <a:srgbClr val="000000"/>
                </a:solidFill>
                <a:latin typeface="Canva Sans"/>
                <a:ea typeface="Canva Sans"/>
                <a:cs typeface="Canva Sans"/>
                <a:sym typeface="Canva Sans"/>
              </a:rPr>
              <a:t>    Tinh NVARCHAR(100),</a:t>
            </a:r>
          </a:p>
          <a:p>
            <a:pPr algn="l">
              <a:lnSpc>
                <a:spcPts val="3990"/>
              </a:lnSpc>
            </a:pPr>
            <a:r>
              <a:rPr lang="en-US" sz="2850">
                <a:solidFill>
                  <a:srgbClr val="000000"/>
                </a:solidFill>
                <a:latin typeface="Canva Sans"/>
                <a:ea typeface="Canva Sans"/>
                <a:cs typeface="Canva Sans"/>
                <a:sym typeface="Canva Sans"/>
              </a:rPr>
              <a:t>    DoiTuong NVARCHAR(10),</a:t>
            </a:r>
          </a:p>
          <a:p>
            <a:pPr algn="l">
              <a:lnSpc>
                <a:spcPts val="3990"/>
              </a:lnSpc>
            </a:pPr>
            <a:r>
              <a:rPr lang="en-US" sz="2850">
                <a:solidFill>
                  <a:srgbClr val="000000"/>
                </a:solidFill>
                <a:latin typeface="Canva Sans"/>
                <a:ea typeface="Canva Sans"/>
                <a:cs typeface="Canva Sans"/>
                <a:sym typeface="Canva Sans"/>
              </a:rPr>
              <a:t>    KhuVuc NVARCHAR(10),</a:t>
            </a:r>
          </a:p>
          <a:p>
            <a:pPr algn="l">
              <a:lnSpc>
                <a:spcPts val="3990"/>
              </a:lnSpc>
            </a:pPr>
            <a:r>
              <a:rPr lang="en-US" sz="2850">
                <a:solidFill>
                  <a:srgbClr val="000000"/>
                </a:solidFill>
                <a:latin typeface="Canva Sans"/>
                <a:ea typeface="Canva Sans"/>
                <a:cs typeface="Canva Sans"/>
                <a:sym typeface="Canva Sans"/>
              </a:rPr>
              <a:t>    MaNganh NVARCHAR(10) FOREIGN KEY REFERENCES Nganh(MaNganh),</a:t>
            </a:r>
          </a:p>
          <a:p>
            <a:pPr algn="l">
              <a:lnSpc>
                <a:spcPts val="3990"/>
              </a:lnSpc>
            </a:pPr>
            <a:r>
              <a:rPr lang="en-US" sz="2850">
                <a:solidFill>
                  <a:srgbClr val="000000"/>
                </a:solidFill>
                <a:latin typeface="Canva Sans"/>
                <a:ea typeface="Canva Sans"/>
                <a:cs typeface="Canva Sans"/>
                <a:sym typeface="Canva Sans"/>
              </a:rPr>
              <a:t>    SoPhong INT FOREIGN KEY REFERENCES Phongthi(SoPhong)</a:t>
            </a:r>
          </a:p>
          <a:p>
            <a:pPr algn="l">
              <a:lnSpc>
                <a:spcPts val="3990"/>
              </a:lnSpc>
            </a:pPr>
            <a:r>
              <a:rPr lang="en-US" sz="2850">
                <a:solidFill>
                  <a:srgbClr val="000000"/>
                </a:solidFill>
                <a:latin typeface="Canva Sans"/>
                <a:ea typeface="Canva Sans"/>
                <a:cs typeface="Canva Sans"/>
                <a:sym typeface="Canva Sans"/>
              </a:rPr>
              <a:t>);</a:t>
            </a:r>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155346" y="5012055"/>
            <a:ext cx="7635840" cy="2156481"/>
          </a:xfrm>
          <a:custGeom>
            <a:rect l="l" t="t" r="r" b="b"/>
            <a:pathLst>
              <a:path w="7635840" h="2156481">
                <a:moveTo>
                  <a:pt x="0" y="0"/>
                </a:moveTo>
                <a:lnTo>
                  <a:pt x="7635840" y="0"/>
                </a:lnTo>
                <a:lnTo>
                  <a:pt x="7635840" y="2156481"/>
                </a:lnTo>
                <a:lnTo>
                  <a:pt x="0" y="2156481"/>
                </a:lnTo>
                <a:lnTo>
                  <a:pt x="0" y="0"/>
                </a:lnTo>
                <a:close/>
              </a:path>
            </a:pathLst>
          </a:custGeom>
          <a:blipFill>
            <a:blip r:embed="rId2"/>
            <a:stretch>
              <a:fillRect/>
            </a:stretch>
          </a:blipFill>
        </p:spPr>
        <p:txBody>
          <a:bodyPr/>
          <a:lstStyle/>
          <a:p/>
        </p:txBody>
      </p:sp>
      <p:sp>
        <p:nvSpPr>
          <p:cNvPr id="6" name="TextBox 6"/>
          <p:cNvSpPr txBox="1"/>
          <p:nvPr/>
        </p:nvSpPr>
        <p:spPr>
          <a:xfrm>
            <a:off x="8463345" y="847725"/>
            <a:ext cx="9372204" cy="5695351"/>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ng.MaNganh, ng.TenNganh, count(ts.SoBD) as SoLuongThiSinh</a:t>
            </a:r>
          </a:p>
          <a:p>
            <a:pPr algn="l">
              <a:lnSpc>
                <a:spcPts val="5037"/>
              </a:lnSpc>
            </a:pPr>
            <a:r>
              <a:rPr lang="en-US" sz="2693">
                <a:solidFill>
                  <a:srgbClr val="000000"/>
                </a:solidFill>
                <a:latin typeface="Public Sans"/>
                <a:ea typeface="Public Sans"/>
                <a:cs typeface="Public Sans"/>
                <a:sym typeface="Public Sans"/>
              </a:rPr>
              <a:t>From Nganh ng</a:t>
            </a:r>
          </a:p>
          <a:p>
            <a:pPr algn="l">
              <a:lnSpc>
                <a:spcPts val="5037"/>
              </a:lnSpc>
            </a:pPr>
            <a:r>
              <a:rPr lang="en-US" sz="2693">
                <a:solidFill>
                  <a:srgbClr val="000000"/>
                </a:solidFill>
                <a:latin typeface="Public Sans"/>
                <a:ea typeface="Public Sans"/>
                <a:cs typeface="Public Sans"/>
                <a:sym typeface="Public Sans"/>
              </a:rPr>
              <a:t>JOIN Thisinh ts on ng.MaNganh = ts.MaNganh</a:t>
            </a:r>
          </a:p>
          <a:p>
            <a:pPr algn="l">
              <a:lnSpc>
                <a:spcPts val="5037"/>
              </a:lnSpc>
            </a:pPr>
            <a:r>
              <a:rPr lang="en-US" sz="2693">
                <a:solidFill>
                  <a:srgbClr val="000000"/>
                </a:solidFill>
                <a:latin typeface="Public Sans"/>
                <a:ea typeface="Public Sans"/>
                <a:cs typeface="Public Sans"/>
                <a:sym typeface="Public Sans"/>
              </a:rPr>
              <a:t>Group by ng.MaNganh, ng.TenNganh</a:t>
            </a:r>
          </a:p>
          <a:p>
            <a:pPr algn="l">
              <a:lnSpc>
                <a:spcPts val="5037"/>
              </a:lnSpc>
            </a:pPr>
            <a:r>
              <a:rPr lang="en-US" sz="2693">
                <a:solidFill>
                  <a:srgbClr val="000000"/>
                </a:solidFill>
                <a:latin typeface="Public Sans"/>
                <a:ea typeface="Public Sans"/>
                <a:cs typeface="Public Sans"/>
                <a:sym typeface="Public Sans"/>
              </a:rPr>
              <a:t>Having count(ts.SoBD) &gt; 0</a:t>
            </a:r>
          </a:p>
          <a:p>
            <a:pPr algn="l">
              <a:lnSpc>
                <a:spcPts val="5037"/>
              </a:lnSpc>
            </a:pPr>
            <a:r>
              <a:rPr lang="en-US" sz="2693">
                <a:solidFill>
                  <a:srgbClr val="000000"/>
                </a:solidFill>
                <a:latin typeface="Public Sans"/>
                <a:ea typeface="Public Sans"/>
                <a:cs typeface="Public Sans"/>
                <a:sym typeface="Public Sans"/>
              </a:rPr>
              <a:t>Order by SoLuongThiSinh desc;</a:t>
            </a:r>
          </a:p>
          <a:p>
            <a:pPr algn="l">
              <a:lnSpc>
                <a:spcPts val="5037"/>
              </a:lnSpc>
            </a:pPr>
            <a:r>
              <a:rPr lang="en-US" sz="2693">
                <a:solidFill>
                  <a:srgbClr val="000000"/>
                </a:solidFill>
                <a:latin typeface="Public Sans"/>
                <a:ea typeface="Public Sans"/>
                <a:cs typeface="Public Sans"/>
                <a:sym typeface="Public Sans"/>
              </a:rPr>
              <a:t>Kết quả: 3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4050030"/>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2: Hãy liệt kê mã ngành, tên ngành và số lượng thí sinh của mỗi ngành có ít nhất một thí sinh đăng ký, rồi sắp xếp kết quả theo số lượng thí sinh giảm dần. (Truy vấn sử dụng group by)</a:t>
            </a: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10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155346" y="4537901"/>
            <a:ext cx="7635840" cy="1352301"/>
          </a:xfrm>
          <a:custGeom>
            <a:rect l="l" t="t" r="r" b="b"/>
            <a:pathLst>
              <a:path w="7635840" h="1352301">
                <a:moveTo>
                  <a:pt x="0" y="0"/>
                </a:moveTo>
                <a:lnTo>
                  <a:pt x="7635840" y="0"/>
                </a:lnTo>
                <a:lnTo>
                  <a:pt x="7635840" y="1352301"/>
                </a:lnTo>
                <a:lnTo>
                  <a:pt x="0" y="1352301"/>
                </a:lnTo>
                <a:lnTo>
                  <a:pt x="0" y="0"/>
                </a:lnTo>
                <a:close/>
              </a:path>
            </a:pathLst>
          </a:custGeom>
          <a:blipFill>
            <a:blip r:embed="rId2"/>
            <a:stretch>
              <a:fillRect/>
            </a:stretch>
          </a:blipFill>
        </p:spPr>
        <p:txBody>
          <a:bodyPr/>
          <a:lstStyle/>
          <a:p/>
        </p:txBody>
      </p:sp>
      <p:sp>
        <p:nvSpPr>
          <p:cNvPr id="6" name="TextBox 6"/>
          <p:cNvSpPr txBox="1"/>
          <p:nvPr/>
        </p:nvSpPr>
        <p:spPr>
          <a:xfrm>
            <a:off x="8463345" y="847725"/>
            <a:ext cx="9372204" cy="6971701"/>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UPDATE Phongthi</a:t>
            </a:r>
          </a:p>
          <a:p>
            <a:pPr algn="l">
              <a:lnSpc>
                <a:spcPts val="5037"/>
              </a:lnSpc>
            </a:pPr>
            <a:r>
              <a:rPr lang="en-US" sz="2693">
                <a:solidFill>
                  <a:srgbClr val="000000"/>
                </a:solidFill>
                <a:latin typeface="Public Sans"/>
                <a:ea typeface="Public Sans"/>
                <a:cs typeface="Public Sans"/>
                <a:sym typeface="Public Sans"/>
              </a:rPr>
              <a:t>SET GhiChu = N'Phòng thi nhiều ca'</a:t>
            </a:r>
          </a:p>
          <a:p>
            <a:pPr algn="l">
              <a:lnSpc>
                <a:spcPts val="5037"/>
              </a:lnSpc>
            </a:pPr>
            <a:r>
              <a:rPr lang="en-US" sz="2693">
                <a:solidFill>
                  <a:srgbClr val="000000"/>
                </a:solidFill>
                <a:latin typeface="Public Sans"/>
                <a:ea typeface="Public Sans"/>
                <a:cs typeface="Public Sans"/>
                <a:sym typeface="Public Sans"/>
              </a:rPr>
              <a:t>WHERE SoPhong IN (</a:t>
            </a:r>
          </a:p>
          <a:p>
            <a:pPr algn="l">
              <a:lnSpc>
                <a:spcPts val="5037"/>
              </a:lnSpc>
            </a:pPr>
            <a:r>
              <a:rPr lang="en-US" sz="2693">
                <a:solidFill>
                  <a:srgbClr val="000000"/>
                </a:solidFill>
                <a:latin typeface="Public Sans"/>
                <a:ea typeface="Public Sans"/>
                <a:cs typeface="Public Sans"/>
                <a:sym typeface="Public Sans"/>
              </a:rPr>
              <a:t>       SELECT SoPhong</a:t>
            </a:r>
          </a:p>
          <a:p>
            <a:pPr algn="l">
              <a:lnSpc>
                <a:spcPts val="5037"/>
              </a:lnSpc>
            </a:pPr>
            <a:r>
              <a:rPr lang="en-US" sz="2693">
                <a:solidFill>
                  <a:srgbClr val="000000"/>
                </a:solidFill>
                <a:latin typeface="Public Sans"/>
                <a:ea typeface="Public Sans"/>
                <a:cs typeface="Public Sans"/>
                <a:sym typeface="Public Sans"/>
              </a:rPr>
              <a:t>       FROM Lichthi</a:t>
            </a:r>
          </a:p>
          <a:p>
            <a:pPr algn="l">
              <a:lnSpc>
                <a:spcPts val="5037"/>
              </a:lnSpc>
            </a:pPr>
            <a:r>
              <a:rPr lang="en-US" sz="2693">
                <a:solidFill>
                  <a:srgbClr val="000000"/>
                </a:solidFill>
                <a:latin typeface="Public Sans"/>
                <a:ea typeface="Public Sans"/>
                <a:cs typeface="Public Sans"/>
                <a:sym typeface="Public Sans"/>
              </a:rPr>
              <a:t>       GROUP BY SoPhong</a:t>
            </a:r>
          </a:p>
          <a:p>
            <a:pPr algn="l">
              <a:lnSpc>
                <a:spcPts val="5037"/>
              </a:lnSpc>
            </a:pPr>
            <a:r>
              <a:rPr lang="en-US" sz="2693">
                <a:solidFill>
                  <a:srgbClr val="000000"/>
                </a:solidFill>
                <a:latin typeface="Public Sans"/>
                <a:ea typeface="Public Sans"/>
                <a:cs typeface="Public Sans"/>
                <a:sym typeface="Public Sans"/>
              </a:rPr>
              <a:t>       HAVING </a:t>
            </a:r>
          </a:p>
          <a:p>
            <a:pPr algn="l">
              <a:lnSpc>
                <a:spcPts val="5037"/>
              </a:lnSpc>
            </a:pPr>
            <a:r>
              <a:rPr lang="en-US" sz="2693">
                <a:solidFill>
                  <a:srgbClr val="000000"/>
                </a:solidFill>
                <a:latin typeface="Public Sans"/>
                <a:ea typeface="Public Sans"/>
                <a:cs typeface="Public Sans"/>
                <a:sym typeface="Public Sans"/>
              </a:rPr>
              <a:t>           COUNT(*) &gt;= 2</a:t>
            </a:r>
          </a:p>
          <a:p>
            <a:pPr algn="l">
              <a:lnSpc>
                <a:spcPts val="5037"/>
              </a:lnSpc>
            </a:pPr>
            <a:r>
              <a:rPr lang="en-US" sz="2693">
                <a:solidFill>
                  <a:srgbClr val="000000"/>
                </a:solidFill>
                <a:latin typeface="Public Sans"/>
                <a:ea typeface="Public Sans"/>
                <a:cs typeface="Public Sans"/>
                <a:sym typeface="Public Sans"/>
              </a:rPr>
              <a:t>   );</a:t>
            </a:r>
          </a:p>
          <a:p>
            <a:pPr algn="l">
              <a:lnSpc>
                <a:spcPts val="5037"/>
              </a:lnSpc>
            </a:pPr>
            <a:r>
              <a:rPr lang="en-US" sz="2693">
                <a:solidFill>
                  <a:srgbClr val="000000"/>
                </a:solidFill>
                <a:latin typeface="Public Sans"/>
                <a:ea typeface="Public Sans"/>
                <a:cs typeface="Public Sans"/>
                <a:sym typeface="Public Sans"/>
              </a:rPr>
              <a:t>Kết quả: 0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4050030"/>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3: Cập nhật trường GhiChu thành Phòng thi nhiều ca cho tất cả các phòng thi xuất hiện từ 2 ca thi trở lên trong lịch thi.( Truy vấn sử dụng Subquery)</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10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155346" y="4431030"/>
            <a:ext cx="7635840" cy="2097531"/>
          </a:xfrm>
          <a:custGeom>
            <a:rect l="l" t="t" r="r" b="b"/>
            <a:pathLst>
              <a:path w="7635840" h="2097531">
                <a:moveTo>
                  <a:pt x="0" y="0"/>
                </a:moveTo>
                <a:lnTo>
                  <a:pt x="7635840" y="0"/>
                </a:lnTo>
                <a:lnTo>
                  <a:pt x="7635840" y="2097531"/>
                </a:lnTo>
                <a:lnTo>
                  <a:pt x="0" y="2097531"/>
                </a:lnTo>
                <a:lnTo>
                  <a:pt x="0" y="0"/>
                </a:lnTo>
                <a:close/>
              </a:path>
            </a:pathLst>
          </a:custGeom>
          <a:blipFill>
            <a:blip r:embed="rId2"/>
            <a:stretch>
              <a:fillRect/>
            </a:stretch>
          </a:blipFill>
        </p:spPr>
        <p:txBody>
          <a:bodyPr/>
          <a:lstStyle/>
          <a:p/>
        </p:txBody>
      </p:sp>
      <p:sp>
        <p:nvSpPr>
          <p:cNvPr id="6" name="TextBox 6"/>
          <p:cNvSpPr txBox="1"/>
          <p:nvPr/>
        </p:nvSpPr>
        <p:spPr>
          <a:xfrm>
            <a:off x="8519877" y="847725"/>
            <a:ext cx="9372204" cy="6971701"/>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ng.MaNganh, ng.TenNganh, mt.MaMT, mt.TenMT,</a:t>
            </a:r>
          </a:p>
          <a:p>
            <a:pPr algn="l">
              <a:lnSpc>
                <a:spcPts val="5037"/>
              </a:lnSpc>
            </a:pPr>
            <a:r>
              <a:rPr lang="en-US" sz="2693">
                <a:solidFill>
                  <a:srgbClr val="000000"/>
                </a:solidFill>
                <a:latin typeface="Public Sans"/>
                <a:ea typeface="Public Sans"/>
                <a:cs typeface="Public Sans"/>
                <a:sym typeface="Public Sans"/>
              </a:rPr>
              <a:t>             COUNT(ts.SoBD) AS SoLuongThiSinh</a:t>
            </a:r>
          </a:p>
          <a:p>
            <a:pPr algn="l">
              <a:lnSpc>
                <a:spcPts val="5037"/>
              </a:lnSpc>
            </a:pPr>
            <a:r>
              <a:rPr lang="en-US" sz="2693">
                <a:solidFill>
                  <a:srgbClr val="000000"/>
                </a:solidFill>
                <a:latin typeface="Public Sans"/>
                <a:ea typeface="Public Sans"/>
                <a:cs typeface="Public Sans"/>
                <a:sym typeface="Public Sans"/>
              </a:rPr>
              <a:t>FROM Thisinh AS ts</a:t>
            </a:r>
          </a:p>
          <a:p>
            <a:pPr algn="l">
              <a:lnSpc>
                <a:spcPts val="5037"/>
              </a:lnSpc>
            </a:pPr>
            <a:r>
              <a:rPr lang="en-US" sz="2693">
                <a:solidFill>
                  <a:srgbClr val="000000"/>
                </a:solidFill>
                <a:latin typeface="Public Sans"/>
                <a:ea typeface="Public Sans"/>
                <a:cs typeface="Public Sans"/>
                <a:sym typeface="Public Sans"/>
              </a:rPr>
              <a:t>JOIN Nganh AS ng ON ts.MaNganh = ng.MaNganh</a:t>
            </a:r>
          </a:p>
          <a:p>
            <a:pPr algn="l">
              <a:lnSpc>
                <a:spcPts val="5037"/>
              </a:lnSpc>
            </a:pPr>
            <a:r>
              <a:rPr lang="en-US" sz="2693">
                <a:solidFill>
                  <a:srgbClr val="000000"/>
                </a:solidFill>
                <a:latin typeface="Public Sans"/>
                <a:ea typeface="Public Sans"/>
                <a:cs typeface="Public Sans"/>
                <a:sym typeface="Public Sans"/>
              </a:rPr>
              <a:t>JOIN Lichthi AS l ON ts.SoPhong = l.SoPhong</a:t>
            </a:r>
          </a:p>
          <a:p>
            <a:pPr algn="l">
              <a:lnSpc>
                <a:spcPts val="5037"/>
              </a:lnSpc>
            </a:pPr>
            <a:r>
              <a:rPr lang="en-US" sz="2693">
                <a:solidFill>
                  <a:srgbClr val="000000"/>
                </a:solidFill>
                <a:latin typeface="Public Sans"/>
                <a:ea typeface="Public Sans"/>
                <a:cs typeface="Public Sans"/>
                <a:sym typeface="Public Sans"/>
              </a:rPr>
              <a:t>JOIN Monthi AS mt ON l.MaMT = mt.MaMT</a:t>
            </a:r>
          </a:p>
          <a:p>
            <a:pPr algn="l">
              <a:lnSpc>
                <a:spcPts val="5037"/>
              </a:lnSpc>
            </a:pPr>
            <a:r>
              <a:rPr lang="en-US" sz="2693">
                <a:solidFill>
                  <a:srgbClr val="000000"/>
                </a:solidFill>
                <a:latin typeface="Public Sans"/>
                <a:ea typeface="Public Sans"/>
                <a:cs typeface="Public Sans"/>
                <a:sym typeface="Public Sans"/>
              </a:rPr>
              <a:t>GROUP BY ng.MaNganh, ng.TenNganh, mt.MaMT, mt.TenMT</a:t>
            </a:r>
          </a:p>
          <a:p>
            <a:pPr algn="l">
              <a:lnSpc>
                <a:spcPts val="5037"/>
              </a:lnSpc>
            </a:pPr>
            <a:r>
              <a:rPr lang="en-US" sz="2693">
                <a:solidFill>
                  <a:srgbClr val="000000"/>
                </a:solidFill>
                <a:latin typeface="Public Sans"/>
                <a:ea typeface="Public Sans"/>
                <a:cs typeface="Public Sans"/>
                <a:sym typeface="Public Sans"/>
              </a:rPr>
              <a:t>HAVING COUNT(ts.SoBD) &gt; 0</a:t>
            </a:r>
          </a:p>
          <a:p>
            <a:pPr algn="l">
              <a:lnSpc>
                <a:spcPts val="5037"/>
              </a:lnSpc>
            </a:pPr>
            <a:r>
              <a:rPr lang="en-US" sz="2693">
                <a:solidFill>
                  <a:srgbClr val="000000"/>
                </a:solidFill>
                <a:latin typeface="Public Sans"/>
                <a:ea typeface="Public Sans"/>
                <a:cs typeface="Public Sans"/>
                <a:sym typeface="Public Sans"/>
              </a:rPr>
              <a:t>ORDER BY SoLuongThiSinh DESC, ng.TenNganh</a:t>
            </a:r>
          </a:p>
          <a:p>
            <a:pPr algn="l">
              <a:lnSpc>
                <a:spcPts val="5037"/>
              </a:lnSpc>
            </a:pPr>
            <a:r>
              <a:rPr lang="en-US" sz="2693">
                <a:solidFill>
                  <a:srgbClr val="000000"/>
                </a:solidFill>
                <a:latin typeface="Public Sans"/>
                <a:ea typeface="Public Sans"/>
                <a:cs typeface="Public Sans"/>
                <a:sym typeface="Public Sans"/>
              </a:rPr>
              <a:t>Kết quả: 4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346900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4: Với mỗi ngành và mỗi môn thi, hãy đếm số thí sinh tham dự, rồi sắp xếp theo số thí sinh giảm dần và tên ngành tăng dần. (Truy vấn GROUP BY)</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10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328716" y="4028191"/>
            <a:ext cx="7272804" cy="2460560"/>
          </a:xfrm>
          <a:custGeom>
            <a:rect l="l" t="t" r="r" b="b"/>
            <a:pathLst>
              <a:path w="7272803" h="2460560">
                <a:moveTo>
                  <a:pt x="0" y="0"/>
                </a:moveTo>
                <a:lnTo>
                  <a:pt x="7272804" y="0"/>
                </a:lnTo>
                <a:lnTo>
                  <a:pt x="7272804" y="2460560"/>
                </a:lnTo>
                <a:lnTo>
                  <a:pt x="0" y="2460560"/>
                </a:lnTo>
                <a:lnTo>
                  <a:pt x="0" y="0"/>
                </a:lnTo>
                <a:close/>
              </a:path>
            </a:pathLst>
          </a:custGeom>
          <a:blipFill>
            <a:blip r:embed="rId2"/>
            <a:stretch>
              <a:fillRect/>
            </a:stretch>
          </a:blipFill>
        </p:spPr>
        <p:txBody>
          <a:bodyPr/>
          <a:lstStyle/>
          <a:p/>
        </p:txBody>
      </p:sp>
      <p:sp>
        <p:nvSpPr>
          <p:cNvPr id="6" name="TextBox 6"/>
          <p:cNvSpPr txBox="1"/>
          <p:nvPr/>
        </p:nvSpPr>
        <p:spPr>
          <a:xfrm>
            <a:off x="8519877" y="847725"/>
            <a:ext cx="9372204" cy="6971701"/>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ts.SoBD, ts.HoTen</a:t>
            </a:r>
          </a:p>
          <a:p>
            <a:pPr algn="l">
              <a:lnSpc>
                <a:spcPts val="5037"/>
              </a:lnSpc>
            </a:pPr>
            <a:r>
              <a:rPr lang="en-US" sz="2693">
                <a:solidFill>
                  <a:srgbClr val="000000"/>
                </a:solidFill>
                <a:latin typeface="Public Sans"/>
                <a:ea typeface="Public Sans"/>
                <a:cs typeface="Public Sans"/>
                <a:sym typeface="Public Sans"/>
              </a:rPr>
              <a:t>FROM Thisinh AS ts</a:t>
            </a:r>
          </a:p>
          <a:p>
            <a:pPr algn="l">
              <a:lnSpc>
                <a:spcPts val="5037"/>
              </a:lnSpc>
            </a:pPr>
            <a:r>
              <a:rPr lang="en-US" sz="2693">
                <a:solidFill>
                  <a:srgbClr val="000000"/>
                </a:solidFill>
                <a:latin typeface="Public Sans"/>
                <a:ea typeface="Public Sans"/>
                <a:cs typeface="Public Sans"/>
                <a:sym typeface="Public Sans"/>
              </a:rPr>
              <a:t>WHERE ts.MaNganh = (</a:t>
            </a:r>
          </a:p>
          <a:p>
            <a:pPr algn="l">
              <a:lnSpc>
                <a:spcPts val="5037"/>
              </a:lnSpc>
            </a:pPr>
            <a:r>
              <a:rPr lang="en-US" sz="2693">
                <a:solidFill>
                  <a:srgbClr val="000000"/>
                </a:solidFill>
                <a:latin typeface="Public Sans"/>
                <a:ea typeface="Public Sans"/>
                <a:cs typeface="Public Sans"/>
                <a:sym typeface="Public Sans"/>
              </a:rPr>
              <a:t>       SELECT TOP 1</a:t>
            </a:r>
          </a:p>
          <a:p>
            <a:pPr algn="l">
              <a:lnSpc>
                <a:spcPts val="5037"/>
              </a:lnSpc>
            </a:pPr>
            <a:r>
              <a:rPr lang="en-US" sz="2693">
                <a:solidFill>
                  <a:srgbClr val="000000"/>
                </a:solidFill>
                <a:latin typeface="Public Sans"/>
                <a:ea typeface="Public Sans"/>
                <a:cs typeface="Public Sans"/>
                <a:sym typeface="Public Sans"/>
              </a:rPr>
              <a:t>           MaNganh</a:t>
            </a:r>
          </a:p>
          <a:p>
            <a:pPr algn="l">
              <a:lnSpc>
                <a:spcPts val="5037"/>
              </a:lnSpc>
            </a:pPr>
            <a:r>
              <a:rPr lang="en-US" sz="2693">
                <a:solidFill>
                  <a:srgbClr val="000000"/>
                </a:solidFill>
                <a:latin typeface="Public Sans"/>
                <a:ea typeface="Public Sans"/>
                <a:cs typeface="Public Sans"/>
                <a:sym typeface="Public Sans"/>
              </a:rPr>
              <a:t>       FROM Thisinh</a:t>
            </a:r>
          </a:p>
          <a:p>
            <a:pPr algn="l">
              <a:lnSpc>
                <a:spcPts val="5037"/>
              </a:lnSpc>
            </a:pPr>
            <a:r>
              <a:rPr lang="en-US" sz="2693">
                <a:solidFill>
                  <a:srgbClr val="000000"/>
                </a:solidFill>
                <a:latin typeface="Public Sans"/>
                <a:ea typeface="Public Sans"/>
                <a:cs typeface="Public Sans"/>
                <a:sym typeface="Public Sans"/>
              </a:rPr>
              <a:t>       GROUP BY MaNganh</a:t>
            </a:r>
          </a:p>
          <a:p>
            <a:pPr algn="l">
              <a:lnSpc>
                <a:spcPts val="5037"/>
              </a:lnSpc>
            </a:pPr>
            <a:r>
              <a:rPr lang="en-US" sz="2693">
                <a:solidFill>
                  <a:srgbClr val="000000"/>
                </a:solidFill>
                <a:latin typeface="Public Sans"/>
                <a:ea typeface="Public Sans"/>
                <a:cs typeface="Public Sans"/>
                <a:sym typeface="Public Sans"/>
              </a:rPr>
              <a:t>       ORDER BY COUNT(*) DESC )</a:t>
            </a:r>
          </a:p>
          <a:p>
            <a:pPr algn="l">
              <a:lnSpc>
                <a:spcPts val="5037"/>
              </a:lnSpc>
            </a:pPr>
            <a:r>
              <a:rPr lang="en-US" sz="2693">
                <a:solidFill>
                  <a:srgbClr val="000000"/>
                </a:solidFill>
                <a:latin typeface="Public Sans"/>
                <a:ea typeface="Public Sans"/>
                <a:cs typeface="Public Sans"/>
                <a:sym typeface="Public Sans"/>
              </a:rPr>
              <a:t>ORDER BY ts.HoTen;</a:t>
            </a:r>
          </a:p>
          <a:p>
            <a:pPr algn="l">
              <a:lnSpc>
                <a:spcPts val="5037"/>
              </a:lnSpc>
            </a:pPr>
            <a:r>
              <a:rPr lang="en-US" sz="2693">
                <a:solidFill>
                  <a:srgbClr val="000000"/>
                </a:solidFill>
                <a:latin typeface="Public Sans"/>
                <a:ea typeface="Public Sans"/>
                <a:cs typeface="Public Sans"/>
                <a:sym typeface="Public Sans"/>
              </a:rPr>
              <a:t>Kết quả: 2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183587" cy="346900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5: Liệt kê Số báo danh và Họ tên của tất cả thí sinh thuộc ngành có số lượng thí sinh lớn nhất. (Truy vấn SUB QUERY)</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10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687904" flipH="1">
            <a:off x="-839917" y="-1714924"/>
            <a:ext cx="19967835" cy="13716850"/>
          </a:xfrm>
          <a:custGeom>
            <a:rect l="l" t="t" r="r" b="b"/>
            <a:pathLst>
              <a:path w="19967835" h="13716849">
                <a:moveTo>
                  <a:pt x="17923082" y="0"/>
                </a:moveTo>
                <a:lnTo>
                  <a:pt x="0" y="3635115"/>
                </a:lnTo>
                <a:lnTo>
                  <a:pt x="2044752" y="13716848"/>
                </a:lnTo>
                <a:lnTo>
                  <a:pt x="19967834" y="10081733"/>
                </a:lnTo>
                <a:lnTo>
                  <a:pt x="17923082" y="0"/>
                </a:lnTo>
                <a:close/>
              </a:path>
            </a:pathLst>
          </a:custGeom>
          <a:blipFill>
            <a:blip r:embed="rId2"/>
            <a:stretch>
              <a:fillRect l="-1391" t="-12916" r="-8439" b="0"/>
            </a:stretch>
          </a:blipFill>
        </p:spPr>
        <p:txBody>
          <a:bodyPr/>
          <a:lstStyle/>
          <a:p/>
        </p:txBody>
      </p:sp>
      <p:grpSp>
        <p:nvGrpSpPr>
          <p:cNvPr id="3" name="Group 3"/>
          <p:cNvGrpSpPr/>
          <p:nvPr/>
        </p:nvGrpSpPr>
        <p:grpSpPr>
          <a:xfrm>
            <a:off x="0" y="0"/>
            <a:ext cx="18288000" cy="2891960"/>
            <a:chExt cx="4816593" cy="761668"/>
          </a:xfrm>
        </p:grpSpPr>
        <p:sp>
          <p:nvSpPr>
            <p:cNvPr id="4" name="Freeform 4"/>
            <p:cNvSpPr/>
            <p:nvPr/>
          </p:nvSpPr>
          <p:spPr>
            <a:xfrm>
              <a:off x="0" y="0"/>
              <a:ext cx="4816592" cy="761668"/>
            </a:xfrm>
            <a:custGeom>
              <a:rect l="l" t="t" r="r" b="b"/>
              <a:pathLst>
                <a:path w="4816592" h="761668">
                  <a:moveTo>
                    <a:pt x="0" y="0"/>
                  </a:moveTo>
                  <a:lnTo>
                    <a:pt x="4816592" y="0"/>
                  </a:lnTo>
                  <a:lnTo>
                    <a:pt x="4816592" y="761668"/>
                  </a:lnTo>
                  <a:lnTo>
                    <a:pt x="0" y="761668"/>
                  </a:lnTo>
                  <a:close/>
                </a:path>
              </a:pathLst>
            </a:custGeom>
            <a:solidFill>
              <a:srgbClr val="0E62F2"/>
            </a:solidFill>
          </p:spPr>
          <p:txBody>
            <a:bodyPr/>
            <a:lstStyle/>
            <a:p/>
          </p:txBody>
        </p:sp>
        <p:sp>
          <p:nvSpPr>
            <p:cNvPr id="5" name="TextBox 5"/>
            <p:cNvSpPr txBox="1"/>
            <p:nvPr/>
          </p:nvSpPr>
          <p:spPr>
            <a:xfrm>
              <a:off x="0" y="-47625"/>
              <a:ext cx="4816593" cy="809293"/>
            </a:xfrm>
            <a:prstGeom prst="rect">
              <a:avLst/>
            </a:prstGeom>
          </p:spPr>
          <p:txBody>
            <a:bodyPr lIns="50800" tIns="50800" rIns="50800" bIns="50800" rtlCol="0" anchor="ctr"/>
            <a:lstStyle/>
            <a:p>
              <a:pPr algn="ctr">
                <a:lnSpc>
                  <a:spcPts val="3258"/>
                </a:lnSpc>
              </a:pPr>
            </a:p>
          </p:txBody>
        </p:sp>
      </p:grpSp>
      <p:sp>
        <p:nvSpPr>
          <p:cNvPr id="6" name="Freeform 6"/>
          <p:cNvSpPr/>
          <p:nvPr/>
        </p:nvSpPr>
        <p:spPr>
          <a:xfrm rot="3441647">
            <a:off x="15731461" y="4847411"/>
            <a:ext cx="6394424" cy="6386431"/>
          </a:xfrm>
          <a:custGeom>
            <a:rect l="l" t="t" r="r" b="b"/>
            <a:pathLst>
              <a:path w="6394424" h="6386431">
                <a:moveTo>
                  <a:pt x="0" y="0"/>
                </a:moveTo>
                <a:lnTo>
                  <a:pt x="6394424" y="0"/>
                </a:lnTo>
                <a:lnTo>
                  <a:pt x="6394424" y="6386431"/>
                </a:lnTo>
                <a:lnTo>
                  <a:pt x="0" y="638643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444000" flipH="1">
            <a:off x="-3838550" y="4847411"/>
            <a:ext cx="6394424" cy="6386431"/>
          </a:xfrm>
          <a:custGeom>
            <a:rect l="l" t="t" r="r" b="b"/>
            <a:pathLst>
              <a:path w="6394424" h="6386431">
                <a:moveTo>
                  <a:pt x="6394424" y="0"/>
                </a:moveTo>
                <a:lnTo>
                  <a:pt x="0" y="0"/>
                </a:lnTo>
                <a:lnTo>
                  <a:pt x="0" y="6386431"/>
                </a:lnTo>
                <a:lnTo>
                  <a:pt x="6394424" y="6386431"/>
                </a:lnTo>
                <a:lnTo>
                  <a:pt x="6394424"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grpSp>
        <p:nvGrpSpPr>
          <p:cNvPr id="8" name="Group 8"/>
          <p:cNvGrpSpPr/>
          <p:nvPr/>
        </p:nvGrpSpPr>
        <p:grpSpPr>
          <a:xfrm>
            <a:off x="1028700" y="9921148"/>
            <a:ext cx="16230600" cy="3086100"/>
            <a:chExt cx="4274726" cy="812800"/>
          </a:xfrm>
        </p:grpSpPr>
        <p:sp>
          <p:nvSpPr>
            <p:cNvPr id="9" name="Freeform 9"/>
            <p:cNvSpPr/>
            <p:nvPr/>
          </p:nvSpPr>
          <p:spPr>
            <a:xfrm>
              <a:off x="0" y="0"/>
              <a:ext cx="4274726" cy="812800"/>
            </a:xfrm>
            <a:custGeom>
              <a:rect l="l" t="t" r="r" b="b"/>
              <a:pathLst>
                <a:path w="4274726" h="812800">
                  <a:moveTo>
                    <a:pt x="0" y="0"/>
                  </a:moveTo>
                  <a:lnTo>
                    <a:pt x="4274726" y="0"/>
                  </a:lnTo>
                  <a:lnTo>
                    <a:pt x="4274726" y="812800"/>
                  </a:lnTo>
                  <a:lnTo>
                    <a:pt x="0" y="812800"/>
                  </a:lnTo>
                  <a:close/>
                </a:path>
              </a:pathLst>
            </a:custGeom>
            <a:solidFill>
              <a:srgbClr val="0E62F2"/>
            </a:solidFill>
          </p:spPr>
          <p:txBody>
            <a:bodyPr/>
            <a:lstStyle/>
            <a:p/>
          </p:txBody>
        </p:sp>
        <p:sp>
          <p:nvSpPr>
            <p:cNvPr id="10" name="TextBox 10"/>
            <p:cNvSpPr txBox="1"/>
            <p:nvPr/>
          </p:nvSpPr>
          <p:spPr>
            <a:xfrm>
              <a:off x="0" y="-47625"/>
              <a:ext cx="4274726" cy="860425"/>
            </a:xfrm>
            <a:prstGeom prst="rect">
              <a:avLst/>
            </a:prstGeom>
          </p:spPr>
          <p:txBody>
            <a:bodyPr lIns="50800" tIns="50800" rIns="50800" bIns="50800" rtlCol="0" anchor="ctr"/>
            <a:lstStyle/>
            <a:p>
              <a:pPr algn="ctr">
                <a:lnSpc>
                  <a:spcPts val="3258"/>
                </a:lnSpc>
              </a:pPr>
            </a:p>
          </p:txBody>
        </p:sp>
      </p:grpSp>
      <p:sp>
        <p:nvSpPr>
          <p:cNvPr id="11" name="TextBox 11"/>
          <p:cNvSpPr txBox="1"/>
          <p:nvPr/>
        </p:nvSpPr>
        <p:spPr>
          <a:xfrm>
            <a:off x="3772688" y="5619442"/>
            <a:ext cx="10742624" cy="1251051"/>
          </a:xfrm>
          <a:prstGeom prst="rect">
            <a:avLst/>
          </a:prstGeom>
        </p:spPr>
        <p:txBody>
          <a:bodyPr lIns="0" tIns="0" rIns="0" bIns="0" rtlCol="0" anchor="t">
            <a:spAutoFit/>
          </a:bodyPr>
          <a:lstStyle/>
          <a:p>
            <a:pPr marL="0" lvl="0" indent="0" algn="ctr">
              <a:lnSpc>
                <a:spcPts val="9548"/>
              </a:lnSpc>
              <a:spcBef>
                <a:spcPct val="0"/>
              </a:spcBef>
            </a:pPr>
            <a:r>
              <a:rPr lang="en-US" sz="9007" b="1">
                <a:solidFill>
                  <a:srgbClr val="004CCF"/>
                </a:solidFill>
                <a:latin typeface="Aileron Ultra-Bold"/>
                <a:ea typeface="Aileron Ultra-Bold"/>
                <a:cs typeface="Aileron Ultra-Bold"/>
                <a:sym typeface="Aileron Ultra-Bold"/>
              </a:rPr>
              <a:t>Thank You</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rot="5400000">
            <a:off x="-7297782" y="6432714"/>
            <a:ext cx="18449849" cy="3854286"/>
            <a:chExt cx="4859220" cy="1015121"/>
          </a:xfrm>
        </p:grpSpPr>
        <p:sp>
          <p:nvSpPr>
            <p:cNvPr id="3" name="Freeform 3"/>
            <p:cNvSpPr/>
            <p:nvPr/>
          </p:nvSpPr>
          <p:spPr>
            <a:xfrm>
              <a:off x="0" y="0"/>
              <a:ext cx="4859220" cy="1015120"/>
            </a:xfrm>
            <a:custGeom>
              <a:rect l="l" t="t" r="r" b="b"/>
              <a:pathLst>
                <a:path w="4859220" h="1015120">
                  <a:moveTo>
                    <a:pt x="0" y="0"/>
                  </a:moveTo>
                  <a:lnTo>
                    <a:pt x="4859220" y="0"/>
                  </a:lnTo>
                  <a:lnTo>
                    <a:pt x="4859220" y="1015120"/>
                  </a:lnTo>
                  <a:lnTo>
                    <a:pt x="0" y="1015120"/>
                  </a:lnTo>
                  <a:close/>
                </a:path>
              </a:pathLst>
            </a:custGeom>
            <a:solidFill>
              <a:srgbClr val="004CCF">
                <a:alpha val="34902"/>
              </a:srgbClr>
            </a:solidFill>
          </p:spPr>
          <p:txBody>
            <a:bodyPr/>
            <a:lstStyle/>
            <a:p/>
          </p:txBody>
        </p:sp>
        <p:sp>
          <p:nvSpPr>
            <p:cNvPr id="4" name="TextBox 4"/>
            <p:cNvSpPr txBox="1"/>
            <p:nvPr/>
          </p:nvSpPr>
          <p:spPr>
            <a:xfrm>
              <a:off x="0" y="-47625"/>
              <a:ext cx="4859220" cy="1062746"/>
            </a:xfrm>
            <a:prstGeom prst="rect">
              <a:avLst/>
            </a:prstGeom>
          </p:spPr>
          <p:txBody>
            <a:bodyPr lIns="50800" tIns="50800" rIns="50800" bIns="50800" rtlCol="0" anchor="ctr"/>
            <a:lstStyle/>
            <a:p>
              <a:pPr algn="ctr">
                <a:lnSpc>
                  <a:spcPts val="2886"/>
                </a:lnSpc>
              </a:pPr>
            </a:p>
          </p:txBody>
        </p:sp>
      </p:grpSp>
      <p:sp>
        <p:nvSpPr>
          <p:cNvPr id="5" name="TextBox 5"/>
          <p:cNvSpPr txBox="1"/>
          <p:nvPr/>
        </p:nvSpPr>
        <p:spPr>
          <a:xfrm>
            <a:off x="264112" y="4570095"/>
            <a:ext cx="11560446" cy="573405"/>
          </a:xfrm>
          <a:prstGeom prst="rect">
            <a:avLst/>
          </a:prstGeom>
        </p:spPr>
        <p:txBody>
          <a:bodyPr lIns="0" tIns="0" rIns="0" bIns="0" rtlCol="0" anchor="t">
            <a:spAutoFit/>
          </a:bodyPr>
          <a:lstStyle/>
          <a:p>
            <a:pPr algn="just">
              <a:lnSpc>
                <a:spcPts val="4619"/>
              </a:lnSpc>
            </a:pPr>
            <a:r>
              <a:rPr lang="en-US" sz="3299" b="1">
                <a:solidFill>
                  <a:srgbClr val="000000"/>
                </a:solidFill>
                <a:latin typeface="Public Sans Bold"/>
                <a:ea typeface="Public Sans Bold"/>
                <a:cs typeface="Public Sans Bold"/>
                <a:sym typeface="Public Sans Bold"/>
              </a:rPr>
              <a:t>3. Tạo Database</a:t>
            </a:r>
          </a:p>
        </p:txBody>
      </p:sp>
      <p:sp>
        <p:nvSpPr>
          <p:cNvPr id="6" name="Freeform 6"/>
          <p:cNvSpPr/>
          <p:nvPr/>
        </p:nvSpPr>
        <p:spPr>
          <a:xfrm rot="2871075">
            <a:off x="15223027" y="-2177447"/>
            <a:ext cx="3862681" cy="3857852"/>
          </a:xfrm>
          <a:custGeom>
            <a:rect l="l" t="t" r="r" b="b"/>
            <a:pathLst>
              <a:path w="3862681" h="3857852">
                <a:moveTo>
                  <a:pt x="0" y="0"/>
                </a:moveTo>
                <a:lnTo>
                  <a:pt x="3862681" y="0"/>
                </a:lnTo>
                <a:lnTo>
                  <a:pt x="3862681" y="3857853"/>
                </a:lnTo>
                <a:lnTo>
                  <a:pt x="0" y="3857853"/>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p:txBody>
      </p:sp>
      <p:sp>
        <p:nvSpPr>
          <p:cNvPr id="7" name="TextBox 7"/>
          <p:cNvSpPr txBox="1"/>
          <p:nvPr/>
        </p:nvSpPr>
        <p:spPr>
          <a:xfrm>
            <a:off x="4593540" y="101951"/>
            <a:ext cx="12562166" cy="10071734"/>
          </a:xfrm>
          <a:prstGeom prst="rect">
            <a:avLst/>
          </a:prstGeom>
        </p:spPr>
        <p:txBody>
          <a:bodyPr lIns="0" tIns="0" rIns="0" bIns="0" rtlCol="0" anchor="t">
            <a:spAutoFit/>
          </a:bodyPr>
          <a:lstStyle/>
          <a:p>
            <a:pPr algn="l">
              <a:lnSpc>
                <a:spcPts val="3990"/>
              </a:lnSpc>
            </a:pPr>
            <a:r>
              <a:rPr lang="en-US" sz="2850" b="1">
                <a:solidFill>
                  <a:srgbClr val="000000"/>
                </a:solidFill>
                <a:latin typeface="Canva Sans Bold"/>
                <a:ea typeface="Canva Sans Bold"/>
                <a:cs typeface="Canva Sans Bold"/>
                <a:sym typeface="Canva Sans Bold"/>
              </a:rPr>
              <a:t>-- Bảng Monthi</a:t>
            </a:r>
          </a:p>
          <a:p>
            <a:pPr algn="l">
              <a:lnSpc>
                <a:spcPts val="3990"/>
              </a:lnSpc>
            </a:pPr>
            <a:r>
              <a:rPr lang="en-US" sz="2850">
                <a:solidFill>
                  <a:srgbClr val="000000"/>
                </a:solidFill>
                <a:latin typeface="Canva Sans"/>
                <a:ea typeface="Canva Sans"/>
                <a:cs typeface="Canva Sans"/>
                <a:sym typeface="Canva Sans"/>
              </a:rPr>
              <a:t>CREATE TABLE Monthi (</a:t>
            </a:r>
          </a:p>
          <a:p>
            <a:pPr algn="l">
              <a:lnSpc>
                <a:spcPts val="3990"/>
              </a:lnSpc>
            </a:pPr>
            <a:r>
              <a:rPr lang="en-US" sz="2850">
                <a:solidFill>
                  <a:srgbClr val="000000"/>
                </a:solidFill>
                <a:latin typeface="Canva Sans"/>
                <a:ea typeface="Canva Sans"/>
                <a:cs typeface="Canva Sans"/>
                <a:sym typeface="Canva Sans"/>
              </a:rPr>
              <a:t>    MaMT NVARCHAR(10) PRIMARY KEY,</a:t>
            </a:r>
          </a:p>
          <a:p>
            <a:pPr algn="l">
              <a:lnSpc>
                <a:spcPts val="3990"/>
              </a:lnSpc>
            </a:pPr>
            <a:r>
              <a:rPr lang="en-US" sz="2850">
                <a:solidFill>
                  <a:srgbClr val="000000"/>
                </a:solidFill>
                <a:latin typeface="Canva Sans"/>
                <a:ea typeface="Canva Sans"/>
                <a:cs typeface="Canva Sans"/>
                <a:sym typeface="Canva Sans"/>
              </a:rPr>
              <a:t>    TenMT NVARCHAR(100)</a:t>
            </a:r>
          </a:p>
          <a:p>
            <a:pPr algn="l">
              <a:lnSpc>
                <a:spcPts val="3990"/>
              </a:lnSpc>
            </a:pPr>
            <a:r>
              <a:rPr lang="en-US" sz="2850">
                <a:solidFill>
                  <a:srgbClr val="000000"/>
                </a:solidFill>
                <a:latin typeface="Canva Sans"/>
                <a:ea typeface="Canva Sans"/>
                <a:cs typeface="Canva Sans"/>
                <a:sym typeface="Canva Sans"/>
              </a:rPr>
              <a:t>);</a:t>
            </a:r>
          </a:p>
          <a:p>
            <a:pPr algn="l">
              <a:lnSpc>
                <a:spcPts val="3990"/>
              </a:lnSpc>
            </a:pPr>
            <a:endParaRPr lang="en-US" sz="2850">
              <a:solidFill>
                <a:srgbClr val="000000"/>
              </a:solidFill>
              <a:latin typeface="Canva Sans"/>
              <a:ea typeface="Canva Sans"/>
              <a:cs typeface="Canva Sans"/>
              <a:sym typeface="Canva Sans"/>
            </a:endParaRPr>
          </a:p>
          <a:p>
            <a:pPr algn="l">
              <a:lnSpc>
                <a:spcPts val="3990"/>
              </a:lnSpc>
            </a:pPr>
            <a:r>
              <a:rPr lang="en-US" sz="2850" b="1">
                <a:solidFill>
                  <a:srgbClr val="000000"/>
                </a:solidFill>
                <a:latin typeface="Canva Sans Bold"/>
                <a:ea typeface="Canva Sans Bold"/>
                <a:cs typeface="Canva Sans Bold"/>
                <a:sym typeface="Canva Sans Bold"/>
              </a:rPr>
              <a:t>-- Bảng Donvi</a:t>
            </a:r>
          </a:p>
          <a:p>
            <a:pPr algn="l">
              <a:lnSpc>
                <a:spcPts val="3990"/>
              </a:lnSpc>
            </a:pPr>
            <a:r>
              <a:rPr lang="en-US" sz="2850">
                <a:solidFill>
                  <a:srgbClr val="000000"/>
                </a:solidFill>
                <a:latin typeface="Canva Sans"/>
                <a:ea typeface="Canva Sans"/>
                <a:cs typeface="Canva Sans"/>
                <a:sym typeface="Canva Sans"/>
              </a:rPr>
              <a:t>CREATE TABLE Donvi (</a:t>
            </a:r>
          </a:p>
          <a:p>
            <a:pPr algn="l">
              <a:lnSpc>
                <a:spcPts val="3990"/>
              </a:lnSpc>
            </a:pPr>
            <a:r>
              <a:rPr lang="en-US" sz="2850">
                <a:solidFill>
                  <a:srgbClr val="000000"/>
                </a:solidFill>
                <a:latin typeface="Canva Sans"/>
                <a:ea typeface="Canva Sans"/>
                <a:cs typeface="Canva Sans"/>
                <a:sym typeface="Canva Sans"/>
              </a:rPr>
              <a:t>    MaDonVi NVARCHAR(10) PRIMARY KEY,</a:t>
            </a:r>
          </a:p>
          <a:p>
            <a:pPr algn="l">
              <a:lnSpc>
                <a:spcPts val="3990"/>
              </a:lnSpc>
            </a:pPr>
            <a:r>
              <a:rPr lang="en-US" sz="2850">
                <a:solidFill>
                  <a:srgbClr val="000000"/>
                </a:solidFill>
                <a:latin typeface="Canva Sans"/>
                <a:ea typeface="Canva Sans"/>
                <a:cs typeface="Canva Sans"/>
                <a:sym typeface="Canva Sans"/>
              </a:rPr>
              <a:t>    TenDonVi NVARCHAR(255)</a:t>
            </a:r>
          </a:p>
          <a:p>
            <a:pPr algn="l">
              <a:lnSpc>
                <a:spcPts val="3990"/>
              </a:lnSpc>
            </a:pPr>
            <a:r>
              <a:rPr lang="en-US" sz="2850">
                <a:solidFill>
                  <a:srgbClr val="000000"/>
                </a:solidFill>
                <a:latin typeface="Canva Sans"/>
                <a:ea typeface="Canva Sans"/>
                <a:cs typeface="Canva Sans"/>
                <a:sym typeface="Canva Sans"/>
              </a:rPr>
              <a:t>);</a:t>
            </a:r>
          </a:p>
          <a:p>
            <a:pPr algn="l">
              <a:lnSpc>
                <a:spcPts val="3990"/>
              </a:lnSpc>
            </a:pPr>
            <a:endParaRPr lang="en-US" sz="2850">
              <a:solidFill>
                <a:srgbClr val="000000"/>
              </a:solidFill>
              <a:latin typeface="Canva Sans"/>
              <a:ea typeface="Canva Sans"/>
              <a:cs typeface="Canva Sans"/>
              <a:sym typeface="Canva Sans"/>
            </a:endParaRPr>
          </a:p>
          <a:p>
            <a:pPr algn="l">
              <a:lnSpc>
                <a:spcPts val="3990"/>
              </a:lnSpc>
            </a:pPr>
            <a:r>
              <a:rPr lang="en-US" sz="2850" b="1">
                <a:solidFill>
                  <a:srgbClr val="000000"/>
                </a:solidFill>
                <a:latin typeface="Canva Sans Bold"/>
                <a:ea typeface="Canva Sans Bold"/>
                <a:cs typeface="Canva Sans Bold"/>
                <a:sym typeface="Canva Sans Bold"/>
              </a:rPr>
              <a:t>-- Bảng Canbo</a:t>
            </a:r>
          </a:p>
          <a:p>
            <a:pPr algn="l">
              <a:lnSpc>
                <a:spcPts val="3990"/>
              </a:lnSpc>
            </a:pPr>
            <a:r>
              <a:rPr lang="en-US" sz="2850">
                <a:solidFill>
                  <a:srgbClr val="000000"/>
                </a:solidFill>
                <a:latin typeface="Canva Sans"/>
                <a:ea typeface="Canva Sans"/>
                <a:cs typeface="Canva Sans"/>
                <a:sym typeface="Canva Sans"/>
              </a:rPr>
              <a:t>CREATE TABLE Canbo (</a:t>
            </a:r>
          </a:p>
          <a:p>
            <a:pPr algn="l">
              <a:lnSpc>
                <a:spcPts val="3990"/>
              </a:lnSpc>
            </a:pPr>
            <a:r>
              <a:rPr lang="en-US" sz="2850">
                <a:solidFill>
                  <a:srgbClr val="000000"/>
                </a:solidFill>
                <a:latin typeface="Canva Sans"/>
                <a:ea typeface="Canva Sans"/>
                <a:cs typeface="Canva Sans"/>
                <a:sym typeface="Canva Sans"/>
              </a:rPr>
              <a:t>    MaCanBo NVARCHAR(10) PRIMARY KEY,</a:t>
            </a:r>
          </a:p>
          <a:p>
            <a:pPr algn="l">
              <a:lnSpc>
                <a:spcPts val="3990"/>
              </a:lnSpc>
            </a:pPr>
            <a:r>
              <a:rPr lang="en-US" sz="2850">
                <a:solidFill>
                  <a:srgbClr val="000000"/>
                </a:solidFill>
                <a:latin typeface="Canva Sans"/>
                <a:ea typeface="Canva Sans"/>
                <a:cs typeface="Canva Sans"/>
                <a:sym typeface="Canva Sans"/>
              </a:rPr>
              <a:t>    HoTenCB NVARCHAR(100),</a:t>
            </a:r>
          </a:p>
          <a:p>
            <a:pPr algn="l">
              <a:lnSpc>
                <a:spcPts val="3990"/>
              </a:lnSpc>
            </a:pPr>
            <a:r>
              <a:rPr lang="en-US" sz="2850">
                <a:solidFill>
                  <a:srgbClr val="000000"/>
                </a:solidFill>
                <a:latin typeface="Canva Sans"/>
                <a:ea typeface="Canva Sans"/>
                <a:cs typeface="Canva Sans"/>
                <a:sym typeface="Canva Sans"/>
              </a:rPr>
              <a:t>    MaDonVi NVARCHAR(10) FOREIGN KEY REFERENCES Donvi(MaDonVi),</a:t>
            </a:r>
          </a:p>
          <a:p>
            <a:pPr algn="l">
              <a:lnSpc>
                <a:spcPts val="3990"/>
              </a:lnSpc>
            </a:pPr>
            <a:r>
              <a:rPr lang="en-US" sz="2850">
                <a:solidFill>
                  <a:srgbClr val="000000"/>
                </a:solidFill>
                <a:latin typeface="Canva Sans"/>
                <a:ea typeface="Canva Sans"/>
                <a:cs typeface="Canva Sans"/>
                <a:sym typeface="Canva Sans"/>
              </a:rPr>
              <a:t>    ChucVu NVARCHAR(50),</a:t>
            </a:r>
          </a:p>
          <a:p>
            <a:pPr algn="l">
              <a:lnSpc>
                <a:spcPts val="3990"/>
              </a:lnSpc>
            </a:pPr>
            <a:r>
              <a:rPr lang="en-US" sz="2850">
                <a:solidFill>
                  <a:srgbClr val="000000"/>
                </a:solidFill>
                <a:latin typeface="Canva Sans"/>
                <a:ea typeface="Canva Sans"/>
                <a:cs typeface="Canva Sans"/>
                <a:sym typeface="Canva Sans"/>
              </a:rPr>
              <a:t>    DiemThiSo INT FOREIGN KEY REFERENCES Diemthi(DiemThiSo)</a:t>
            </a:r>
          </a:p>
          <a:p>
            <a:pPr algn="l">
              <a:lnSpc>
                <a:spcPts val="3990"/>
              </a:lnSpc>
            </a:pPr>
            <a:r>
              <a:rPr lang="en-US" sz="2850">
                <a:solidFill>
                  <a:srgbClr val="000000"/>
                </a:solidFill>
                <a:latin typeface="Canva Sans"/>
                <a:ea typeface="Canva Sans"/>
                <a:cs typeface="Canva Sans"/>
                <a:sym typeface="Canva Sans"/>
              </a:rPr>
              <a:t>);</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rot="5400000">
            <a:off x="-7297782" y="6432714"/>
            <a:ext cx="18449849" cy="3854286"/>
            <a:chExt cx="4859220" cy="1015121"/>
          </a:xfrm>
        </p:grpSpPr>
        <p:sp>
          <p:nvSpPr>
            <p:cNvPr id="3" name="Freeform 3"/>
            <p:cNvSpPr/>
            <p:nvPr/>
          </p:nvSpPr>
          <p:spPr>
            <a:xfrm>
              <a:off x="0" y="0"/>
              <a:ext cx="4859220" cy="1015120"/>
            </a:xfrm>
            <a:custGeom>
              <a:rect l="l" t="t" r="r" b="b"/>
              <a:pathLst>
                <a:path w="4859220" h="1015120">
                  <a:moveTo>
                    <a:pt x="0" y="0"/>
                  </a:moveTo>
                  <a:lnTo>
                    <a:pt x="4859220" y="0"/>
                  </a:lnTo>
                  <a:lnTo>
                    <a:pt x="4859220" y="1015120"/>
                  </a:lnTo>
                  <a:lnTo>
                    <a:pt x="0" y="1015120"/>
                  </a:lnTo>
                  <a:close/>
                </a:path>
              </a:pathLst>
            </a:custGeom>
            <a:solidFill>
              <a:srgbClr val="004CCF">
                <a:alpha val="34902"/>
              </a:srgbClr>
            </a:solidFill>
          </p:spPr>
          <p:txBody>
            <a:bodyPr/>
            <a:lstStyle/>
            <a:p/>
          </p:txBody>
        </p:sp>
        <p:sp>
          <p:nvSpPr>
            <p:cNvPr id="4" name="TextBox 4"/>
            <p:cNvSpPr txBox="1"/>
            <p:nvPr/>
          </p:nvSpPr>
          <p:spPr>
            <a:xfrm>
              <a:off x="0" y="-47625"/>
              <a:ext cx="4859220" cy="1062746"/>
            </a:xfrm>
            <a:prstGeom prst="rect">
              <a:avLst/>
            </a:prstGeom>
          </p:spPr>
          <p:txBody>
            <a:bodyPr lIns="50800" tIns="50800" rIns="50800" bIns="50800" rtlCol="0" anchor="ctr"/>
            <a:lstStyle/>
            <a:p>
              <a:pPr algn="ctr">
                <a:lnSpc>
                  <a:spcPts val="2886"/>
                </a:lnSpc>
              </a:pPr>
            </a:p>
          </p:txBody>
        </p:sp>
      </p:grpSp>
      <p:sp>
        <p:nvSpPr>
          <p:cNvPr id="5" name="TextBox 5"/>
          <p:cNvSpPr txBox="1"/>
          <p:nvPr/>
        </p:nvSpPr>
        <p:spPr>
          <a:xfrm>
            <a:off x="264112" y="4570095"/>
            <a:ext cx="11560446" cy="573405"/>
          </a:xfrm>
          <a:prstGeom prst="rect">
            <a:avLst/>
          </a:prstGeom>
        </p:spPr>
        <p:txBody>
          <a:bodyPr lIns="0" tIns="0" rIns="0" bIns="0" rtlCol="0" anchor="t">
            <a:spAutoFit/>
          </a:bodyPr>
          <a:lstStyle/>
          <a:p>
            <a:pPr algn="just">
              <a:lnSpc>
                <a:spcPts val="4619"/>
              </a:lnSpc>
            </a:pPr>
            <a:r>
              <a:rPr lang="en-US" sz="3299" b="1">
                <a:solidFill>
                  <a:srgbClr val="000000"/>
                </a:solidFill>
                <a:latin typeface="Public Sans Bold"/>
                <a:ea typeface="Public Sans Bold"/>
                <a:cs typeface="Public Sans Bold"/>
                <a:sym typeface="Public Sans Bold"/>
              </a:rPr>
              <a:t>3. Tạo Database</a:t>
            </a:r>
          </a:p>
        </p:txBody>
      </p:sp>
      <p:sp>
        <p:nvSpPr>
          <p:cNvPr id="6" name="Freeform 6"/>
          <p:cNvSpPr/>
          <p:nvPr/>
        </p:nvSpPr>
        <p:spPr>
          <a:xfrm rot="2871075">
            <a:off x="15327961" y="-2336736"/>
            <a:ext cx="3862681" cy="3857852"/>
          </a:xfrm>
          <a:custGeom>
            <a:rect l="l" t="t" r="r" b="b"/>
            <a:pathLst>
              <a:path w="3862681" h="3857852">
                <a:moveTo>
                  <a:pt x="0" y="0"/>
                </a:moveTo>
                <a:lnTo>
                  <a:pt x="3862680" y="0"/>
                </a:lnTo>
                <a:lnTo>
                  <a:pt x="3862680" y="3857852"/>
                </a:lnTo>
                <a:lnTo>
                  <a:pt x="0" y="385785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p:txBody>
      </p:sp>
      <p:sp>
        <p:nvSpPr>
          <p:cNvPr id="7" name="TextBox 7"/>
          <p:cNvSpPr txBox="1"/>
          <p:nvPr/>
        </p:nvSpPr>
        <p:spPr>
          <a:xfrm>
            <a:off x="4463435" y="981075"/>
            <a:ext cx="12797194" cy="8052434"/>
          </a:xfrm>
          <a:prstGeom prst="rect">
            <a:avLst/>
          </a:prstGeom>
        </p:spPr>
        <p:txBody>
          <a:bodyPr lIns="0" tIns="0" rIns="0" bIns="0" rtlCol="0" anchor="t">
            <a:spAutoFit/>
          </a:bodyPr>
          <a:lstStyle/>
          <a:p>
            <a:pPr algn="l">
              <a:lnSpc>
                <a:spcPts val="3990"/>
              </a:lnSpc>
            </a:pPr>
            <a:r>
              <a:rPr lang="en-US" sz="2850" b="1">
                <a:solidFill>
                  <a:srgbClr val="000000"/>
                </a:solidFill>
                <a:latin typeface="Canva Sans Bold"/>
                <a:ea typeface="Canva Sans Bold"/>
                <a:cs typeface="Canva Sans Bold"/>
                <a:sym typeface="Canva Sans Bold"/>
              </a:rPr>
              <a:t>-- Bảng Tohopmon (bảng trung gian giữa Nganh và Monthi)</a:t>
            </a:r>
          </a:p>
          <a:p>
            <a:pPr algn="l">
              <a:lnSpc>
                <a:spcPts val="3990"/>
              </a:lnSpc>
            </a:pPr>
            <a:r>
              <a:rPr lang="en-US" sz="2850">
                <a:solidFill>
                  <a:srgbClr val="000000"/>
                </a:solidFill>
                <a:latin typeface="Canva Sans"/>
                <a:ea typeface="Canva Sans"/>
                <a:cs typeface="Canva Sans"/>
                <a:sym typeface="Canva Sans"/>
              </a:rPr>
              <a:t>CREATE TABLE Tohopmon (</a:t>
            </a:r>
          </a:p>
          <a:p>
            <a:pPr algn="l">
              <a:lnSpc>
                <a:spcPts val="3990"/>
              </a:lnSpc>
            </a:pPr>
            <a:r>
              <a:rPr lang="en-US" sz="2850">
                <a:solidFill>
                  <a:srgbClr val="000000"/>
                </a:solidFill>
                <a:latin typeface="Canva Sans"/>
                <a:ea typeface="Canva Sans"/>
                <a:cs typeface="Canva Sans"/>
                <a:sym typeface="Canva Sans"/>
              </a:rPr>
              <a:t>    MaNganh NVARCHAR(10) FOREIGN KEY REFERENCES Nganh(MaNganh),</a:t>
            </a:r>
          </a:p>
          <a:p>
            <a:pPr algn="l">
              <a:lnSpc>
                <a:spcPts val="3990"/>
              </a:lnSpc>
            </a:pPr>
            <a:r>
              <a:rPr lang="en-US" sz="2850">
                <a:solidFill>
                  <a:srgbClr val="000000"/>
                </a:solidFill>
                <a:latin typeface="Canva Sans"/>
                <a:ea typeface="Canva Sans"/>
                <a:cs typeface="Canva Sans"/>
                <a:sym typeface="Canva Sans"/>
              </a:rPr>
              <a:t>    MaMT NVARCHAR(10) FOREIGN KEY REFERENCES Monthi(MaMT),</a:t>
            </a:r>
          </a:p>
          <a:p>
            <a:pPr algn="l">
              <a:lnSpc>
                <a:spcPts val="3990"/>
              </a:lnSpc>
            </a:pPr>
            <a:r>
              <a:rPr lang="en-US" sz="2850">
                <a:solidFill>
                  <a:srgbClr val="000000"/>
                </a:solidFill>
                <a:latin typeface="Canva Sans"/>
                <a:ea typeface="Canva Sans"/>
                <a:cs typeface="Canva Sans"/>
                <a:sym typeface="Canva Sans"/>
              </a:rPr>
              <a:t>    PRIMARY KEY (MaNganh, MaMT)</a:t>
            </a:r>
          </a:p>
          <a:p>
            <a:pPr algn="l">
              <a:lnSpc>
                <a:spcPts val="3990"/>
              </a:lnSpc>
            </a:pPr>
            <a:r>
              <a:rPr lang="en-US" sz="2850">
                <a:solidFill>
                  <a:srgbClr val="000000"/>
                </a:solidFill>
                <a:latin typeface="Canva Sans"/>
                <a:ea typeface="Canva Sans"/>
                <a:cs typeface="Canva Sans"/>
                <a:sym typeface="Canva Sans"/>
              </a:rPr>
              <a:t>);</a:t>
            </a:r>
          </a:p>
          <a:p>
            <a:pPr algn="l">
              <a:lnSpc>
                <a:spcPts val="3990"/>
              </a:lnSpc>
            </a:pPr>
            <a:endParaRPr lang="en-US" sz="2850">
              <a:solidFill>
                <a:srgbClr val="000000"/>
              </a:solidFill>
              <a:latin typeface="Canva Sans"/>
              <a:ea typeface="Canva Sans"/>
              <a:cs typeface="Canva Sans"/>
              <a:sym typeface="Canva Sans"/>
            </a:endParaRPr>
          </a:p>
          <a:p>
            <a:pPr algn="l">
              <a:lnSpc>
                <a:spcPts val="3990"/>
              </a:lnSpc>
            </a:pPr>
            <a:r>
              <a:rPr lang="en-US" sz="2850" b="1">
                <a:solidFill>
                  <a:srgbClr val="000000"/>
                </a:solidFill>
                <a:latin typeface="Canva Sans Bold"/>
                <a:ea typeface="Canva Sans Bold"/>
                <a:cs typeface="Canva Sans Bold"/>
                <a:sym typeface="Canva Sans Bold"/>
              </a:rPr>
              <a:t>-- Bảng Lichthi (trung gian giữa Phongthi và Monthi)</a:t>
            </a:r>
          </a:p>
          <a:p>
            <a:pPr algn="l">
              <a:lnSpc>
                <a:spcPts val="3990"/>
              </a:lnSpc>
            </a:pPr>
            <a:r>
              <a:rPr lang="en-US" sz="2850">
                <a:solidFill>
                  <a:srgbClr val="000000"/>
                </a:solidFill>
                <a:latin typeface="Canva Sans"/>
                <a:ea typeface="Canva Sans"/>
                <a:cs typeface="Canva Sans"/>
                <a:sym typeface="Canva Sans"/>
              </a:rPr>
              <a:t>CREATE TABLE Lichthi (</a:t>
            </a:r>
          </a:p>
          <a:p>
            <a:pPr algn="l">
              <a:lnSpc>
                <a:spcPts val="3990"/>
              </a:lnSpc>
            </a:pPr>
            <a:r>
              <a:rPr lang="en-US" sz="2850">
                <a:solidFill>
                  <a:srgbClr val="000000"/>
                </a:solidFill>
                <a:latin typeface="Canva Sans"/>
                <a:ea typeface="Canva Sans"/>
                <a:cs typeface="Canva Sans"/>
                <a:sym typeface="Canva Sans"/>
              </a:rPr>
              <a:t>    SoPhong INT FOREIGN KEY REFERENCES Phongthi(SoPhong),</a:t>
            </a:r>
          </a:p>
          <a:p>
            <a:pPr algn="l">
              <a:lnSpc>
                <a:spcPts val="3990"/>
              </a:lnSpc>
            </a:pPr>
            <a:r>
              <a:rPr lang="en-US" sz="2850">
                <a:solidFill>
                  <a:srgbClr val="000000"/>
                </a:solidFill>
                <a:latin typeface="Canva Sans"/>
                <a:ea typeface="Canva Sans"/>
                <a:cs typeface="Canva Sans"/>
                <a:sym typeface="Canva Sans"/>
              </a:rPr>
              <a:t>    MaMT NVARCHAR(10) FOREIGN KEY REFERENCES Monthi(MaMT),</a:t>
            </a:r>
          </a:p>
          <a:p>
            <a:pPr algn="l">
              <a:lnSpc>
                <a:spcPts val="3990"/>
              </a:lnSpc>
            </a:pPr>
            <a:r>
              <a:rPr lang="en-US" sz="2850">
                <a:solidFill>
                  <a:srgbClr val="000000"/>
                </a:solidFill>
                <a:latin typeface="Canva Sans"/>
                <a:ea typeface="Canva Sans"/>
                <a:cs typeface="Canva Sans"/>
                <a:sym typeface="Canva Sans"/>
              </a:rPr>
              <a:t>    NgayThi DATE,</a:t>
            </a:r>
          </a:p>
          <a:p>
            <a:pPr algn="l">
              <a:lnSpc>
                <a:spcPts val="3990"/>
              </a:lnSpc>
            </a:pPr>
            <a:r>
              <a:rPr lang="en-US" sz="2850">
                <a:solidFill>
                  <a:srgbClr val="000000"/>
                </a:solidFill>
                <a:latin typeface="Canva Sans"/>
                <a:ea typeface="Canva Sans"/>
                <a:cs typeface="Canva Sans"/>
                <a:sym typeface="Canva Sans"/>
              </a:rPr>
              <a:t>    BuoiThi NVARCHAR(20),</a:t>
            </a:r>
          </a:p>
          <a:p>
            <a:pPr algn="l">
              <a:lnSpc>
                <a:spcPts val="3990"/>
              </a:lnSpc>
            </a:pPr>
            <a:r>
              <a:rPr lang="en-US" sz="2850">
                <a:solidFill>
                  <a:srgbClr val="000000"/>
                </a:solidFill>
                <a:latin typeface="Canva Sans"/>
                <a:ea typeface="Canva Sans"/>
                <a:cs typeface="Canva Sans"/>
                <a:sym typeface="Canva Sans"/>
              </a:rPr>
              <a:t>    Phut INT,</a:t>
            </a:r>
          </a:p>
          <a:p>
            <a:pPr algn="l">
              <a:lnSpc>
                <a:spcPts val="3990"/>
              </a:lnSpc>
            </a:pPr>
            <a:r>
              <a:rPr lang="en-US" sz="2850">
                <a:solidFill>
                  <a:srgbClr val="000000"/>
                </a:solidFill>
                <a:latin typeface="Canva Sans"/>
                <a:ea typeface="Canva Sans"/>
                <a:cs typeface="Canva Sans"/>
                <a:sym typeface="Canva Sans"/>
              </a:rPr>
              <a:t>    PRIMARY KEY (SoPhong, MaMT)</a:t>
            </a:r>
          </a:p>
          <a:p>
            <a:pPr algn="l">
              <a:lnSpc>
                <a:spcPts val="3990"/>
              </a:lnSpc>
            </a:pPr>
            <a:r>
              <a:rPr lang="en-US" sz="2850">
                <a:solidFill>
                  <a:srgbClr val="000000"/>
                </a:solidFill>
                <a:latin typeface="Canva Sans"/>
                <a:ea typeface="Canva Sans"/>
                <a:cs typeface="Canva Sans"/>
                <a:sym typeface="Canva Sans"/>
              </a:rPr>
              <a:t>);</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rot="5400000">
            <a:off x="-7297782" y="6432714"/>
            <a:ext cx="18449849" cy="3854286"/>
            <a:chExt cx="4859220" cy="1015121"/>
          </a:xfrm>
        </p:grpSpPr>
        <p:sp>
          <p:nvSpPr>
            <p:cNvPr id="3" name="Freeform 3"/>
            <p:cNvSpPr/>
            <p:nvPr/>
          </p:nvSpPr>
          <p:spPr>
            <a:xfrm>
              <a:off x="0" y="0"/>
              <a:ext cx="4859220" cy="1015120"/>
            </a:xfrm>
            <a:custGeom>
              <a:rect l="l" t="t" r="r" b="b"/>
              <a:pathLst>
                <a:path w="4859220" h="1015120">
                  <a:moveTo>
                    <a:pt x="0" y="0"/>
                  </a:moveTo>
                  <a:lnTo>
                    <a:pt x="4859220" y="0"/>
                  </a:lnTo>
                  <a:lnTo>
                    <a:pt x="4859220" y="1015120"/>
                  </a:lnTo>
                  <a:lnTo>
                    <a:pt x="0" y="1015120"/>
                  </a:lnTo>
                  <a:close/>
                </a:path>
              </a:pathLst>
            </a:custGeom>
            <a:solidFill>
              <a:srgbClr val="004CCF">
                <a:alpha val="34902"/>
              </a:srgbClr>
            </a:solidFill>
          </p:spPr>
          <p:txBody>
            <a:bodyPr/>
            <a:lstStyle/>
            <a:p/>
          </p:txBody>
        </p:sp>
        <p:sp>
          <p:nvSpPr>
            <p:cNvPr id="4" name="TextBox 4"/>
            <p:cNvSpPr txBox="1"/>
            <p:nvPr/>
          </p:nvSpPr>
          <p:spPr>
            <a:xfrm>
              <a:off x="0" y="-47625"/>
              <a:ext cx="4859220" cy="1062746"/>
            </a:xfrm>
            <a:prstGeom prst="rect">
              <a:avLst/>
            </a:prstGeom>
          </p:spPr>
          <p:txBody>
            <a:bodyPr lIns="50800" tIns="50800" rIns="50800" bIns="50800" rtlCol="0" anchor="ctr"/>
            <a:lstStyle/>
            <a:p>
              <a:pPr algn="ctr">
                <a:lnSpc>
                  <a:spcPts val="2886"/>
                </a:lnSpc>
              </a:pPr>
            </a:p>
          </p:txBody>
        </p:sp>
      </p:grpSp>
      <p:sp>
        <p:nvSpPr>
          <p:cNvPr id="5" name="TextBox 5"/>
          <p:cNvSpPr txBox="1"/>
          <p:nvPr/>
        </p:nvSpPr>
        <p:spPr>
          <a:xfrm>
            <a:off x="264112" y="4570095"/>
            <a:ext cx="11560446" cy="573405"/>
          </a:xfrm>
          <a:prstGeom prst="rect">
            <a:avLst/>
          </a:prstGeom>
        </p:spPr>
        <p:txBody>
          <a:bodyPr lIns="0" tIns="0" rIns="0" bIns="0" rtlCol="0" anchor="t">
            <a:spAutoFit/>
          </a:bodyPr>
          <a:lstStyle/>
          <a:p>
            <a:pPr algn="just">
              <a:lnSpc>
                <a:spcPts val="4619"/>
              </a:lnSpc>
            </a:pPr>
            <a:r>
              <a:rPr lang="en-US" sz="3299" b="1">
                <a:solidFill>
                  <a:srgbClr val="000000"/>
                </a:solidFill>
                <a:latin typeface="Public Sans Bold"/>
                <a:ea typeface="Public Sans Bold"/>
                <a:cs typeface="Public Sans Bold"/>
                <a:sym typeface="Public Sans Bold"/>
              </a:rPr>
              <a:t>3. Nhập dữ liệu</a:t>
            </a:r>
          </a:p>
        </p:txBody>
      </p:sp>
      <p:sp>
        <p:nvSpPr>
          <p:cNvPr id="6" name="Freeform 6"/>
          <p:cNvSpPr/>
          <p:nvPr/>
        </p:nvSpPr>
        <p:spPr>
          <a:xfrm rot="2871075">
            <a:off x="15327961" y="-2336736"/>
            <a:ext cx="3862681" cy="3857852"/>
          </a:xfrm>
          <a:custGeom>
            <a:rect l="l" t="t" r="r" b="b"/>
            <a:pathLst>
              <a:path w="3862681" h="3857852">
                <a:moveTo>
                  <a:pt x="0" y="0"/>
                </a:moveTo>
                <a:lnTo>
                  <a:pt x="3862680" y="0"/>
                </a:lnTo>
                <a:lnTo>
                  <a:pt x="3862680" y="3857852"/>
                </a:lnTo>
                <a:lnTo>
                  <a:pt x="0" y="385785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p:txBody>
      </p:sp>
      <p:sp>
        <p:nvSpPr>
          <p:cNvPr id="7" name="TextBox 7"/>
          <p:cNvSpPr txBox="1"/>
          <p:nvPr/>
        </p:nvSpPr>
        <p:spPr>
          <a:xfrm>
            <a:off x="5093788" y="214312"/>
            <a:ext cx="7081206" cy="9782175"/>
          </a:xfrm>
          <a:prstGeom prst="rect">
            <a:avLst/>
          </a:prstGeom>
        </p:spPr>
        <p:txBody>
          <a:bodyPr lIns="0" tIns="0" rIns="0" bIns="0" rtlCol="0" anchor="t">
            <a:spAutoFit/>
          </a:bodyPr>
          <a:lstStyle/>
          <a:p>
            <a:pPr algn="l">
              <a:lnSpc>
                <a:spcPts val="3749"/>
              </a:lnSpc>
            </a:pPr>
            <a:r>
              <a:rPr lang="en-US" sz="2499" b="1">
                <a:solidFill>
                  <a:srgbClr val="000000"/>
                </a:solidFill>
                <a:latin typeface="Canva Sans Bold"/>
                <a:ea typeface="Canva Sans Bold"/>
                <a:cs typeface="Canva Sans Bold"/>
                <a:sym typeface="Canva Sans Bold"/>
              </a:rPr>
              <a:t>-- Dữ liệu Diemthi</a:t>
            </a:r>
          </a:p>
          <a:p>
            <a:pPr algn="l">
              <a:lnSpc>
                <a:spcPts val="3749"/>
              </a:lnSpc>
            </a:pPr>
            <a:r>
              <a:rPr lang="en-US" sz="2499">
                <a:solidFill>
                  <a:srgbClr val="000000"/>
                </a:solidFill>
                <a:latin typeface="Canva Sans"/>
                <a:ea typeface="Canva Sans"/>
                <a:cs typeface="Canva Sans"/>
                <a:sym typeface="Canva Sans"/>
              </a:rPr>
              <a:t>INSERT INTO Diemthi VALUES </a:t>
            </a:r>
          </a:p>
          <a:p>
            <a:pPr algn="l">
              <a:lnSpc>
                <a:spcPts val="3749"/>
              </a:lnSpc>
            </a:pPr>
            <a:r>
              <a:rPr lang="en-US" sz="2499">
                <a:solidFill>
                  <a:srgbClr val="000000"/>
                </a:solidFill>
                <a:latin typeface="Canva Sans"/>
                <a:ea typeface="Canva Sans"/>
                <a:cs typeface="Canva Sans"/>
                <a:sym typeface="Canva Sans"/>
              </a:rPr>
              <a:t>(1, N'Trường PTTH Nguyễn Thị Minh Khai'),</a:t>
            </a:r>
          </a:p>
          <a:p>
            <a:pPr algn="l">
              <a:lnSpc>
                <a:spcPts val="3749"/>
              </a:lnSpc>
            </a:pPr>
            <a:r>
              <a:rPr lang="en-US" sz="2499">
                <a:solidFill>
                  <a:srgbClr val="000000"/>
                </a:solidFill>
                <a:latin typeface="Canva Sans"/>
                <a:ea typeface="Canva Sans"/>
                <a:cs typeface="Canva Sans"/>
                <a:sym typeface="Canva Sans"/>
              </a:rPr>
              <a:t>(2, N'Trường PTTH Bùi Thị Xuân'),</a:t>
            </a:r>
          </a:p>
          <a:p>
            <a:pPr algn="l">
              <a:lnSpc>
                <a:spcPts val="3749"/>
              </a:lnSpc>
            </a:pPr>
            <a:r>
              <a:rPr lang="en-US" sz="2499">
                <a:solidFill>
                  <a:srgbClr val="000000"/>
                </a:solidFill>
                <a:latin typeface="Canva Sans"/>
                <a:ea typeface="Canva Sans"/>
                <a:cs typeface="Canva Sans"/>
                <a:sym typeface="Canva Sans"/>
              </a:rPr>
              <a:t>(3, N'Trường PTTH Lê Quý Đôn'),</a:t>
            </a:r>
          </a:p>
          <a:p>
            <a:pPr algn="l">
              <a:lnSpc>
                <a:spcPts val="3749"/>
              </a:lnSpc>
            </a:pPr>
            <a:r>
              <a:rPr lang="en-US" sz="2499">
                <a:solidFill>
                  <a:srgbClr val="000000"/>
                </a:solidFill>
                <a:latin typeface="Canva Sans"/>
                <a:ea typeface="Canva Sans"/>
                <a:cs typeface="Canva Sans"/>
                <a:sym typeface="Canva Sans"/>
              </a:rPr>
              <a:t>(4, N'Trường PTTH Trưng Vương'),</a:t>
            </a:r>
          </a:p>
          <a:p>
            <a:pPr algn="l">
              <a:lnSpc>
                <a:spcPts val="3749"/>
              </a:lnSpc>
            </a:pPr>
            <a:r>
              <a:rPr lang="en-US" sz="2499">
                <a:solidFill>
                  <a:srgbClr val="000000"/>
                </a:solidFill>
                <a:latin typeface="Canva Sans"/>
                <a:ea typeface="Canva Sans"/>
                <a:cs typeface="Canva Sans"/>
                <a:sym typeface="Canva Sans"/>
              </a:rPr>
              <a:t>(5, N'Trường PTTH Nguyễn Du');</a:t>
            </a:r>
          </a:p>
          <a:p>
            <a:pPr algn="l">
              <a:lnSpc>
                <a:spcPts val="3749"/>
              </a:lnSpc>
            </a:pPr>
            <a:r>
              <a:rPr lang="en-US" sz="2499" b="1">
                <a:solidFill>
                  <a:srgbClr val="000000"/>
                </a:solidFill>
                <a:latin typeface="Canva Sans Bold"/>
                <a:ea typeface="Canva Sans Bold"/>
                <a:cs typeface="Canva Sans Bold"/>
                <a:sym typeface="Canva Sans Bold"/>
              </a:rPr>
              <a:t>-- Dữ liệu Phongthi</a:t>
            </a:r>
          </a:p>
          <a:p>
            <a:pPr algn="l">
              <a:lnSpc>
                <a:spcPts val="3749"/>
              </a:lnSpc>
            </a:pPr>
            <a:r>
              <a:rPr lang="en-US" sz="2499">
                <a:solidFill>
                  <a:srgbClr val="000000"/>
                </a:solidFill>
                <a:latin typeface="Canva Sans"/>
                <a:ea typeface="Canva Sans"/>
                <a:cs typeface="Canva Sans"/>
                <a:sym typeface="Canva Sans"/>
              </a:rPr>
              <a:t>INSERT INTO Phongthi VALUES </a:t>
            </a:r>
          </a:p>
          <a:p>
            <a:pPr algn="l">
              <a:lnSpc>
                <a:spcPts val="3749"/>
              </a:lnSpc>
            </a:pPr>
            <a:r>
              <a:rPr lang="en-US" sz="2499">
                <a:solidFill>
                  <a:srgbClr val="000000"/>
                </a:solidFill>
                <a:latin typeface="Canva Sans"/>
                <a:ea typeface="Canva Sans"/>
                <a:cs typeface="Canva Sans"/>
                <a:sym typeface="Canva Sans"/>
              </a:rPr>
              <a:t>(101, 1, N'Dãy A, lầu 1'),</a:t>
            </a:r>
          </a:p>
          <a:p>
            <a:pPr algn="l">
              <a:lnSpc>
                <a:spcPts val="3749"/>
              </a:lnSpc>
            </a:pPr>
            <a:r>
              <a:rPr lang="en-US" sz="2499">
                <a:solidFill>
                  <a:srgbClr val="000000"/>
                </a:solidFill>
                <a:latin typeface="Canva Sans"/>
                <a:ea typeface="Canva Sans"/>
                <a:cs typeface="Canva Sans"/>
                <a:sym typeface="Canva Sans"/>
              </a:rPr>
              <a:t>(102, 1, N'Dãy A, lầu 2'),</a:t>
            </a:r>
          </a:p>
          <a:p>
            <a:pPr algn="l">
              <a:lnSpc>
                <a:spcPts val="3749"/>
              </a:lnSpc>
            </a:pPr>
            <a:r>
              <a:rPr lang="en-US" sz="2499">
                <a:solidFill>
                  <a:srgbClr val="000000"/>
                </a:solidFill>
                <a:latin typeface="Canva Sans"/>
                <a:ea typeface="Canva Sans"/>
                <a:cs typeface="Canva Sans"/>
                <a:sym typeface="Canva Sans"/>
              </a:rPr>
              <a:t>(201, 2, N'Dãy B, lầu 1'),</a:t>
            </a:r>
          </a:p>
          <a:p>
            <a:pPr algn="l">
              <a:lnSpc>
                <a:spcPts val="3749"/>
              </a:lnSpc>
            </a:pPr>
            <a:r>
              <a:rPr lang="en-US" sz="2499">
                <a:solidFill>
                  <a:srgbClr val="000000"/>
                </a:solidFill>
                <a:latin typeface="Canva Sans"/>
                <a:ea typeface="Canva Sans"/>
                <a:cs typeface="Canva Sans"/>
                <a:sym typeface="Canva Sans"/>
              </a:rPr>
              <a:t>(202, 2, N'Dãy B, lầu 2'),</a:t>
            </a:r>
          </a:p>
          <a:p>
            <a:pPr algn="l">
              <a:lnSpc>
                <a:spcPts val="3749"/>
              </a:lnSpc>
            </a:pPr>
            <a:r>
              <a:rPr lang="en-US" sz="2499">
                <a:solidFill>
                  <a:srgbClr val="000000"/>
                </a:solidFill>
                <a:latin typeface="Canva Sans"/>
                <a:ea typeface="Canva Sans"/>
                <a:cs typeface="Canva Sans"/>
                <a:sym typeface="Canva Sans"/>
              </a:rPr>
              <a:t>(301, 3, N'Dãy C, lầu 1');</a:t>
            </a:r>
          </a:p>
          <a:p>
            <a:pPr algn="l">
              <a:lnSpc>
                <a:spcPts val="3749"/>
              </a:lnSpc>
            </a:pPr>
            <a:r>
              <a:rPr lang="en-US" sz="2499" b="1">
                <a:solidFill>
                  <a:srgbClr val="000000"/>
                </a:solidFill>
                <a:latin typeface="Canva Sans Bold"/>
                <a:ea typeface="Canva Sans Bold"/>
                <a:cs typeface="Canva Sans Bold"/>
                <a:sym typeface="Canva Sans Bold"/>
              </a:rPr>
              <a:t>-- Dữ liệu Nganh</a:t>
            </a:r>
          </a:p>
          <a:p>
            <a:pPr algn="l">
              <a:lnSpc>
                <a:spcPts val="3749"/>
              </a:lnSpc>
            </a:pPr>
            <a:r>
              <a:rPr lang="en-US" sz="2499">
                <a:solidFill>
                  <a:srgbClr val="000000"/>
                </a:solidFill>
                <a:latin typeface="Canva Sans"/>
                <a:ea typeface="Canva Sans"/>
                <a:cs typeface="Canva Sans"/>
                <a:sym typeface="Canva Sans"/>
              </a:rPr>
              <a:t>INSERT INTO Nganh VALUES </a:t>
            </a:r>
          </a:p>
          <a:p>
            <a:pPr algn="l">
              <a:lnSpc>
                <a:spcPts val="3749"/>
              </a:lnSpc>
            </a:pPr>
            <a:r>
              <a:rPr lang="en-US" sz="2499">
                <a:solidFill>
                  <a:srgbClr val="000000"/>
                </a:solidFill>
                <a:latin typeface="Canva Sans"/>
                <a:ea typeface="Canva Sans"/>
                <a:cs typeface="Canva Sans"/>
                <a:sym typeface="Canva Sans"/>
              </a:rPr>
              <a:t>('01', N'Công nghệ thông tin'),</a:t>
            </a:r>
          </a:p>
          <a:p>
            <a:pPr algn="l">
              <a:lnSpc>
                <a:spcPts val="3749"/>
              </a:lnSpc>
            </a:pPr>
            <a:r>
              <a:rPr lang="en-US" sz="2499">
                <a:solidFill>
                  <a:srgbClr val="000000"/>
                </a:solidFill>
                <a:latin typeface="Canva Sans"/>
                <a:ea typeface="Canva Sans"/>
                <a:cs typeface="Canva Sans"/>
                <a:sym typeface="Canva Sans"/>
              </a:rPr>
              <a:t>('02', N'Cơ điện tử'),</a:t>
            </a:r>
          </a:p>
          <a:p>
            <a:pPr algn="l">
              <a:lnSpc>
                <a:spcPts val="3749"/>
              </a:lnSpc>
            </a:pPr>
            <a:r>
              <a:rPr lang="en-US" sz="2499">
                <a:solidFill>
                  <a:srgbClr val="000000"/>
                </a:solidFill>
                <a:latin typeface="Canva Sans"/>
                <a:ea typeface="Canva Sans"/>
                <a:cs typeface="Canva Sans"/>
                <a:sym typeface="Canva Sans"/>
              </a:rPr>
              <a:t>('03', N'Kế toán'),</a:t>
            </a:r>
          </a:p>
          <a:p>
            <a:pPr algn="l">
              <a:lnSpc>
                <a:spcPts val="3749"/>
              </a:lnSpc>
            </a:pPr>
            <a:r>
              <a:rPr lang="en-US" sz="2499">
                <a:solidFill>
                  <a:srgbClr val="000000"/>
                </a:solidFill>
                <a:latin typeface="Canva Sans"/>
                <a:ea typeface="Canva Sans"/>
                <a:cs typeface="Canva Sans"/>
                <a:sym typeface="Canva Sans"/>
              </a:rPr>
              <a:t>('04', N'Marketing'),</a:t>
            </a:r>
          </a:p>
          <a:p>
            <a:pPr algn="l">
              <a:lnSpc>
                <a:spcPts val="3749"/>
              </a:lnSpc>
            </a:pPr>
            <a:r>
              <a:rPr lang="en-US" sz="2499">
                <a:solidFill>
                  <a:srgbClr val="000000"/>
                </a:solidFill>
                <a:latin typeface="Canva Sans"/>
                <a:ea typeface="Canva Sans"/>
                <a:cs typeface="Canva Sans"/>
                <a:sym typeface="Canva Sans"/>
              </a:rPr>
              <a:t>('05', N'Công nghệ thực phẩm');</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rot="5400000">
            <a:off x="-7297782" y="6432714"/>
            <a:ext cx="18449849" cy="3854286"/>
            <a:chExt cx="4859220" cy="1015121"/>
          </a:xfrm>
        </p:grpSpPr>
        <p:sp>
          <p:nvSpPr>
            <p:cNvPr id="3" name="Freeform 3"/>
            <p:cNvSpPr/>
            <p:nvPr/>
          </p:nvSpPr>
          <p:spPr>
            <a:xfrm>
              <a:off x="0" y="0"/>
              <a:ext cx="4859220" cy="1015120"/>
            </a:xfrm>
            <a:custGeom>
              <a:rect l="l" t="t" r="r" b="b"/>
              <a:pathLst>
                <a:path w="4859220" h="1015120">
                  <a:moveTo>
                    <a:pt x="0" y="0"/>
                  </a:moveTo>
                  <a:lnTo>
                    <a:pt x="4859220" y="0"/>
                  </a:lnTo>
                  <a:lnTo>
                    <a:pt x="4859220" y="1015120"/>
                  </a:lnTo>
                  <a:lnTo>
                    <a:pt x="0" y="1015120"/>
                  </a:lnTo>
                  <a:close/>
                </a:path>
              </a:pathLst>
            </a:custGeom>
            <a:solidFill>
              <a:srgbClr val="004CCF">
                <a:alpha val="34902"/>
              </a:srgbClr>
            </a:solidFill>
          </p:spPr>
          <p:txBody>
            <a:bodyPr/>
            <a:lstStyle/>
            <a:p/>
          </p:txBody>
        </p:sp>
        <p:sp>
          <p:nvSpPr>
            <p:cNvPr id="4" name="TextBox 4"/>
            <p:cNvSpPr txBox="1"/>
            <p:nvPr/>
          </p:nvSpPr>
          <p:spPr>
            <a:xfrm>
              <a:off x="0" y="-47625"/>
              <a:ext cx="4859220" cy="1062746"/>
            </a:xfrm>
            <a:prstGeom prst="rect">
              <a:avLst/>
            </a:prstGeom>
          </p:spPr>
          <p:txBody>
            <a:bodyPr lIns="50800" tIns="50800" rIns="50800" bIns="50800" rtlCol="0" anchor="ctr"/>
            <a:lstStyle/>
            <a:p>
              <a:pPr algn="ctr">
                <a:lnSpc>
                  <a:spcPts val="2886"/>
                </a:lnSpc>
              </a:pPr>
            </a:p>
          </p:txBody>
        </p:sp>
      </p:grpSp>
      <p:sp>
        <p:nvSpPr>
          <p:cNvPr id="5" name="TextBox 5"/>
          <p:cNvSpPr txBox="1"/>
          <p:nvPr/>
        </p:nvSpPr>
        <p:spPr>
          <a:xfrm>
            <a:off x="264112" y="4570095"/>
            <a:ext cx="11560446" cy="573405"/>
          </a:xfrm>
          <a:prstGeom prst="rect">
            <a:avLst/>
          </a:prstGeom>
        </p:spPr>
        <p:txBody>
          <a:bodyPr lIns="0" tIns="0" rIns="0" bIns="0" rtlCol="0" anchor="t">
            <a:spAutoFit/>
          </a:bodyPr>
          <a:lstStyle/>
          <a:p>
            <a:pPr algn="just">
              <a:lnSpc>
                <a:spcPts val="4619"/>
              </a:lnSpc>
            </a:pPr>
            <a:r>
              <a:rPr lang="en-US" sz="3299" b="1">
                <a:solidFill>
                  <a:srgbClr val="000000"/>
                </a:solidFill>
                <a:latin typeface="Public Sans Bold"/>
                <a:ea typeface="Public Sans Bold"/>
                <a:cs typeface="Public Sans Bold"/>
                <a:sym typeface="Public Sans Bold"/>
              </a:rPr>
              <a:t>3. Nhập dữ liệu</a:t>
            </a:r>
          </a:p>
        </p:txBody>
      </p:sp>
      <p:sp>
        <p:nvSpPr>
          <p:cNvPr id="6" name="Freeform 6"/>
          <p:cNvSpPr/>
          <p:nvPr/>
        </p:nvSpPr>
        <p:spPr>
          <a:xfrm rot="7782624">
            <a:off x="16356661" y="7589694"/>
            <a:ext cx="3862681" cy="3857852"/>
          </a:xfrm>
          <a:custGeom>
            <a:rect l="l" t="t" r="r" b="b"/>
            <a:pathLst>
              <a:path w="3862681" h="3857852">
                <a:moveTo>
                  <a:pt x="0" y="0"/>
                </a:moveTo>
                <a:lnTo>
                  <a:pt x="3862680" y="0"/>
                </a:lnTo>
                <a:lnTo>
                  <a:pt x="3862680" y="3857852"/>
                </a:lnTo>
                <a:lnTo>
                  <a:pt x="0" y="385785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p:txBody>
      </p:sp>
      <p:sp>
        <p:nvSpPr>
          <p:cNvPr id="7" name="TextBox 7"/>
          <p:cNvSpPr txBox="1"/>
          <p:nvPr/>
        </p:nvSpPr>
        <p:spPr>
          <a:xfrm>
            <a:off x="5093788" y="214312"/>
            <a:ext cx="12847478" cy="9782175"/>
          </a:xfrm>
          <a:prstGeom prst="rect">
            <a:avLst/>
          </a:prstGeom>
        </p:spPr>
        <p:txBody>
          <a:bodyPr lIns="0" tIns="0" rIns="0" bIns="0" rtlCol="0" anchor="t">
            <a:spAutoFit/>
          </a:bodyPr>
          <a:lstStyle/>
          <a:p>
            <a:pPr algn="l">
              <a:lnSpc>
                <a:spcPts val="3749"/>
              </a:lnSpc>
            </a:pPr>
            <a:r>
              <a:rPr lang="en-US" sz="2499" b="1">
                <a:solidFill>
                  <a:srgbClr val="000000"/>
                </a:solidFill>
                <a:latin typeface="Canva Sans Bold"/>
                <a:ea typeface="Canva Sans Bold"/>
                <a:cs typeface="Canva Sans Bold"/>
                <a:sym typeface="Canva Sans Bold"/>
              </a:rPr>
              <a:t>-- Dữ liệu Thisinh</a:t>
            </a:r>
          </a:p>
          <a:p>
            <a:pPr algn="l">
              <a:lnSpc>
                <a:spcPts val="3749"/>
              </a:lnSpc>
            </a:pPr>
            <a:r>
              <a:rPr lang="en-US" sz="2499">
                <a:solidFill>
                  <a:srgbClr val="000000"/>
                </a:solidFill>
                <a:latin typeface="Canva Sans"/>
                <a:ea typeface="Canva Sans"/>
                <a:cs typeface="Canva Sans"/>
                <a:sym typeface="Canva Sans"/>
              </a:rPr>
              <a:t>INSERT INTO Thisinh VALUES </a:t>
            </a:r>
          </a:p>
          <a:p>
            <a:pPr algn="l">
              <a:lnSpc>
                <a:spcPts val="3749"/>
              </a:lnSpc>
            </a:pPr>
            <a:r>
              <a:rPr lang="en-US" sz="2499">
                <a:solidFill>
                  <a:srgbClr val="000000"/>
                </a:solidFill>
                <a:latin typeface="Canva Sans"/>
                <a:ea typeface="Canva Sans"/>
                <a:cs typeface="Canva Sans"/>
                <a:sym typeface="Canva Sans"/>
              </a:rPr>
              <a:t>('TS001', N'Lê Văn An', '2004-05-10', N'Nam', N'Tiền Giang', '1A', 'KV1', '01', 101),</a:t>
            </a:r>
          </a:p>
          <a:p>
            <a:pPr algn="l">
              <a:lnSpc>
                <a:spcPts val="3749"/>
              </a:lnSpc>
            </a:pPr>
            <a:r>
              <a:rPr lang="en-US" sz="2499">
                <a:solidFill>
                  <a:srgbClr val="000000"/>
                </a:solidFill>
                <a:latin typeface="Canva Sans"/>
                <a:ea typeface="Canva Sans"/>
                <a:cs typeface="Canva Sans"/>
                <a:sym typeface="Canva Sans"/>
              </a:rPr>
              <a:t>('TS002', N'Nguyễn Thị Bích', '2004-03-21', N'Nữ', N'Bình Định', '2B', 'KV2', '02', 102),</a:t>
            </a:r>
          </a:p>
          <a:p>
            <a:pPr algn="l">
              <a:lnSpc>
                <a:spcPts val="3749"/>
              </a:lnSpc>
            </a:pPr>
            <a:r>
              <a:rPr lang="en-US" sz="2499">
                <a:solidFill>
                  <a:srgbClr val="000000"/>
                </a:solidFill>
                <a:latin typeface="Canva Sans"/>
                <a:ea typeface="Canva Sans"/>
                <a:cs typeface="Canva Sans"/>
                <a:sym typeface="Canva Sans"/>
              </a:rPr>
              <a:t>('TS003', N'Phạm Văn Cường', '2003-11-30', N'Nam', N'TP.HCM', '3C', 'KV3', '03', 201),</a:t>
            </a:r>
          </a:p>
          <a:p>
            <a:pPr algn="l">
              <a:lnSpc>
                <a:spcPts val="3749"/>
              </a:lnSpc>
            </a:pPr>
            <a:r>
              <a:rPr lang="en-US" sz="2499">
                <a:solidFill>
                  <a:srgbClr val="000000"/>
                </a:solidFill>
                <a:latin typeface="Canva Sans"/>
                <a:ea typeface="Canva Sans"/>
                <a:cs typeface="Canva Sans"/>
                <a:sym typeface="Canva Sans"/>
              </a:rPr>
              <a:t>('TS004', N'Trần Thị Hạnh', '2004-01-01', N'Nữ', N'Cần Thơ', '1A', 'KV1', '01', 301),</a:t>
            </a:r>
          </a:p>
          <a:p>
            <a:pPr algn="l">
              <a:lnSpc>
                <a:spcPts val="3749"/>
              </a:lnSpc>
            </a:pPr>
            <a:r>
              <a:rPr lang="en-US" sz="2499">
                <a:solidFill>
                  <a:srgbClr val="000000"/>
                </a:solidFill>
                <a:latin typeface="Canva Sans"/>
                <a:ea typeface="Canva Sans"/>
                <a:cs typeface="Canva Sans"/>
                <a:sym typeface="Canva Sans"/>
              </a:rPr>
              <a:t>('TS005', N'Lý Minh Khoa', '2004-07-15', N'Nam', N'Bến Tre', '2B', 'KV2', '05', 202);</a:t>
            </a:r>
          </a:p>
          <a:p>
            <a:pPr algn="l">
              <a:lnSpc>
                <a:spcPts val="3749"/>
              </a:lnSpc>
            </a:pPr>
            <a:r>
              <a:rPr lang="en-US" sz="2499" b="1">
                <a:solidFill>
                  <a:srgbClr val="000000"/>
                </a:solidFill>
                <a:latin typeface="Canva Sans Bold"/>
                <a:ea typeface="Canva Sans Bold"/>
                <a:cs typeface="Canva Sans Bold"/>
                <a:sym typeface="Canva Sans Bold"/>
              </a:rPr>
              <a:t>-- Dữ liệu Monthi</a:t>
            </a:r>
          </a:p>
          <a:p>
            <a:pPr algn="l">
              <a:lnSpc>
                <a:spcPts val="3749"/>
              </a:lnSpc>
            </a:pPr>
            <a:r>
              <a:rPr lang="en-US" sz="2499">
                <a:solidFill>
                  <a:srgbClr val="000000"/>
                </a:solidFill>
                <a:latin typeface="Canva Sans"/>
                <a:ea typeface="Canva Sans"/>
                <a:cs typeface="Canva Sans"/>
                <a:sym typeface="Canva Sans"/>
              </a:rPr>
              <a:t>INSERT INTO Monthi VALUES </a:t>
            </a:r>
          </a:p>
          <a:p>
            <a:pPr algn="l">
              <a:lnSpc>
                <a:spcPts val="3749"/>
              </a:lnSpc>
            </a:pPr>
            <a:r>
              <a:rPr lang="en-US" sz="2499">
                <a:solidFill>
                  <a:srgbClr val="000000"/>
                </a:solidFill>
                <a:latin typeface="Canva Sans"/>
                <a:ea typeface="Canva Sans"/>
                <a:cs typeface="Canva Sans"/>
                <a:sym typeface="Canva Sans"/>
              </a:rPr>
              <a:t>('M01', N'Toán'),</a:t>
            </a:r>
          </a:p>
          <a:p>
            <a:pPr algn="l">
              <a:lnSpc>
                <a:spcPts val="3749"/>
              </a:lnSpc>
            </a:pPr>
            <a:r>
              <a:rPr lang="en-US" sz="2499">
                <a:solidFill>
                  <a:srgbClr val="000000"/>
                </a:solidFill>
                <a:latin typeface="Canva Sans"/>
                <a:ea typeface="Canva Sans"/>
                <a:cs typeface="Canva Sans"/>
                <a:sym typeface="Canva Sans"/>
              </a:rPr>
              <a:t>('M02', N'Lý'),</a:t>
            </a:r>
          </a:p>
          <a:p>
            <a:pPr algn="l">
              <a:lnSpc>
                <a:spcPts val="3749"/>
              </a:lnSpc>
            </a:pPr>
            <a:r>
              <a:rPr lang="en-US" sz="2499">
                <a:solidFill>
                  <a:srgbClr val="000000"/>
                </a:solidFill>
                <a:latin typeface="Canva Sans"/>
                <a:ea typeface="Canva Sans"/>
                <a:cs typeface="Canva Sans"/>
                <a:sym typeface="Canva Sans"/>
              </a:rPr>
              <a:t>('M03', N'Hóa'),</a:t>
            </a:r>
          </a:p>
          <a:p>
            <a:pPr algn="l">
              <a:lnSpc>
                <a:spcPts val="3749"/>
              </a:lnSpc>
            </a:pPr>
            <a:r>
              <a:rPr lang="en-US" sz="2499">
                <a:solidFill>
                  <a:srgbClr val="000000"/>
                </a:solidFill>
                <a:latin typeface="Canva Sans"/>
                <a:ea typeface="Canva Sans"/>
                <a:cs typeface="Canva Sans"/>
                <a:sym typeface="Canva Sans"/>
              </a:rPr>
              <a:t>('M04', N'Văn'),</a:t>
            </a:r>
          </a:p>
          <a:p>
            <a:pPr algn="l">
              <a:lnSpc>
                <a:spcPts val="3749"/>
              </a:lnSpc>
            </a:pPr>
            <a:r>
              <a:rPr lang="en-US" sz="2499">
                <a:solidFill>
                  <a:srgbClr val="000000"/>
                </a:solidFill>
                <a:latin typeface="Canva Sans"/>
                <a:ea typeface="Canva Sans"/>
                <a:cs typeface="Canva Sans"/>
                <a:sym typeface="Canva Sans"/>
              </a:rPr>
              <a:t>('M05', N'Anh');</a:t>
            </a:r>
          </a:p>
          <a:p>
            <a:pPr algn="l">
              <a:lnSpc>
                <a:spcPts val="3749"/>
              </a:lnSpc>
            </a:pPr>
            <a:r>
              <a:rPr lang="en-US" sz="2499" b="1">
                <a:solidFill>
                  <a:srgbClr val="000000"/>
                </a:solidFill>
                <a:latin typeface="Canva Sans Bold"/>
                <a:ea typeface="Canva Sans Bold"/>
                <a:cs typeface="Canva Sans Bold"/>
                <a:sym typeface="Canva Sans Bold"/>
              </a:rPr>
              <a:t>-- Dữ liệu Donvi</a:t>
            </a:r>
          </a:p>
          <a:p>
            <a:pPr algn="l">
              <a:lnSpc>
                <a:spcPts val="3749"/>
              </a:lnSpc>
            </a:pPr>
            <a:r>
              <a:rPr lang="en-US" sz="2499">
                <a:solidFill>
                  <a:srgbClr val="000000"/>
                </a:solidFill>
                <a:latin typeface="Canva Sans"/>
                <a:ea typeface="Canva Sans"/>
                <a:cs typeface="Canva Sans"/>
                <a:sym typeface="Canva Sans"/>
              </a:rPr>
              <a:t>INSERT INTO Donvi VALUES </a:t>
            </a:r>
          </a:p>
          <a:p>
            <a:pPr algn="l">
              <a:lnSpc>
                <a:spcPts val="3749"/>
              </a:lnSpc>
            </a:pPr>
            <a:r>
              <a:rPr lang="en-US" sz="2499">
                <a:solidFill>
                  <a:srgbClr val="000000"/>
                </a:solidFill>
                <a:latin typeface="Canva Sans"/>
                <a:ea typeface="Canva Sans"/>
                <a:cs typeface="Canva Sans"/>
                <a:sym typeface="Canva Sans"/>
              </a:rPr>
              <a:t>('DV01', N'Khoa CNTT'),</a:t>
            </a:r>
          </a:p>
          <a:p>
            <a:pPr algn="l">
              <a:lnSpc>
                <a:spcPts val="3749"/>
              </a:lnSpc>
            </a:pPr>
            <a:r>
              <a:rPr lang="en-US" sz="2499">
                <a:solidFill>
                  <a:srgbClr val="000000"/>
                </a:solidFill>
                <a:latin typeface="Canva Sans"/>
                <a:ea typeface="Canva Sans"/>
                <a:cs typeface="Canva Sans"/>
                <a:sym typeface="Canva Sans"/>
              </a:rPr>
              <a:t>('DV02', N'Trường THPT Ngôi Sao'),</a:t>
            </a:r>
          </a:p>
          <a:p>
            <a:pPr algn="l">
              <a:lnSpc>
                <a:spcPts val="3749"/>
              </a:lnSpc>
            </a:pPr>
            <a:r>
              <a:rPr lang="en-US" sz="2499">
                <a:solidFill>
                  <a:srgbClr val="000000"/>
                </a:solidFill>
                <a:latin typeface="Canva Sans"/>
                <a:ea typeface="Canva Sans"/>
                <a:cs typeface="Canva Sans"/>
                <a:sym typeface="Canva Sans"/>
              </a:rPr>
              <a:t>('DV03', N'Phòng Đào Tạo'),</a:t>
            </a:r>
          </a:p>
          <a:p>
            <a:pPr algn="l">
              <a:lnSpc>
                <a:spcPts val="3749"/>
              </a:lnSpc>
            </a:pPr>
            <a:r>
              <a:rPr lang="en-US" sz="2499">
                <a:solidFill>
                  <a:srgbClr val="000000"/>
                </a:solidFill>
                <a:latin typeface="Canva Sans"/>
                <a:ea typeface="Canva Sans"/>
                <a:cs typeface="Canva Sans"/>
                <a:sym typeface="Canva Sans"/>
              </a:rPr>
              <a:t>('DV04', N'Phòng Tổ chức'),</a:t>
            </a:r>
          </a:p>
          <a:p>
            <a:pPr algn="l">
              <a:lnSpc>
                <a:spcPts val="3749"/>
              </a:lnSpc>
            </a:pPr>
            <a:r>
              <a:rPr lang="en-US" sz="2499">
                <a:solidFill>
                  <a:srgbClr val="000000"/>
                </a:solidFill>
                <a:latin typeface="Canva Sans"/>
                <a:ea typeface="Canva Sans"/>
                <a:cs typeface="Canva Sans"/>
                <a:sym typeface="Canva Sans"/>
              </a:rPr>
              <a:t>('DV05', N'Khoa Kế Toán');</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rot="5400000">
            <a:off x="-7297782" y="6432714"/>
            <a:ext cx="18449849" cy="3854286"/>
            <a:chExt cx="4859220" cy="1015121"/>
          </a:xfrm>
        </p:grpSpPr>
        <p:sp>
          <p:nvSpPr>
            <p:cNvPr id="3" name="Freeform 3"/>
            <p:cNvSpPr/>
            <p:nvPr/>
          </p:nvSpPr>
          <p:spPr>
            <a:xfrm>
              <a:off x="0" y="0"/>
              <a:ext cx="4859220" cy="1015120"/>
            </a:xfrm>
            <a:custGeom>
              <a:rect l="l" t="t" r="r" b="b"/>
              <a:pathLst>
                <a:path w="4859220" h="1015120">
                  <a:moveTo>
                    <a:pt x="0" y="0"/>
                  </a:moveTo>
                  <a:lnTo>
                    <a:pt x="4859220" y="0"/>
                  </a:lnTo>
                  <a:lnTo>
                    <a:pt x="4859220" y="1015120"/>
                  </a:lnTo>
                  <a:lnTo>
                    <a:pt x="0" y="1015120"/>
                  </a:lnTo>
                  <a:close/>
                </a:path>
              </a:pathLst>
            </a:custGeom>
            <a:solidFill>
              <a:srgbClr val="004CCF">
                <a:alpha val="34902"/>
              </a:srgbClr>
            </a:solidFill>
          </p:spPr>
          <p:txBody>
            <a:bodyPr/>
            <a:lstStyle/>
            <a:p/>
          </p:txBody>
        </p:sp>
        <p:sp>
          <p:nvSpPr>
            <p:cNvPr id="4" name="TextBox 4"/>
            <p:cNvSpPr txBox="1"/>
            <p:nvPr/>
          </p:nvSpPr>
          <p:spPr>
            <a:xfrm>
              <a:off x="0" y="-47625"/>
              <a:ext cx="4859220" cy="1062746"/>
            </a:xfrm>
            <a:prstGeom prst="rect">
              <a:avLst/>
            </a:prstGeom>
          </p:spPr>
          <p:txBody>
            <a:bodyPr lIns="50800" tIns="50800" rIns="50800" bIns="50800" rtlCol="0" anchor="ctr"/>
            <a:lstStyle/>
            <a:p>
              <a:pPr algn="ctr">
                <a:lnSpc>
                  <a:spcPts val="2886"/>
                </a:lnSpc>
              </a:pPr>
            </a:p>
          </p:txBody>
        </p:sp>
      </p:grpSp>
      <p:sp>
        <p:nvSpPr>
          <p:cNvPr id="5" name="TextBox 5"/>
          <p:cNvSpPr txBox="1"/>
          <p:nvPr/>
        </p:nvSpPr>
        <p:spPr>
          <a:xfrm>
            <a:off x="264112" y="4570095"/>
            <a:ext cx="11560446" cy="573405"/>
          </a:xfrm>
          <a:prstGeom prst="rect">
            <a:avLst/>
          </a:prstGeom>
        </p:spPr>
        <p:txBody>
          <a:bodyPr lIns="0" tIns="0" rIns="0" bIns="0" rtlCol="0" anchor="t">
            <a:spAutoFit/>
          </a:bodyPr>
          <a:lstStyle/>
          <a:p>
            <a:pPr algn="just">
              <a:lnSpc>
                <a:spcPts val="4619"/>
              </a:lnSpc>
            </a:pPr>
            <a:r>
              <a:rPr lang="en-US" sz="3299" b="1">
                <a:solidFill>
                  <a:srgbClr val="000000"/>
                </a:solidFill>
                <a:latin typeface="Public Sans Bold"/>
                <a:ea typeface="Public Sans Bold"/>
                <a:cs typeface="Public Sans Bold"/>
                <a:sym typeface="Public Sans Bold"/>
              </a:rPr>
              <a:t>3. Nhập dữ liệu</a:t>
            </a:r>
          </a:p>
        </p:txBody>
      </p:sp>
      <p:sp>
        <p:nvSpPr>
          <p:cNvPr id="6" name="Freeform 6"/>
          <p:cNvSpPr/>
          <p:nvPr/>
        </p:nvSpPr>
        <p:spPr>
          <a:xfrm rot="7782624">
            <a:off x="16356661" y="7589694"/>
            <a:ext cx="3862681" cy="3857852"/>
          </a:xfrm>
          <a:custGeom>
            <a:rect l="l" t="t" r="r" b="b"/>
            <a:pathLst>
              <a:path w="3862681" h="3857852">
                <a:moveTo>
                  <a:pt x="0" y="0"/>
                </a:moveTo>
                <a:lnTo>
                  <a:pt x="3862680" y="0"/>
                </a:lnTo>
                <a:lnTo>
                  <a:pt x="3862680" y="3857852"/>
                </a:lnTo>
                <a:lnTo>
                  <a:pt x="0" y="385785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p:txBody>
      </p:sp>
      <p:sp>
        <p:nvSpPr>
          <p:cNvPr id="7" name="TextBox 7"/>
          <p:cNvSpPr txBox="1"/>
          <p:nvPr/>
        </p:nvSpPr>
        <p:spPr>
          <a:xfrm>
            <a:off x="4634712" y="300990"/>
            <a:ext cx="13653288" cy="9618345"/>
          </a:xfrm>
          <a:prstGeom prst="rect">
            <a:avLst/>
          </a:prstGeom>
        </p:spPr>
        <p:txBody>
          <a:bodyPr lIns="0" tIns="0" rIns="0" bIns="0" rtlCol="0" anchor="t">
            <a:spAutoFit/>
          </a:bodyPr>
          <a:lstStyle/>
          <a:p>
            <a:pPr algn="l">
              <a:lnSpc>
                <a:spcPts val="3450"/>
              </a:lnSpc>
            </a:pPr>
            <a:r>
              <a:rPr lang="en-US" sz="2300" b="1">
                <a:solidFill>
                  <a:srgbClr val="000000"/>
                </a:solidFill>
                <a:latin typeface="Canva Sans Bold"/>
                <a:ea typeface="Canva Sans Bold"/>
                <a:cs typeface="Canva Sans Bold"/>
                <a:sym typeface="Canva Sans Bold"/>
              </a:rPr>
              <a:t>-- Dữ liệu Canbo</a:t>
            </a:r>
          </a:p>
          <a:p>
            <a:pPr algn="l">
              <a:lnSpc>
                <a:spcPts val="3450"/>
              </a:lnSpc>
            </a:pPr>
            <a:r>
              <a:rPr lang="en-US" sz="2300">
                <a:solidFill>
                  <a:srgbClr val="000000"/>
                </a:solidFill>
                <a:latin typeface="Canva Sans"/>
                <a:ea typeface="Canva Sans"/>
                <a:cs typeface="Canva Sans"/>
                <a:sym typeface="Canva Sans"/>
              </a:rPr>
              <a:t>INSERT INTO Canbo VALUES </a:t>
            </a:r>
          </a:p>
          <a:p>
            <a:pPr algn="l">
              <a:lnSpc>
                <a:spcPts val="3450"/>
              </a:lnSpc>
            </a:pPr>
            <a:r>
              <a:rPr lang="en-US" sz="2300">
                <a:solidFill>
                  <a:srgbClr val="000000"/>
                </a:solidFill>
                <a:latin typeface="Canva Sans"/>
                <a:ea typeface="Canva Sans"/>
                <a:cs typeface="Canva Sans"/>
                <a:sym typeface="Canva Sans"/>
              </a:rPr>
              <a:t>('CB01', N'Nguyễn Văn A', 'DV01', N'Giám sát', 1),</a:t>
            </a:r>
          </a:p>
          <a:p>
            <a:pPr algn="l">
              <a:lnSpc>
                <a:spcPts val="3450"/>
              </a:lnSpc>
            </a:pPr>
            <a:r>
              <a:rPr lang="en-US" sz="2300">
                <a:solidFill>
                  <a:srgbClr val="000000"/>
                </a:solidFill>
                <a:latin typeface="Canva Sans"/>
                <a:ea typeface="Canva Sans"/>
                <a:cs typeface="Canva Sans"/>
                <a:sym typeface="Canva Sans"/>
              </a:rPr>
              <a:t>('CB02', N'Trần Thị B', 'DV02', N'Cán bộ coi thi', 2),</a:t>
            </a:r>
          </a:p>
          <a:p>
            <a:pPr algn="l">
              <a:lnSpc>
                <a:spcPts val="3450"/>
              </a:lnSpc>
            </a:pPr>
            <a:r>
              <a:rPr lang="en-US" sz="2300">
                <a:solidFill>
                  <a:srgbClr val="000000"/>
                </a:solidFill>
                <a:latin typeface="Canva Sans"/>
                <a:ea typeface="Canva Sans"/>
                <a:cs typeface="Canva Sans"/>
                <a:sym typeface="Canva Sans"/>
              </a:rPr>
              <a:t>('CB03', N'Lê Văn C', 'DV03', N'Thư ký', 3),</a:t>
            </a:r>
          </a:p>
          <a:p>
            <a:pPr algn="l">
              <a:lnSpc>
                <a:spcPts val="3450"/>
              </a:lnSpc>
            </a:pPr>
            <a:r>
              <a:rPr lang="en-US" sz="2300">
                <a:solidFill>
                  <a:srgbClr val="000000"/>
                </a:solidFill>
                <a:latin typeface="Canva Sans"/>
                <a:ea typeface="Canva Sans"/>
                <a:cs typeface="Canva Sans"/>
                <a:sym typeface="Canva Sans"/>
              </a:rPr>
              <a:t>('CB04', N'Phạm Thị D', 'DV04', N'Phục vụ', 1),</a:t>
            </a:r>
          </a:p>
          <a:p>
            <a:pPr algn="l">
              <a:lnSpc>
                <a:spcPts val="3450"/>
              </a:lnSpc>
            </a:pPr>
            <a:r>
              <a:rPr lang="en-US" sz="2300">
                <a:solidFill>
                  <a:srgbClr val="000000"/>
                </a:solidFill>
                <a:latin typeface="Canva Sans"/>
                <a:ea typeface="Canva Sans"/>
                <a:cs typeface="Canva Sans"/>
                <a:sym typeface="Canva Sans"/>
              </a:rPr>
              <a:t>('CB05', N'Hoàng Văn E', 'DV05', N'Điểm trưởng', 2);</a:t>
            </a:r>
          </a:p>
          <a:p>
            <a:pPr algn="l">
              <a:lnSpc>
                <a:spcPts val="3450"/>
              </a:lnSpc>
            </a:pPr>
            <a:r>
              <a:rPr lang="en-US" sz="2300" b="1">
                <a:solidFill>
                  <a:srgbClr val="000000"/>
                </a:solidFill>
                <a:latin typeface="Canva Sans Bold"/>
                <a:ea typeface="Canva Sans Bold"/>
                <a:cs typeface="Canva Sans Bold"/>
                <a:sym typeface="Canva Sans Bold"/>
              </a:rPr>
              <a:t>-- Dữ liệu Tohopmon</a:t>
            </a:r>
          </a:p>
          <a:p>
            <a:pPr algn="l">
              <a:lnSpc>
                <a:spcPts val="3450"/>
              </a:lnSpc>
            </a:pPr>
            <a:r>
              <a:rPr lang="en-US" sz="2300">
                <a:solidFill>
                  <a:srgbClr val="000000"/>
                </a:solidFill>
                <a:latin typeface="Canva Sans"/>
                <a:ea typeface="Canva Sans"/>
                <a:cs typeface="Canva Sans"/>
                <a:sym typeface="Canva Sans"/>
              </a:rPr>
              <a:t>INSERT INTO Tohopmon VALUES </a:t>
            </a:r>
          </a:p>
          <a:p>
            <a:pPr algn="l">
              <a:lnSpc>
                <a:spcPts val="3450"/>
              </a:lnSpc>
            </a:pPr>
            <a:r>
              <a:rPr lang="en-US" sz="2300">
                <a:solidFill>
                  <a:srgbClr val="000000"/>
                </a:solidFill>
                <a:latin typeface="Canva Sans"/>
                <a:ea typeface="Canva Sans"/>
                <a:cs typeface="Canva Sans"/>
                <a:sym typeface="Canva Sans"/>
              </a:rPr>
              <a:t>('01', 'M01'), -- CNTT thi Toán</a:t>
            </a:r>
          </a:p>
          <a:p>
            <a:pPr algn="l">
              <a:lnSpc>
                <a:spcPts val="3450"/>
              </a:lnSpc>
            </a:pPr>
            <a:r>
              <a:rPr lang="en-US" sz="2300">
                <a:solidFill>
                  <a:srgbClr val="000000"/>
                </a:solidFill>
                <a:latin typeface="Canva Sans"/>
                <a:ea typeface="Canva Sans"/>
                <a:cs typeface="Canva Sans"/>
                <a:sym typeface="Canva Sans"/>
              </a:rPr>
              <a:t>('01', 'M02'), -- CNTT thi Lý</a:t>
            </a:r>
          </a:p>
          <a:p>
            <a:pPr algn="l">
              <a:lnSpc>
                <a:spcPts val="3450"/>
              </a:lnSpc>
            </a:pPr>
            <a:r>
              <a:rPr lang="en-US" sz="2300">
                <a:solidFill>
                  <a:srgbClr val="000000"/>
                </a:solidFill>
                <a:latin typeface="Canva Sans"/>
                <a:ea typeface="Canva Sans"/>
                <a:cs typeface="Canva Sans"/>
                <a:sym typeface="Canva Sans"/>
              </a:rPr>
              <a:t>('01', 'M03'), -- CNTT thi Hóa</a:t>
            </a:r>
          </a:p>
          <a:p>
            <a:pPr algn="l">
              <a:lnSpc>
                <a:spcPts val="3450"/>
              </a:lnSpc>
            </a:pPr>
            <a:r>
              <a:rPr lang="en-US" sz="2300">
                <a:solidFill>
                  <a:srgbClr val="000000"/>
                </a:solidFill>
                <a:latin typeface="Canva Sans"/>
                <a:ea typeface="Canva Sans"/>
                <a:cs typeface="Canva Sans"/>
                <a:sym typeface="Canva Sans"/>
              </a:rPr>
              <a:t>('02', 'M01'), -- Cơ điện tử thi Toán</a:t>
            </a:r>
          </a:p>
          <a:p>
            <a:pPr algn="l">
              <a:lnSpc>
                <a:spcPts val="3450"/>
              </a:lnSpc>
            </a:pPr>
            <a:r>
              <a:rPr lang="en-US" sz="2300">
                <a:solidFill>
                  <a:srgbClr val="000000"/>
                </a:solidFill>
                <a:latin typeface="Canva Sans"/>
                <a:ea typeface="Canva Sans"/>
                <a:cs typeface="Canva Sans"/>
                <a:sym typeface="Canva Sans"/>
              </a:rPr>
              <a:t>('02', 'M02'),</a:t>
            </a:r>
          </a:p>
          <a:p>
            <a:pPr algn="l">
              <a:lnSpc>
                <a:spcPts val="3450"/>
              </a:lnSpc>
            </a:pPr>
            <a:r>
              <a:rPr lang="en-US" sz="2300">
                <a:solidFill>
                  <a:srgbClr val="000000"/>
                </a:solidFill>
                <a:latin typeface="Canva Sans"/>
                <a:ea typeface="Canva Sans"/>
                <a:cs typeface="Canva Sans"/>
                <a:sym typeface="Canva Sans"/>
              </a:rPr>
              <a:t>('03', 'M01'), -- Kế toán thi Toán</a:t>
            </a:r>
          </a:p>
          <a:p>
            <a:pPr algn="l">
              <a:lnSpc>
                <a:spcPts val="3450"/>
              </a:lnSpc>
            </a:pPr>
            <a:r>
              <a:rPr lang="en-US" sz="2300">
                <a:solidFill>
                  <a:srgbClr val="000000"/>
                </a:solidFill>
                <a:latin typeface="Canva Sans"/>
                <a:ea typeface="Canva Sans"/>
                <a:cs typeface="Canva Sans"/>
                <a:sym typeface="Canva Sans"/>
              </a:rPr>
              <a:t>('03', 'M04'), -- Kế toán thi Văn</a:t>
            </a:r>
          </a:p>
          <a:p>
            <a:pPr algn="l">
              <a:lnSpc>
                <a:spcPts val="3450"/>
              </a:lnSpc>
            </a:pPr>
            <a:r>
              <a:rPr lang="en-US" sz="2300">
                <a:solidFill>
                  <a:srgbClr val="000000"/>
                </a:solidFill>
                <a:latin typeface="Canva Sans"/>
                <a:ea typeface="Canva Sans"/>
                <a:cs typeface="Canva Sans"/>
                <a:sym typeface="Canva Sans"/>
              </a:rPr>
              <a:t>('03', 'M05'), -- Kế toán thi Anh</a:t>
            </a:r>
          </a:p>
          <a:p>
            <a:pPr algn="l">
              <a:lnSpc>
                <a:spcPts val="3450"/>
              </a:lnSpc>
            </a:pPr>
            <a:r>
              <a:rPr lang="en-US" sz="2300">
                <a:solidFill>
                  <a:srgbClr val="000000"/>
                </a:solidFill>
                <a:latin typeface="Canva Sans"/>
                <a:ea typeface="Canva Sans"/>
                <a:cs typeface="Canva Sans"/>
                <a:sym typeface="Canva Sans"/>
              </a:rPr>
              <a:t>('04', 'M04'), -- Marketing thi Văn</a:t>
            </a:r>
          </a:p>
          <a:p>
            <a:pPr algn="l">
              <a:lnSpc>
                <a:spcPts val="3450"/>
              </a:lnSpc>
            </a:pPr>
            <a:r>
              <a:rPr lang="en-US" sz="2300">
                <a:solidFill>
                  <a:srgbClr val="000000"/>
                </a:solidFill>
                <a:latin typeface="Canva Sans"/>
                <a:ea typeface="Canva Sans"/>
                <a:cs typeface="Canva Sans"/>
                <a:sym typeface="Canva Sans"/>
              </a:rPr>
              <a:t>('04', 'M05'),</a:t>
            </a:r>
          </a:p>
          <a:p>
            <a:pPr algn="l">
              <a:lnSpc>
                <a:spcPts val="3450"/>
              </a:lnSpc>
            </a:pPr>
            <a:r>
              <a:rPr lang="en-US" sz="2300">
                <a:solidFill>
                  <a:srgbClr val="000000"/>
                </a:solidFill>
                <a:latin typeface="Canva Sans"/>
                <a:ea typeface="Canva Sans"/>
                <a:cs typeface="Canva Sans"/>
                <a:sym typeface="Canva Sans"/>
              </a:rPr>
              <a:t>('05', 'M01'), -- CNTP thi Toán</a:t>
            </a:r>
          </a:p>
          <a:p>
            <a:pPr algn="l">
              <a:lnSpc>
                <a:spcPts val="3450"/>
              </a:lnSpc>
            </a:pPr>
            <a:r>
              <a:rPr lang="en-US" sz="2300">
                <a:solidFill>
                  <a:srgbClr val="000000"/>
                </a:solidFill>
                <a:latin typeface="Canva Sans"/>
                <a:ea typeface="Canva Sans"/>
                <a:cs typeface="Canva Sans"/>
                <a:sym typeface="Canva Sans"/>
              </a:rPr>
              <a:t>('05', 'M03'),</a:t>
            </a:r>
          </a:p>
          <a:p>
            <a:pPr algn="l">
              <a:lnSpc>
                <a:spcPts val="3450"/>
              </a:lnSpc>
            </a:pPr>
            <a:r>
              <a:rPr lang="en-US" sz="2300">
                <a:solidFill>
                  <a:srgbClr val="000000"/>
                </a:solidFill>
                <a:latin typeface="Canva Sans"/>
                <a:ea typeface="Canva Sans"/>
                <a:cs typeface="Canva Sans"/>
                <a:sym typeface="Canva Sans"/>
              </a:rPr>
              <a:t>('05', 'M05');</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rot="5400000">
            <a:off x="-7297782" y="6432714"/>
            <a:ext cx="18449849" cy="3854286"/>
            <a:chExt cx="4859220" cy="1015121"/>
          </a:xfrm>
        </p:grpSpPr>
        <p:sp>
          <p:nvSpPr>
            <p:cNvPr id="3" name="Freeform 3"/>
            <p:cNvSpPr/>
            <p:nvPr/>
          </p:nvSpPr>
          <p:spPr>
            <a:xfrm>
              <a:off x="0" y="0"/>
              <a:ext cx="4859220" cy="1015120"/>
            </a:xfrm>
            <a:custGeom>
              <a:rect l="l" t="t" r="r" b="b"/>
              <a:pathLst>
                <a:path w="4859220" h="1015120">
                  <a:moveTo>
                    <a:pt x="0" y="0"/>
                  </a:moveTo>
                  <a:lnTo>
                    <a:pt x="4859220" y="0"/>
                  </a:lnTo>
                  <a:lnTo>
                    <a:pt x="4859220" y="1015120"/>
                  </a:lnTo>
                  <a:lnTo>
                    <a:pt x="0" y="1015120"/>
                  </a:lnTo>
                  <a:close/>
                </a:path>
              </a:pathLst>
            </a:custGeom>
            <a:solidFill>
              <a:srgbClr val="004CCF">
                <a:alpha val="34902"/>
              </a:srgbClr>
            </a:solidFill>
          </p:spPr>
          <p:txBody>
            <a:bodyPr/>
            <a:lstStyle/>
            <a:p/>
          </p:txBody>
        </p:sp>
        <p:sp>
          <p:nvSpPr>
            <p:cNvPr id="4" name="TextBox 4"/>
            <p:cNvSpPr txBox="1"/>
            <p:nvPr/>
          </p:nvSpPr>
          <p:spPr>
            <a:xfrm>
              <a:off x="0" y="-47625"/>
              <a:ext cx="4859220" cy="1062746"/>
            </a:xfrm>
            <a:prstGeom prst="rect">
              <a:avLst/>
            </a:prstGeom>
          </p:spPr>
          <p:txBody>
            <a:bodyPr lIns="50800" tIns="50800" rIns="50800" bIns="50800" rtlCol="0" anchor="ctr"/>
            <a:lstStyle/>
            <a:p>
              <a:pPr algn="ctr">
                <a:lnSpc>
                  <a:spcPts val="2886"/>
                </a:lnSpc>
              </a:pPr>
            </a:p>
          </p:txBody>
        </p:sp>
      </p:grpSp>
      <p:sp>
        <p:nvSpPr>
          <p:cNvPr id="5" name="TextBox 5"/>
          <p:cNvSpPr txBox="1"/>
          <p:nvPr/>
        </p:nvSpPr>
        <p:spPr>
          <a:xfrm>
            <a:off x="264112" y="4570095"/>
            <a:ext cx="11560446" cy="573405"/>
          </a:xfrm>
          <a:prstGeom prst="rect">
            <a:avLst/>
          </a:prstGeom>
        </p:spPr>
        <p:txBody>
          <a:bodyPr lIns="0" tIns="0" rIns="0" bIns="0" rtlCol="0" anchor="t">
            <a:spAutoFit/>
          </a:bodyPr>
          <a:lstStyle/>
          <a:p>
            <a:pPr algn="just">
              <a:lnSpc>
                <a:spcPts val="4619"/>
              </a:lnSpc>
            </a:pPr>
            <a:r>
              <a:rPr lang="en-US" sz="3299" b="1">
                <a:solidFill>
                  <a:srgbClr val="000000"/>
                </a:solidFill>
                <a:latin typeface="Public Sans Bold"/>
                <a:ea typeface="Public Sans Bold"/>
                <a:cs typeface="Public Sans Bold"/>
                <a:sym typeface="Public Sans Bold"/>
              </a:rPr>
              <a:t>3. Nhập dữ liệu</a:t>
            </a:r>
          </a:p>
        </p:txBody>
      </p:sp>
      <p:sp>
        <p:nvSpPr>
          <p:cNvPr id="6" name="Freeform 6"/>
          <p:cNvSpPr/>
          <p:nvPr/>
        </p:nvSpPr>
        <p:spPr>
          <a:xfrm rot="7782624">
            <a:off x="16356661" y="7589694"/>
            <a:ext cx="3862681" cy="3857852"/>
          </a:xfrm>
          <a:custGeom>
            <a:rect l="l" t="t" r="r" b="b"/>
            <a:pathLst>
              <a:path w="3862681" h="3857852">
                <a:moveTo>
                  <a:pt x="0" y="0"/>
                </a:moveTo>
                <a:lnTo>
                  <a:pt x="3862680" y="0"/>
                </a:lnTo>
                <a:lnTo>
                  <a:pt x="3862680" y="3857852"/>
                </a:lnTo>
                <a:lnTo>
                  <a:pt x="0" y="385785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p:txBody>
      </p:sp>
      <p:sp>
        <p:nvSpPr>
          <p:cNvPr id="7" name="TextBox 7"/>
          <p:cNvSpPr txBox="1"/>
          <p:nvPr/>
        </p:nvSpPr>
        <p:spPr>
          <a:xfrm>
            <a:off x="4790675" y="3043237"/>
            <a:ext cx="13653288" cy="4086225"/>
          </a:xfrm>
          <a:prstGeom prst="rect">
            <a:avLst/>
          </a:prstGeom>
        </p:spPr>
        <p:txBody>
          <a:bodyPr lIns="0" tIns="0" rIns="0" bIns="0" rtlCol="0" anchor="t">
            <a:spAutoFit/>
          </a:bodyPr>
          <a:lstStyle/>
          <a:p>
            <a:pPr algn="l">
              <a:lnSpc>
                <a:spcPts val="4124"/>
              </a:lnSpc>
            </a:pPr>
            <a:r>
              <a:rPr lang="en-US" sz="2499" b="1">
                <a:solidFill>
                  <a:srgbClr val="000000"/>
                </a:solidFill>
                <a:latin typeface="Canva Sans Bold"/>
                <a:ea typeface="Canva Sans Bold"/>
                <a:cs typeface="Canva Sans Bold"/>
                <a:sym typeface="Canva Sans Bold"/>
              </a:rPr>
              <a:t>INSERT INTO Lichthi VALUES</a:t>
            </a:r>
          </a:p>
          <a:p>
            <a:pPr algn="l">
              <a:lnSpc>
                <a:spcPts val="4124"/>
              </a:lnSpc>
            </a:pPr>
            <a:r>
              <a:rPr lang="en-US" sz="2499">
                <a:solidFill>
                  <a:srgbClr val="000000"/>
                </a:solidFill>
                <a:latin typeface="Canva Sans"/>
                <a:ea typeface="Canva Sans"/>
                <a:cs typeface="Canva Sans"/>
                <a:sym typeface="Canva Sans"/>
              </a:rPr>
              <a:t>(101, 'M01', '2025-07-01', N'Sáng', 120),</a:t>
            </a:r>
          </a:p>
          <a:p>
            <a:pPr algn="l">
              <a:lnSpc>
                <a:spcPts val="4124"/>
              </a:lnSpc>
            </a:pPr>
            <a:r>
              <a:rPr lang="en-US" sz="2499">
                <a:solidFill>
                  <a:srgbClr val="000000"/>
                </a:solidFill>
                <a:latin typeface="Canva Sans"/>
                <a:ea typeface="Canva Sans"/>
                <a:cs typeface="Canva Sans"/>
                <a:sym typeface="Canva Sans"/>
              </a:rPr>
              <a:t>(101, 'M02', '2025-07-02', N'Chiều', 90),</a:t>
            </a:r>
          </a:p>
          <a:p>
            <a:pPr algn="l">
              <a:lnSpc>
                <a:spcPts val="4124"/>
              </a:lnSpc>
            </a:pPr>
            <a:r>
              <a:rPr lang="en-US" sz="2499">
                <a:solidFill>
                  <a:srgbClr val="000000"/>
                </a:solidFill>
                <a:latin typeface="Canva Sans"/>
                <a:ea typeface="Canva Sans"/>
                <a:cs typeface="Canva Sans"/>
                <a:sym typeface="Canva Sans"/>
              </a:rPr>
              <a:t>(102, 'M03', '2025-07-03', N'Sáng', 90),</a:t>
            </a:r>
          </a:p>
          <a:p>
            <a:pPr algn="l">
              <a:lnSpc>
                <a:spcPts val="4124"/>
              </a:lnSpc>
            </a:pPr>
            <a:r>
              <a:rPr lang="en-US" sz="2499">
                <a:solidFill>
                  <a:srgbClr val="000000"/>
                </a:solidFill>
                <a:latin typeface="Canva Sans"/>
                <a:ea typeface="Canva Sans"/>
                <a:cs typeface="Canva Sans"/>
                <a:sym typeface="Canva Sans"/>
              </a:rPr>
              <a:t>(201, 'M04', '2025-07-04', N'Chiều', 180),</a:t>
            </a:r>
          </a:p>
          <a:p>
            <a:pPr algn="l">
              <a:lnSpc>
                <a:spcPts val="4124"/>
              </a:lnSpc>
            </a:pPr>
            <a:r>
              <a:rPr lang="en-US" sz="2499">
                <a:solidFill>
                  <a:srgbClr val="000000"/>
                </a:solidFill>
                <a:latin typeface="Canva Sans"/>
                <a:ea typeface="Canva Sans"/>
                <a:cs typeface="Canva Sans"/>
                <a:sym typeface="Canva Sans"/>
              </a:rPr>
              <a:t>(202, 'M05', '2025-07-05', N'Sáng', 120),</a:t>
            </a:r>
          </a:p>
          <a:p>
            <a:pPr algn="l">
              <a:lnSpc>
                <a:spcPts val="4124"/>
              </a:lnSpc>
            </a:pPr>
            <a:r>
              <a:rPr lang="en-US" sz="2499">
                <a:solidFill>
                  <a:srgbClr val="000000"/>
                </a:solidFill>
                <a:latin typeface="Canva Sans"/>
                <a:ea typeface="Canva Sans"/>
                <a:cs typeface="Canva Sans"/>
                <a:sym typeface="Canva Sans"/>
              </a:rPr>
              <a:t>(301, 'M01', '2025-07-01', N'Sáng', 120); -- M01 cũng thi ở 301</a:t>
            </a:r>
          </a:p>
          <a:p>
            <a:pPr algn="l">
              <a:lnSpc>
                <a:spcPts val="4124"/>
              </a:lnSpc>
            </a:pPr>
            <a:endParaRPr lang="en-US" sz="2499">
              <a:solidFill>
                <a:srgbClr val="000000"/>
              </a:solidFill>
              <a:latin typeface="Canva Sans"/>
              <a:ea typeface="Canva Sans"/>
              <a:cs typeface="Canva Sans"/>
              <a:sym typeface="Canva Sans"/>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TextBox 6"/>
          <p:cNvSpPr txBox="1"/>
          <p:nvPr/>
        </p:nvSpPr>
        <p:spPr>
          <a:xfrm>
            <a:off x="2454948" y="2061426"/>
            <a:ext cx="12701608" cy="174625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Liệt kê danh sách thí sinh gồm Số báo danh, Họ tên, Tên ngành đăng ký,</a:t>
            </a:r>
          </a:p>
          <a:p>
            <a:pPr algn="just">
              <a:lnSpc>
                <a:spcPts val="3499"/>
              </a:lnSpc>
            </a:pPr>
            <a:r>
              <a:rPr lang="en-US" sz="2499" b="1">
                <a:solidFill>
                  <a:srgbClr val="004CCF"/>
                </a:solidFill>
                <a:latin typeface="Public Sans Bold"/>
                <a:ea typeface="Public Sans Bold"/>
                <a:cs typeface="Public Sans Bold"/>
                <a:sym typeface="Public Sans Bold"/>
              </a:rPr>
              <a:t>Tên môn thi, Ngày thi, Buổi thi, và Phòng thi của từng thí sinh. (Đặng Thị Thanh Trúc)</a:t>
            </a:r>
          </a:p>
          <a:p>
            <a:pPr algn="just">
              <a:lnSpc>
                <a:spcPts val="3499"/>
              </a:lnSpc>
            </a:pPr>
            <a:endParaRPr lang="en-US" sz="2499" b="1">
              <a:solidFill>
                <a:srgbClr val="004CCF"/>
              </a:solidFill>
              <a:latin typeface="Public Sans Bold"/>
              <a:ea typeface="Public Sans Bold"/>
              <a:cs typeface="Public Sans Bold"/>
              <a:sym typeface="Public Sans Bold"/>
            </a:endParaRP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7" name="Freeform 7"/>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8" name="Freeform 8"/>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9" name="TextBox 9"/>
          <p:cNvSpPr txBox="1"/>
          <p:nvPr/>
        </p:nvSpPr>
        <p:spPr>
          <a:xfrm>
            <a:off x="2122620" y="31336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I.Truy vấn kết nối nhiều bảng (JOIN) :</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
        <p:nvSpPr>
          <p:cNvPr id="11" name="TextBox 11"/>
          <p:cNvSpPr txBox="1"/>
          <p:nvPr/>
        </p:nvSpPr>
        <p:spPr>
          <a:xfrm>
            <a:off x="2652472" y="3275071"/>
            <a:ext cx="12983057" cy="6347460"/>
          </a:xfrm>
          <a:prstGeom prst="rect">
            <a:avLst/>
          </a:prstGeom>
        </p:spPr>
        <p:txBody>
          <a:bodyPr lIns="0" tIns="0" rIns="0" bIns="0" rtlCol="0" anchor="t">
            <a:spAutoFit/>
          </a:bodyPr>
          <a:lstStyle/>
          <a:p>
            <a:pPr algn="l">
              <a:lnSpc>
                <a:spcPts val="5099"/>
              </a:lnSpc>
            </a:pPr>
            <a:r>
              <a:rPr lang="en-US" sz="3399">
                <a:solidFill>
                  <a:srgbClr val="000000"/>
                </a:solidFill>
                <a:latin typeface="Canva Sans"/>
                <a:ea typeface="Canva Sans"/>
                <a:cs typeface="Canva Sans"/>
                <a:sym typeface="Canva Sans"/>
              </a:rPr>
              <a:t>SELECT TS.SoBD, TS.HoTen, N.TenNganh, MT.TenMT, LT.NgayThi, LT.BuoiThi, PT.SoPhong </a:t>
            </a:r>
          </a:p>
          <a:p>
            <a:pPr algn="l">
              <a:lnSpc>
                <a:spcPts val="5099"/>
              </a:lnSpc>
            </a:pPr>
            <a:r>
              <a:rPr lang="en-US" sz="3399">
                <a:solidFill>
                  <a:srgbClr val="000000"/>
                </a:solidFill>
                <a:latin typeface="Canva Sans"/>
                <a:ea typeface="Canva Sans"/>
                <a:cs typeface="Canva Sans"/>
                <a:sym typeface="Canva Sans"/>
              </a:rPr>
              <a:t>FROM Thisinh TS </a:t>
            </a:r>
          </a:p>
          <a:p>
            <a:pPr algn="l">
              <a:lnSpc>
                <a:spcPts val="5099"/>
              </a:lnSpc>
            </a:pPr>
            <a:r>
              <a:rPr lang="en-US" sz="3399">
                <a:solidFill>
                  <a:srgbClr val="000000"/>
                </a:solidFill>
                <a:latin typeface="Canva Sans"/>
                <a:ea typeface="Canva Sans"/>
                <a:cs typeface="Canva Sans"/>
                <a:sym typeface="Canva Sans"/>
              </a:rPr>
              <a:t>JOIN Nganh N ON TS.MaNganh = N.MaNganh </a:t>
            </a:r>
          </a:p>
          <a:p>
            <a:pPr algn="l">
              <a:lnSpc>
                <a:spcPts val="5099"/>
              </a:lnSpc>
            </a:pPr>
            <a:r>
              <a:rPr lang="en-US" sz="3399">
                <a:solidFill>
                  <a:srgbClr val="000000"/>
                </a:solidFill>
                <a:latin typeface="Canva Sans"/>
                <a:ea typeface="Canva Sans"/>
                <a:cs typeface="Canva Sans"/>
                <a:sym typeface="Canva Sans"/>
              </a:rPr>
              <a:t>JOIN Tohopmon THM ON N.MaNganh = THM.MaNganh </a:t>
            </a:r>
          </a:p>
          <a:p>
            <a:pPr algn="l">
              <a:lnSpc>
                <a:spcPts val="5099"/>
              </a:lnSpc>
            </a:pPr>
            <a:r>
              <a:rPr lang="en-US" sz="3399">
                <a:solidFill>
                  <a:srgbClr val="000000"/>
                </a:solidFill>
                <a:latin typeface="Canva Sans"/>
                <a:ea typeface="Canva Sans"/>
                <a:cs typeface="Canva Sans"/>
                <a:sym typeface="Canva Sans"/>
              </a:rPr>
              <a:t>JOIN Monthi MT ON THM.MaMT = MT.MaMT </a:t>
            </a:r>
          </a:p>
          <a:p>
            <a:pPr algn="l">
              <a:lnSpc>
                <a:spcPts val="5099"/>
              </a:lnSpc>
            </a:pPr>
            <a:r>
              <a:rPr lang="en-US" sz="3399">
                <a:solidFill>
                  <a:srgbClr val="000000"/>
                </a:solidFill>
                <a:latin typeface="Canva Sans"/>
                <a:ea typeface="Canva Sans"/>
                <a:cs typeface="Canva Sans"/>
                <a:sym typeface="Canva Sans"/>
              </a:rPr>
              <a:t>JOIN Lichthi LT ON TS.SoPhong = LT.SoPhong AND MT.MaMT = LT.MaMT JOIN Phongthi PT ON TS.SoPhong = PT.SoPhong </a:t>
            </a:r>
          </a:p>
          <a:p>
            <a:pPr algn="l">
              <a:lnSpc>
                <a:spcPts val="5099"/>
              </a:lnSpc>
            </a:pPr>
            <a:r>
              <a:rPr lang="en-US" sz="3399">
                <a:solidFill>
                  <a:srgbClr val="000000"/>
                </a:solidFill>
                <a:latin typeface="Canva Sans"/>
                <a:ea typeface="Canva Sans"/>
                <a:cs typeface="Canva Sans"/>
                <a:sym typeface="Canva Sans"/>
              </a:rPr>
              <a:t>ORDER BY TS.SoBD;</a:t>
            </a:r>
          </a:p>
          <a:p>
            <a:pPr algn="l">
              <a:lnSpc>
                <a:spcPts val="5099"/>
              </a:lnSpc>
            </a:pPr>
            <a:r>
              <a:rPr lang="en-US" sz="3399">
                <a:solidFill>
                  <a:srgbClr val="000000"/>
                </a:solidFill>
                <a:latin typeface="Canva Sans"/>
                <a:ea typeface="Canva Sans"/>
                <a:cs typeface="Canva Sans"/>
                <a:sym typeface="Canva Sans"/>
              </a:rPr>
              <a:t>Kết quả: 5 rows</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2856651" y="4164229"/>
            <a:ext cx="11649791" cy="2148051"/>
          </a:xfrm>
          <a:custGeom>
            <a:rect l="l" t="t" r="r" b="b"/>
            <a:pathLst>
              <a:path w="11649791" h="2148051">
                <a:moveTo>
                  <a:pt x="0" y="0"/>
                </a:moveTo>
                <a:lnTo>
                  <a:pt x="11649791" y="0"/>
                </a:lnTo>
                <a:lnTo>
                  <a:pt x="11649791" y="2148051"/>
                </a:lnTo>
                <a:lnTo>
                  <a:pt x="0" y="2148051"/>
                </a:lnTo>
                <a:lnTo>
                  <a:pt x="0" y="0"/>
                </a:lnTo>
                <a:close/>
              </a:path>
            </a:pathLst>
          </a:custGeom>
          <a:blipFill>
            <a:blip r:embed="rId6"/>
            <a:stretch>
              <a:fillRect/>
            </a:stretch>
          </a:blipFill>
        </p:spPr>
        <p:txBody>
          <a:bodyPr/>
          <a:lstStyle/>
          <a:p/>
        </p:txBody>
      </p:sp>
      <p:sp>
        <p:nvSpPr>
          <p:cNvPr id="9" name="TextBox 9"/>
          <p:cNvSpPr txBox="1"/>
          <p:nvPr/>
        </p:nvSpPr>
        <p:spPr>
          <a:xfrm>
            <a:off x="2454948" y="2061426"/>
            <a:ext cx="12814672" cy="174625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Liệt kê danh sách thí sinh gồm Số báo danh, Họ tên, Tên ngành đăng ký,</a:t>
            </a:r>
          </a:p>
          <a:p>
            <a:pPr algn="just">
              <a:lnSpc>
                <a:spcPts val="3499"/>
              </a:lnSpc>
            </a:pPr>
            <a:r>
              <a:rPr lang="en-US" sz="2499" b="1">
                <a:solidFill>
                  <a:srgbClr val="004CCF"/>
                </a:solidFill>
                <a:latin typeface="Public Sans Bold"/>
                <a:ea typeface="Public Sans Bold"/>
                <a:cs typeface="Public Sans Bold"/>
                <a:sym typeface="Public Sans Bold"/>
              </a:rPr>
              <a:t>Tên môn thi, Ngày thi, Buổi thi, và Phòng thi của từng thí sinh. (Đặng Thị Thanh Trúc)</a:t>
            </a:r>
          </a:p>
          <a:p>
            <a:pPr algn="just">
              <a:lnSpc>
                <a:spcPts val="3499"/>
              </a:lnSpc>
            </a:pPr>
            <a:endParaRPr lang="en-US" sz="2499" b="1">
              <a:solidFill>
                <a:srgbClr val="004CCF"/>
              </a:solidFill>
              <a:latin typeface="Public Sans Bold"/>
              <a:ea typeface="Public Sans Bold"/>
              <a:cs typeface="Public Sans Bold"/>
              <a:sym typeface="Public Sans Bold"/>
            </a:endParaRP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10" name="TextBox 10"/>
          <p:cNvSpPr txBox="1"/>
          <p:nvPr/>
        </p:nvSpPr>
        <p:spPr>
          <a:xfrm>
            <a:off x="2122620" y="31336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I.Truy vấn kết nối nhiều bảng (JOIN) :</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TextBox 6"/>
          <p:cNvSpPr txBox="1"/>
          <p:nvPr/>
        </p:nvSpPr>
        <p:spPr>
          <a:xfrm>
            <a:off x="2454948" y="2061426"/>
            <a:ext cx="12051494" cy="174625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2. Liệt kê họ tên cán bộ, tên đơn vị, địa chỉ điểm thi mà cán bộ đó làm việc, chỉ lấy những cán bộ có chức vụ là Giám sát và điểm thi đặt tại các trường ở Quận 1. (Huỳnh Lê Thuỳ Linh)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7" name="Freeform 7"/>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8" name="Freeform 8"/>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9" name="TextBox 9"/>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I.Truy vấn kết nối nhiều bảng (JOIN) :</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
        <p:nvSpPr>
          <p:cNvPr id="11" name="TextBox 11"/>
          <p:cNvSpPr txBox="1"/>
          <p:nvPr/>
        </p:nvSpPr>
        <p:spPr>
          <a:xfrm>
            <a:off x="2652472" y="3721951"/>
            <a:ext cx="12983057" cy="5302377"/>
          </a:xfrm>
          <a:prstGeom prst="rect">
            <a:avLst/>
          </a:prstGeom>
        </p:spPr>
        <p:txBody>
          <a:bodyPr lIns="0" tIns="0" rIns="0" bIns="0" rtlCol="0" anchor="t">
            <a:spAutoFit/>
          </a:bodyPr>
          <a:lstStyle/>
          <a:p>
            <a:pPr algn="l">
              <a:lnSpc>
                <a:spcPts val="5303"/>
              </a:lnSpc>
            </a:pPr>
            <a:r>
              <a:rPr lang="en-US" sz="3399">
                <a:solidFill>
                  <a:srgbClr val="000000"/>
                </a:solidFill>
                <a:latin typeface="Canva Sans"/>
                <a:ea typeface="Canva Sans"/>
                <a:cs typeface="Canva Sans"/>
                <a:sym typeface="Canva Sans"/>
              </a:rPr>
              <a:t>SELECT cb.HoTenCB, dv.TenDonVi, dt. Diachidiemthi</a:t>
            </a:r>
          </a:p>
          <a:p>
            <a:pPr algn="l">
              <a:lnSpc>
                <a:spcPts val="5303"/>
              </a:lnSpc>
            </a:pPr>
            <a:r>
              <a:rPr lang="en-US" sz="3399">
                <a:solidFill>
                  <a:srgbClr val="000000"/>
                </a:solidFill>
                <a:latin typeface="Canva Sans"/>
                <a:ea typeface="Canva Sans"/>
                <a:cs typeface="Canva Sans"/>
                <a:sym typeface="Canva Sans"/>
              </a:rPr>
              <a:t>FROM CanBo cb</a:t>
            </a:r>
          </a:p>
          <a:p>
            <a:pPr algn="l">
              <a:lnSpc>
                <a:spcPts val="5303"/>
              </a:lnSpc>
            </a:pPr>
            <a:r>
              <a:rPr lang="en-US" sz="3399">
                <a:solidFill>
                  <a:srgbClr val="000000"/>
                </a:solidFill>
                <a:latin typeface="Canva Sans"/>
                <a:ea typeface="Canva Sans"/>
                <a:cs typeface="Canva Sans"/>
                <a:sym typeface="Canva Sans"/>
              </a:rPr>
              <a:t>JOIN DonVi dv ON cb.MaDonVi = dv.MaDonVi</a:t>
            </a:r>
          </a:p>
          <a:p>
            <a:pPr algn="l">
              <a:lnSpc>
                <a:spcPts val="5303"/>
              </a:lnSpc>
            </a:pPr>
            <a:r>
              <a:rPr lang="en-US" sz="3399">
                <a:solidFill>
                  <a:srgbClr val="000000"/>
                </a:solidFill>
                <a:latin typeface="Canva Sans"/>
                <a:ea typeface="Canva Sans"/>
                <a:cs typeface="Canva Sans"/>
                <a:sym typeface="Canva Sans"/>
              </a:rPr>
              <a:t>JOIN DiemThi dt ON cb. DiemThiSo = dt. DiemThiSo</a:t>
            </a:r>
          </a:p>
          <a:p>
            <a:pPr algn="l">
              <a:lnSpc>
                <a:spcPts val="5303"/>
              </a:lnSpc>
            </a:pPr>
            <a:r>
              <a:rPr lang="en-US" sz="3399">
                <a:solidFill>
                  <a:srgbClr val="000000"/>
                </a:solidFill>
                <a:latin typeface="Canva Sans"/>
                <a:ea typeface="Canva Sans"/>
                <a:cs typeface="Canva Sans"/>
                <a:sym typeface="Canva Sans"/>
              </a:rPr>
              <a:t>WHERE cb.ChucVu = 'Giám sát'</a:t>
            </a:r>
          </a:p>
          <a:p>
            <a:pPr algn="l">
              <a:lnSpc>
                <a:spcPts val="5303"/>
              </a:lnSpc>
            </a:pPr>
            <a:r>
              <a:rPr lang="en-US" sz="3399">
                <a:solidFill>
                  <a:srgbClr val="000000"/>
                </a:solidFill>
                <a:latin typeface="Canva Sans"/>
                <a:ea typeface="Canva Sans"/>
                <a:cs typeface="Canva Sans"/>
                <a:sym typeface="Canva Sans"/>
              </a:rPr>
              <a:t>   AND dt. Diachidiethi LIKE '%Quận 1%'</a:t>
            </a:r>
          </a:p>
          <a:p>
            <a:pPr algn="l">
              <a:lnSpc>
                <a:spcPts val="5303"/>
              </a:lnSpc>
            </a:pPr>
            <a:r>
              <a:rPr lang="en-US" sz="3399">
                <a:solidFill>
                  <a:srgbClr val="000000"/>
                </a:solidFill>
                <a:latin typeface="Canva Sans"/>
                <a:ea typeface="Canva Sans"/>
                <a:cs typeface="Canva Sans"/>
                <a:sym typeface="Canva Sans"/>
              </a:rPr>
              <a:t>Kết quả: 0 rows</a:t>
            </a:r>
          </a:p>
          <a:p>
            <a:pPr algn="l">
              <a:lnSpc>
                <a:spcPts val="5303"/>
              </a:lnSpc>
            </a:pPr>
            <a:endParaRPr lang="en-US" sz="3399">
              <a:solidFill>
                <a:srgbClr val="000000"/>
              </a:solidFill>
              <a:latin typeface="Canva Sans"/>
              <a:ea typeface="Canva Sans"/>
              <a:cs typeface="Canva Sans"/>
              <a:sym typeface="Canva Sans"/>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0" y="0"/>
            <a:ext cx="18288000" cy="10287000"/>
          </a:xfrm>
          <a:custGeom>
            <a:rect l="l" t="t" r="r" b="b"/>
            <a:pathLst>
              <a:path w="18288000" h="10287000">
                <a:moveTo>
                  <a:pt x="0" y="0"/>
                </a:moveTo>
                <a:lnTo>
                  <a:pt x="18288000" y="0"/>
                </a:lnTo>
                <a:lnTo>
                  <a:pt x="18288000" y="10287000"/>
                </a:lnTo>
                <a:lnTo>
                  <a:pt x="0" y="10287000"/>
                </a:lnTo>
                <a:lnTo>
                  <a:pt x="0" y="0"/>
                </a:lnTo>
                <a:close/>
              </a:path>
            </a:pathLst>
          </a:custGeom>
          <a:blipFill>
            <a:blip r:embed="rId2"/>
            <a:stretch>
              <a:fillRect t="-34395" r="-19706" b="-15902"/>
            </a:stretch>
          </a:blipFill>
        </p:spPr>
        <p:txBody>
          <a:bodyPr/>
          <a:lstStyle/>
          <a:p/>
        </p:txBody>
      </p:sp>
      <p:graphicFrame>
        <p:nvGraphicFramePr>
          <p:cNvPr id="3" name="Table 3"/>
          <p:cNvGraphicFramePr>
            <a:graphicFrameLocks noGrp="1"/>
          </p:cNvGraphicFramePr>
          <p:nvPr/>
        </p:nvGraphicFramePr>
        <p:xfrm>
          <a:off x="9684422" y="3524914"/>
          <a:ext cx="8290066" cy="5410200"/>
        </p:xfrm>
        <a:graphic>
          <a:graphicData uri="http://schemas.openxmlformats.org/drawingml/2006/table">
            <a:tbl>
              <a:tblPr/>
              <a:tblGrid>
                <a:gridCol w="2133376"/>
                <a:gridCol w="6156690"/>
              </a:tblGrid>
              <a:tr h="2503656">
                <a:tc>
                  <a:txBody>
                    <a:bodyPr vert="horz" wrap="square" rtlCol="0" anchor="t"/>
                    <a:lstStyle/>
                    <a:p>
                      <a:pPr algn="ctr">
                        <a:lnSpc>
                          <a:spcPts val="3499"/>
                        </a:lnSpc>
                        <a:defRPr/>
                      </a:pPr>
                      <a:r>
                        <a:rPr lang="en-US" sz="2499">
                          <a:solidFill>
                            <a:srgbClr val="000000"/>
                          </a:solidFill>
                          <a:latin typeface="Public Sans"/>
                          <a:ea typeface="Public Sans"/>
                          <a:cs typeface="Public Sans"/>
                          <a:sym typeface="Public Sans"/>
                        </a:rPr>
                        <a:t>Huỳnh Phương Anh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l">
                        <a:lnSpc>
                          <a:spcPts val="3219"/>
                        </a:lnSpc>
                        <a:defRPr/>
                      </a:pPr>
                      <a:r>
                        <a:rPr lang="en-US" sz="2299">
                          <a:solidFill>
                            <a:srgbClr val="000000"/>
                          </a:solidFill>
                          <a:latin typeface="Public Sans"/>
                          <a:ea typeface="Public Sans"/>
                          <a:cs typeface="Public Sans"/>
                          <a:sym typeface="Public Sans"/>
                        </a:rPr>
                        <a:t>- Xây dựng lược đồ ER</a:t>
                      </a:r>
                      <a:endParaRPr lang="en-US" sz="1100"/>
                    </a:p>
                    <a:p>
                      <a:pPr algn="l">
                        <a:lnSpc>
                          <a:spcPts val="3219"/>
                        </a:lnSpc>
                      </a:pPr>
                      <a:r>
                        <a:rPr lang="en-US" sz="2299">
                          <a:solidFill>
                            <a:srgbClr val="000000"/>
                          </a:solidFill>
                          <a:latin typeface="Public Sans"/>
                          <a:ea typeface="Public Sans"/>
                          <a:cs typeface="Public Sans"/>
                          <a:sym typeface="Public Sans"/>
                        </a:rPr>
                        <a:t>- Tìm câu hỏi lệnh cập nhật, truy vấn nhóm.</a:t>
                      </a:r>
                    </a:p>
                    <a:p>
                      <a:pPr algn="l">
                        <a:lnSpc>
                          <a:spcPts val="3219"/>
                        </a:lnSpc>
                      </a:pPr>
                      <a:r>
                        <a:rPr lang="en-US" sz="2299">
                          <a:solidFill>
                            <a:srgbClr val="000000"/>
                          </a:solidFill>
                          <a:latin typeface="Public Sans"/>
                          <a:ea typeface="Public Sans"/>
                          <a:cs typeface="Public Sans"/>
                          <a:sym typeface="Public Sans"/>
                        </a:rPr>
                        <a:t>- Tạo bảng Thisinh, Canbo, dữ liệu Canbo</a:t>
                      </a:r>
                    </a:p>
                    <a:p>
                      <a:pPr algn="l">
                        <a:lnSpc>
                          <a:spcPts val="3219"/>
                        </a:lnSpc>
                      </a:pPr>
                      <a:r>
                        <a:rPr lang="en-US" sz="2299">
                          <a:solidFill>
                            <a:srgbClr val="000000"/>
                          </a:solidFill>
                          <a:latin typeface="Public Sans"/>
                          <a:ea typeface="Public Sans"/>
                          <a:cs typeface="Public Sans"/>
                          <a:sym typeface="Public Sans"/>
                        </a:rPr>
                        <a:t>- Bài tập chuẩn hoá: câu 3,4</a:t>
                      </a:r>
                    </a:p>
                    <a:p>
                      <a:pPr algn="l">
                        <a:lnSpc>
                          <a:spcPts val="3219"/>
                        </a:lnSpc>
                      </a:pPr>
                      <a:r>
                        <a:rPr lang="en-US" sz="2299">
                          <a:solidFill>
                            <a:srgbClr val="000000"/>
                          </a:solidFill>
                          <a:latin typeface="Public Sans"/>
                          <a:ea typeface="Public Sans"/>
                          <a:cs typeface="Public Sans"/>
                          <a:sym typeface="Public Sans"/>
                        </a:rPr>
                        <a:t>- Bài tập tổng hợp: câu 1,7</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906544">
                <a:tc>
                  <a:txBody>
                    <a:bodyPr vert="horz" wrap="square" rtlCol="0" anchor="t"/>
                    <a:lstStyle/>
                    <a:p>
                      <a:pPr algn="ctr">
                        <a:lnSpc>
                          <a:spcPts val="3499"/>
                        </a:lnSpc>
                        <a:defRPr/>
                      </a:pPr>
                      <a:r>
                        <a:rPr lang="en-US" sz="2499">
                          <a:solidFill>
                            <a:srgbClr val="000000"/>
                          </a:solidFill>
                          <a:latin typeface="Public Sans"/>
                          <a:ea typeface="Public Sans"/>
                          <a:cs typeface="Public Sans"/>
                          <a:sym typeface="Public Sans"/>
                        </a:rPr>
                        <a:t>Huỳnh Lê Thuỳ Linh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l">
                        <a:lnSpc>
                          <a:spcPts val="3219"/>
                        </a:lnSpc>
                        <a:defRPr/>
                      </a:pPr>
                      <a:r>
                        <a:rPr lang="en-US" sz="2299">
                          <a:solidFill>
                            <a:srgbClr val="000000"/>
                          </a:solidFill>
                          <a:latin typeface="Public Sans"/>
                          <a:ea typeface="Public Sans"/>
                          <a:cs typeface="Public Sans"/>
                          <a:sym typeface="Public Sans"/>
                        </a:rPr>
                        <a:t>- Tìm câu hỏi truy vấn kết nối nhiều bảng, truy vấn nhóm.</a:t>
                      </a:r>
                      <a:endParaRPr lang="en-US" sz="1100"/>
                    </a:p>
                    <a:p>
                      <a:pPr algn="l">
                        <a:lnSpc>
                          <a:spcPts val="3219"/>
                        </a:lnSpc>
                      </a:pPr>
                      <a:r>
                        <a:rPr lang="en-US" sz="2299">
                          <a:solidFill>
                            <a:srgbClr val="000000"/>
                          </a:solidFill>
                          <a:latin typeface="Public Sans"/>
                          <a:ea typeface="Public Sans"/>
                          <a:cs typeface="Public Sans"/>
                          <a:sym typeface="Public Sans"/>
                        </a:rPr>
                        <a:t>- Tạo bảng Monthi, dữ liệu Diemthi, Nganh, Phong</a:t>
                      </a:r>
                    </a:p>
                    <a:p>
                      <a:pPr algn="l">
                        <a:lnSpc>
                          <a:spcPts val="3219"/>
                        </a:lnSpc>
                      </a:pPr>
                      <a:r>
                        <a:rPr lang="en-US" sz="2299">
                          <a:solidFill>
                            <a:srgbClr val="000000"/>
                          </a:solidFill>
                          <a:latin typeface="Public Sans"/>
                          <a:ea typeface="Public Sans"/>
                          <a:cs typeface="Public Sans"/>
                          <a:sym typeface="Public Sans"/>
                        </a:rPr>
                        <a:t>- Bài tập chuẩn hoá: câu 8,9</a:t>
                      </a:r>
                    </a:p>
                    <a:p>
                      <a:pPr algn="l">
                        <a:lnSpc>
                          <a:spcPts val="3219"/>
                        </a:lnSpc>
                      </a:pPr>
                      <a:r>
                        <a:rPr lang="en-US" sz="2299">
                          <a:solidFill>
                            <a:srgbClr val="000000"/>
                          </a:solidFill>
                          <a:latin typeface="Public Sans"/>
                          <a:ea typeface="Public Sans"/>
                          <a:cs typeface="Public Sans"/>
                          <a:sym typeface="Public Sans"/>
                        </a:rPr>
                        <a:t>- Bài tập tổng hợp: câu 5,6</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4" name="TextBox 4"/>
          <p:cNvSpPr txBox="1"/>
          <p:nvPr/>
        </p:nvSpPr>
        <p:spPr>
          <a:xfrm>
            <a:off x="4300831" y="354397"/>
            <a:ext cx="9528624" cy="1405757"/>
          </a:xfrm>
          <a:prstGeom prst="rect">
            <a:avLst/>
          </a:prstGeom>
        </p:spPr>
        <p:txBody>
          <a:bodyPr lIns="0" tIns="0" rIns="0" bIns="0" rtlCol="0" anchor="t">
            <a:spAutoFit/>
          </a:bodyPr>
          <a:lstStyle/>
          <a:p>
            <a:pPr algn="l">
              <a:lnSpc>
                <a:spcPts val="5443"/>
              </a:lnSpc>
            </a:pPr>
            <a:r>
              <a:rPr lang="en-US" sz="5135" b="1">
                <a:solidFill>
                  <a:srgbClr val="004CCF"/>
                </a:solidFill>
                <a:latin typeface="Aileron Ultra-Bold"/>
                <a:ea typeface="Aileron Ultra-Bold"/>
                <a:cs typeface="Aileron Ultra-Bold"/>
                <a:sym typeface="Aileron Ultra-Bold"/>
              </a:rPr>
              <a:t>BẢNG PHÂN CÔNG NHIỆM VỤ</a:t>
            </a:r>
          </a:p>
          <a:p>
            <a:pPr marL="0" lvl="0" indent="0" algn="l">
              <a:lnSpc>
                <a:spcPts val="5443"/>
              </a:lnSpc>
              <a:spcBef>
                <a:spcPct val="0"/>
              </a:spcBef>
            </a:pPr>
            <a:endParaRPr lang="en-US" sz="5135" b="1">
              <a:solidFill>
                <a:srgbClr val="004CCF"/>
              </a:solidFill>
              <a:latin typeface="Aileron Ultra-Bold"/>
              <a:ea typeface="Aileron Ultra-Bold"/>
              <a:cs typeface="Aileron Ultra-Bold"/>
              <a:sym typeface="Aileron Ultra-Bold"/>
            </a:endParaRPr>
          </a:p>
        </p:txBody>
      </p:sp>
      <p:graphicFrame>
        <p:nvGraphicFramePr>
          <p:cNvPr id="5" name="Table 5"/>
          <p:cNvGraphicFramePr>
            <a:graphicFrameLocks noGrp="1"/>
          </p:cNvGraphicFramePr>
          <p:nvPr/>
        </p:nvGraphicFramePr>
        <p:xfrm>
          <a:off x="775077" y="1516415"/>
          <a:ext cx="8290066" cy="8296275"/>
        </p:xfrm>
        <a:graphic>
          <a:graphicData uri="http://schemas.openxmlformats.org/drawingml/2006/table">
            <a:tbl>
              <a:tblPr/>
              <a:tblGrid>
                <a:gridCol w="2133376"/>
                <a:gridCol w="6156690"/>
              </a:tblGrid>
              <a:tr h="2899390">
                <a:tc>
                  <a:txBody>
                    <a:bodyPr vert="horz" wrap="square" rtlCol="0" anchor="t"/>
                    <a:lstStyle/>
                    <a:p>
                      <a:pPr algn="ctr">
                        <a:lnSpc>
                          <a:spcPts val="3499"/>
                        </a:lnSpc>
                        <a:defRPr/>
                      </a:pPr>
                      <a:r>
                        <a:rPr lang="en-US" sz="2499">
                          <a:solidFill>
                            <a:srgbClr val="000000"/>
                          </a:solidFill>
                          <a:latin typeface="Public Sans"/>
                          <a:ea typeface="Public Sans"/>
                          <a:cs typeface="Public Sans"/>
                          <a:sym typeface="Public Sans"/>
                        </a:rPr>
                        <a:t>Nguyễn Kiều Trinh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l">
                        <a:lnSpc>
                          <a:spcPts val="3219"/>
                        </a:lnSpc>
                        <a:defRPr/>
                      </a:pPr>
                      <a:r>
                        <a:rPr lang="en-US" sz="2299">
                          <a:solidFill>
                            <a:srgbClr val="000000"/>
                          </a:solidFill>
                          <a:latin typeface="Public Sans"/>
                          <a:ea typeface="Public Sans"/>
                          <a:cs typeface="Public Sans"/>
                          <a:sym typeface="Public Sans"/>
                        </a:rPr>
                        <a:t>- Làm word</a:t>
                      </a:r>
                      <a:endParaRPr lang="en-US" sz="1100"/>
                    </a:p>
                    <a:p>
                      <a:pPr algn="l">
                        <a:lnSpc>
                          <a:spcPts val="3219"/>
                        </a:lnSpc>
                      </a:pPr>
                      <a:r>
                        <a:rPr lang="en-US" sz="2299">
                          <a:solidFill>
                            <a:srgbClr val="000000"/>
                          </a:solidFill>
                          <a:latin typeface="Public Sans"/>
                          <a:ea typeface="Public Sans"/>
                          <a:cs typeface="Public Sans"/>
                          <a:sym typeface="Public Sans"/>
                        </a:rPr>
                        <a:t>- Tìm câu hỏi câu lệnh xoá, truy vấn con, câu hỏi bất kì.</a:t>
                      </a:r>
                    </a:p>
                    <a:p>
                      <a:pPr algn="l">
                        <a:lnSpc>
                          <a:spcPts val="3219"/>
                        </a:lnSpc>
                      </a:pPr>
                      <a:r>
                        <a:rPr lang="en-US" sz="2299">
                          <a:solidFill>
                            <a:srgbClr val="000000"/>
                          </a:solidFill>
                          <a:latin typeface="Public Sans"/>
                          <a:ea typeface="Public Sans"/>
                          <a:cs typeface="Public Sans"/>
                          <a:sym typeface="Public Sans"/>
                        </a:rPr>
                        <a:t>- Bài tập chuẩn hoá: câu 5,6</a:t>
                      </a:r>
                    </a:p>
                    <a:p>
                      <a:pPr algn="l">
                        <a:lnSpc>
                          <a:spcPts val="3219"/>
                        </a:lnSpc>
                      </a:pPr>
                      <a:r>
                        <a:rPr lang="en-US" sz="2299">
                          <a:solidFill>
                            <a:srgbClr val="000000"/>
                          </a:solidFill>
                          <a:latin typeface="Public Sans"/>
                          <a:ea typeface="Public Sans"/>
                          <a:cs typeface="Public Sans"/>
                          <a:sym typeface="Public Sans"/>
                        </a:rPr>
                        <a:t>- Bài tập tổng hợp: câu 4</a:t>
                      </a:r>
                    </a:p>
                    <a:p>
                      <a:pPr algn="l">
                        <a:lnSpc>
                          <a:spcPts val="3219"/>
                        </a:lnSpc>
                      </a:pPr>
                      <a:r>
                        <a:rPr lang="en-US" sz="2299">
                          <a:solidFill>
                            <a:srgbClr val="000000"/>
                          </a:solidFill>
                          <a:latin typeface="Public Sans"/>
                          <a:ea typeface="Public Sans"/>
                          <a:cs typeface="Public Sans"/>
                          <a:sym typeface="Public Sans"/>
                        </a:rPr>
                        <a:t>- Tạo bảng Diemthi, Monthi, dữ liệu Monthi</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899390">
                <a:tc>
                  <a:txBody>
                    <a:bodyPr vert="horz" wrap="square" rtlCol="0" anchor="t"/>
                    <a:lstStyle/>
                    <a:p>
                      <a:pPr algn="ctr">
                        <a:lnSpc>
                          <a:spcPts val="3499"/>
                        </a:lnSpc>
                        <a:defRPr/>
                      </a:pPr>
                      <a:r>
                        <a:rPr lang="en-US" sz="2499">
                          <a:solidFill>
                            <a:srgbClr val="000000"/>
                          </a:solidFill>
                          <a:latin typeface="Public Sans"/>
                          <a:ea typeface="Public Sans"/>
                          <a:cs typeface="Public Sans"/>
                          <a:sym typeface="Public Sans"/>
                        </a:rPr>
                        <a:t>Đặng Thị Thanh Trúc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l">
                        <a:lnSpc>
                          <a:spcPts val="3219"/>
                        </a:lnSpc>
                        <a:defRPr/>
                      </a:pPr>
                      <a:r>
                        <a:rPr lang="en-US" sz="2299">
                          <a:solidFill>
                            <a:srgbClr val="000000"/>
                          </a:solidFill>
                          <a:latin typeface="Public Sans"/>
                          <a:ea typeface="Public Sans"/>
                          <a:cs typeface="Public Sans"/>
                          <a:sym typeface="Public Sans"/>
                        </a:rPr>
                        <a:t>- Chuyển đổi sang lược đồ quan hệ</a:t>
                      </a:r>
                      <a:endParaRPr lang="en-US" sz="1100"/>
                    </a:p>
                    <a:p>
                      <a:pPr algn="l">
                        <a:lnSpc>
                          <a:spcPts val="3219"/>
                        </a:lnSpc>
                      </a:pPr>
                      <a:r>
                        <a:rPr lang="en-US" sz="2299">
                          <a:solidFill>
                            <a:srgbClr val="000000"/>
                          </a:solidFill>
                          <a:latin typeface="Public Sans"/>
                          <a:ea typeface="Public Sans"/>
                          <a:cs typeface="Public Sans"/>
                          <a:sym typeface="Public Sans"/>
                        </a:rPr>
                        <a:t>- Tìm câu hỏi truy vấn kết nối nhiều bảng, truy vấn con.</a:t>
                      </a:r>
                    </a:p>
                    <a:p>
                      <a:pPr algn="l">
                        <a:lnSpc>
                          <a:spcPts val="3219"/>
                        </a:lnSpc>
                      </a:pPr>
                      <a:r>
                        <a:rPr lang="en-US" sz="2299">
                          <a:solidFill>
                            <a:srgbClr val="000000"/>
                          </a:solidFill>
                          <a:latin typeface="Public Sans"/>
                          <a:ea typeface="Public Sans"/>
                          <a:cs typeface="Public Sans"/>
                          <a:sym typeface="Public Sans"/>
                        </a:rPr>
                        <a:t>- Tạo bảng Phong, dữ liệu Thisinh</a:t>
                      </a:r>
                    </a:p>
                    <a:p>
                      <a:pPr algn="l">
                        <a:lnSpc>
                          <a:spcPts val="3219"/>
                        </a:lnSpc>
                      </a:pPr>
                      <a:r>
                        <a:rPr lang="en-US" sz="2299">
                          <a:solidFill>
                            <a:srgbClr val="000000"/>
                          </a:solidFill>
                          <a:latin typeface="Public Sans"/>
                          <a:ea typeface="Public Sans"/>
                          <a:cs typeface="Public Sans"/>
                          <a:sym typeface="Public Sans"/>
                        </a:rPr>
                        <a:t>- Bài tập chuẩn hoá: câu 1,2</a:t>
                      </a:r>
                    </a:p>
                    <a:p>
                      <a:pPr algn="l">
                        <a:lnSpc>
                          <a:spcPts val="3219"/>
                        </a:lnSpc>
                      </a:pPr>
                      <a:r>
                        <a:rPr lang="en-US" sz="2299">
                          <a:solidFill>
                            <a:srgbClr val="000000"/>
                          </a:solidFill>
                          <a:latin typeface="Public Sans"/>
                          <a:ea typeface="Public Sans"/>
                          <a:cs typeface="Public Sans"/>
                          <a:sym typeface="Public Sans"/>
                        </a:rPr>
                        <a:t>- Bài tập tổng hợp: câu 2,3</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497495">
                <a:tc>
                  <a:txBody>
                    <a:bodyPr vert="horz" wrap="square" rtlCol="0" anchor="t"/>
                    <a:lstStyle/>
                    <a:p>
                      <a:pPr algn="ctr">
                        <a:lnSpc>
                          <a:spcPts val="3499"/>
                        </a:lnSpc>
                        <a:defRPr/>
                      </a:pPr>
                      <a:r>
                        <a:rPr lang="en-US" sz="2499">
                          <a:solidFill>
                            <a:srgbClr val="000000"/>
                          </a:solidFill>
                          <a:latin typeface="Public Sans"/>
                          <a:ea typeface="Public Sans"/>
                          <a:cs typeface="Public Sans"/>
                          <a:sym typeface="Public Sans"/>
                        </a:rPr>
                        <a:t>Võ Phú Thịnh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l">
                        <a:lnSpc>
                          <a:spcPts val="3219"/>
                        </a:lnSpc>
                        <a:defRPr/>
                      </a:pPr>
                      <a:r>
                        <a:rPr lang="en-US" sz="2299">
                          <a:solidFill>
                            <a:srgbClr val="000000"/>
                          </a:solidFill>
                          <a:latin typeface="Public Sans"/>
                          <a:ea typeface="Public Sans"/>
                          <a:cs typeface="Public Sans"/>
                          <a:sym typeface="Public Sans"/>
                        </a:rPr>
                        <a:t>- Làm ppt</a:t>
                      </a:r>
                      <a:endParaRPr lang="en-US" sz="1100"/>
                    </a:p>
                    <a:p>
                      <a:pPr algn="l">
                        <a:lnSpc>
                          <a:spcPts val="3219"/>
                        </a:lnSpc>
                      </a:pPr>
                      <a:r>
                        <a:rPr lang="en-US" sz="2299">
                          <a:solidFill>
                            <a:srgbClr val="000000"/>
                          </a:solidFill>
                          <a:latin typeface="Public Sans"/>
                          <a:ea typeface="Public Sans"/>
                          <a:cs typeface="Public Sans"/>
                          <a:sym typeface="Public Sans"/>
                        </a:rPr>
                        <a:t>- Tạo bảng Nganh, Donvi</a:t>
                      </a:r>
                    </a:p>
                    <a:p>
                      <a:pPr algn="l">
                        <a:lnSpc>
                          <a:spcPts val="3219"/>
                        </a:lnSpc>
                      </a:pPr>
                      <a:r>
                        <a:rPr lang="en-US" sz="2299">
                          <a:solidFill>
                            <a:srgbClr val="000000"/>
                          </a:solidFill>
                          <a:latin typeface="Public Sans"/>
                          <a:ea typeface="Public Sans"/>
                          <a:cs typeface="Public Sans"/>
                          <a:sym typeface="Public Sans"/>
                        </a:rPr>
                        <a:t>- Tìm câu hỏi bất kì, câu hỏi lệnh cập nhật, câu lệnh xoá, dữ liệu Donvi</a:t>
                      </a:r>
                    </a:p>
                    <a:p>
                      <a:pPr algn="l">
                        <a:lnSpc>
                          <a:spcPts val="3219"/>
                        </a:lnSpc>
                      </a:pPr>
                      <a:r>
                        <a:rPr lang="en-US" sz="2299">
                          <a:solidFill>
                            <a:srgbClr val="000000"/>
                          </a:solidFill>
                          <a:latin typeface="Public Sans"/>
                          <a:ea typeface="Public Sans"/>
                          <a:cs typeface="Public Sans"/>
                          <a:sym typeface="Public Sans"/>
                        </a:rPr>
                        <a:t>- Bài tập chuẩn hoá: câu 7,10,11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2454948" y="4759272"/>
            <a:ext cx="12895194" cy="3062609"/>
          </a:xfrm>
          <a:custGeom>
            <a:rect l="l" t="t" r="r" b="b"/>
            <a:pathLst>
              <a:path w="12895194" h="3062609">
                <a:moveTo>
                  <a:pt x="0" y="0"/>
                </a:moveTo>
                <a:lnTo>
                  <a:pt x="12895194" y="0"/>
                </a:lnTo>
                <a:lnTo>
                  <a:pt x="12895194" y="3062608"/>
                </a:lnTo>
                <a:lnTo>
                  <a:pt x="0" y="3062608"/>
                </a:lnTo>
                <a:lnTo>
                  <a:pt x="0" y="0"/>
                </a:lnTo>
                <a:close/>
              </a:path>
            </a:pathLst>
          </a:custGeom>
          <a:blipFill>
            <a:blip r:embed="rId6"/>
            <a:stretch>
              <a:fillRect/>
            </a:stretch>
          </a:blipFill>
        </p:spPr>
        <p:txBody>
          <a:bodyPr/>
          <a:lstStyle/>
          <a:p/>
        </p:txBody>
      </p:sp>
      <p:sp>
        <p:nvSpPr>
          <p:cNvPr id="9" name="TextBox 9"/>
          <p:cNvSpPr txBox="1"/>
          <p:nvPr/>
        </p:nvSpPr>
        <p:spPr>
          <a:xfrm>
            <a:off x="2454948" y="2061426"/>
            <a:ext cx="12051494" cy="174625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2. Liệt kê họ tên cán bộ, tên đơn vị, địa chỉ điểm thi mà cán bộ đó làm việc, chỉ lấy những cán bộ có chức vụ là Giám sát và điểm thi đặt tại các trường ở Quận 1. (Huỳnh Lê Thuỳ Linh)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10" name="TextBox 10"/>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I.Truy vấn kết nối nhiều bảng (JOIN) :</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TextBox 6"/>
          <p:cNvSpPr txBox="1"/>
          <p:nvPr/>
        </p:nvSpPr>
        <p:spPr>
          <a:xfrm>
            <a:off x="2454948" y="2061426"/>
            <a:ext cx="12051494"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Cập nhật GhiChu của các phòng thi có thí sinh thi môn Toán (M01) vào buổi sáng ngày 01/07/2025, thêm dòng "Thi Toán buổi sáng". (Võ Phú Thịnh)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7" name="Freeform 7"/>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8" name="Freeform 8"/>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9" name="TextBox 9"/>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5334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II. Câu lệnh cập nhật (UPDATE): </a:t>
            </a:r>
          </a:p>
        </p:txBody>
      </p:sp>
      <p:sp>
        <p:nvSpPr>
          <p:cNvPr id="11" name="TextBox 11"/>
          <p:cNvSpPr txBox="1"/>
          <p:nvPr/>
        </p:nvSpPr>
        <p:spPr>
          <a:xfrm>
            <a:off x="2652472" y="3502495"/>
            <a:ext cx="12983057" cy="5969127"/>
          </a:xfrm>
          <a:prstGeom prst="rect">
            <a:avLst/>
          </a:prstGeom>
        </p:spPr>
        <p:txBody>
          <a:bodyPr lIns="0" tIns="0" rIns="0" bIns="0" rtlCol="0" anchor="t">
            <a:spAutoFit/>
          </a:bodyPr>
          <a:lstStyle/>
          <a:p>
            <a:pPr algn="l">
              <a:lnSpc>
                <a:spcPts val="5303"/>
              </a:lnSpc>
            </a:pPr>
            <a:r>
              <a:rPr lang="en-US" sz="3399">
                <a:solidFill>
                  <a:srgbClr val="000000"/>
                </a:solidFill>
                <a:latin typeface="Canva Sans"/>
                <a:ea typeface="Canva Sans"/>
                <a:cs typeface="Canva Sans"/>
                <a:sym typeface="Canva Sans"/>
              </a:rPr>
              <a:t>UPDATE PT </a:t>
            </a:r>
          </a:p>
          <a:p>
            <a:pPr algn="l">
              <a:lnSpc>
                <a:spcPts val="5303"/>
              </a:lnSpc>
            </a:pPr>
            <a:r>
              <a:rPr lang="en-US" sz="3399">
                <a:solidFill>
                  <a:srgbClr val="000000"/>
                </a:solidFill>
                <a:latin typeface="Canva Sans"/>
                <a:ea typeface="Canva Sans"/>
                <a:cs typeface="Canva Sans"/>
                <a:sym typeface="Canva Sans"/>
              </a:rPr>
              <a:t>SET PT.GhiChu = CONCAT(ISNULL(PT.GhiChu, N''), N' Thi Toán buổi sáng') </a:t>
            </a:r>
          </a:p>
          <a:p>
            <a:pPr algn="l">
              <a:lnSpc>
                <a:spcPts val="5303"/>
              </a:lnSpc>
            </a:pPr>
            <a:r>
              <a:rPr lang="en-US" sz="3399">
                <a:solidFill>
                  <a:srgbClr val="000000"/>
                </a:solidFill>
                <a:latin typeface="Canva Sans"/>
                <a:ea typeface="Canva Sans"/>
                <a:cs typeface="Canva Sans"/>
                <a:sym typeface="Canva Sans"/>
              </a:rPr>
              <a:t>FROM Phongthi PT </a:t>
            </a:r>
          </a:p>
          <a:p>
            <a:pPr algn="l">
              <a:lnSpc>
                <a:spcPts val="5303"/>
              </a:lnSpc>
            </a:pPr>
            <a:r>
              <a:rPr lang="en-US" sz="3399">
                <a:solidFill>
                  <a:srgbClr val="000000"/>
                </a:solidFill>
                <a:latin typeface="Canva Sans"/>
                <a:ea typeface="Canva Sans"/>
                <a:cs typeface="Canva Sans"/>
                <a:sym typeface="Canva Sans"/>
              </a:rPr>
              <a:t>JOIN Lichthi LT ON PT.SoPhong = LT.SoPhong </a:t>
            </a:r>
          </a:p>
          <a:p>
            <a:pPr algn="l">
              <a:lnSpc>
                <a:spcPts val="5303"/>
              </a:lnSpc>
            </a:pPr>
            <a:r>
              <a:rPr lang="en-US" sz="3399">
                <a:solidFill>
                  <a:srgbClr val="000000"/>
                </a:solidFill>
                <a:latin typeface="Canva Sans"/>
                <a:ea typeface="Canva Sans"/>
                <a:cs typeface="Canva Sans"/>
                <a:sym typeface="Canva Sans"/>
              </a:rPr>
              <a:t>WHERE LT.MaMT = 'M01' </a:t>
            </a:r>
          </a:p>
          <a:p>
            <a:pPr algn="l">
              <a:lnSpc>
                <a:spcPts val="5303"/>
              </a:lnSpc>
            </a:pPr>
            <a:r>
              <a:rPr lang="en-US" sz="3399">
                <a:solidFill>
                  <a:srgbClr val="000000"/>
                </a:solidFill>
                <a:latin typeface="Canva Sans"/>
                <a:ea typeface="Canva Sans"/>
                <a:cs typeface="Canva Sans"/>
                <a:sym typeface="Canva Sans"/>
              </a:rPr>
              <a:t>AND LT.BuoiThi = N'Sáng' </a:t>
            </a:r>
          </a:p>
          <a:p>
            <a:pPr algn="l">
              <a:lnSpc>
                <a:spcPts val="5303"/>
              </a:lnSpc>
            </a:pPr>
            <a:r>
              <a:rPr lang="en-US" sz="3399">
                <a:solidFill>
                  <a:srgbClr val="000000"/>
                </a:solidFill>
                <a:latin typeface="Canva Sans"/>
                <a:ea typeface="Canva Sans"/>
                <a:cs typeface="Canva Sans"/>
                <a:sym typeface="Canva Sans"/>
              </a:rPr>
              <a:t>AND LT.NgayThi = '2025-07-01'</a:t>
            </a:r>
          </a:p>
          <a:p>
            <a:pPr algn="l">
              <a:lnSpc>
                <a:spcPts val="5303"/>
              </a:lnSpc>
            </a:pPr>
            <a:endParaRPr lang="en-US" sz="3399">
              <a:solidFill>
                <a:srgbClr val="000000"/>
              </a:solidFill>
              <a:latin typeface="Canva Sans"/>
              <a:ea typeface="Canva Sans"/>
              <a:cs typeface="Canva Sans"/>
              <a:sym typeface="Canva Sans"/>
            </a:endParaRP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3662676" y="4217251"/>
            <a:ext cx="10508457" cy="2002486"/>
          </a:xfrm>
          <a:custGeom>
            <a:rect l="l" t="t" r="r" b="b"/>
            <a:pathLst>
              <a:path w="10508457" h="2002486">
                <a:moveTo>
                  <a:pt x="0" y="0"/>
                </a:moveTo>
                <a:lnTo>
                  <a:pt x="10508457" y="0"/>
                </a:lnTo>
                <a:lnTo>
                  <a:pt x="10508457" y="2002485"/>
                </a:lnTo>
                <a:lnTo>
                  <a:pt x="0" y="2002485"/>
                </a:lnTo>
                <a:lnTo>
                  <a:pt x="0" y="0"/>
                </a:lnTo>
                <a:close/>
              </a:path>
            </a:pathLst>
          </a:custGeom>
          <a:blipFill>
            <a:blip r:embed="rId6"/>
            <a:stretch>
              <a:fillRect/>
            </a:stretch>
          </a:blipFill>
        </p:spPr>
        <p:txBody>
          <a:bodyPr/>
          <a:lstStyle/>
          <a:p/>
        </p:txBody>
      </p:sp>
      <p:sp>
        <p:nvSpPr>
          <p:cNvPr id="9" name="TextBox 9"/>
          <p:cNvSpPr txBox="1"/>
          <p:nvPr/>
        </p:nvSpPr>
        <p:spPr>
          <a:xfrm>
            <a:off x="2454948" y="2061426"/>
            <a:ext cx="12051494" cy="86995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Cập nhật GhiChu của các phòng thi có thí sinh thi môn Toán (M01) vào buổi sáng ngày 01/07/2025, thêm dòng "Thi Toán buổi sáng". (Võ Phú Thịnh)</a:t>
            </a:r>
          </a:p>
        </p:txBody>
      </p:sp>
      <p:sp>
        <p:nvSpPr>
          <p:cNvPr id="10" name="TextBox 10"/>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5334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II. Câu lệnh cập nhật (UPDATE): </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TextBox 6"/>
          <p:cNvSpPr txBox="1"/>
          <p:nvPr/>
        </p:nvSpPr>
        <p:spPr>
          <a:xfrm>
            <a:off x="2454948" y="2061426"/>
            <a:ext cx="12051494"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2. Cập nhật chức vụ thành phụ trách hậu cần cho tất cả cán bộ có tên đơn vị chứa "Phục vụ" và hiện tại đang có chức vụ là "Phục vụ". (Huỳnh Phương Anh)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7" name="Freeform 7"/>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8" name="Freeform 8"/>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9" name="TextBox 9"/>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5334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II. Câu lệnh cập nhật (UPDATE): </a:t>
            </a:r>
          </a:p>
        </p:txBody>
      </p:sp>
      <p:sp>
        <p:nvSpPr>
          <p:cNvPr id="11" name="TextBox 11"/>
          <p:cNvSpPr txBox="1"/>
          <p:nvPr/>
        </p:nvSpPr>
        <p:spPr>
          <a:xfrm>
            <a:off x="2652472" y="3502495"/>
            <a:ext cx="12983057" cy="5302377"/>
          </a:xfrm>
          <a:prstGeom prst="rect">
            <a:avLst/>
          </a:prstGeom>
        </p:spPr>
        <p:txBody>
          <a:bodyPr lIns="0" tIns="0" rIns="0" bIns="0" rtlCol="0" anchor="t">
            <a:spAutoFit/>
          </a:bodyPr>
          <a:lstStyle/>
          <a:p>
            <a:pPr algn="l">
              <a:lnSpc>
                <a:spcPts val="5303"/>
              </a:lnSpc>
            </a:pPr>
            <a:r>
              <a:rPr lang="en-US" sz="3399">
                <a:solidFill>
                  <a:srgbClr val="000000"/>
                </a:solidFill>
                <a:latin typeface="Canva Sans"/>
                <a:ea typeface="Canva Sans"/>
                <a:cs typeface="Canva Sans"/>
                <a:sym typeface="Canva Sans"/>
              </a:rPr>
              <a:t>UPDATE Canbo</a:t>
            </a:r>
          </a:p>
          <a:p>
            <a:pPr algn="l">
              <a:lnSpc>
                <a:spcPts val="5303"/>
              </a:lnSpc>
            </a:pPr>
            <a:r>
              <a:rPr lang="en-US" sz="3399">
                <a:solidFill>
                  <a:srgbClr val="000000"/>
                </a:solidFill>
                <a:latin typeface="Canva Sans"/>
                <a:ea typeface="Canva Sans"/>
                <a:cs typeface="Canva Sans"/>
                <a:sym typeface="Canva Sans"/>
              </a:rPr>
              <a:t>SET ChucVu = 'Phụ trách hậu cần'</a:t>
            </a:r>
          </a:p>
          <a:p>
            <a:pPr algn="l">
              <a:lnSpc>
                <a:spcPts val="5303"/>
              </a:lnSpc>
            </a:pPr>
            <a:r>
              <a:rPr lang="en-US" sz="3399">
                <a:solidFill>
                  <a:srgbClr val="000000"/>
                </a:solidFill>
                <a:latin typeface="Canva Sans"/>
                <a:ea typeface="Canva Sans"/>
                <a:cs typeface="Canva Sans"/>
                <a:sym typeface="Canva Sans"/>
              </a:rPr>
              <a:t>WHERE ChucVu = 'Phục vụ'</a:t>
            </a:r>
          </a:p>
          <a:p>
            <a:pPr algn="l">
              <a:lnSpc>
                <a:spcPts val="5303"/>
              </a:lnSpc>
            </a:pPr>
            <a:r>
              <a:rPr lang="en-US" sz="3399">
                <a:solidFill>
                  <a:srgbClr val="000000"/>
                </a:solidFill>
                <a:latin typeface="Canva Sans"/>
                <a:ea typeface="Canva Sans"/>
                <a:cs typeface="Canva Sans"/>
                <a:sym typeface="Canva Sans"/>
              </a:rPr>
              <a:t>  AND MaDonVi IN (</a:t>
            </a:r>
          </a:p>
          <a:p>
            <a:pPr algn="l">
              <a:lnSpc>
                <a:spcPts val="5303"/>
              </a:lnSpc>
            </a:pPr>
            <a:r>
              <a:rPr lang="en-US" sz="3399">
                <a:solidFill>
                  <a:srgbClr val="000000"/>
                </a:solidFill>
                <a:latin typeface="Canva Sans"/>
                <a:ea typeface="Canva Sans"/>
                <a:cs typeface="Canva Sans"/>
                <a:sym typeface="Canva Sans"/>
              </a:rPr>
              <a:t>   SELECT MaDonVi</a:t>
            </a:r>
          </a:p>
          <a:p>
            <a:pPr algn="l">
              <a:lnSpc>
                <a:spcPts val="5303"/>
              </a:lnSpc>
            </a:pPr>
            <a:r>
              <a:rPr lang="en-US" sz="3399">
                <a:solidFill>
                  <a:srgbClr val="000000"/>
                </a:solidFill>
                <a:latin typeface="Canva Sans"/>
                <a:ea typeface="Canva Sans"/>
                <a:cs typeface="Canva Sans"/>
                <a:sym typeface="Canva Sans"/>
              </a:rPr>
              <a:t>   FROM SELECTDonvi</a:t>
            </a:r>
          </a:p>
          <a:p>
            <a:pPr algn="l">
              <a:lnSpc>
                <a:spcPts val="5303"/>
              </a:lnSpc>
            </a:pPr>
            <a:r>
              <a:rPr lang="en-US" sz="3399">
                <a:solidFill>
                  <a:srgbClr val="000000"/>
                </a:solidFill>
                <a:latin typeface="Canva Sans"/>
                <a:ea typeface="Canva Sans"/>
                <a:cs typeface="Canva Sans"/>
                <a:sym typeface="Canva Sans"/>
              </a:rPr>
              <a:t>WHERE TenDonVi LIKE '%Phục vụ%' )</a:t>
            </a:r>
          </a:p>
          <a:p>
            <a:pPr algn="l">
              <a:lnSpc>
                <a:spcPts val="5303"/>
              </a:lnSpc>
            </a:pPr>
            <a:endParaRPr lang="en-US" sz="3399">
              <a:solidFill>
                <a:srgbClr val="000000"/>
              </a:solidFill>
              <a:latin typeface="Canva Sans"/>
              <a:ea typeface="Canva Sans"/>
              <a:cs typeface="Canva Sans"/>
              <a:sym typeface="Canva Sans"/>
            </a:endParaRP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3241862" y="4000988"/>
            <a:ext cx="10477667" cy="2285023"/>
          </a:xfrm>
          <a:custGeom>
            <a:rect l="l" t="t" r="r" b="b"/>
            <a:pathLst>
              <a:path w="10477667" h="2285023">
                <a:moveTo>
                  <a:pt x="0" y="0"/>
                </a:moveTo>
                <a:lnTo>
                  <a:pt x="10477667" y="0"/>
                </a:lnTo>
                <a:lnTo>
                  <a:pt x="10477667" y="2285024"/>
                </a:lnTo>
                <a:lnTo>
                  <a:pt x="0" y="2285024"/>
                </a:lnTo>
                <a:lnTo>
                  <a:pt x="0" y="0"/>
                </a:lnTo>
                <a:close/>
              </a:path>
            </a:pathLst>
          </a:custGeom>
          <a:blipFill>
            <a:blip r:embed="rId6"/>
            <a:stretch>
              <a:fillRect/>
            </a:stretch>
          </a:blipFill>
        </p:spPr>
        <p:txBody>
          <a:bodyPr/>
          <a:lstStyle/>
          <a:p/>
        </p:txBody>
      </p:sp>
      <p:sp>
        <p:nvSpPr>
          <p:cNvPr id="9" name="TextBox 9"/>
          <p:cNvSpPr txBox="1"/>
          <p:nvPr/>
        </p:nvSpPr>
        <p:spPr>
          <a:xfrm>
            <a:off x="2454948" y="2061426"/>
            <a:ext cx="12051494"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2. Cập nhật chức vụ thành phụ trách hậu cần cho tất cả cán bộ có tên đơn vị chứa "Phục vụ" và hiện tại đang có chức vụ là "Phục vụ". (Huỳnh Phương Anh)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10" name="TextBox 10"/>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5334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II. Câu lệnh cập nhật (UPDATE): </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TextBox 6"/>
          <p:cNvSpPr txBox="1"/>
          <p:nvPr/>
        </p:nvSpPr>
        <p:spPr>
          <a:xfrm>
            <a:off x="2454948" y="2061426"/>
            <a:ext cx="12051494"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Xóa tất cả cán bộ coi thi có chức vụ là Thư ký, làm việc tại điểm thi đặt ở trường PTTH Bùi Thị Xuân. Trường PTTH Bùi Thị Xuân ( Nguyễn Kiều Trinh)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7" name="Freeform 7"/>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8" name="Freeform 8"/>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9" name="TextBox 9"/>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III. Câu lệnh xóa (DELETE)</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
        <p:nvSpPr>
          <p:cNvPr id="11" name="TextBox 11"/>
          <p:cNvSpPr txBox="1"/>
          <p:nvPr/>
        </p:nvSpPr>
        <p:spPr>
          <a:xfrm>
            <a:off x="2652472" y="3502495"/>
            <a:ext cx="12983057" cy="4635627"/>
          </a:xfrm>
          <a:prstGeom prst="rect">
            <a:avLst/>
          </a:prstGeom>
        </p:spPr>
        <p:txBody>
          <a:bodyPr lIns="0" tIns="0" rIns="0" bIns="0" rtlCol="0" anchor="t">
            <a:spAutoFit/>
          </a:bodyPr>
          <a:lstStyle/>
          <a:p>
            <a:pPr algn="l">
              <a:lnSpc>
                <a:spcPts val="5303"/>
              </a:lnSpc>
            </a:pPr>
            <a:r>
              <a:rPr lang="en-US" sz="3399">
                <a:solidFill>
                  <a:srgbClr val="000000"/>
                </a:solidFill>
                <a:latin typeface="Canva Sans"/>
                <a:ea typeface="Canva Sans"/>
                <a:cs typeface="Canva Sans"/>
                <a:sym typeface="Canva Sans"/>
              </a:rPr>
              <a:t>DELETE FROM Canbo</a:t>
            </a:r>
          </a:p>
          <a:p>
            <a:pPr algn="l">
              <a:lnSpc>
                <a:spcPts val="5303"/>
              </a:lnSpc>
            </a:pPr>
            <a:r>
              <a:rPr lang="en-US" sz="3399">
                <a:solidFill>
                  <a:srgbClr val="000000"/>
                </a:solidFill>
                <a:latin typeface="Canva Sans"/>
                <a:ea typeface="Canva Sans"/>
                <a:cs typeface="Canva Sans"/>
                <a:sym typeface="Canva Sans"/>
              </a:rPr>
              <a:t>WHERE ChucVu = 'Thư ký'</a:t>
            </a:r>
          </a:p>
          <a:p>
            <a:pPr algn="l">
              <a:lnSpc>
                <a:spcPts val="5303"/>
              </a:lnSpc>
            </a:pPr>
            <a:r>
              <a:rPr lang="en-US" sz="3399">
                <a:solidFill>
                  <a:srgbClr val="000000"/>
                </a:solidFill>
                <a:latin typeface="Canva Sans"/>
                <a:ea typeface="Canva Sans"/>
                <a:cs typeface="Canva Sans"/>
                <a:sym typeface="Canva Sans"/>
              </a:rPr>
              <a:t>AND DiemThiSo IN (</a:t>
            </a:r>
          </a:p>
          <a:p>
            <a:pPr algn="l">
              <a:lnSpc>
                <a:spcPts val="5303"/>
              </a:lnSpc>
            </a:pPr>
            <a:r>
              <a:rPr lang="en-US" sz="3399">
                <a:solidFill>
                  <a:srgbClr val="000000"/>
                </a:solidFill>
                <a:latin typeface="Canva Sans"/>
                <a:ea typeface="Canva Sans"/>
                <a:cs typeface="Canva Sans"/>
                <a:sym typeface="Canva Sans"/>
              </a:rPr>
              <a:t>SELECT DiemThiSo</a:t>
            </a:r>
          </a:p>
          <a:p>
            <a:pPr algn="l">
              <a:lnSpc>
                <a:spcPts val="5303"/>
              </a:lnSpc>
            </a:pPr>
            <a:r>
              <a:rPr lang="en-US" sz="3399">
                <a:solidFill>
                  <a:srgbClr val="000000"/>
                </a:solidFill>
                <a:latin typeface="Canva Sans"/>
                <a:ea typeface="Canva Sans"/>
                <a:cs typeface="Canva Sans"/>
                <a:sym typeface="Canva Sans"/>
              </a:rPr>
              <a:t>   FROM Diemthi</a:t>
            </a:r>
          </a:p>
          <a:p>
            <a:pPr algn="l">
              <a:lnSpc>
                <a:spcPts val="5303"/>
              </a:lnSpc>
            </a:pPr>
            <a:r>
              <a:rPr lang="en-US" sz="3399">
                <a:solidFill>
                  <a:srgbClr val="000000"/>
                </a:solidFill>
                <a:latin typeface="Canva Sans"/>
                <a:ea typeface="Canva Sans"/>
                <a:cs typeface="Canva Sans"/>
                <a:sym typeface="Canva Sans"/>
              </a:rPr>
              <a:t>WHERE Diachidiemthi LIKE'%PTTH Bùi Thị Xuân%') </a:t>
            </a:r>
          </a:p>
          <a:p>
            <a:pPr algn="l">
              <a:lnSpc>
                <a:spcPts val="5303"/>
              </a:lnSpc>
            </a:pPr>
            <a:endParaRPr lang="en-US" sz="3399">
              <a:solidFill>
                <a:srgbClr val="000000"/>
              </a:solidFill>
              <a:latin typeface="Canva Sans"/>
              <a:ea typeface="Canva Sans"/>
              <a:cs typeface="Canva Sans"/>
              <a:sym typeface="Canva Sans"/>
            </a:endParaRP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3847992" y="4055768"/>
            <a:ext cx="10592017" cy="2175465"/>
          </a:xfrm>
          <a:custGeom>
            <a:rect l="l" t="t" r="r" b="b"/>
            <a:pathLst>
              <a:path w="10592017" h="2175465">
                <a:moveTo>
                  <a:pt x="0" y="0"/>
                </a:moveTo>
                <a:lnTo>
                  <a:pt x="10592016" y="0"/>
                </a:lnTo>
                <a:lnTo>
                  <a:pt x="10592016" y="2175464"/>
                </a:lnTo>
                <a:lnTo>
                  <a:pt x="0" y="2175464"/>
                </a:lnTo>
                <a:lnTo>
                  <a:pt x="0" y="0"/>
                </a:lnTo>
                <a:close/>
              </a:path>
            </a:pathLst>
          </a:custGeom>
          <a:blipFill>
            <a:blip r:embed="rId6"/>
            <a:stretch>
              <a:fillRect/>
            </a:stretch>
          </a:blipFill>
        </p:spPr>
        <p:txBody>
          <a:bodyPr/>
          <a:lstStyle/>
          <a:p/>
        </p:txBody>
      </p:sp>
      <p:sp>
        <p:nvSpPr>
          <p:cNvPr id="9" name="TextBox 9"/>
          <p:cNvSpPr txBox="1"/>
          <p:nvPr/>
        </p:nvSpPr>
        <p:spPr>
          <a:xfrm>
            <a:off x="2454948" y="2061426"/>
            <a:ext cx="12051494"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Xóa tất cả cán bộ coi thi có chức vụ là Thư ký, làm việc tại điểm thi đặt ở trường PTTH Bùi Thị Xuân. Trường PTTH Bùi Thị Xuân ( Nguyễn Kiều Trinh)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10" name="TextBox 10"/>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III. Câu lệnh xóa (DELETE)</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TextBox 6"/>
          <p:cNvSpPr txBox="1"/>
          <p:nvPr/>
        </p:nvSpPr>
        <p:spPr>
          <a:xfrm>
            <a:off x="2454948" y="2280741"/>
            <a:ext cx="12051494" cy="21844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2.  Xóa tất cả thí sinh đã đăng ký ngành "Công nghệ thực phẩm", thi tại phòng không có lịch thi môn Hóa (M03) từ ngày 01/07/2025 đến 05/07/2025. (Huỳnh Lê Thùy Linh)</a:t>
            </a:r>
          </a:p>
          <a:p>
            <a:pPr algn="just">
              <a:lnSpc>
                <a:spcPts val="3499"/>
              </a:lnSpc>
            </a:pPr>
            <a:endParaRPr lang="en-US" sz="2499" b="1">
              <a:solidFill>
                <a:srgbClr val="004CCF"/>
              </a:solidFill>
              <a:latin typeface="Public Sans Bold"/>
              <a:ea typeface="Public Sans Bold"/>
              <a:cs typeface="Public Sans Bold"/>
              <a:sym typeface="Public Sans Bold"/>
            </a:endParaRP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7" name="Freeform 7"/>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8" name="Freeform 8"/>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9" name="TextBox 9"/>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III. Câu lệnh xóa (DELETE)</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
        <p:nvSpPr>
          <p:cNvPr id="11" name="TextBox 11"/>
          <p:cNvSpPr txBox="1"/>
          <p:nvPr/>
        </p:nvSpPr>
        <p:spPr>
          <a:xfrm>
            <a:off x="2728132" y="3841685"/>
            <a:ext cx="12983057" cy="6635877"/>
          </a:xfrm>
          <a:prstGeom prst="rect">
            <a:avLst/>
          </a:prstGeom>
        </p:spPr>
        <p:txBody>
          <a:bodyPr lIns="0" tIns="0" rIns="0" bIns="0" rtlCol="0" anchor="t">
            <a:spAutoFit/>
          </a:bodyPr>
          <a:lstStyle/>
          <a:p>
            <a:pPr algn="l">
              <a:lnSpc>
                <a:spcPts val="5303"/>
              </a:lnSpc>
            </a:pPr>
            <a:r>
              <a:rPr lang="en-US" sz="3399">
                <a:solidFill>
                  <a:srgbClr val="000000"/>
                </a:solidFill>
                <a:latin typeface="Canva Sans"/>
                <a:ea typeface="Canva Sans"/>
                <a:cs typeface="Canva Sans"/>
                <a:sym typeface="Canva Sans"/>
              </a:rPr>
              <a:t>DELETE FROM Thisinh</a:t>
            </a:r>
          </a:p>
          <a:p>
            <a:pPr algn="l">
              <a:lnSpc>
                <a:spcPts val="5303"/>
              </a:lnSpc>
            </a:pPr>
            <a:r>
              <a:rPr lang="en-US" sz="3399">
                <a:solidFill>
                  <a:srgbClr val="000000"/>
                </a:solidFill>
                <a:latin typeface="Canva Sans"/>
                <a:ea typeface="Canva Sans"/>
                <a:cs typeface="Canva Sans"/>
                <a:sym typeface="Canva Sans"/>
              </a:rPr>
              <a:t>WHERE MaNganh = '05'</a:t>
            </a:r>
          </a:p>
          <a:p>
            <a:pPr algn="l">
              <a:lnSpc>
                <a:spcPts val="5303"/>
              </a:lnSpc>
            </a:pPr>
            <a:r>
              <a:rPr lang="en-US" sz="3399">
                <a:solidFill>
                  <a:srgbClr val="000000"/>
                </a:solidFill>
                <a:latin typeface="Canva Sans"/>
                <a:ea typeface="Canva Sans"/>
                <a:cs typeface="Canva Sans"/>
                <a:sym typeface="Canva Sans"/>
              </a:rPr>
              <a:t>AND NOT EXISTS (</a:t>
            </a:r>
          </a:p>
          <a:p>
            <a:pPr algn="l">
              <a:lnSpc>
                <a:spcPts val="5303"/>
              </a:lnSpc>
            </a:pPr>
            <a:r>
              <a:rPr lang="en-US" sz="3399">
                <a:solidFill>
                  <a:srgbClr val="000000"/>
                </a:solidFill>
                <a:latin typeface="Canva Sans"/>
                <a:ea typeface="Canva Sans"/>
                <a:cs typeface="Canva Sans"/>
                <a:sym typeface="Canva Sans"/>
              </a:rPr>
              <a:t>   SELECT 1</a:t>
            </a:r>
          </a:p>
          <a:p>
            <a:pPr algn="l">
              <a:lnSpc>
                <a:spcPts val="5303"/>
              </a:lnSpc>
            </a:pPr>
            <a:r>
              <a:rPr lang="en-US" sz="3399">
                <a:solidFill>
                  <a:srgbClr val="000000"/>
                </a:solidFill>
                <a:latin typeface="Canva Sans"/>
                <a:ea typeface="Canva Sans"/>
                <a:cs typeface="Canva Sans"/>
                <a:sym typeface="Canva Sans"/>
              </a:rPr>
              <a:t>   FROM Lichthi LT</a:t>
            </a:r>
          </a:p>
          <a:p>
            <a:pPr algn="l">
              <a:lnSpc>
                <a:spcPts val="5303"/>
              </a:lnSpc>
            </a:pPr>
            <a:r>
              <a:rPr lang="en-US" sz="3399">
                <a:solidFill>
                  <a:srgbClr val="000000"/>
                </a:solidFill>
                <a:latin typeface="Canva Sans"/>
                <a:ea typeface="Canva Sans"/>
                <a:cs typeface="Canva Sans"/>
                <a:sym typeface="Canva Sans"/>
              </a:rPr>
              <a:t>   WHERE LT.SoPhong = Thisinh.SoPhong</a:t>
            </a:r>
          </a:p>
          <a:p>
            <a:pPr algn="l">
              <a:lnSpc>
                <a:spcPts val="5303"/>
              </a:lnSpc>
            </a:pPr>
            <a:r>
              <a:rPr lang="en-US" sz="3399">
                <a:solidFill>
                  <a:srgbClr val="000000"/>
                </a:solidFill>
                <a:latin typeface="Canva Sans"/>
                <a:ea typeface="Canva Sans"/>
                <a:cs typeface="Canva Sans"/>
                <a:sym typeface="Canva Sans"/>
              </a:rPr>
              <a:t>     AND LT.MaMT = 'M03'</a:t>
            </a:r>
          </a:p>
          <a:p>
            <a:pPr algn="l">
              <a:lnSpc>
                <a:spcPts val="5303"/>
              </a:lnSpc>
            </a:pPr>
            <a:r>
              <a:rPr lang="en-US" sz="3399">
                <a:solidFill>
                  <a:srgbClr val="000000"/>
                </a:solidFill>
                <a:latin typeface="Canva Sans"/>
                <a:ea typeface="Canva Sans"/>
                <a:cs typeface="Canva Sans"/>
                <a:sym typeface="Canva Sans"/>
              </a:rPr>
              <a:t>     AND LT.NgayThi BETWEEN '2025-07-01' AND '2025-07-05'</a:t>
            </a:r>
          </a:p>
          <a:p>
            <a:pPr algn="l">
              <a:lnSpc>
                <a:spcPts val="5303"/>
              </a:lnSpc>
            </a:pPr>
            <a:r>
              <a:rPr lang="en-US" sz="3399">
                <a:solidFill>
                  <a:srgbClr val="000000"/>
                </a:solidFill>
                <a:latin typeface="Canva Sans"/>
                <a:ea typeface="Canva Sans"/>
                <a:cs typeface="Canva Sans"/>
                <a:sym typeface="Canva Sans"/>
              </a:rPr>
              <a:t>);</a:t>
            </a:r>
          </a:p>
          <a:p>
            <a:pPr algn="l">
              <a:lnSpc>
                <a:spcPts val="5303"/>
              </a:lnSpc>
            </a:pPr>
            <a:endParaRPr lang="en-US" sz="3399">
              <a:solidFill>
                <a:srgbClr val="000000"/>
              </a:solidFill>
              <a:latin typeface="Canva Sans"/>
              <a:ea typeface="Canva Sans"/>
              <a:cs typeface="Canva Sans"/>
              <a:sym typeface="Canva Sans"/>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3719631" y="4465141"/>
            <a:ext cx="10786811" cy="2450790"/>
          </a:xfrm>
          <a:custGeom>
            <a:rect l="l" t="t" r="r" b="b"/>
            <a:pathLst>
              <a:path w="10786811" h="2450790">
                <a:moveTo>
                  <a:pt x="0" y="0"/>
                </a:moveTo>
                <a:lnTo>
                  <a:pt x="10786811" y="0"/>
                </a:lnTo>
                <a:lnTo>
                  <a:pt x="10786811" y="2450791"/>
                </a:lnTo>
                <a:lnTo>
                  <a:pt x="0" y="2450791"/>
                </a:lnTo>
                <a:lnTo>
                  <a:pt x="0" y="0"/>
                </a:lnTo>
                <a:close/>
              </a:path>
            </a:pathLst>
          </a:custGeom>
          <a:blipFill>
            <a:blip r:embed="rId6"/>
            <a:stretch>
              <a:fillRect/>
            </a:stretch>
          </a:blipFill>
        </p:spPr>
        <p:txBody>
          <a:bodyPr/>
          <a:lstStyle/>
          <a:p/>
        </p:txBody>
      </p:sp>
      <p:sp>
        <p:nvSpPr>
          <p:cNvPr id="9" name="TextBox 9"/>
          <p:cNvSpPr txBox="1"/>
          <p:nvPr/>
        </p:nvSpPr>
        <p:spPr>
          <a:xfrm>
            <a:off x="2454948" y="2280741"/>
            <a:ext cx="12051494" cy="21844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2.  Xóa tất cả thí sinh đã đăng ký ngành "Công nghệ thực phẩm", thi tại phòng không có lịch thi môn Hóa (M03) từ ngày 01/07/2025 đến 05/07/2025. (Huỳnh Lê Thùy Linh)</a:t>
            </a:r>
          </a:p>
          <a:p>
            <a:pPr algn="just">
              <a:lnSpc>
                <a:spcPts val="3499"/>
              </a:lnSpc>
            </a:pPr>
            <a:endParaRPr lang="en-US" sz="2499" b="1">
              <a:solidFill>
                <a:srgbClr val="004CCF"/>
              </a:solidFill>
              <a:latin typeface="Public Sans Bold"/>
              <a:ea typeface="Public Sans Bold"/>
              <a:cs typeface="Public Sans Bold"/>
              <a:sym typeface="Public Sans Bold"/>
            </a:endParaRP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10" name="TextBox 10"/>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III. Câu lệnh xóa (DELETE)</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TextBox 6"/>
          <p:cNvSpPr txBox="1"/>
          <p:nvPr/>
        </p:nvSpPr>
        <p:spPr>
          <a:xfrm>
            <a:off x="2652472" y="2318220"/>
            <a:ext cx="10204004" cy="86995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 Thống kê theo mỗi khu vực và ngành số thí sinh, điểm trung bình, tổng thời gian thi và số ca thi trong toàn bộ dữ liệu. (Võ Phú Thịnh)</a:t>
            </a:r>
          </a:p>
        </p:txBody>
      </p:sp>
      <p:sp>
        <p:nvSpPr>
          <p:cNvPr id="7" name="Freeform 7"/>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8" name="Freeform 8"/>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9" name="TextBox 9"/>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IV.Truy vấn nhóm (GROUP BY)</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
        <p:nvSpPr>
          <p:cNvPr id="11" name="TextBox 11"/>
          <p:cNvSpPr txBox="1"/>
          <p:nvPr/>
        </p:nvSpPr>
        <p:spPr>
          <a:xfrm>
            <a:off x="3007035" y="3391323"/>
            <a:ext cx="11819741" cy="7224052"/>
          </a:xfrm>
          <a:prstGeom prst="rect">
            <a:avLst/>
          </a:prstGeom>
        </p:spPr>
        <p:txBody>
          <a:bodyPr lIns="0" tIns="0" rIns="0" bIns="0" rtlCol="0" anchor="t">
            <a:spAutoFit/>
          </a:bodyPr>
          <a:lstStyle/>
          <a:p>
            <a:pPr algn="l">
              <a:lnSpc>
                <a:spcPts val="4414"/>
              </a:lnSpc>
            </a:pPr>
            <a:r>
              <a:rPr lang="en-US" sz="3002">
                <a:solidFill>
                  <a:srgbClr val="000000"/>
                </a:solidFill>
                <a:latin typeface="Canva Sans"/>
                <a:ea typeface="Canva Sans"/>
                <a:cs typeface="Canva Sans"/>
                <a:sym typeface="Canva Sans"/>
              </a:rPr>
              <a:t>SELECT t.KhuVuc, t.MaNganh,</a:t>
            </a:r>
          </a:p>
          <a:p>
            <a:pPr algn="l">
              <a:lnSpc>
                <a:spcPts val="4414"/>
              </a:lnSpc>
            </a:pPr>
            <a:r>
              <a:rPr lang="en-US" sz="3002">
                <a:solidFill>
                  <a:srgbClr val="000000"/>
                </a:solidFill>
                <a:latin typeface="Canva Sans"/>
                <a:ea typeface="Canva Sans"/>
                <a:cs typeface="Canva Sans"/>
                <a:sym typeface="Canva Sans"/>
              </a:rPr>
              <a:t>COUNT(DISTINCT t.SoBD)  AS SoThiSinh, </a:t>
            </a:r>
          </a:p>
          <a:p>
            <a:pPr algn="l">
              <a:lnSpc>
                <a:spcPts val="4414"/>
              </a:lnSpc>
            </a:pPr>
            <a:r>
              <a:rPr lang="en-US" sz="3002">
                <a:solidFill>
                  <a:srgbClr val="000000"/>
                </a:solidFill>
                <a:latin typeface="Canva Sans"/>
                <a:ea typeface="Canva Sans"/>
                <a:cs typeface="Canva Sans"/>
                <a:sym typeface="Canva Sans"/>
              </a:rPr>
              <a:t>ROUND(AVG (p.DiemThiSo * 1.0), 2) AS DiemTrungBinh, </a:t>
            </a:r>
          </a:p>
          <a:p>
            <a:pPr algn="l">
              <a:lnSpc>
                <a:spcPts val="4414"/>
              </a:lnSpc>
            </a:pPr>
            <a:r>
              <a:rPr lang="en-US" sz="3002">
                <a:solidFill>
                  <a:srgbClr val="000000"/>
                </a:solidFill>
                <a:latin typeface="Canva Sans"/>
                <a:ea typeface="Canva Sans"/>
                <a:cs typeface="Canva Sans"/>
                <a:sym typeface="Canva Sans"/>
              </a:rPr>
              <a:t>SUM (l.Phut) AS TongPhutThi, </a:t>
            </a:r>
          </a:p>
          <a:p>
            <a:pPr algn="l">
              <a:lnSpc>
                <a:spcPts val="4414"/>
              </a:lnSpc>
            </a:pPr>
            <a:r>
              <a:rPr lang="en-US" sz="3002">
                <a:solidFill>
                  <a:srgbClr val="000000"/>
                </a:solidFill>
                <a:latin typeface="Canva Sans"/>
                <a:ea typeface="Canva Sans"/>
                <a:cs typeface="Canva Sans"/>
                <a:sym typeface="Canva Sans"/>
              </a:rPr>
              <a:t>COUNT (l.BuoiThi) AS SoCaThi </a:t>
            </a:r>
          </a:p>
          <a:p>
            <a:pPr algn="l">
              <a:lnSpc>
                <a:spcPts val="4414"/>
              </a:lnSpc>
            </a:pPr>
            <a:r>
              <a:rPr lang="en-US" sz="3002">
                <a:solidFill>
                  <a:srgbClr val="000000"/>
                </a:solidFill>
                <a:latin typeface="Canva Sans"/>
                <a:ea typeface="Canva Sans"/>
                <a:cs typeface="Canva Sans"/>
                <a:sym typeface="Canva Sans"/>
              </a:rPr>
              <a:t>FROM Thisinh AS t </a:t>
            </a:r>
          </a:p>
          <a:p>
            <a:pPr algn="l">
              <a:lnSpc>
                <a:spcPts val="4414"/>
              </a:lnSpc>
            </a:pPr>
            <a:r>
              <a:rPr lang="en-US" sz="3002">
                <a:solidFill>
                  <a:srgbClr val="000000"/>
                </a:solidFill>
                <a:latin typeface="Canva Sans"/>
                <a:ea typeface="Canva Sans"/>
                <a:cs typeface="Canva Sans"/>
                <a:sym typeface="Canva Sans"/>
              </a:rPr>
              <a:t>JOIN Phongthi AS ph ON t.SoPhong = ph.SoPhong </a:t>
            </a:r>
          </a:p>
          <a:p>
            <a:pPr algn="l">
              <a:lnSpc>
                <a:spcPts val="4414"/>
              </a:lnSpc>
            </a:pPr>
            <a:r>
              <a:rPr lang="en-US" sz="3002">
                <a:solidFill>
                  <a:srgbClr val="000000"/>
                </a:solidFill>
                <a:latin typeface="Canva Sans"/>
                <a:ea typeface="Canva Sans"/>
                <a:cs typeface="Canva Sans"/>
                <a:sym typeface="Canva Sans"/>
              </a:rPr>
              <a:t>JOIN Lichthi AS l ON ph.SoPhong = l.SoPhong</a:t>
            </a:r>
          </a:p>
          <a:p>
            <a:pPr algn="l">
              <a:lnSpc>
                <a:spcPts val="4414"/>
              </a:lnSpc>
            </a:pPr>
            <a:r>
              <a:rPr lang="en-US" sz="3002">
                <a:solidFill>
                  <a:srgbClr val="000000"/>
                </a:solidFill>
                <a:latin typeface="Canva Sans"/>
                <a:ea typeface="Canva Sans"/>
                <a:cs typeface="Canva Sans"/>
                <a:sym typeface="Canva Sans"/>
              </a:rPr>
              <a:t>JOIN DiemthiAS p ON ph.DiemThiSo = p.DiemThiSo </a:t>
            </a:r>
          </a:p>
          <a:p>
            <a:pPr algn="l">
              <a:lnSpc>
                <a:spcPts val="4414"/>
              </a:lnSpc>
            </a:pPr>
            <a:r>
              <a:rPr lang="en-US" sz="3002">
                <a:solidFill>
                  <a:srgbClr val="000000"/>
                </a:solidFill>
                <a:latin typeface="Canva Sans"/>
                <a:ea typeface="Canva Sans"/>
                <a:cs typeface="Canva Sans"/>
                <a:sym typeface="Canva Sans"/>
              </a:rPr>
              <a:t>GROUP BY t.KhuVuc, t.MaNganh </a:t>
            </a:r>
          </a:p>
          <a:p>
            <a:pPr algn="l">
              <a:lnSpc>
                <a:spcPts val="4414"/>
              </a:lnSpc>
            </a:pPr>
            <a:r>
              <a:rPr lang="en-US" sz="3002">
                <a:solidFill>
                  <a:srgbClr val="000000"/>
                </a:solidFill>
                <a:latin typeface="Canva Sans"/>
                <a:ea typeface="Canva Sans"/>
                <a:cs typeface="Canva Sans"/>
                <a:sym typeface="Canva Sans"/>
              </a:rPr>
              <a:t>ORDER BY t.KhuVuc,t.MaNganh;</a:t>
            </a:r>
          </a:p>
          <a:p>
            <a:pPr algn="l">
              <a:lnSpc>
                <a:spcPts val="4414"/>
              </a:lnSpc>
            </a:pPr>
            <a:r>
              <a:rPr lang="en-US" sz="3002">
                <a:solidFill>
                  <a:srgbClr val="000000"/>
                </a:solidFill>
                <a:latin typeface="Canva Sans"/>
                <a:ea typeface="Canva Sans"/>
                <a:cs typeface="Canva Sans"/>
                <a:sym typeface="Canva Sans"/>
              </a:rPr>
              <a:t>Kết quả:  3 rows</a:t>
            </a:r>
          </a:p>
          <a:p>
            <a:pPr algn="l">
              <a:lnSpc>
                <a:spcPts val="4414"/>
              </a:lnSpc>
            </a:pPr>
            <a:endParaRPr lang="en-US" sz="3002">
              <a:solidFill>
                <a:srgbClr val="000000"/>
              </a:solidFill>
              <a:latin typeface="Canva Sans"/>
              <a:ea typeface="Canva Sans"/>
              <a:cs typeface="Canva Sans"/>
              <a:sym typeface="Canva Sans"/>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0" y="0"/>
            <a:ext cx="18288000" cy="10287000"/>
          </a:xfrm>
          <a:custGeom>
            <a:rect l="l" t="t" r="r" b="b"/>
            <a:pathLst>
              <a:path w="18288000" h="10287000">
                <a:moveTo>
                  <a:pt x="0" y="0"/>
                </a:moveTo>
                <a:lnTo>
                  <a:pt x="18288000" y="0"/>
                </a:lnTo>
                <a:lnTo>
                  <a:pt x="18288000" y="10287000"/>
                </a:lnTo>
                <a:lnTo>
                  <a:pt x="0" y="10287000"/>
                </a:lnTo>
                <a:lnTo>
                  <a:pt x="0" y="0"/>
                </a:lnTo>
                <a:close/>
              </a:path>
            </a:pathLst>
          </a:custGeom>
          <a:blipFill>
            <a:blip r:embed="rId2"/>
            <a:stretch>
              <a:fillRect t="-34395" r="-19706" b="-15902"/>
            </a:stretch>
          </a:blipFill>
        </p:spPr>
        <p:txBody>
          <a:bodyPr/>
          <a:lstStyle/>
          <a:p/>
        </p:txBody>
      </p:sp>
      <p:sp>
        <p:nvSpPr>
          <p:cNvPr id="3" name="TextBox 3"/>
          <p:cNvSpPr txBox="1"/>
          <p:nvPr/>
        </p:nvSpPr>
        <p:spPr>
          <a:xfrm>
            <a:off x="5389649" y="918204"/>
            <a:ext cx="7508701" cy="719957"/>
          </a:xfrm>
          <a:prstGeom prst="rect">
            <a:avLst/>
          </a:prstGeom>
        </p:spPr>
        <p:txBody>
          <a:bodyPr lIns="0" tIns="0" rIns="0" bIns="0" rtlCol="0" anchor="t">
            <a:spAutoFit/>
          </a:bodyPr>
          <a:lstStyle/>
          <a:p>
            <a:pPr marL="0" lvl="0" indent="0" algn="l">
              <a:lnSpc>
                <a:spcPts val="5443"/>
              </a:lnSpc>
              <a:spcBef>
                <a:spcPct val="0"/>
              </a:spcBef>
            </a:pPr>
            <a:r>
              <a:rPr lang="en-US" sz="5135" b="1">
                <a:solidFill>
                  <a:srgbClr val="004CCF"/>
                </a:solidFill>
                <a:latin typeface="Aileron Ultra-Bold"/>
                <a:ea typeface="Aileron Ultra-Bold"/>
                <a:cs typeface="Aileron Ultra-Bold"/>
                <a:sym typeface="Aileron Ultra-Bold"/>
              </a:rPr>
              <a:t>MỨC ĐỘ HOÀN THÀNH</a:t>
            </a:r>
          </a:p>
        </p:txBody>
      </p:sp>
      <p:graphicFrame>
        <p:nvGraphicFramePr>
          <p:cNvPr id="4" name="Table 4"/>
          <p:cNvGraphicFramePr>
            <a:graphicFrameLocks noGrp="1"/>
          </p:cNvGraphicFramePr>
          <p:nvPr/>
        </p:nvGraphicFramePr>
        <p:xfrm>
          <a:off x="4728002" y="2102262"/>
          <a:ext cx="8831996" cy="7717735"/>
        </p:xfrm>
        <a:graphic>
          <a:graphicData uri="http://schemas.openxmlformats.org/drawingml/2006/table">
            <a:tbl>
              <a:tblPr/>
              <a:tblGrid>
                <a:gridCol w="4415998"/>
                <a:gridCol w="4415998"/>
              </a:tblGrid>
              <a:tr h="1447795">
                <a:tc>
                  <a:txBody>
                    <a:bodyPr vert="horz" wrap="square" rtlCol="0" anchor="t"/>
                    <a:lstStyle/>
                    <a:p>
                      <a:pPr algn="ctr">
                        <a:lnSpc>
                          <a:spcPts val="3499"/>
                        </a:lnSpc>
                        <a:defRPr/>
                      </a:pPr>
                      <a:r>
                        <a:rPr lang="en-US" sz="2499" b="1">
                          <a:solidFill>
                            <a:srgbClr val="000000"/>
                          </a:solidFill>
                          <a:latin typeface="Public Sans Bold"/>
                          <a:ea typeface="Public Sans Bold"/>
                          <a:cs typeface="Public Sans Bold"/>
                          <a:sym typeface="Public Sans Bold"/>
                        </a:rPr>
                        <a:t>Họ và tên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219"/>
                        </a:lnSpc>
                        <a:defRPr/>
                      </a:pPr>
                      <a:r>
                        <a:rPr lang="en-US" sz="2299" b="1">
                          <a:solidFill>
                            <a:srgbClr val="000000"/>
                          </a:solidFill>
                          <a:latin typeface="Public Sans Bold"/>
                          <a:ea typeface="Public Sans Bold"/>
                          <a:cs typeface="Public Sans Bold"/>
                          <a:sym typeface="Public Sans Bold"/>
                        </a:rPr>
                        <a:t>Đánh giá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447795">
                <a:tc>
                  <a:txBody>
                    <a:bodyPr vert="horz" wrap="square" rtlCol="0" anchor="t"/>
                    <a:lstStyle/>
                    <a:p>
                      <a:pPr algn="ctr">
                        <a:lnSpc>
                          <a:spcPts val="3499"/>
                        </a:lnSpc>
                        <a:defRPr/>
                      </a:pPr>
                      <a:r>
                        <a:rPr lang="en-US" sz="2499">
                          <a:solidFill>
                            <a:srgbClr val="000000"/>
                          </a:solidFill>
                          <a:latin typeface="Public Sans"/>
                          <a:ea typeface="Public Sans"/>
                          <a:cs typeface="Public Sans"/>
                          <a:sym typeface="Public Sans"/>
                        </a:rPr>
                        <a:t>Nguyễn Kiều Trinh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219"/>
                        </a:lnSpc>
                        <a:defRPr/>
                      </a:pPr>
                      <a:r>
                        <a:rPr lang="en-US" sz="2299">
                          <a:solidFill>
                            <a:srgbClr val="000000"/>
                          </a:solidFill>
                          <a:latin typeface="Public Sans"/>
                          <a:ea typeface="Public Sans"/>
                          <a:cs typeface="Public Sans"/>
                          <a:sym typeface="Public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02212">
                <a:tc>
                  <a:txBody>
                    <a:bodyPr vert="horz" wrap="square" rtlCol="0" anchor="t"/>
                    <a:lstStyle/>
                    <a:p>
                      <a:pPr algn="ctr">
                        <a:lnSpc>
                          <a:spcPts val="3499"/>
                        </a:lnSpc>
                        <a:defRPr/>
                      </a:pPr>
                      <a:r>
                        <a:rPr lang="en-US" sz="2499">
                          <a:solidFill>
                            <a:srgbClr val="000000"/>
                          </a:solidFill>
                          <a:latin typeface="Public Sans"/>
                          <a:ea typeface="Public Sans"/>
                          <a:cs typeface="Public Sans"/>
                          <a:sym typeface="Public Sans"/>
                        </a:rPr>
                        <a:t>Đặng Thị Thanh Trúc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219"/>
                        </a:lnSpc>
                        <a:defRPr/>
                      </a:pPr>
                      <a:r>
                        <a:rPr lang="en-US" sz="2299">
                          <a:solidFill>
                            <a:srgbClr val="000000"/>
                          </a:solidFill>
                          <a:latin typeface="Public Sans"/>
                          <a:ea typeface="Public Sans"/>
                          <a:cs typeface="Public Sans"/>
                          <a:sym typeface="Public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992107">
                <a:tc>
                  <a:txBody>
                    <a:bodyPr vert="horz" wrap="square" rtlCol="0" anchor="t"/>
                    <a:lstStyle/>
                    <a:p>
                      <a:pPr algn="ctr">
                        <a:lnSpc>
                          <a:spcPts val="3499"/>
                        </a:lnSpc>
                        <a:defRPr/>
                      </a:pPr>
                      <a:r>
                        <a:rPr lang="en-US" sz="2499">
                          <a:solidFill>
                            <a:srgbClr val="000000"/>
                          </a:solidFill>
                          <a:latin typeface="Public Sans"/>
                          <a:ea typeface="Public Sans"/>
                          <a:cs typeface="Public Sans"/>
                          <a:sym typeface="Public Sans"/>
                        </a:rPr>
                        <a:t>Võ Phú Thịnh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219"/>
                        </a:lnSpc>
                        <a:defRPr/>
                      </a:pPr>
                      <a:r>
                        <a:rPr lang="en-US" sz="2299">
                          <a:solidFill>
                            <a:srgbClr val="000000"/>
                          </a:solidFill>
                          <a:latin typeface="Public Sans"/>
                          <a:ea typeface="Public Sans"/>
                          <a:cs typeface="Public Sans"/>
                          <a:sym typeface="Public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350003">
                <a:tc>
                  <a:txBody>
                    <a:bodyPr vert="horz" wrap="square" rtlCol="0" anchor="t"/>
                    <a:lstStyle/>
                    <a:p>
                      <a:pPr algn="ctr">
                        <a:lnSpc>
                          <a:spcPts val="3499"/>
                        </a:lnSpc>
                        <a:defRPr/>
                      </a:pPr>
                      <a:r>
                        <a:rPr lang="en-US" sz="2499">
                          <a:solidFill>
                            <a:srgbClr val="000000"/>
                          </a:solidFill>
                          <a:latin typeface="Public Sans"/>
                          <a:ea typeface="Public Sans"/>
                          <a:cs typeface="Public Sans"/>
                          <a:sym typeface="Public Sans"/>
                        </a:rPr>
                        <a:t>Huỳnh Phương Anh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219"/>
                        </a:lnSpc>
                        <a:defRPr/>
                      </a:pPr>
                      <a:r>
                        <a:rPr lang="en-US" sz="2299">
                          <a:solidFill>
                            <a:srgbClr val="000000"/>
                          </a:solidFill>
                          <a:latin typeface="Public Sans"/>
                          <a:ea typeface="Public Sans"/>
                          <a:cs typeface="Public Sans"/>
                          <a:sym typeface="Public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477823">
                <a:tc>
                  <a:txBody>
                    <a:bodyPr vert="horz" wrap="square" rtlCol="0" anchor="t"/>
                    <a:lstStyle/>
                    <a:p>
                      <a:pPr algn="ctr">
                        <a:lnSpc>
                          <a:spcPts val="3499"/>
                        </a:lnSpc>
                        <a:defRPr/>
                      </a:pPr>
                      <a:r>
                        <a:rPr lang="en-US" sz="2499">
                          <a:solidFill>
                            <a:srgbClr val="000000"/>
                          </a:solidFill>
                          <a:latin typeface="Public Sans"/>
                          <a:ea typeface="Public Sans"/>
                          <a:cs typeface="Public Sans"/>
                          <a:sym typeface="Public Sans"/>
                        </a:rPr>
                        <a:t>Huỳnh Lê Thuỳ Linh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219"/>
                        </a:lnSpc>
                        <a:defRPr/>
                      </a:pPr>
                      <a:r>
                        <a:rPr lang="en-US" sz="2299">
                          <a:solidFill>
                            <a:srgbClr val="000000"/>
                          </a:solidFill>
                          <a:latin typeface="Public Sans"/>
                          <a:ea typeface="Public Sans"/>
                          <a:cs typeface="Public Sans"/>
                          <a:sym typeface="Public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3066200" y="4217491"/>
            <a:ext cx="11263330" cy="2372732"/>
          </a:xfrm>
          <a:custGeom>
            <a:rect l="l" t="t" r="r" b="b"/>
            <a:pathLst>
              <a:path w="11263330" h="2372732">
                <a:moveTo>
                  <a:pt x="0" y="0"/>
                </a:moveTo>
                <a:lnTo>
                  <a:pt x="11263330" y="0"/>
                </a:lnTo>
                <a:lnTo>
                  <a:pt x="11263330" y="2372732"/>
                </a:lnTo>
                <a:lnTo>
                  <a:pt x="0" y="2372732"/>
                </a:lnTo>
                <a:lnTo>
                  <a:pt x="0" y="0"/>
                </a:lnTo>
                <a:close/>
              </a:path>
            </a:pathLst>
          </a:custGeom>
          <a:blipFill>
            <a:blip r:embed="rId6"/>
            <a:stretch>
              <a:fillRect/>
            </a:stretch>
          </a:blipFill>
        </p:spPr>
        <p:txBody>
          <a:bodyPr/>
          <a:lstStyle/>
          <a:p/>
        </p:txBody>
      </p:sp>
      <p:sp>
        <p:nvSpPr>
          <p:cNvPr id="9" name="TextBox 9"/>
          <p:cNvSpPr txBox="1"/>
          <p:nvPr/>
        </p:nvSpPr>
        <p:spPr>
          <a:xfrm>
            <a:off x="2454948" y="2280741"/>
            <a:ext cx="10204004" cy="86995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 Thống kê theo mỗi khu vực và ngành số thí sinh, điểm trung bình, tổng thời gian thi và số ca thi trong toàn bộ dữ liệu. (Võ Phú Thịnh)</a:t>
            </a:r>
          </a:p>
        </p:txBody>
      </p:sp>
      <p:sp>
        <p:nvSpPr>
          <p:cNvPr id="10" name="TextBox 10"/>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IV.Truy vấn nhóm (GROUP BY)</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TextBox 6"/>
          <p:cNvSpPr txBox="1"/>
          <p:nvPr/>
        </p:nvSpPr>
        <p:spPr>
          <a:xfrm>
            <a:off x="2454948" y="2280741"/>
            <a:ext cx="10204004" cy="174625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2. Tính cho tháng và buổi (Sáng/Chiều) trong năm 2025: tổng số thí sinh, tổng phút thi, điểm trung bình, phút thi nhỏ nhất và lớn nhất. (Huỳnh Phương Anh)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7" name="Freeform 7"/>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8" name="Freeform 8"/>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9" name="TextBox 9"/>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IV.Truy vấn nhóm (GROUP BY)</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
        <p:nvSpPr>
          <p:cNvPr id="11" name="TextBox 11"/>
          <p:cNvSpPr txBox="1"/>
          <p:nvPr/>
        </p:nvSpPr>
        <p:spPr>
          <a:xfrm>
            <a:off x="2899929" y="3743492"/>
            <a:ext cx="9314042" cy="6182923"/>
          </a:xfrm>
          <a:prstGeom prst="rect">
            <a:avLst/>
          </a:prstGeom>
        </p:spPr>
        <p:txBody>
          <a:bodyPr lIns="0" tIns="0" rIns="0" bIns="0" rtlCol="0" anchor="t">
            <a:spAutoFit/>
          </a:bodyPr>
          <a:lstStyle/>
          <a:p>
            <a:pPr algn="l">
              <a:lnSpc>
                <a:spcPts val="3805"/>
              </a:lnSpc>
            </a:pPr>
            <a:r>
              <a:rPr lang="en-US" sz="2439">
                <a:solidFill>
                  <a:srgbClr val="000000"/>
                </a:solidFill>
                <a:latin typeface="Canva Sans"/>
                <a:ea typeface="Canva Sans"/>
                <a:cs typeface="Canva Sans"/>
                <a:sym typeface="Canva Sans"/>
              </a:rPr>
              <a:t>SELECT MONTH(l.NgayThi) AS Thang, l.BuoiThi, </a:t>
            </a:r>
          </a:p>
          <a:p>
            <a:pPr algn="l">
              <a:lnSpc>
                <a:spcPts val="3805"/>
              </a:lnSpc>
            </a:pPr>
            <a:r>
              <a:rPr lang="en-US" sz="2439">
                <a:solidFill>
                  <a:srgbClr val="000000"/>
                </a:solidFill>
                <a:latin typeface="Canva Sans"/>
                <a:ea typeface="Canva Sans"/>
                <a:cs typeface="Canva Sans"/>
                <a:sym typeface="Canva Sans"/>
              </a:rPr>
              <a:t> COUNT(DISTINCT t.SoBD) AS SoThiSinh, </a:t>
            </a:r>
          </a:p>
          <a:p>
            <a:pPr algn="l">
              <a:lnSpc>
                <a:spcPts val="3805"/>
              </a:lnSpc>
            </a:pPr>
            <a:r>
              <a:rPr lang="en-US" sz="2439">
                <a:solidFill>
                  <a:srgbClr val="000000"/>
                </a:solidFill>
                <a:latin typeface="Canva Sans"/>
                <a:ea typeface="Canva Sans"/>
                <a:cs typeface="Canva Sans"/>
                <a:sym typeface="Canva Sans"/>
              </a:rPr>
              <a:t> SUM(l.Phut) AS TongPhut, </a:t>
            </a:r>
          </a:p>
          <a:p>
            <a:pPr algn="l">
              <a:lnSpc>
                <a:spcPts val="3805"/>
              </a:lnSpc>
            </a:pPr>
            <a:r>
              <a:rPr lang="en-US" sz="2439">
                <a:solidFill>
                  <a:srgbClr val="000000"/>
                </a:solidFill>
                <a:latin typeface="Canva Sans"/>
                <a:ea typeface="Canva Sans"/>
                <a:cs typeface="Canva Sans"/>
                <a:sym typeface="Canva Sans"/>
              </a:rPr>
              <a:t> ROUND(AVG(l.Phut * 1.0), 2) AS PhutTrungBinh, </a:t>
            </a:r>
          </a:p>
          <a:p>
            <a:pPr algn="l">
              <a:lnSpc>
                <a:spcPts val="3805"/>
              </a:lnSpc>
            </a:pPr>
            <a:r>
              <a:rPr lang="en-US" sz="2439">
                <a:solidFill>
                  <a:srgbClr val="000000"/>
                </a:solidFill>
                <a:latin typeface="Canva Sans"/>
                <a:ea typeface="Canva Sans"/>
                <a:cs typeface="Canva Sans"/>
                <a:sym typeface="Canva Sans"/>
              </a:rPr>
              <a:t> MIN(l.Phut)  AS PhutNhoNhat, </a:t>
            </a:r>
          </a:p>
          <a:p>
            <a:pPr algn="l">
              <a:lnSpc>
                <a:spcPts val="3805"/>
              </a:lnSpc>
            </a:pPr>
            <a:r>
              <a:rPr lang="en-US" sz="2439">
                <a:solidFill>
                  <a:srgbClr val="000000"/>
                </a:solidFill>
                <a:latin typeface="Canva Sans"/>
                <a:ea typeface="Canva Sans"/>
                <a:cs typeface="Canva Sans"/>
                <a:sym typeface="Canva Sans"/>
              </a:rPr>
              <a:t> MAX(l.Phut)  AS PhutLonNhat </a:t>
            </a:r>
          </a:p>
          <a:p>
            <a:pPr algn="l">
              <a:lnSpc>
                <a:spcPts val="3805"/>
              </a:lnSpc>
            </a:pPr>
            <a:r>
              <a:rPr lang="en-US" sz="2439">
                <a:solidFill>
                  <a:srgbClr val="000000"/>
                </a:solidFill>
                <a:latin typeface="Canva Sans"/>
                <a:ea typeface="Canva Sans"/>
                <a:cs typeface="Canva Sans"/>
                <a:sym typeface="Canva Sans"/>
              </a:rPr>
              <a:t>FROM Lichthi AS l </a:t>
            </a:r>
          </a:p>
          <a:p>
            <a:pPr algn="l">
              <a:lnSpc>
                <a:spcPts val="3805"/>
              </a:lnSpc>
            </a:pPr>
            <a:r>
              <a:rPr lang="en-US" sz="2439">
                <a:solidFill>
                  <a:srgbClr val="000000"/>
                </a:solidFill>
                <a:latin typeface="Canva Sans"/>
                <a:ea typeface="Canva Sans"/>
                <a:cs typeface="Canva Sans"/>
                <a:sym typeface="Canva Sans"/>
              </a:rPr>
              <a:t>JOIN Phongthi AS ph ON l.SoPhong = ph.SoPhong</a:t>
            </a:r>
          </a:p>
          <a:p>
            <a:pPr algn="l">
              <a:lnSpc>
                <a:spcPts val="3805"/>
              </a:lnSpc>
            </a:pPr>
            <a:r>
              <a:rPr lang="en-US" sz="2439">
                <a:solidFill>
                  <a:srgbClr val="000000"/>
                </a:solidFill>
                <a:latin typeface="Canva Sans"/>
                <a:ea typeface="Canva Sans"/>
                <a:cs typeface="Canva Sans"/>
                <a:sym typeface="Canva Sans"/>
              </a:rPr>
              <a:t>JOIN Thisinh AS t ON ph.SoPhong = t.SoPhong </a:t>
            </a:r>
          </a:p>
          <a:p>
            <a:pPr algn="l">
              <a:lnSpc>
                <a:spcPts val="3805"/>
              </a:lnSpc>
            </a:pPr>
            <a:r>
              <a:rPr lang="en-US" sz="2439">
                <a:solidFill>
                  <a:srgbClr val="000000"/>
                </a:solidFill>
                <a:latin typeface="Canva Sans"/>
                <a:ea typeface="Canva Sans"/>
                <a:cs typeface="Canva Sans"/>
                <a:sym typeface="Canva Sans"/>
              </a:rPr>
              <a:t>WHERE YEAR(l.NgayThi) = 2025 </a:t>
            </a:r>
          </a:p>
          <a:p>
            <a:pPr algn="l">
              <a:lnSpc>
                <a:spcPts val="3805"/>
              </a:lnSpc>
            </a:pPr>
            <a:r>
              <a:rPr lang="en-US" sz="2439">
                <a:solidFill>
                  <a:srgbClr val="000000"/>
                </a:solidFill>
                <a:latin typeface="Canva Sans"/>
                <a:ea typeface="Canva Sans"/>
                <a:cs typeface="Canva Sans"/>
                <a:sym typeface="Canva Sans"/>
              </a:rPr>
              <a:t>GROUP BY MONTH(l.NgayThi), l.BuoiThi</a:t>
            </a:r>
          </a:p>
          <a:p>
            <a:pPr algn="l">
              <a:lnSpc>
                <a:spcPts val="3805"/>
              </a:lnSpc>
            </a:pPr>
            <a:r>
              <a:rPr lang="en-US" sz="2439">
                <a:solidFill>
                  <a:srgbClr val="000000"/>
                </a:solidFill>
                <a:latin typeface="Canva Sans"/>
                <a:ea typeface="Canva Sans"/>
                <a:cs typeface="Canva Sans"/>
                <a:sym typeface="Canva Sans"/>
              </a:rPr>
              <a:t>ORDER BY Thang,l.BuoiThi;</a:t>
            </a:r>
          </a:p>
          <a:p>
            <a:pPr algn="l">
              <a:lnSpc>
                <a:spcPts val="3805"/>
              </a:lnSpc>
            </a:pPr>
            <a:r>
              <a:rPr lang="en-US" sz="2439">
                <a:solidFill>
                  <a:srgbClr val="000000"/>
                </a:solidFill>
                <a:latin typeface="Canva Sans"/>
                <a:ea typeface="Canva Sans"/>
                <a:cs typeface="Canva Sans"/>
                <a:sym typeface="Canva Sans"/>
              </a:rPr>
              <a:t>Kết quả: 2 rows</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2939920" y="4668212"/>
            <a:ext cx="11515889" cy="1358284"/>
          </a:xfrm>
          <a:custGeom>
            <a:rect l="l" t="t" r="r" b="b"/>
            <a:pathLst>
              <a:path w="11515889" h="1358284">
                <a:moveTo>
                  <a:pt x="0" y="0"/>
                </a:moveTo>
                <a:lnTo>
                  <a:pt x="11515889" y="0"/>
                </a:lnTo>
                <a:lnTo>
                  <a:pt x="11515889" y="1358284"/>
                </a:lnTo>
                <a:lnTo>
                  <a:pt x="0" y="1358284"/>
                </a:lnTo>
                <a:lnTo>
                  <a:pt x="0" y="0"/>
                </a:lnTo>
                <a:close/>
              </a:path>
            </a:pathLst>
          </a:custGeom>
          <a:blipFill>
            <a:blip r:embed="rId6"/>
            <a:stretch>
              <a:fillRect/>
            </a:stretch>
          </a:blipFill>
        </p:spPr>
        <p:txBody>
          <a:bodyPr/>
          <a:lstStyle/>
          <a:p/>
        </p:txBody>
      </p:sp>
      <p:sp>
        <p:nvSpPr>
          <p:cNvPr id="9" name="TextBox 9"/>
          <p:cNvSpPr txBox="1"/>
          <p:nvPr/>
        </p:nvSpPr>
        <p:spPr>
          <a:xfrm>
            <a:off x="2454948" y="2280741"/>
            <a:ext cx="10204004" cy="174625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2. Tính cho tháng và buổi (Sáng/Chiều) trong năm 2025: tổng số thí sinh, tổng phút thi, điểm trung bình, phút thi nhỏ nhất và lớn nhất. (Huỳnh Phương Anh)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10" name="TextBox 10"/>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IV.Truy vấn nhóm (GROUP BY)</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TextBox 6"/>
          <p:cNvSpPr txBox="1"/>
          <p:nvPr/>
        </p:nvSpPr>
        <p:spPr>
          <a:xfrm>
            <a:off x="2454948" y="2280741"/>
            <a:ext cx="9612807"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Liệt kê họ tên thí sinh cùng với địa chỉ điểm thi của họ (Nguyễn Kiều Trinh)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7" name="Freeform 7"/>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8" name="Freeform 8"/>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9" name="TextBox 9"/>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V. Truy vấn con (SUBQUERY)</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
        <p:nvSpPr>
          <p:cNvPr id="11" name="TextBox 11"/>
          <p:cNvSpPr txBox="1"/>
          <p:nvPr/>
        </p:nvSpPr>
        <p:spPr>
          <a:xfrm>
            <a:off x="2849537" y="3261665"/>
            <a:ext cx="11002317" cy="7308886"/>
          </a:xfrm>
          <a:prstGeom prst="rect">
            <a:avLst/>
          </a:prstGeom>
        </p:spPr>
        <p:txBody>
          <a:bodyPr lIns="0" tIns="0" rIns="0" bIns="0" rtlCol="0" anchor="t">
            <a:spAutoFit/>
          </a:bodyPr>
          <a:lstStyle/>
          <a:p>
            <a:pPr algn="l">
              <a:lnSpc>
                <a:spcPts val="4494"/>
              </a:lnSpc>
            </a:pPr>
            <a:r>
              <a:rPr lang="en-US" sz="2881">
                <a:solidFill>
                  <a:srgbClr val="000000"/>
                </a:solidFill>
                <a:latin typeface="Canva Sans"/>
                <a:ea typeface="Canva Sans"/>
                <a:cs typeface="Canva Sans"/>
                <a:sym typeface="Canva Sans"/>
              </a:rPr>
              <a:t>Select t.HoTen,</a:t>
            </a:r>
          </a:p>
          <a:p>
            <a:pPr algn="l">
              <a:lnSpc>
                <a:spcPts val="4494"/>
              </a:lnSpc>
            </a:pPr>
            <a:r>
              <a:rPr lang="en-US" sz="2881">
                <a:solidFill>
                  <a:srgbClr val="000000"/>
                </a:solidFill>
                <a:latin typeface="Canva Sans"/>
                <a:ea typeface="Canva Sans"/>
                <a:cs typeface="Canva Sans"/>
                <a:sym typeface="Canva Sans"/>
              </a:rPr>
              <a:t>(</a:t>
            </a:r>
          </a:p>
          <a:p>
            <a:pPr algn="l">
              <a:lnSpc>
                <a:spcPts val="4494"/>
              </a:lnSpc>
            </a:pPr>
            <a:r>
              <a:rPr lang="en-US" sz="2881">
                <a:solidFill>
                  <a:srgbClr val="000000"/>
                </a:solidFill>
                <a:latin typeface="Canva Sans"/>
                <a:ea typeface="Canva Sans"/>
                <a:cs typeface="Canva Sans"/>
                <a:sym typeface="Canva Sans"/>
              </a:rPr>
              <a:t> select d.Diachidiemthi</a:t>
            </a:r>
          </a:p>
          <a:p>
            <a:pPr algn="l">
              <a:lnSpc>
                <a:spcPts val="4494"/>
              </a:lnSpc>
            </a:pPr>
            <a:r>
              <a:rPr lang="en-US" sz="2881">
                <a:solidFill>
                  <a:srgbClr val="000000"/>
                </a:solidFill>
                <a:latin typeface="Canva Sans"/>
                <a:ea typeface="Canva Sans"/>
                <a:cs typeface="Canva Sans"/>
                <a:sym typeface="Canva Sans"/>
              </a:rPr>
              <a:t> from Diemthi d</a:t>
            </a:r>
          </a:p>
          <a:p>
            <a:pPr algn="l">
              <a:lnSpc>
                <a:spcPts val="4494"/>
              </a:lnSpc>
            </a:pPr>
            <a:r>
              <a:rPr lang="en-US" sz="2881">
                <a:solidFill>
                  <a:srgbClr val="000000"/>
                </a:solidFill>
                <a:latin typeface="Canva Sans"/>
                <a:ea typeface="Canva Sans"/>
                <a:cs typeface="Canva Sans"/>
                <a:sym typeface="Canva Sans"/>
              </a:rPr>
              <a:t> where d.DiemThiSo = (</a:t>
            </a:r>
          </a:p>
          <a:p>
            <a:pPr algn="l">
              <a:lnSpc>
                <a:spcPts val="4494"/>
              </a:lnSpc>
            </a:pPr>
            <a:r>
              <a:rPr lang="en-US" sz="2881">
                <a:solidFill>
                  <a:srgbClr val="000000"/>
                </a:solidFill>
                <a:latin typeface="Canva Sans"/>
                <a:ea typeface="Canva Sans"/>
                <a:cs typeface="Canva Sans"/>
                <a:sym typeface="Canva Sans"/>
              </a:rPr>
              <a:t>   select p.DiemThiSo</a:t>
            </a:r>
          </a:p>
          <a:p>
            <a:pPr algn="l">
              <a:lnSpc>
                <a:spcPts val="4494"/>
              </a:lnSpc>
            </a:pPr>
            <a:r>
              <a:rPr lang="en-US" sz="2881">
                <a:solidFill>
                  <a:srgbClr val="000000"/>
                </a:solidFill>
                <a:latin typeface="Canva Sans"/>
                <a:ea typeface="Canva Sans"/>
                <a:cs typeface="Canva Sans"/>
                <a:sym typeface="Canva Sans"/>
              </a:rPr>
              <a:t>   from Phongthi p</a:t>
            </a:r>
          </a:p>
          <a:p>
            <a:pPr algn="l">
              <a:lnSpc>
                <a:spcPts val="4494"/>
              </a:lnSpc>
            </a:pPr>
            <a:r>
              <a:rPr lang="en-US" sz="2881">
                <a:solidFill>
                  <a:srgbClr val="000000"/>
                </a:solidFill>
                <a:latin typeface="Canva Sans"/>
                <a:ea typeface="Canva Sans"/>
                <a:cs typeface="Canva Sans"/>
                <a:sym typeface="Canva Sans"/>
              </a:rPr>
              <a:t>   where p.SoPhong = t.SoPhongThi</a:t>
            </a:r>
          </a:p>
          <a:p>
            <a:pPr algn="l">
              <a:lnSpc>
                <a:spcPts val="4494"/>
              </a:lnSpc>
            </a:pPr>
            <a:r>
              <a:rPr lang="en-US" sz="2881">
                <a:solidFill>
                  <a:srgbClr val="000000"/>
                </a:solidFill>
                <a:latin typeface="Canva Sans"/>
                <a:ea typeface="Canva Sans"/>
                <a:cs typeface="Canva Sans"/>
                <a:sym typeface="Canva Sans"/>
              </a:rPr>
              <a:t> )</a:t>
            </a:r>
          </a:p>
          <a:p>
            <a:pPr algn="l">
              <a:lnSpc>
                <a:spcPts val="4494"/>
              </a:lnSpc>
            </a:pPr>
            <a:r>
              <a:rPr lang="en-US" sz="2881">
                <a:solidFill>
                  <a:srgbClr val="000000"/>
                </a:solidFill>
                <a:latin typeface="Canva Sans"/>
                <a:ea typeface="Canva Sans"/>
                <a:cs typeface="Canva Sans"/>
                <a:sym typeface="Canva Sans"/>
              </a:rPr>
              <a:t>) as Diachidiemthi</a:t>
            </a:r>
          </a:p>
          <a:p>
            <a:pPr algn="l">
              <a:lnSpc>
                <a:spcPts val="4494"/>
              </a:lnSpc>
            </a:pPr>
            <a:r>
              <a:rPr lang="en-US" sz="2881">
                <a:solidFill>
                  <a:srgbClr val="000000"/>
                </a:solidFill>
                <a:latin typeface="Canva Sans"/>
                <a:ea typeface="Canva Sans"/>
                <a:cs typeface="Canva Sans"/>
                <a:sym typeface="Canva Sans"/>
              </a:rPr>
              <a:t>from Thisinh t</a:t>
            </a:r>
          </a:p>
          <a:p>
            <a:pPr algn="l">
              <a:lnSpc>
                <a:spcPts val="4494"/>
              </a:lnSpc>
            </a:pPr>
            <a:r>
              <a:rPr lang="en-US" sz="2881">
                <a:solidFill>
                  <a:srgbClr val="000000"/>
                </a:solidFill>
                <a:latin typeface="Canva Sans"/>
                <a:ea typeface="Canva Sans"/>
                <a:cs typeface="Canva Sans"/>
                <a:sym typeface="Canva Sans"/>
              </a:rPr>
              <a:t>Kết quả: 5 rows</a:t>
            </a:r>
          </a:p>
          <a:p>
            <a:pPr algn="l">
              <a:lnSpc>
                <a:spcPts val="4494"/>
              </a:lnSpc>
            </a:pPr>
            <a:endParaRPr lang="en-US" sz="2881">
              <a:solidFill>
                <a:srgbClr val="000000"/>
              </a:solidFill>
              <a:latin typeface="Canva Sans"/>
              <a:ea typeface="Canva Sans"/>
              <a:cs typeface="Canva Sans"/>
              <a:sym typeface="Canva Sans"/>
            </a:endParaRP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2718757" y="3824007"/>
            <a:ext cx="12396295" cy="5717791"/>
          </a:xfrm>
          <a:custGeom>
            <a:rect l="l" t="t" r="r" b="b"/>
            <a:pathLst>
              <a:path w="12396295" h="5717791">
                <a:moveTo>
                  <a:pt x="0" y="0"/>
                </a:moveTo>
                <a:lnTo>
                  <a:pt x="12396295" y="0"/>
                </a:lnTo>
                <a:lnTo>
                  <a:pt x="12396295" y="5717791"/>
                </a:lnTo>
                <a:lnTo>
                  <a:pt x="0" y="5717791"/>
                </a:lnTo>
                <a:lnTo>
                  <a:pt x="0" y="0"/>
                </a:lnTo>
                <a:close/>
              </a:path>
            </a:pathLst>
          </a:custGeom>
          <a:blipFill>
            <a:blip r:embed="rId6"/>
            <a:stretch>
              <a:fillRect/>
            </a:stretch>
          </a:blipFill>
        </p:spPr>
        <p:txBody>
          <a:bodyPr/>
          <a:lstStyle/>
          <a:p/>
        </p:txBody>
      </p:sp>
      <p:sp>
        <p:nvSpPr>
          <p:cNvPr id="9" name="TextBox 9"/>
          <p:cNvSpPr txBox="1"/>
          <p:nvPr/>
        </p:nvSpPr>
        <p:spPr>
          <a:xfrm>
            <a:off x="2454948" y="2280741"/>
            <a:ext cx="9612807"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Liệt kê họ tên thí sinh cùng với địa chỉ điểm thi của họ (Nguyễn Kiều Trinh)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10" name="TextBox 10"/>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V. Truy vấn con (SUBQUERY)</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TextBox 6"/>
          <p:cNvSpPr txBox="1"/>
          <p:nvPr/>
        </p:nvSpPr>
        <p:spPr>
          <a:xfrm>
            <a:off x="2454948" y="2280741"/>
            <a:ext cx="10943000"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2. Hãy tìm ngành MaNganh, TenNganh có số thí sinh đăng ký nhiều nhất. (Đặng Thị Thanh Trúc)</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7" name="Freeform 7"/>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8" name="Freeform 8"/>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9" name="TextBox 9"/>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V. Truy vấn con (SUBQUERY)</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
        <p:nvSpPr>
          <p:cNvPr id="11" name="TextBox 11"/>
          <p:cNvSpPr txBox="1"/>
          <p:nvPr/>
        </p:nvSpPr>
        <p:spPr>
          <a:xfrm>
            <a:off x="3285063" y="3330667"/>
            <a:ext cx="9282771" cy="7179476"/>
          </a:xfrm>
          <a:prstGeom prst="rect">
            <a:avLst/>
          </a:prstGeom>
        </p:spPr>
        <p:txBody>
          <a:bodyPr lIns="0" tIns="0" rIns="0" bIns="0" rtlCol="0" anchor="t">
            <a:spAutoFit/>
          </a:bodyPr>
          <a:lstStyle/>
          <a:p>
            <a:pPr algn="l">
              <a:lnSpc>
                <a:spcPts val="3826"/>
              </a:lnSpc>
            </a:pPr>
            <a:r>
              <a:rPr lang="en-US" sz="2452">
                <a:solidFill>
                  <a:srgbClr val="000000"/>
                </a:solidFill>
                <a:latin typeface="Canva Sans"/>
                <a:ea typeface="Canva Sans"/>
                <a:cs typeface="Canva Sans"/>
                <a:sym typeface="Canva Sans"/>
              </a:rPr>
              <a:t>Select n.MaNganh, n.TenNganh,</a:t>
            </a:r>
          </a:p>
          <a:p>
            <a:pPr algn="l">
              <a:lnSpc>
                <a:spcPts val="3826"/>
              </a:lnSpc>
            </a:pPr>
            <a:r>
              <a:rPr lang="en-US" sz="2452">
                <a:solidFill>
                  <a:srgbClr val="000000"/>
                </a:solidFill>
                <a:latin typeface="Canva Sans"/>
                <a:ea typeface="Canva Sans"/>
                <a:cs typeface="Canva Sans"/>
                <a:sym typeface="Canva Sans"/>
              </a:rPr>
              <a:t>count(*) as SoLuongTS</a:t>
            </a:r>
          </a:p>
          <a:p>
            <a:pPr algn="l">
              <a:lnSpc>
                <a:spcPts val="3826"/>
              </a:lnSpc>
            </a:pPr>
            <a:r>
              <a:rPr lang="en-US" sz="2452">
                <a:solidFill>
                  <a:srgbClr val="000000"/>
                </a:solidFill>
                <a:latin typeface="Canva Sans"/>
                <a:ea typeface="Canva Sans"/>
                <a:cs typeface="Canva Sans"/>
                <a:sym typeface="Canva Sans"/>
              </a:rPr>
              <a:t>from Thisinh t</a:t>
            </a:r>
          </a:p>
          <a:p>
            <a:pPr algn="l">
              <a:lnSpc>
                <a:spcPts val="3826"/>
              </a:lnSpc>
            </a:pPr>
            <a:r>
              <a:rPr lang="en-US" sz="2452">
                <a:solidFill>
                  <a:srgbClr val="000000"/>
                </a:solidFill>
                <a:latin typeface="Canva Sans"/>
                <a:ea typeface="Canva Sans"/>
                <a:cs typeface="Canva Sans"/>
                <a:sym typeface="Canva Sans"/>
              </a:rPr>
              <a:t>join Nganh n on t.MaNganh = n.MaNganh</a:t>
            </a:r>
          </a:p>
          <a:p>
            <a:pPr algn="l">
              <a:lnSpc>
                <a:spcPts val="3826"/>
              </a:lnSpc>
            </a:pPr>
            <a:r>
              <a:rPr lang="en-US" sz="2452">
                <a:solidFill>
                  <a:srgbClr val="000000"/>
                </a:solidFill>
                <a:latin typeface="Canva Sans"/>
                <a:ea typeface="Canva Sans"/>
                <a:cs typeface="Canva Sans"/>
                <a:sym typeface="Canva Sans"/>
              </a:rPr>
              <a:t>group by n.MaNganh, n.TenNganh</a:t>
            </a:r>
          </a:p>
          <a:p>
            <a:pPr algn="l">
              <a:lnSpc>
                <a:spcPts val="3826"/>
              </a:lnSpc>
            </a:pPr>
            <a:r>
              <a:rPr lang="en-US" sz="2452">
                <a:solidFill>
                  <a:srgbClr val="000000"/>
                </a:solidFill>
                <a:latin typeface="Canva Sans"/>
                <a:ea typeface="Canva Sans"/>
                <a:cs typeface="Canva Sans"/>
                <a:sym typeface="Canva Sans"/>
              </a:rPr>
              <a:t>having count(*) = (</a:t>
            </a:r>
          </a:p>
          <a:p>
            <a:pPr algn="l">
              <a:lnSpc>
                <a:spcPts val="3826"/>
              </a:lnSpc>
            </a:pPr>
            <a:r>
              <a:rPr lang="en-US" sz="2452">
                <a:solidFill>
                  <a:srgbClr val="000000"/>
                </a:solidFill>
                <a:latin typeface="Canva Sans"/>
                <a:ea typeface="Canva Sans"/>
                <a:cs typeface="Canva Sans"/>
                <a:sym typeface="Canva Sans"/>
              </a:rPr>
              <a:t> select max(SoLuong)</a:t>
            </a:r>
          </a:p>
          <a:p>
            <a:pPr algn="l">
              <a:lnSpc>
                <a:spcPts val="3826"/>
              </a:lnSpc>
            </a:pPr>
            <a:r>
              <a:rPr lang="en-US" sz="2452">
                <a:solidFill>
                  <a:srgbClr val="000000"/>
                </a:solidFill>
                <a:latin typeface="Canva Sans"/>
                <a:ea typeface="Canva Sans"/>
                <a:cs typeface="Canva Sans"/>
                <a:sym typeface="Canva Sans"/>
              </a:rPr>
              <a:t> from (</a:t>
            </a:r>
          </a:p>
          <a:p>
            <a:pPr algn="l">
              <a:lnSpc>
                <a:spcPts val="3826"/>
              </a:lnSpc>
            </a:pPr>
            <a:r>
              <a:rPr lang="en-US" sz="2452">
                <a:solidFill>
                  <a:srgbClr val="000000"/>
                </a:solidFill>
                <a:latin typeface="Canva Sans"/>
                <a:ea typeface="Canva Sans"/>
                <a:cs typeface="Canva Sans"/>
                <a:sym typeface="Canva Sans"/>
              </a:rPr>
              <a:t>   select count(*) as SoLuong</a:t>
            </a:r>
          </a:p>
          <a:p>
            <a:pPr algn="l">
              <a:lnSpc>
                <a:spcPts val="3826"/>
              </a:lnSpc>
            </a:pPr>
            <a:r>
              <a:rPr lang="en-US" sz="2452">
                <a:solidFill>
                  <a:srgbClr val="000000"/>
                </a:solidFill>
                <a:latin typeface="Canva Sans"/>
                <a:ea typeface="Canva Sans"/>
                <a:cs typeface="Canva Sans"/>
                <a:sym typeface="Canva Sans"/>
              </a:rPr>
              <a:t>   from Thisinh</a:t>
            </a:r>
          </a:p>
          <a:p>
            <a:pPr algn="l">
              <a:lnSpc>
                <a:spcPts val="3826"/>
              </a:lnSpc>
            </a:pPr>
            <a:r>
              <a:rPr lang="en-US" sz="2452">
                <a:solidFill>
                  <a:srgbClr val="000000"/>
                </a:solidFill>
                <a:latin typeface="Canva Sans"/>
                <a:ea typeface="Canva Sans"/>
                <a:cs typeface="Canva Sans"/>
                <a:sym typeface="Canva Sans"/>
              </a:rPr>
              <a:t>   group by MaNganh</a:t>
            </a:r>
          </a:p>
          <a:p>
            <a:pPr algn="l">
              <a:lnSpc>
                <a:spcPts val="3826"/>
              </a:lnSpc>
            </a:pPr>
            <a:r>
              <a:rPr lang="en-US" sz="2452">
                <a:solidFill>
                  <a:srgbClr val="000000"/>
                </a:solidFill>
                <a:latin typeface="Canva Sans"/>
                <a:ea typeface="Canva Sans"/>
                <a:cs typeface="Canva Sans"/>
                <a:sym typeface="Canva Sans"/>
              </a:rPr>
              <a:t> ) as ds</a:t>
            </a:r>
          </a:p>
          <a:p>
            <a:pPr algn="l">
              <a:lnSpc>
                <a:spcPts val="3826"/>
              </a:lnSpc>
            </a:pPr>
            <a:r>
              <a:rPr lang="en-US" sz="2452">
                <a:solidFill>
                  <a:srgbClr val="000000"/>
                </a:solidFill>
                <a:latin typeface="Canva Sans"/>
                <a:ea typeface="Canva Sans"/>
                <a:cs typeface="Canva Sans"/>
                <a:sym typeface="Canva Sans"/>
              </a:rPr>
              <a:t>)</a:t>
            </a:r>
          </a:p>
          <a:p>
            <a:pPr algn="l">
              <a:lnSpc>
                <a:spcPts val="3826"/>
              </a:lnSpc>
            </a:pPr>
            <a:r>
              <a:rPr lang="en-US" sz="2452">
                <a:solidFill>
                  <a:srgbClr val="000000"/>
                </a:solidFill>
                <a:latin typeface="Canva Sans"/>
                <a:ea typeface="Canva Sans"/>
                <a:cs typeface="Canva Sans"/>
                <a:sym typeface="Canva Sans"/>
              </a:rPr>
              <a:t>Kết quả: 1 rows </a:t>
            </a:r>
          </a:p>
          <a:p>
            <a:pPr algn="l">
              <a:lnSpc>
                <a:spcPts val="3826"/>
              </a:lnSpc>
            </a:pPr>
            <a:endParaRPr lang="en-US" sz="2452">
              <a:solidFill>
                <a:srgbClr val="000000"/>
              </a:solidFill>
              <a:latin typeface="Canva Sans"/>
              <a:ea typeface="Canva Sans"/>
              <a:cs typeface="Canva Sans"/>
              <a:sym typeface="Canva Sans"/>
            </a:endParaRP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2785791" y="4655641"/>
            <a:ext cx="12453963" cy="3035654"/>
          </a:xfrm>
          <a:custGeom>
            <a:rect l="l" t="t" r="r" b="b"/>
            <a:pathLst>
              <a:path w="12453963" h="3035654">
                <a:moveTo>
                  <a:pt x="0" y="0"/>
                </a:moveTo>
                <a:lnTo>
                  <a:pt x="12453964" y="0"/>
                </a:lnTo>
                <a:lnTo>
                  <a:pt x="12453964" y="3035654"/>
                </a:lnTo>
                <a:lnTo>
                  <a:pt x="0" y="3035654"/>
                </a:lnTo>
                <a:lnTo>
                  <a:pt x="0" y="0"/>
                </a:lnTo>
                <a:close/>
              </a:path>
            </a:pathLst>
          </a:custGeom>
          <a:blipFill>
            <a:blip r:embed="rId6"/>
            <a:stretch>
              <a:fillRect/>
            </a:stretch>
          </a:blipFill>
        </p:spPr>
        <p:txBody>
          <a:bodyPr/>
          <a:lstStyle/>
          <a:p/>
        </p:txBody>
      </p:sp>
      <p:sp>
        <p:nvSpPr>
          <p:cNvPr id="9" name="TextBox 9"/>
          <p:cNvSpPr txBox="1"/>
          <p:nvPr/>
        </p:nvSpPr>
        <p:spPr>
          <a:xfrm>
            <a:off x="2454948" y="2280741"/>
            <a:ext cx="10943000"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2. Hãy tìm ngành MaNganh, TenNganh có số thí sinh đăng ký nhiều nhất. (Đặng Thị Thanh Trúc)</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10" name="TextBox 10"/>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V. Truy vấn con (SUBQUERY)</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TextBox 6"/>
          <p:cNvSpPr txBox="1"/>
          <p:nvPr/>
        </p:nvSpPr>
        <p:spPr>
          <a:xfrm>
            <a:off x="2454948" y="2280741"/>
            <a:ext cx="10943000"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Tìm thí sinh lớn tuổi nhất trong mỗi ngành. Hiển thị số báo danh, họ tên, ngày sinh và mã ngành. (Nguyễn Kiều Trinh)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7" name="Freeform 7"/>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8" name="Freeform 8"/>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9" name="TextBox 9"/>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VI. Hai câu bất kỳ</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
        <p:nvSpPr>
          <p:cNvPr id="11" name="TextBox 11"/>
          <p:cNvSpPr txBox="1"/>
          <p:nvPr/>
        </p:nvSpPr>
        <p:spPr>
          <a:xfrm>
            <a:off x="3285063" y="3550741"/>
            <a:ext cx="9282771" cy="4293306"/>
          </a:xfrm>
          <a:prstGeom prst="rect">
            <a:avLst/>
          </a:prstGeom>
        </p:spPr>
        <p:txBody>
          <a:bodyPr lIns="0" tIns="0" rIns="0" bIns="0" rtlCol="0" anchor="t">
            <a:spAutoFit/>
          </a:bodyPr>
          <a:lstStyle/>
          <a:p>
            <a:pPr algn="l">
              <a:lnSpc>
                <a:spcPts val="3826"/>
              </a:lnSpc>
            </a:pPr>
            <a:r>
              <a:rPr lang="en-US" sz="2452">
                <a:solidFill>
                  <a:srgbClr val="000000"/>
                </a:solidFill>
                <a:latin typeface="Canva Sans"/>
                <a:ea typeface="Canva Sans"/>
                <a:cs typeface="Canva Sans"/>
                <a:sym typeface="Canva Sans"/>
              </a:rPr>
              <a:t>Select ts.SoBD, ts.HoTen, ts.NgaySinh, ts.MaNganh</a:t>
            </a:r>
          </a:p>
          <a:p>
            <a:pPr algn="l">
              <a:lnSpc>
                <a:spcPts val="3826"/>
              </a:lnSpc>
            </a:pPr>
            <a:r>
              <a:rPr lang="en-US" sz="2452">
                <a:solidFill>
                  <a:srgbClr val="000000"/>
                </a:solidFill>
                <a:latin typeface="Canva Sans"/>
                <a:ea typeface="Canva Sans"/>
                <a:cs typeface="Canva Sans"/>
                <a:sym typeface="Canva Sans"/>
              </a:rPr>
              <a:t>From Thisinh ts</a:t>
            </a:r>
          </a:p>
          <a:p>
            <a:pPr algn="l">
              <a:lnSpc>
                <a:spcPts val="3826"/>
              </a:lnSpc>
            </a:pPr>
            <a:r>
              <a:rPr lang="en-US" sz="2452">
                <a:solidFill>
                  <a:srgbClr val="000000"/>
                </a:solidFill>
                <a:latin typeface="Canva Sans"/>
                <a:ea typeface="Canva Sans"/>
                <a:cs typeface="Canva Sans"/>
                <a:sym typeface="Canva Sans"/>
              </a:rPr>
              <a:t>Where ts.NgaySinh = (</a:t>
            </a:r>
          </a:p>
          <a:p>
            <a:pPr algn="l">
              <a:lnSpc>
                <a:spcPts val="3826"/>
              </a:lnSpc>
            </a:pPr>
            <a:r>
              <a:rPr lang="en-US" sz="2452">
                <a:solidFill>
                  <a:srgbClr val="000000"/>
                </a:solidFill>
                <a:latin typeface="Canva Sans"/>
                <a:ea typeface="Canva Sans"/>
                <a:cs typeface="Canva Sans"/>
                <a:sym typeface="Canva Sans"/>
              </a:rPr>
              <a:t>       Select min(ts2.NgaySinh)</a:t>
            </a:r>
          </a:p>
          <a:p>
            <a:pPr algn="l">
              <a:lnSpc>
                <a:spcPts val="3826"/>
              </a:lnSpc>
            </a:pPr>
            <a:r>
              <a:rPr lang="en-US" sz="2452">
                <a:solidFill>
                  <a:srgbClr val="000000"/>
                </a:solidFill>
                <a:latin typeface="Canva Sans"/>
                <a:ea typeface="Canva Sans"/>
                <a:cs typeface="Canva Sans"/>
                <a:sym typeface="Canva Sans"/>
              </a:rPr>
              <a:t>       From Thisinh ts2</a:t>
            </a:r>
          </a:p>
          <a:p>
            <a:pPr algn="l">
              <a:lnSpc>
                <a:spcPts val="3826"/>
              </a:lnSpc>
            </a:pPr>
            <a:r>
              <a:rPr lang="en-US" sz="2452">
                <a:solidFill>
                  <a:srgbClr val="000000"/>
                </a:solidFill>
                <a:latin typeface="Canva Sans"/>
                <a:ea typeface="Canva Sans"/>
                <a:cs typeface="Canva Sans"/>
                <a:sym typeface="Canva Sans"/>
              </a:rPr>
              <a:t>       Where ts2.MaNganh = ts.MaNganh</a:t>
            </a:r>
          </a:p>
          <a:p>
            <a:pPr algn="l">
              <a:lnSpc>
                <a:spcPts val="3826"/>
              </a:lnSpc>
            </a:pPr>
            <a:r>
              <a:rPr lang="en-US" sz="2452">
                <a:solidFill>
                  <a:srgbClr val="000000"/>
                </a:solidFill>
                <a:latin typeface="Canva Sans"/>
                <a:ea typeface="Canva Sans"/>
                <a:cs typeface="Canva Sans"/>
                <a:sym typeface="Canva Sans"/>
              </a:rPr>
              <a:t>   );</a:t>
            </a:r>
          </a:p>
          <a:p>
            <a:pPr algn="l">
              <a:lnSpc>
                <a:spcPts val="3826"/>
              </a:lnSpc>
            </a:pPr>
            <a:r>
              <a:rPr lang="en-US" sz="2452">
                <a:solidFill>
                  <a:srgbClr val="000000"/>
                </a:solidFill>
                <a:latin typeface="Canva Sans"/>
                <a:ea typeface="Canva Sans"/>
                <a:cs typeface="Canva Sans"/>
                <a:sym typeface="Canva Sans"/>
              </a:rPr>
              <a:t>Kết quả: 4 rows</a:t>
            </a:r>
          </a:p>
          <a:p>
            <a:pPr algn="l">
              <a:lnSpc>
                <a:spcPts val="3826"/>
              </a:lnSpc>
            </a:pPr>
            <a:endParaRPr lang="en-US" sz="2452">
              <a:solidFill>
                <a:srgbClr val="000000"/>
              </a:solidFill>
              <a:latin typeface="Canva Sans"/>
              <a:ea typeface="Canva Sans"/>
              <a:cs typeface="Canva Sans"/>
              <a:sym typeface="Canva Sans"/>
            </a:endParaRP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3000065" y="3760042"/>
            <a:ext cx="12287870" cy="4776909"/>
          </a:xfrm>
          <a:custGeom>
            <a:rect l="l" t="t" r="r" b="b"/>
            <a:pathLst>
              <a:path w="12287870" h="4776909">
                <a:moveTo>
                  <a:pt x="0" y="0"/>
                </a:moveTo>
                <a:lnTo>
                  <a:pt x="12287870" y="0"/>
                </a:lnTo>
                <a:lnTo>
                  <a:pt x="12287870" y="4776909"/>
                </a:lnTo>
                <a:lnTo>
                  <a:pt x="0" y="4776909"/>
                </a:lnTo>
                <a:lnTo>
                  <a:pt x="0" y="0"/>
                </a:lnTo>
                <a:close/>
              </a:path>
            </a:pathLst>
          </a:custGeom>
          <a:blipFill>
            <a:blip r:embed="rId6"/>
            <a:stretch>
              <a:fillRect/>
            </a:stretch>
          </a:blipFill>
        </p:spPr>
        <p:txBody>
          <a:bodyPr/>
          <a:lstStyle/>
          <a:p/>
        </p:txBody>
      </p:sp>
      <p:sp>
        <p:nvSpPr>
          <p:cNvPr id="9" name="TextBox 9"/>
          <p:cNvSpPr txBox="1"/>
          <p:nvPr/>
        </p:nvSpPr>
        <p:spPr>
          <a:xfrm>
            <a:off x="2454948" y="2280741"/>
            <a:ext cx="10943000"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 1. Tìm thí sinh lớn tuổi nhất trong mỗi ngành. Hiển thị số báo danh, họ tên, ngày sinh và mã ngành. (Nguyễn Kiều Trinh)</a:t>
            </a:r>
          </a:p>
          <a:p>
            <a:pPr algn="just">
              <a:lnSpc>
                <a:spcPts val="3499"/>
              </a:lnSpc>
            </a:pPr>
            <a:endParaRPr lang="en-US" sz="2499" b="1">
              <a:solidFill>
                <a:srgbClr val="004CCF"/>
              </a:solidFill>
              <a:latin typeface="Public Sans Bold"/>
              <a:ea typeface="Public Sans Bold"/>
              <a:cs typeface="Public Sans Bold"/>
              <a:sym typeface="Public Sans Bold"/>
            </a:endParaRPr>
          </a:p>
        </p:txBody>
      </p:sp>
      <p:sp>
        <p:nvSpPr>
          <p:cNvPr id="10" name="TextBox 10"/>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VI. Hai câu bất kỳ</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TextBox 8"/>
          <p:cNvSpPr txBox="1"/>
          <p:nvPr/>
        </p:nvSpPr>
        <p:spPr>
          <a:xfrm>
            <a:off x="2454948" y="1980155"/>
            <a:ext cx="12695482"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1. Tìm 5 môn có tổng thời gian thi (TongPhut) lớn nhất trên toàn bộ dữ liệu, kèm: SoThiSinh (số thí sinh dự thi), PhutTB (thời gian trung bình mỗi ca), PhutMin / PhutMax (nhỏ nhất / lớn nhất) (Võ Phú Thịnh)</a:t>
            </a:r>
          </a:p>
        </p:txBody>
      </p:sp>
      <p:sp>
        <p:nvSpPr>
          <p:cNvPr id="9" name="TextBox 9"/>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0" name="TextBox 10"/>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VI. Hai câu bất kỳ</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
        <p:nvSpPr>
          <p:cNvPr id="11" name="TextBox 11"/>
          <p:cNvSpPr txBox="1"/>
          <p:nvPr/>
        </p:nvSpPr>
        <p:spPr>
          <a:xfrm>
            <a:off x="2872395" y="3370901"/>
            <a:ext cx="12543209" cy="6916099"/>
          </a:xfrm>
          <a:prstGeom prst="rect">
            <a:avLst/>
          </a:prstGeom>
        </p:spPr>
        <p:txBody>
          <a:bodyPr lIns="0" tIns="0" rIns="0" bIns="0" rtlCol="0" anchor="t">
            <a:spAutoFit/>
          </a:bodyPr>
          <a:lstStyle/>
          <a:p>
            <a:pPr algn="l">
              <a:lnSpc>
                <a:spcPts val="4240"/>
              </a:lnSpc>
            </a:pPr>
            <a:r>
              <a:rPr lang="en-US" sz="2717">
                <a:solidFill>
                  <a:srgbClr val="000000"/>
                </a:solidFill>
                <a:latin typeface="Canva Sans"/>
                <a:ea typeface="Canva Sans"/>
                <a:cs typeface="Canva Sans"/>
                <a:sym typeface="Canva Sans"/>
              </a:rPr>
              <a:t>SELECT TOP 5 m.MaMT, m.TenMT, COUNT(DISTINCT t.SoBD) AS SoThiSinh,</a:t>
            </a:r>
          </a:p>
          <a:p>
            <a:pPr algn="l">
              <a:lnSpc>
                <a:spcPts val="4240"/>
              </a:lnSpc>
            </a:pPr>
            <a:r>
              <a:rPr lang="en-US" sz="2717">
                <a:solidFill>
                  <a:srgbClr val="000000"/>
                </a:solidFill>
                <a:latin typeface="Canva Sans"/>
                <a:ea typeface="Canva Sans"/>
                <a:cs typeface="Canva Sans"/>
                <a:sym typeface="Canva Sans"/>
              </a:rPr>
              <a:t>  SUM(l.Phut) AS TongPhut,</a:t>
            </a:r>
          </a:p>
          <a:p>
            <a:pPr algn="l">
              <a:lnSpc>
                <a:spcPts val="4240"/>
              </a:lnSpc>
            </a:pPr>
            <a:r>
              <a:rPr lang="en-US" sz="2717">
                <a:solidFill>
                  <a:srgbClr val="000000"/>
                </a:solidFill>
                <a:latin typeface="Canva Sans"/>
                <a:ea typeface="Canva Sans"/>
                <a:cs typeface="Canva Sans"/>
                <a:sym typeface="Canva Sans"/>
              </a:rPr>
              <a:t> ROUND (AVG (l.Phut * 1.0), 2) AS PhutTB,</a:t>
            </a:r>
          </a:p>
          <a:p>
            <a:pPr algn="l">
              <a:lnSpc>
                <a:spcPts val="4240"/>
              </a:lnSpc>
            </a:pPr>
            <a:r>
              <a:rPr lang="en-US" sz="2717">
                <a:solidFill>
                  <a:srgbClr val="000000"/>
                </a:solidFill>
                <a:latin typeface="Canva Sans"/>
                <a:ea typeface="Canva Sans"/>
                <a:cs typeface="Canva Sans"/>
                <a:sym typeface="Canva Sans"/>
              </a:rPr>
              <a:t> MIN(l.Phut) AS PhutMin,</a:t>
            </a:r>
          </a:p>
          <a:p>
            <a:pPr algn="l">
              <a:lnSpc>
                <a:spcPts val="4240"/>
              </a:lnSpc>
            </a:pPr>
            <a:r>
              <a:rPr lang="en-US" sz="2717">
                <a:solidFill>
                  <a:srgbClr val="000000"/>
                </a:solidFill>
                <a:latin typeface="Canva Sans"/>
                <a:ea typeface="Canva Sans"/>
                <a:cs typeface="Canva Sans"/>
                <a:sym typeface="Canva Sans"/>
              </a:rPr>
              <a:t> MAX(l.Phut) AS PhutMax</a:t>
            </a:r>
          </a:p>
          <a:p>
            <a:pPr algn="l">
              <a:lnSpc>
                <a:spcPts val="4240"/>
              </a:lnSpc>
            </a:pPr>
            <a:r>
              <a:rPr lang="en-US" sz="2717">
                <a:solidFill>
                  <a:srgbClr val="000000"/>
                </a:solidFill>
                <a:latin typeface="Canva Sans"/>
                <a:ea typeface="Canva Sans"/>
                <a:cs typeface="Canva Sans"/>
                <a:sym typeface="Canva Sans"/>
              </a:rPr>
              <a:t>FROM Monthi AS m</a:t>
            </a:r>
          </a:p>
          <a:p>
            <a:pPr algn="l">
              <a:lnSpc>
                <a:spcPts val="4240"/>
              </a:lnSpc>
            </a:pPr>
            <a:r>
              <a:rPr lang="en-US" sz="2717">
                <a:solidFill>
                  <a:srgbClr val="000000"/>
                </a:solidFill>
                <a:latin typeface="Canva Sans"/>
                <a:ea typeface="Canva Sans"/>
                <a:cs typeface="Canva Sans"/>
                <a:sym typeface="Canva Sans"/>
              </a:rPr>
              <a:t>JOIN Lichthi AS l ON m.MaMT = l.MaMT</a:t>
            </a:r>
          </a:p>
          <a:p>
            <a:pPr algn="l">
              <a:lnSpc>
                <a:spcPts val="4240"/>
              </a:lnSpc>
            </a:pPr>
            <a:r>
              <a:rPr lang="en-US" sz="2717">
                <a:solidFill>
                  <a:srgbClr val="000000"/>
                </a:solidFill>
                <a:latin typeface="Canva Sans"/>
                <a:ea typeface="Canva Sans"/>
                <a:cs typeface="Canva Sans"/>
                <a:sym typeface="Canva Sans"/>
              </a:rPr>
              <a:t>JOIN Phongthi AS ph ON l.SoPhong = ph.SoPhong</a:t>
            </a:r>
          </a:p>
          <a:p>
            <a:pPr algn="l">
              <a:lnSpc>
                <a:spcPts val="4240"/>
              </a:lnSpc>
            </a:pPr>
            <a:r>
              <a:rPr lang="en-US" sz="2717">
                <a:solidFill>
                  <a:srgbClr val="000000"/>
                </a:solidFill>
                <a:latin typeface="Canva Sans"/>
                <a:ea typeface="Canva Sans"/>
                <a:cs typeface="Canva Sans"/>
                <a:sym typeface="Canva Sans"/>
              </a:rPr>
              <a:t>JOIN Thisinh AS t ON ph.SoPhong = t.SoPhong</a:t>
            </a:r>
          </a:p>
          <a:p>
            <a:pPr algn="l">
              <a:lnSpc>
                <a:spcPts val="4240"/>
              </a:lnSpc>
            </a:pPr>
            <a:r>
              <a:rPr lang="en-US" sz="2717">
                <a:solidFill>
                  <a:srgbClr val="000000"/>
                </a:solidFill>
                <a:latin typeface="Canva Sans"/>
                <a:ea typeface="Canva Sans"/>
                <a:cs typeface="Canva Sans"/>
                <a:sym typeface="Canva Sans"/>
              </a:rPr>
              <a:t>GROUP BY m.MaMT, m.TenMT</a:t>
            </a:r>
          </a:p>
          <a:p>
            <a:pPr algn="l">
              <a:lnSpc>
                <a:spcPts val="4240"/>
              </a:lnSpc>
            </a:pPr>
            <a:r>
              <a:rPr lang="en-US" sz="2717">
                <a:solidFill>
                  <a:srgbClr val="000000"/>
                </a:solidFill>
                <a:latin typeface="Canva Sans"/>
                <a:ea typeface="Canva Sans"/>
                <a:cs typeface="Canva Sans"/>
                <a:sym typeface="Canva Sans"/>
              </a:rPr>
              <a:t>ORDER BY TongPhut DESC;</a:t>
            </a:r>
          </a:p>
          <a:p>
            <a:pPr algn="l">
              <a:lnSpc>
                <a:spcPts val="4240"/>
              </a:lnSpc>
            </a:pPr>
            <a:r>
              <a:rPr lang="en-US" sz="2717">
                <a:solidFill>
                  <a:srgbClr val="000000"/>
                </a:solidFill>
                <a:latin typeface="Canva Sans"/>
                <a:ea typeface="Canva Sans"/>
                <a:cs typeface="Canva Sans"/>
                <a:sym typeface="Canva Sans"/>
              </a:rPr>
              <a:t>Kết quả: 5 rows </a:t>
            </a:r>
          </a:p>
          <a:p>
            <a:pPr algn="l">
              <a:lnSpc>
                <a:spcPts val="4240"/>
              </a:lnSpc>
            </a:pPr>
            <a:endParaRPr lang="en-US" sz="2717">
              <a:solidFill>
                <a:srgbClr val="000000"/>
              </a:solidFill>
              <a:latin typeface="Canva Sans"/>
              <a:ea typeface="Canva Sans"/>
              <a:cs typeface="Canva Sans"/>
              <a:sym typeface="Canva Sans"/>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0" y="0"/>
            <a:ext cx="18288000" cy="10287000"/>
          </a:xfrm>
          <a:custGeom>
            <a:rect l="l" t="t" r="r" b="b"/>
            <a:pathLst>
              <a:path w="18288000" h="10287000">
                <a:moveTo>
                  <a:pt x="0" y="0"/>
                </a:moveTo>
                <a:lnTo>
                  <a:pt x="18288000" y="0"/>
                </a:lnTo>
                <a:lnTo>
                  <a:pt x="18288000" y="10287000"/>
                </a:lnTo>
                <a:lnTo>
                  <a:pt x="0" y="10287000"/>
                </a:lnTo>
                <a:lnTo>
                  <a:pt x="0" y="0"/>
                </a:lnTo>
                <a:close/>
              </a:path>
            </a:pathLst>
          </a:custGeom>
          <a:blipFill>
            <a:blip r:embed="rId2"/>
            <a:stretch>
              <a:fillRect l="-3786" t="-37583" r="-9579" b="-4754"/>
            </a:stretch>
          </a:blipFill>
        </p:spPr>
        <p:txBody>
          <a:bodyPr/>
          <a:lstStyle/>
          <a:p/>
        </p:txBody>
      </p:sp>
      <p:sp>
        <p:nvSpPr>
          <p:cNvPr id="3" name="TextBox 3"/>
          <p:cNvSpPr txBox="1"/>
          <p:nvPr/>
        </p:nvSpPr>
        <p:spPr>
          <a:xfrm>
            <a:off x="4835350" y="269489"/>
            <a:ext cx="9351143" cy="556895"/>
          </a:xfrm>
          <a:prstGeom prst="rect">
            <a:avLst/>
          </a:prstGeom>
        </p:spPr>
        <p:txBody>
          <a:bodyPr lIns="0" tIns="0" rIns="0" bIns="0" rtlCol="0" anchor="t">
            <a:spAutoFit/>
          </a:bodyPr>
          <a:lstStyle/>
          <a:p>
            <a:pPr marL="0" lvl="0" indent="0" algn="l">
              <a:lnSpc>
                <a:spcPts val="4239"/>
              </a:lnSpc>
              <a:spcBef>
                <a:spcPct val="0"/>
              </a:spcBef>
            </a:pPr>
            <a:r>
              <a:rPr lang="en-US" sz="3999" b="1">
                <a:solidFill>
                  <a:srgbClr val="004CCF"/>
                </a:solidFill>
                <a:latin typeface="Aileron Ultra-Bold"/>
                <a:ea typeface="Aileron Ultra-Bold"/>
                <a:cs typeface="Aileron Ultra-Bold"/>
                <a:sym typeface="Aileron Ultra-Bold"/>
              </a:rPr>
              <a:t>Bài 13: QUẢN LÝ COI THI TUYỂN SINH</a:t>
            </a:r>
          </a:p>
        </p:txBody>
      </p:sp>
      <p:sp>
        <p:nvSpPr>
          <p:cNvPr id="4" name="TextBox 4"/>
          <p:cNvSpPr txBox="1"/>
          <p:nvPr/>
        </p:nvSpPr>
        <p:spPr>
          <a:xfrm>
            <a:off x="287153" y="942975"/>
            <a:ext cx="17825456" cy="9175155"/>
          </a:xfrm>
          <a:prstGeom prst="rect">
            <a:avLst/>
          </a:prstGeom>
        </p:spPr>
        <p:txBody>
          <a:bodyPr lIns="0" tIns="0" rIns="0" bIns="0" rtlCol="0" anchor="t">
            <a:spAutoFit/>
          </a:bodyPr>
          <a:lstStyle/>
          <a:p>
            <a:pPr algn="just">
              <a:lnSpc>
                <a:spcPts val="3007"/>
              </a:lnSpc>
            </a:pPr>
            <a:r>
              <a:rPr lang="en-US" sz="2148">
                <a:solidFill>
                  <a:srgbClr val="000000"/>
                </a:solidFill>
                <a:latin typeface="Times New Roman"/>
                <a:ea typeface="Times New Roman"/>
                <a:cs typeface="Times New Roman"/>
                <a:sym typeface="Times New Roman"/>
              </a:rPr>
              <a:t>Một hội đồng coi thi tuyển sinh có nhiều điểm thi, mỗi điểm thi được đặt tại một trường nào đó. Các điểm thi (</a:t>
            </a:r>
            <a:r>
              <a:rPr lang="en-US" sz="2148" b="1">
                <a:solidFill>
                  <a:srgbClr val="000000"/>
                </a:solidFill>
                <a:latin typeface="Times New Roman Bold"/>
                <a:ea typeface="Times New Roman Bold"/>
                <a:cs typeface="Times New Roman Bold"/>
                <a:sym typeface="Times New Roman Bold"/>
              </a:rPr>
              <a:t>DIEMTHISO</a:t>
            </a:r>
            <a:r>
              <a:rPr lang="en-US" sz="2148">
                <a:solidFill>
                  <a:srgbClr val="000000"/>
                </a:solidFill>
                <a:latin typeface="Times New Roman"/>
                <a:ea typeface="Times New Roman"/>
                <a:cs typeface="Times New Roman"/>
                <a:sym typeface="Times New Roman"/>
              </a:rPr>
              <a:t>) được đánh số là điểm thi số 1, điểm thi số 2, điểm thi số 3,...Mỗi điểm thi xác định địa chỉ (</a:t>
            </a:r>
            <a:r>
              <a:rPr lang="en-US" sz="2148" b="1">
                <a:solidFill>
                  <a:srgbClr val="000000"/>
                </a:solidFill>
                <a:latin typeface="Times New Roman Bold"/>
                <a:ea typeface="Times New Roman Bold"/>
                <a:cs typeface="Times New Roman Bold"/>
                <a:sym typeface="Times New Roman Bold"/>
              </a:rPr>
              <a:t>DIACHIDIEMTHI</a:t>
            </a:r>
            <a:r>
              <a:rPr lang="en-US" sz="2148">
                <a:solidFill>
                  <a:srgbClr val="000000"/>
                </a:solidFill>
                <a:latin typeface="Times New Roman"/>
                <a:ea typeface="Times New Roman"/>
                <a:cs typeface="Times New Roman"/>
                <a:sym typeface="Times New Roman"/>
              </a:rPr>
              <a:t>). Ví dụ: điểm thi số 1, đặt tại trường PTTH Nguyễn Thị Minh Khai, điểm thi số 2 đặt tại trường PTTH Bùi Thị Xuân,... </a:t>
            </a:r>
          </a:p>
          <a:p>
            <a:pPr algn="just">
              <a:lnSpc>
                <a:spcPts val="3007"/>
              </a:lnSpc>
            </a:pPr>
            <a:r>
              <a:rPr lang="en-US" sz="2148">
                <a:solidFill>
                  <a:srgbClr val="000000"/>
                </a:solidFill>
                <a:latin typeface="Times New Roman"/>
                <a:ea typeface="Times New Roman"/>
                <a:cs typeface="Times New Roman"/>
                <a:sym typeface="Times New Roman"/>
              </a:rPr>
              <a:t>Mỗi thí sinh có một số báo danh (</a:t>
            </a:r>
            <a:r>
              <a:rPr lang="en-US" sz="2148" b="1">
                <a:solidFill>
                  <a:srgbClr val="000000"/>
                </a:solidFill>
                <a:latin typeface="Times New Roman Bold"/>
                <a:ea typeface="Times New Roman Bold"/>
                <a:cs typeface="Times New Roman Bold"/>
                <a:sym typeface="Times New Roman Bold"/>
              </a:rPr>
              <a:t>SOBD</a:t>
            </a:r>
            <a:r>
              <a:rPr lang="en-US" sz="2148">
                <a:solidFill>
                  <a:srgbClr val="000000"/>
                </a:solidFill>
                <a:latin typeface="Times New Roman"/>
                <a:ea typeface="Times New Roman"/>
                <a:cs typeface="Times New Roman"/>
                <a:sym typeface="Times New Roman"/>
              </a:rPr>
              <a:t>) duy nhất, mỗi số báo danh xác định các thông tin: họ và tên (</a:t>
            </a:r>
            <a:r>
              <a:rPr lang="en-US" sz="2148" b="1">
                <a:solidFill>
                  <a:srgbClr val="000000"/>
                </a:solidFill>
                <a:latin typeface="Times New Roman Bold"/>
                <a:ea typeface="Times New Roman Bold"/>
                <a:cs typeface="Times New Roman Bold"/>
                <a:sym typeface="Times New Roman Bold"/>
              </a:rPr>
              <a:t>HOTEN</a:t>
            </a:r>
            <a:r>
              <a:rPr lang="en-US" sz="2148">
                <a:solidFill>
                  <a:srgbClr val="000000"/>
                </a:solidFill>
                <a:latin typeface="Times New Roman"/>
                <a:ea typeface="Times New Roman"/>
                <a:cs typeface="Times New Roman"/>
                <a:sym typeface="Times New Roman"/>
              </a:rPr>
              <a:t>), ngày sinh (</a:t>
            </a:r>
            <a:r>
              <a:rPr lang="en-US" sz="2148" b="1">
                <a:solidFill>
                  <a:srgbClr val="000000"/>
                </a:solidFill>
                <a:latin typeface="Times New Roman Bold"/>
                <a:ea typeface="Times New Roman Bold"/>
                <a:cs typeface="Times New Roman Bold"/>
                <a:sym typeface="Times New Roman Bold"/>
              </a:rPr>
              <a:t>NGAYSINH</a:t>
            </a:r>
            <a:r>
              <a:rPr lang="en-US" sz="2148">
                <a:solidFill>
                  <a:srgbClr val="000000"/>
                </a:solidFill>
                <a:latin typeface="Times New Roman"/>
                <a:ea typeface="Times New Roman"/>
                <a:cs typeface="Times New Roman"/>
                <a:sym typeface="Times New Roman"/>
              </a:rPr>
              <a:t>), phái (</a:t>
            </a:r>
            <a:r>
              <a:rPr lang="en-US" sz="2148" b="1">
                <a:solidFill>
                  <a:srgbClr val="000000"/>
                </a:solidFill>
                <a:latin typeface="Times New Roman Bold"/>
                <a:ea typeface="Times New Roman Bold"/>
                <a:cs typeface="Times New Roman Bold"/>
                <a:sym typeface="Times New Roman Bold"/>
              </a:rPr>
              <a:t>PHAI</a:t>
            </a:r>
            <a:r>
              <a:rPr lang="en-US" sz="2148">
                <a:solidFill>
                  <a:srgbClr val="000000"/>
                </a:solidFill>
                <a:latin typeface="Times New Roman"/>
                <a:ea typeface="Times New Roman"/>
                <a:cs typeface="Times New Roman"/>
                <a:sym typeface="Times New Roman"/>
              </a:rPr>
              <a:t>), hộ khẩu thường trú (</a:t>
            </a:r>
            <a:r>
              <a:rPr lang="en-US" sz="2148" b="1">
                <a:solidFill>
                  <a:srgbClr val="000000"/>
                </a:solidFill>
                <a:latin typeface="Times New Roman Bold"/>
                <a:ea typeface="Times New Roman Bold"/>
                <a:cs typeface="Times New Roman Bold"/>
                <a:sym typeface="Times New Roman Bold"/>
              </a:rPr>
              <a:t>TINH</a:t>
            </a:r>
            <a:r>
              <a:rPr lang="en-US" sz="2148">
                <a:solidFill>
                  <a:srgbClr val="000000"/>
                </a:solidFill>
                <a:latin typeface="Times New Roman"/>
                <a:ea typeface="Times New Roman"/>
                <a:cs typeface="Times New Roman"/>
                <a:sym typeface="Times New Roman"/>
              </a:rPr>
              <a:t>), đối tượng dự thi (</a:t>
            </a:r>
            <a:r>
              <a:rPr lang="en-US" sz="2148" b="1">
                <a:solidFill>
                  <a:srgbClr val="000000"/>
                </a:solidFill>
                <a:latin typeface="Times New Roman Bold"/>
                <a:ea typeface="Times New Roman Bold"/>
                <a:cs typeface="Times New Roman Bold"/>
                <a:sym typeface="Times New Roman Bold"/>
              </a:rPr>
              <a:t>DOITUONG</a:t>
            </a:r>
            <a:r>
              <a:rPr lang="en-US" sz="2148">
                <a:solidFill>
                  <a:srgbClr val="000000"/>
                </a:solidFill>
                <a:latin typeface="Times New Roman"/>
                <a:ea typeface="Times New Roman"/>
                <a:cs typeface="Times New Roman"/>
                <a:sym typeface="Times New Roman"/>
              </a:rPr>
              <a:t>), ngành đăng ký thi, khu vực của thí sinh (</a:t>
            </a:r>
            <a:r>
              <a:rPr lang="en-US" sz="2148" b="1">
                <a:solidFill>
                  <a:srgbClr val="000000"/>
                </a:solidFill>
                <a:latin typeface="Times New Roman Bold"/>
                <a:ea typeface="Times New Roman Bold"/>
                <a:cs typeface="Times New Roman Bold"/>
                <a:sym typeface="Times New Roman Bold"/>
              </a:rPr>
              <a:t>KHUVUC</a:t>
            </a:r>
            <a:r>
              <a:rPr lang="en-US" sz="2148">
                <a:solidFill>
                  <a:srgbClr val="000000"/>
                </a:solidFill>
                <a:latin typeface="Times New Roman"/>
                <a:ea typeface="Times New Roman"/>
                <a:cs typeface="Times New Roman"/>
                <a:sym typeface="Times New Roman"/>
              </a:rPr>
              <a:t>), số hiệu phòng thi. Ví dụ: thí sinh Vũ Mạnh Cường, có số báo danh là 02978, sinh ngày 12/12/1984, phái nam, hộ khẩu thường trú tại Chợ Gạo - Tiền Giang, thuộc khu vực 1, đối tượng là 5B, đăng ký dự thi vào ngành có mã ngành là 01, thi tại phòng thi 0178, điểm thi số 1. </a:t>
            </a:r>
          </a:p>
          <a:p>
            <a:pPr algn="just">
              <a:lnSpc>
                <a:spcPts val="3007"/>
              </a:lnSpc>
            </a:pPr>
            <a:r>
              <a:rPr lang="en-US" sz="2148">
                <a:solidFill>
                  <a:srgbClr val="000000"/>
                </a:solidFill>
                <a:latin typeface="Times New Roman"/>
                <a:ea typeface="Times New Roman"/>
                <a:cs typeface="Times New Roman"/>
                <a:sym typeface="Times New Roman"/>
              </a:rPr>
              <a:t>Mỗi ngành có một mã ngành (</a:t>
            </a:r>
            <a:r>
              <a:rPr lang="en-US" sz="2148" b="1">
                <a:solidFill>
                  <a:srgbClr val="000000"/>
                </a:solidFill>
                <a:latin typeface="Times New Roman Bold"/>
                <a:ea typeface="Times New Roman Bold"/>
                <a:cs typeface="Times New Roman Bold"/>
                <a:sym typeface="Times New Roman Bold"/>
              </a:rPr>
              <a:t>MANGANH</a:t>
            </a:r>
            <a:r>
              <a:rPr lang="en-US" sz="2148">
                <a:solidFill>
                  <a:srgbClr val="000000"/>
                </a:solidFill>
                <a:latin typeface="Times New Roman"/>
                <a:ea typeface="Times New Roman"/>
                <a:cs typeface="Times New Roman"/>
                <a:sym typeface="Times New Roman"/>
              </a:rPr>
              <a:t>) duy nhất, mỗi mã ngành xác định tên ngành (</a:t>
            </a:r>
            <a:r>
              <a:rPr lang="en-US" sz="2148" b="1">
                <a:solidFill>
                  <a:srgbClr val="000000"/>
                </a:solidFill>
                <a:latin typeface="Times New Roman Bold"/>
                <a:ea typeface="Times New Roman Bold"/>
                <a:cs typeface="Times New Roman Bold"/>
                <a:sym typeface="Times New Roman Bold"/>
              </a:rPr>
              <a:t>TENNGANH</a:t>
            </a:r>
            <a:r>
              <a:rPr lang="en-US" sz="2148">
                <a:solidFill>
                  <a:srgbClr val="000000"/>
                </a:solidFill>
                <a:latin typeface="Times New Roman"/>
                <a:ea typeface="Times New Roman"/>
                <a:cs typeface="Times New Roman"/>
                <a:sym typeface="Times New Roman"/>
              </a:rPr>
              <a:t>)</a:t>
            </a:r>
          </a:p>
          <a:p>
            <a:pPr algn="just">
              <a:lnSpc>
                <a:spcPts val="3007"/>
              </a:lnSpc>
            </a:pPr>
            <a:r>
              <a:rPr lang="en-US" sz="2148">
                <a:solidFill>
                  <a:srgbClr val="000000"/>
                </a:solidFill>
                <a:latin typeface="Times New Roman"/>
                <a:ea typeface="Times New Roman"/>
                <a:cs typeface="Times New Roman"/>
                <a:sym typeface="Times New Roman"/>
              </a:rPr>
              <a:t> Mỗi điểm thi có nhiều phòng thi – mỗi phòng thi (</a:t>
            </a:r>
            <a:r>
              <a:rPr lang="en-US" sz="2148" b="1">
                <a:solidFill>
                  <a:srgbClr val="000000"/>
                </a:solidFill>
                <a:latin typeface="Times New Roman Bold"/>
                <a:ea typeface="Times New Roman Bold"/>
                <a:cs typeface="Times New Roman Bold"/>
                <a:sym typeface="Times New Roman Bold"/>
              </a:rPr>
              <a:t>PHONGTHI</a:t>
            </a:r>
            <a:r>
              <a:rPr lang="en-US" sz="2148">
                <a:solidFill>
                  <a:srgbClr val="000000"/>
                </a:solidFill>
                <a:latin typeface="Times New Roman"/>
                <a:ea typeface="Times New Roman"/>
                <a:cs typeface="Times New Roman"/>
                <a:sym typeface="Times New Roman"/>
              </a:rPr>
              <a:t>) được đánh số khác nhau ở tất cả các điểm thi. Trong một phòng thi, danh sách các thí sinh được sắp xếp theo thứ tự alphabet (do đó trong một phòng thi có thể có thí sinh của nhiều ngành khác nhau).</a:t>
            </a:r>
          </a:p>
          <a:p>
            <a:pPr algn="just">
              <a:lnSpc>
                <a:spcPts val="3007"/>
              </a:lnSpc>
            </a:pPr>
            <a:r>
              <a:rPr lang="en-US" sz="2148">
                <a:solidFill>
                  <a:srgbClr val="000000"/>
                </a:solidFill>
                <a:latin typeface="Times New Roman"/>
                <a:ea typeface="Times New Roman"/>
                <a:cs typeface="Times New Roman"/>
                <a:sym typeface="Times New Roman"/>
              </a:rPr>
              <a:t> Mỗi phòng thi có thêm cột ghi chú (</a:t>
            </a:r>
            <a:r>
              <a:rPr lang="en-US" sz="2148" b="1">
                <a:solidFill>
                  <a:srgbClr val="000000"/>
                </a:solidFill>
                <a:latin typeface="Times New Roman Bold"/>
                <a:ea typeface="Times New Roman Bold"/>
                <a:cs typeface="Times New Roman Bold"/>
                <a:sym typeface="Times New Roman Bold"/>
              </a:rPr>
              <a:t>GHICHU</a:t>
            </a:r>
            <a:r>
              <a:rPr lang="en-US" sz="2148">
                <a:solidFill>
                  <a:srgbClr val="000000"/>
                </a:solidFill>
                <a:latin typeface="Times New Roman"/>
                <a:ea typeface="Times New Roman"/>
                <a:cs typeface="Times New Roman"/>
                <a:sym typeface="Times New Roman"/>
              </a:rPr>
              <a:t>) - ghi thêm các thông tin cần thiết như phòng thi đó nằm tại dãy nhà nào. Ví dụ phòng thi 0060 nằm ở dãy nhà H lầu 2 - điểm thi số 1 - trường PTTH Bùi Thị Xuân.</a:t>
            </a:r>
          </a:p>
          <a:p>
            <a:pPr algn="just">
              <a:lnSpc>
                <a:spcPts val="3007"/>
              </a:lnSpc>
            </a:pPr>
            <a:r>
              <a:rPr lang="en-US" sz="2148">
                <a:solidFill>
                  <a:srgbClr val="000000"/>
                </a:solidFill>
                <a:latin typeface="Times New Roman"/>
                <a:ea typeface="Times New Roman"/>
                <a:cs typeface="Times New Roman"/>
                <a:sym typeface="Times New Roman"/>
              </a:rPr>
              <a:t> Mỗi môn thi có một mã môn thi duy nhất (</a:t>
            </a:r>
            <a:r>
              <a:rPr lang="en-US" sz="2148" b="1">
                <a:solidFill>
                  <a:srgbClr val="000000"/>
                </a:solidFill>
                <a:latin typeface="Times New Roman Bold"/>
                <a:ea typeface="Times New Roman Bold"/>
                <a:cs typeface="Times New Roman Bold"/>
                <a:sym typeface="Times New Roman Bold"/>
              </a:rPr>
              <a:t>MAMT</a:t>
            </a:r>
            <a:r>
              <a:rPr lang="en-US" sz="2148">
                <a:solidFill>
                  <a:srgbClr val="000000"/>
                </a:solidFill>
                <a:latin typeface="Times New Roman"/>
                <a:ea typeface="Times New Roman"/>
                <a:cs typeface="Times New Roman"/>
                <a:sym typeface="Times New Roman"/>
              </a:rPr>
              <a:t>), mỗi mã môn thi biết các thông tin như : tên môn thi (</a:t>
            </a:r>
            <a:r>
              <a:rPr lang="en-US" sz="2148" b="1">
                <a:solidFill>
                  <a:srgbClr val="000000"/>
                </a:solidFill>
                <a:latin typeface="Times New Roman Bold"/>
                <a:ea typeface="Times New Roman Bold"/>
                <a:cs typeface="Times New Roman Bold"/>
                <a:sym typeface="Times New Roman Bold"/>
              </a:rPr>
              <a:t>TENMT</a:t>
            </a:r>
            <a:r>
              <a:rPr lang="en-US" sz="2148">
                <a:solidFill>
                  <a:srgbClr val="000000"/>
                </a:solidFill>
                <a:latin typeface="Times New Roman"/>
                <a:ea typeface="Times New Roman"/>
                <a:cs typeface="Times New Roman"/>
                <a:sym typeface="Times New Roman"/>
              </a:rPr>
              <a:t>), ngày thi (</a:t>
            </a:r>
            <a:r>
              <a:rPr lang="en-US" sz="2148" b="1">
                <a:solidFill>
                  <a:srgbClr val="000000"/>
                </a:solidFill>
                <a:latin typeface="Times New Roman Bold"/>
                <a:ea typeface="Times New Roman Bold"/>
                <a:cs typeface="Times New Roman Bold"/>
                <a:sym typeface="Times New Roman Bold"/>
              </a:rPr>
              <a:t>NGAYTHI</a:t>
            </a:r>
            <a:r>
              <a:rPr lang="en-US" sz="2148">
                <a:solidFill>
                  <a:srgbClr val="000000"/>
                </a:solidFill>
                <a:latin typeface="Times New Roman"/>
                <a:ea typeface="Times New Roman"/>
                <a:cs typeface="Times New Roman"/>
                <a:sym typeface="Times New Roman"/>
              </a:rPr>
              <a:t>), buổi thi (</a:t>
            </a:r>
            <a:r>
              <a:rPr lang="en-US" sz="2148" b="1">
                <a:solidFill>
                  <a:srgbClr val="000000"/>
                </a:solidFill>
                <a:latin typeface="Times New Roman Bold"/>
                <a:ea typeface="Times New Roman Bold"/>
                <a:cs typeface="Times New Roman Bold"/>
                <a:sym typeface="Times New Roman Bold"/>
              </a:rPr>
              <a:t>BUOITHI</a:t>
            </a:r>
            <a:r>
              <a:rPr lang="en-US" sz="2148">
                <a:solidFill>
                  <a:srgbClr val="000000"/>
                </a:solidFill>
                <a:latin typeface="Times New Roman"/>
                <a:ea typeface="Times New Roman"/>
                <a:cs typeface="Times New Roman"/>
                <a:sym typeface="Times New Roman"/>
              </a:rPr>
              <a:t>), thời gian làm bài thi được </a:t>
            </a:r>
          </a:p>
          <a:p>
            <a:pPr algn="just">
              <a:lnSpc>
                <a:spcPts val="3007"/>
              </a:lnSpc>
            </a:pPr>
            <a:r>
              <a:rPr lang="en-US" sz="2148">
                <a:solidFill>
                  <a:srgbClr val="000000"/>
                </a:solidFill>
                <a:latin typeface="Times New Roman"/>
                <a:ea typeface="Times New Roman"/>
                <a:cs typeface="Times New Roman"/>
                <a:sym typeface="Times New Roman"/>
              </a:rPr>
              <a:t>tính bằng phút (</a:t>
            </a:r>
            <a:r>
              <a:rPr lang="en-US" sz="2148" b="1">
                <a:solidFill>
                  <a:srgbClr val="000000"/>
                </a:solidFill>
                <a:latin typeface="Times New Roman Bold"/>
                <a:ea typeface="Times New Roman Bold"/>
                <a:cs typeface="Times New Roman Bold"/>
                <a:sym typeface="Times New Roman Bold"/>
              </a:rPr>
              <a:t>PHUT</a:t>
            </a:r>
            <a:r>
              <a:rPr lang="en-US" sz="2148">
                <a:solidFill>
                  <a:srgbClr val="000000"/>
                </a:solidFill>
                <a:latin typeface="Times New Roman"/>
                <a:ea typeface="Times New Roman"/>
                <a:cs typeface="Times New Roman"/>
                <a:sym typeface="Times New Roman"/>
              </a:rPr>
              <a:t>). Thời gian làm bài thi của các môn tối thiểu là 90 phút và tối đa là 180 phút (tuỳ theo kỳ tuyển sinh công nhân, trung cấp, cao đẳng hay đại học) </a:t>
            </a:r>
          </a:p>
          <a:p>
            <a:pPr algn="just">
              <a:lnSpc>
                <a:spcPts val="3007"/>
              </a:lnSpc>
            </a:pPr>
            <a:r>
              <a:rPr lang="en-US" sz="2148">
                <a:solidFill>
                  <a:srgbClr val="000000"/>
                </a:solidFill>
                <a:latin typeface="Times New Roman"/>
                <a:ea typeface="Times New Roman"/>
                <a:cs typeface="Times New Roman"/>
                <a:sym typeface="Times New Roman"/>
              </a:rPr>
              <a:t>Mỗi ngành có một mã ngành, chẳng hạn ngành Công Nghệ Thông Tin có mã ngành là 01, ngành Công Nghệ Hoá Thực Phẩm có mã ngành là 10,...</a:t>
            </a:r>
          </a:p>
          <a:p>
            <a:pPr algn="just">
              <a:lnSpc>
                <a:spcPts val="3007"/>
              </a:lnSpc>
            </a:pPr>
            <a:r>
              <a:rPr lang="en-US" sz="2148">
                <a:solidFill>
                  <a:srgbClr val="000000"/>
                </a:solidFill>
                <a:latin typeface="Times New Roman"/>
                <a:ea typeface="Times New Roman"/>
                <a:cs typeface="Times New Roman"/>
                <a:sym typeface="Times New Roman"/>
              </a:rPr>
              <a:t> Mỗi đơn vị có cán bộ tham gia vào kỳ thi có một mã đơn vị duy nhất (</a:t>
            </a:r>
            <a:r>
              <a:rPr lang="en-US" sz="2148" b="1">
                <a:solidFill>
                  <a:srgbClr val="000000"/>
                </a:solidFill>
                <a:latin typeface="Times New Roman Bold"/>
                <a:ea typeface="Times New Roman Bold"/>
                <a:cs typeface="Times New Roman Bold"/>
                <a:sym typeface="Times New Roman Bold"/>
              </a:rPr>
              <a:t>MADONVI</a:t>
            </a:r>
            <a:r>
              <a:rPr lang="en-US" sz="2148">
                <a:solidFill>
                  <a:srgbClr val="000000"/>
                </a:solidFill>
                <a:latin typeface="Times New Roman"/>
                <a:ea typeface="Times New Roman"/>
                <a:cs typeface="Times New Roman"/>
                <a:sym typeface="Times New Roman"/>
              </a:rPr>
              <a:t>), mã đơn vị xác định tên đơn vị (</a:t>
            </a:r>
            <a:r>
              <a:rPr lang="en-US" sz="2148" b="1">
                <a:solidFill>
                  <a:srgbClr val="000000"/>
                </a:solidFill>
                <a:latin typeface="Times New Roman Bold"/>
                <a:ea typeface="Times New Roman Bold"/>
                <a:cs typeface="Times New Roman Bold"/>
                <a:sym typeface="Times New Roman Bold"/>
              </a:rPr>
              <a:t>TENDONVI</a:t>
            </a:r>
            <a:r>
              <a:rPr lang="en-US" sz="2148">
                <a:solidFill>
                  <a:srgbClr val="000000"/>
                </a:solidFill>
                <a:latin typeface="Times New Roman"/>
                <a:ea typeface="Times New Roman"/>
                <a:cs typeface="Times New Roman"/>
                <a:sym typeface="Times New Roman"/>
              </a:rPr>
              <a:t>). Nếu là cán bộ, công nhân viên của trường thì đơn vị là khoa/phòng quản lý cán bộ đó, nếu là giáo viên từ các trường khác thì ghi rõ tên đơn vị đó. Chẳng hạn cán bộ Nguyễn Thanh Liêm đơn vị Khoa Công Nghệ Thông Tin, cán bộ coi thi Nguyễn Thị Tuyết Mai, đơn vị trường PTTH Ngôi Sao - Quận 1,... </a:t>
            </a:r>
          </a:p>
          <a:p>
            <a:pPr algn="just">
              <a:lnSpc>
                <a:spcPts val="3007"/>
              </a:lnSpc>
            </a:pPr>
            <a:r>
              <a:rPr lang="en-US" sz="2148">
                <a:solidFill>
                  <a:srgbClr val="000000"/>
                </a:solidFill>
                <a:latin typeface="Times New Roman"/>
                <a:ea typeface="Times New Roman"/>
                <a:cs typeface="Times New Roman"/>
                <a:sym typeface="Times New Roman"/>
              </a:rPr>
              <a:t>Mỗi cán bộ coi thi chỉ làm việc tại một điểm thi nào đó. Mỗi cán bộ có một mã số duy nhất (</a:t>
            </a:r>
            <a:r>
              <a:rPr lang="en-US" sz="2148" b="1">
                <a:solidFill>
                  <a:srgbClr val="000000"/>
                </a:solidFill>
                <a:latin typeface="Times New Roman Bold"/>
                <a:ea typeface="Times New Roman Bold"/>
                <a:cs typeface="Times New Roman Bold"/>
                <a:sym typeface="Times New Roman Bold"/>
              </a:rPr>
              <a:t>MACANBO</a:t>
            </a:r>
            <a:r>
              <a:rPr lang="en-US" sz="2148">
                <a:solidFill>
                  <a:srgbClr val="000000"/>
                </a:solidFill>
                <a:latin typeface="Times New Roman"/>
                <a:ea typeface="Times New Roman"/>
                <a:cs typeface="Times New Roman"/>
                <a:sym typeface="Times New Roman"/>
              </a:rPr>
              <a:t>), mỗi MACANBO xác định các thông tin khác như : họ và tên (</a:t>
            </a:r>
            <a:r>
              <a:rPr lang="en-US" sz="2148" b="1">
                <a:solidFill>
                  <a:srgbClr val="000000"/>
                </a:solidFill>
                <a:latin typeface="Times New Roman Bold"/>
                <a:ea typeface="Times New Roman Bold"/>
                <a:cs typeface="Times New Roman Bold"/>
                <a:sym typeface="Times New Roman Bold"/>
              </a:rPr>
              <a:t>HOTENCB</a:t>
            </a:r>
            <a:r>
              <a:rPr lang="en-US" sz="2148">
                <a:solidFill>
                  <a:srgbClr val="000000"/>
                </a:solidFill>
                <a:latin typeface="Times New Roman"/>
                <a:ea typeface="Times New Roman"/>
                <a:cs typeface="Times New Roman"/>
                <a:sym typeface="Times New Roman"/>
              </a:rPr>
              <a:t>), đơn vị công tác, chức vụ (</a:t>
            </a:r>
            <a:r>
              <a:rPr lang="en-US" sz="2148" b="1">
                <a:solidFill>
                  <a:srgbClr val="000000"/>
                </a:solidFill>
                <a:latin typeface="Times New Roman Bold"/>
                <a:ea typeface="Times New Roman Bold"/>
                <a:cs typeface="Times New Roman Bold"/>
                <a:sym typeface="Times New Roman Bold"/>
              </a:rPr>
              <a:t>CHUCVU</a:t>
            </a:r>
            <a:r>
              <a:rPr lang="en-US" sz="2148">
                <a:solidFill>
                  <a:srgbClr val="000000"/>
                </a:solidFill>
                <a:latin typeface="Times New Roman"/>
                <a:ea typeface="Times New Roman"/>
                <a:cs typeface="Times New Roman"/>
                <a:sym typeface="Times New Roman"/>
              </a:rPr>
              <a:t>) được phân công tại điểm thi, chẳng hạn chức vụ là điểm trưởng, điểm phó, giám sát, thư ký, cán bộ coi thi, phục vụ,... Ví dụ cán bộ Nguyen Van Thanh đơn vị Khoa Công Nghệ Thông Tin, làm nhiệm vụ thi tại điểm thi số 1, chức vụ là giám sát phòng thi.</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2543276">
            <a:off x="-1077208" y="-4819875"/>
            <a:ext cx="20442416" cy="19926750"/>
          </a:xfrm>
          <a:custGeom>
            <a:rect l="l" t="t" r="r" b="b"/>
            <a:pathLst>
              <a:path w="20442416" h="19926749">
                <a:moveTo>
                  <a:pt x="0" y="12328800"/>
                </a:moveTo>
                <a:lnTo>
                  <a:pt x="13507466" y="0"/>
                </a:lnTo>
                <a:lnTo>
                  <a:pt x="20442416" y="7597950"/>
                </a:lnTo>
                <a:lnTo>
                  <a:pt x="6934950" y="19926750"/>
                </a:lnTo>
                <a:lnTo>
                  <a:pt x="0" y="12328800"/>
                </a:lnTo>
                <a:close/>
              </a:path>
            </a:pathLst>
          </a:custGeom>
          <a:blipFill>
            <a:blip r:embed="rId2"/>
            <a:stretch>
              <a:fillRect t="-1340" r="-39871" b="0"/>
            </a:stretch>
          </a:blipFill>
        </p:spPr>
        <p:txBody>
          <a:bodyPr/>
          <a:lstStyle/>
          <a:p/>
        </p:txBody>
      </p:sp>
      <p:grpSp>
        <p:nvGrpSpPr>
          <p:cNvPr id="3" name="Group 3"/>
          <p:cNvGrpSpPr/>
          <p:nvPr/>
        </p:nvGrpSpPr>
        <p:grpSpPr>
          <a:xfrm>
            <a:off x="2122620" y="2009992"/>
            <a:ext cx="13588569" cy="8277008"/>
            <a:chExt cx="4851677" cy="2955232"/>
          </a:xfrm>
        </p:grpSpPr>
        <p:sp>
          <p:nvSpPr>
            <p:cNvPr id="4" name="Freeform 4"/>
            <p:cNvSpPr/>
            <p:nvPr/>
          </p:nvSpPr>
          <p:spPr>
            <a:xfrm>
              <a:off x="0" y="0"/>
              <a:ext cx="4851678" cy="2955232"/>
            </a:xfrm>
            <a:custGeom>
              <a:rect l="l" t="t" r="r" b="b"/>
              <a:pathLst>
                <a:path w="4851678" h="2955232">
                  <a:moveTo>
                    <a:pt x="22790" y="0"/>
                  </a:moveTo>
                  <a:lnTo>
                    <a:pt x="4828888" y="0"/>
                  </a:lnTo>
                  <a:cubicBezTo>
                    <a:pt x="4841474" y="0"/>
                    <a:pt x="4851678" y="10203"/>
                    <a:pt x="4851678" y="22790"/>
                  </a:cubicBezTo>
                  <a:lnTo>
                    <a:pt x="4851678" y="2932442"/>
                  </a:lnTo>
                  <a:cubicBezTo>
                    <a:pt x="4851678" y="2945028"/>
                    <a:pt x="4841474" y="2955232"/>
                    <a:pt x="4828888" y="2955232"/>
                  </a:cubicBezTo>
                  <a:lnTo>
                    <a:pt x="22790" y="2955232"/>
                  </a:lnTo>
                  <a:cubicBezTo>
                    <a:pt x="10203" y="2955232"/>
                    <a:pt x="0" y="2945028"/>
                    <a:pt x="0" y="2932442"/>
                  </a:cubicBezTo>
                  <a:lnTo>
                    <a:pt x="0" y="22790"/>
                  </a:lnTo>
                  <a:cubicBezTo>
                    <a:pt x="0" y="10203"/>
                    <a:pt x="10203" y="0"/>
                    <a:pt x="22790" y="0"/>
                  </a:cubicBezTo>
                  <a:close/>
                </a:path>
              </a:pathLst>
            </a:custGeom>
            <a:solidFill>
              <a:srgbClr val="F2F2F2"/>
            </a:solidFill>
          </p:spPr>
          <p:txBody>
            <a:bodyPr/>
            <a:lstStyle/>
            <a:p/>
          </p:txBody>
        </p:sp>
        <p:sp>
          <p:nvSpPr>
            <p:cNvPr id="5" name="TextBox 5"/>
            <p:cNvSpPr txBox="1"/>
            <p:nvPr/>
          </p:nvSpPr>
          <p:spPr>
            <a:xfrm>
              <a:off x="0" y="-47625"/>
              <a:ext cx="4851677" cy="3002857"/>
            </a:xfrm>
            <a:prstGeom prst="rect">
              <a:avLst/>
            </a:prstGeom>
          </p:spPr>
          <p:txBody>
            <a:bodyPr lIns="37473" tIns="37473" rIns="37473" bIns="37473" rtlCol="0" anchor="ctr"/>
            <a:lstStyle/>
            <a:p>
              <a:pPr algn="ctr">
                <a:lnSpc>
                  <a:spcPts val="3257"/>
                </a:lnSpc>
              </a:pPr>
            </a:p>
          </p:txBody>
        </p:sp>
      </p:grpSp>
      <p:sp>
        <p:nvSpPr>
          <p:cNvPr id="6" name="Freeform 6"/>
          <p:cNvSpPr/>
          <p:nvPr/>
        </p:nvSpPr>
        <p:spPr>
          <a:xfrm rot="3580241">
            <a:off x="-2553242" y="9323625"/>
            <a:ext cx="5106485" cy="5151561"/>
          </a:xfrm>
          <a:custGeom>
            <a:rect l="l" t="t" r="r" b="b"/>
            <a:pathLst>
              <a:path w="5106485" h="5151561">
                <a:moveTo>
                  <a:pt x="0" y="0"/>
                </a:moveTo>
                <a:lnTo>
                  <a:pt x="5106484" y="0"/>
                </a:lnTo>
                <a:lnTo>
                  <a:pt x="5106484" y="5151561"/>
                </a:lnTo>
                <a:lnTo>
                  <a:pt x="0" y="515156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7" name="Freeform 7"/>
          <p:cNvSpPr/>
          <p:nvPr/>
        </p:nvSpPr>
        <p:spPr>
          <a:xfrm rot="3580241">
            <a:off x="-6998438" y="-3999310"/>
            <a:ext cx="7678545" cy="7746326"/>
          </a:xfrm>
          <a:custGeom>
            <a:rect l="l" t="t" r="r" b="b"/>
            <a:pathLst>
              <a:path w="7678545" h="7746326">
                <a:moveTo>
                  <a:pt x="0" y="0"/>
                </a:moveTo>
                <a:lnTo>
                  <a:pt x="7678545" y="0"/>
                </a:lnTo>
                <a:lnTo>
                  <a:pt x="7678545" y="7746325"/>
                </a:lnTo>
                <a:lnTo>
                  <a:pt x="0" y="7746325"/>
                </a:lnTo>
                <a:lnTo>
                  <a:pt x="0" y="0"/>
                </a:lnTo>
                <a:close/>
              </a:path>
            </a:pathLst>
          </a:custGeom>
          <a:blipFill>
            <a:blip r:embed="rId3">
              <a:extLst>
                <a:ext uri="{96DAC541-7B7A-43D3-8B79-37D633B846F1}">
                  <asvg:svgBlip xmlns:asvg="http://schemas.microsoft.com/office/drawing/2016/SVG/main" r:embed="rId5"/>
                </a:ext>
              </a:extLst>
            </a:blip>
            <a:stretch>
              <a:fillRect/>
            </a:stretch>
          </a:blipFill>
          <a:ln cap="sq">
            <a:noFill/>
            <a:prstDash val="solid"/>
            <a:miter/>
          </a:ln>
        </p:spPr>
        <p:txBody>
          <a:bodyPr/>
          <a:lstStyle/>
          <a:p/>
        </p:txBody>
      </p:sp>
      <p:sp>
        <p:nvSpPr>
          <p:cNvPr id="8" name="Freeform 8"/>
          <p:cNvSpPr/>
          <p:nvPr/>
        </p:nvSpPr>
        <p:spPr>
          <a:xfrm>
            <a:off x="3047235" y="4707586"/>
            <a:ext cx="11301259" cy="2881821"/>
          </a:xfrm>
          <a:custGeom>
            <a:rect l="l" t="t" r="r" b="b"/>
            <a:pathLst>
              <a:path w="11301259" h="2881821">
                <a:moveTo>
                  <a:pt x="0" y="0"/>
                </a:moveTo>
                <a:lnTo>
                  <a:pt x="11301259" y="0"/>
                </a:lnTo>
                <a:lnTo>
                  <a:pt x="11301259" y="2881821"/>
                </a:lnTo>
                <a:lnTo>
                  <a:pt x="0" y="2881821"/>
                </a:lnTo>
                <a:lnTo>
                  <a:pt x="0" y="0"/>
                </a:lnTo>
                <a:close/>
              </a:path>
            </a:pathLst>
          </a:custGeom>
          <a:blipFill>
            <a:blip r:embed="rId6"/>
            <a:stretch>
              <a:fillRect/>
            </a:stretch>
          </a:blipFill>
        </p:spPr>
        <p:txBody>
          <a:bodyPr/>
          <a:lstStyle/>
          <a:p/>
        </p:txBody>
      </p:sp>
      <p:sp>
        <p:nvSpPr>
          <p:cNvPr id="9" name="TextBox 9"/>
          <p:cNvSpPr txBox="1"/>
          <p:nvPr/>
        </p:nvSpPr>
        <p:spPr>
          <a:xfrm>
            <a:off x="2454948" y="1980155"/>
            <a:ext cx="12695482" cy="1308100"/>
          </a:xfrm>
          <a:prstGeom prst="rect">
            <a:avLst/>
          </a:prstGeom>
        </p:spPr>
        <p:txBody>
          <a:bodyPr lIns="0" tIns="0" rIns="0" bIns="0" rtlCol="0" anchor="t">
            <a:spAutoFit/>
          </a:bodyPr>
          <a:lstStyle/>
          <a:p>
            <a:pPr algn="just">
              <a:lnSpc>
                <a:spcPts val="3499"/>
              </a:lnSpc>
            </a:pPr>
            <a:r>
              <a:rPr lang="en-US" sz="2499" b="1">
                <a:solidFill>
                  <a:srgbClr val="004CCF"/>
                </a:solidFill>
                <a:latin typeface="Public Sans Bold"/>
                <a:ea typeface="Public Sans Bold"/>
                <a:cs typeface="Public Sans Bold"/>
                <a:sym typeface="Public Sans Bold"/>
              </a:rPr>
              <a:t>1. Tìm 5 môn có tổng thời gian thi (TongPhut) lớn nhất trên toàn bộ dữ liệu, kèm: SoThiSinh (số thí sinh dự thi), PhutTB (thời gian trung bình mỗi ca), PhutMin / PhutMax (nhỏ nhất / lớn nhất) (Võ Phú Thịnh)</a:t>
            </a:r>
          </a:p>
        </p:txBody>
      </p:sp>
      <p:sp>
        <p:nvSpPr>
          <p:cNvPr id="10" name="TextBox 10"/>
          <p:cNvSpPr txBox="1"/>
          <p:nvPr/>
        </p:nvSpPr>
        <p:spPr>
          <a:xfrm>
            <a:off x="2122620" y="313511"/>
            <a:ext cx="13588569" cy="957580"/>
          </a:xfrm>
          <a:prstGeom prst="rect">
            <a:avLst/>
          </a:prstGeom>
        </p:spPr>
        <p:txBody>
          <a:bodyPr lIns="0" tIns="0" rIns="0" bIns="0" rtlCol="0" anchor="t">
            <a:spAutoFit/>
          </a:bodyPr>
          <a:lstStyle/>
          <a:p>
            <a:pPr marL="0" lvl="0" indent="0" algn="l">
              <a:lnSpc>
                <a:spcPts val="3710"/>
              </a:lnSpc>
              <a:spcBef>
                <a:spcPct val="0"/>
              </a:spcBef>
            </a:pPr>
            <a:r>
              <a:rPr lang="en-US" sz="3500" b="1">
                <a:solidFill>
                  <a:srgbClr val="004CCF"/>
                </a:solidFill>
                <a:latin typeface="Aileron Ultra-Bold"/>
                <a:ea typeface="Aileron Ultra-Bold"/>
                <a:cs typeface="Aileron Ultra-Bold"/>
                <a:sym typeface="Aileron Ultra-Bold"/>
              </a:rPr>
              <a:t>4. Tự cho câu hỏi và trả lời : 12 câu (2 truy vấn kết nối nhiều bảng, 2 update, 2 delete, 2 group by, 2 sub query, 2 câu bất kì) </a:t>
            </a:r>
          </a:p>
        </p:txBody>
      </p:sp>
      <p:sp>
        <p:nvSpPr>
          <p:cNvPr id="11" name="TextBox 11"/>
          <p:cNvSpPr txBox="1"/>
          <p:nvPr/>
        </p:nvSpPr>
        <p:spPr>
          <a:xfrm>
            <a:off x="2122620" y="1232991"/>
            <a:ext cx="6575244" cy="1066800"/>
          </a:xfrm>
          <a:prstGeom prst="rect">
            <a:avLst/>
          </a:prstGeom>
        </p:spPr>
        <p:txBody>
          <a:bodyPr lIns="0" tIns="0" rIns="0" bIns="0" rtlCol="0" anchor="t">
            <a:spAutoFit/>
          </a:bodyPr>
          <a:lstStyle/>
          <a:p>
            <a:pPr algn="just">
              <a:lnSpc>
                <a:spcPts val="4200"/>
              </a:lnSpc>
            </a:pPr>
            <a:r>
              <a:rPr lang="en-US" sz="3000" b="1">
                <a:solidFill>
                  <a:srgbClr val="000000"/>
                </a:solidFill>
                <a:latin typeface="Public Sans Bold"/>
                <a:ea typeface="Public Sans Bold"/>
                <a:cs typeface="Public Sans Bold"/>
                <a:sym typeface="Public Sans Bold"/>
              </a:rPr>
              <a:t>VI. Hai câu bất kỳ</a:t>
            </a:r>
          </a:p>
          <a:p>
            <a:pPr algn="just">
              <a:lnSpc>
                <a:spcPts val="4200"/>
              </a:lnSpc>
            </a:pPr>
            <a:endParaRPr lang="en-US" sz="3000" b="1">
              <a:solidFill>
                <a:srgbClr val="000000"/>
              </a:solidFill>
              <a:latin typeface="Public Sans Bold"/>
              <a:ea typeface="Public Sans Bold"/>
              <a:cs typeface="Public Sans Bold"/>
              <a:sym typeface="Public Sans Bold"/>
            </a:endParaRP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sp>
        <p:nvSpPr>
          <p:cNvPr id="9" name="TextBox 9"/>
          <p:cNvSpPr txBox="1"/>
          <p:nvPr/>
        </p:nvSpPr>
        <p:spPr>
          <a:xfrm>
            <a:off x="4024691" y="4766310"/>
            <a:ext cx="10076769" cy="830580"/>
          </a:xfrm>
          <a:prstGeom prst="rect">
            <a:avLst/>
          </a:prstGeom>
        </p:spPr>
        <p:txBody>
          <a:bodyPr lIns="0" tIns="0" rIns="0" bIns="0" rtlCol="0" anchor="t">
            <a:spAutoFit/>
          </a:bodyPr>
          <a:lstStyle/>
          <a:p>
            <a:pPr marL="0" lvl="0" indent="0" algn="l">
              <a:lnSpc>
                <a:spcPts val="6360"/>
              </a:lnSpc>
              <a:spcBef>
                <a:spcPct val="0"/>
              </a:spcBef>
            </a:pPr>
            <a:r>
              <a:rPr lang="en-US" sz="6000" b="1">
                <a:solidFill>
                  <a:srgbClr val="004CCF"/>
                </a:solidFill>
                <a:latin typeface="Aileron Bold"/>
                <a:ea typeface="Aileron Bold"/>
                <a:cs typeface="Aileron Bold"/>
                <a:sym typeface="Aileron Bold"/>
              </a:rPr>
              <a:t>Phần B: Chuẩn hoá dữ liệu</a:t>
            </a:r>
          </a:p>
        </p:txBody>
      </p:sp>
      <p:sp>
        <p:nvSpPr>
          <p:cNvPr id="10" name="TextBox 10"/>
          <p:cNvSpPr txBox="1"/>
          <p:nvPr/>
        </p:nvSpPr>
        <p:spPr>
          <a:xfrm>
            <a:off x="8121946" y="6275625"/>
            <a:ext cx="1882259" cy="580390"/>
          </a:xfrm>
          <a:prstGeom prst="rect">
            <a:avLst/>
          </a:prstGeom>
        </p:spPr>
        <p:txBody>
          <a:bodyPr lIns="0" tIns="0" rIns="0" bIns="0" rtlCol="0" anchor="t">
            <a:spAutoFit/>
          </a:bodyPr>
          <a:lstStyle/>
          <a:p>
            <a:pPr algn="ctr">
              <a:lnSpc>
                <a:spcPts val="4759"/>
              </a:lnSpc>
            </a:pPr>
            <a:r>
              <a:rPr lang="en-US" sz="3399" b="1">
                <a:solidFill>
                  <a:srgbClr val="000000"/>
                </a:solidFill>
                <a:latin typeface="Canva Sans Bold"/>
                <a:ea typeface="Canva Sans Bold"/>
                <a:cs typeface="Canva Sans Bold"/>
                <a:sym typeface="Canva Sans Bold"/>
              </a:rPr>
              <a:t>Cả nhóm</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V="1">
            <a:off x="0" y="0"/>
            <a:ext cx="18288000" cy="10287000"/>
          </a:xfrm>
          <a:custGeom>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12777" r="-9579" b="-24805"/>
            </a:stretch>
          </a:blipFill>
        </p:spPr>
        <p:txBody>
          <a:bodyPr/>
          <a:lstStyle/>
          <a:p/>
        </p:txBody>
      </p:sp>
      <p:grpSp>
        <p:nvGrpSpPr>
          <p:cNvPr id="3" name="Group 3"/>
          <p:cNvGrpSpPr/>
          <p:nvPr/>
        </p:nvGrpSpPr>
        <p:grpSpPr>
          <a:xfrm>
            <a:off x="-161849" y="7006156"/>
            <a:ext cx="18449849" cy="3280844"/>
            <a:chExt cx="4859220" cy="864091"/>
          </a:xfrm>
        </p:grpSpPr>
        <p:sp>
          <p:nvSpPr>
            <p:cNvPr id="4" name="Freeform 4"/>
            <p:cNvSpPr/>
            <p:nvPr/>
          </p:nvSpPr>
          <p:spPr>
            <a:xfrm>
              <a:off x="0" y="0"/>
              <a:ext cx="4859220" cy="864091"/>
            </a:xfrm>
            <a:custGeom>
              <a:rect l="l" t="t" r="r" b="b"/>
              <a:pathLst>
                <a:path w="4859220" h="864090">
                  <a:moveTo>
                    <a:pt x="0" y="0"/>
                  </a:moveTo>
                  <a:lnTo>
                    <a:pt x="4859220" y="0"/>
                  </a:lnTo>
                  <a:lnTo>
                    <a:pt x="4859220" y="864091"/>
                  </a:lnTo>
                  <a:lnTo>
                    <a:pt x="0" y="864091"/>
                  </a:lnTo>
                  <a:close/>
                </a:path>
              </a:pathLst>
            </a:custGeom>
            <a:solidFill>
              <a:srgbClr val="004CCF"/>
            </a:solidFill>
          </p:spPr>
          <p:txBody>
            <a:bodyPr/>
            <a:lstStyle/>
            <a:p/>
          </p:txBody>
        </p:sp>
        <p:sp>
          <p:nvSpPr>
            <p:cNvPr id="5" name="TextBox 5"/>
            <p:cNvSpPr txBox="1"/>
            <p:nvPr/>
          </p:nvSpPr>
          <p:spPr>
            <a:xfrm>
              <a:off x="0" y="-47625"/>
              <a:ext cx="4859220" cy="911716"/>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028700" y="2446290"/>
            <a:ext cx="7722449" cy="7519807"/>
            <a:chExt cx="2943845" cy="2866597"/>
          </a:xfrm>
        </p:grpSpPr>
        <p:sp>
          <p:nvSpPr>
            <p:cNvPr id="7" name="Freeform 7"/>
            <p:cNvSpPr/>
            <p:nvPr/>
          </p:nvSpPr>
          <p:spPr>
            <a:xfrm>
              <a:off x="0" y="0"/>
              <a:ext cx="2943846" cy="2866597"/>
            </a:xfrm>
            <a:custGeom>
              <a:rect l="l" t="t" r="r" b="b"/>
              <a:pathLst>
                <a:path w="2943846" h="2866597">
                  <a:moveTo>
                    <a:pt x="40101" y="0"/>
                  </a:moveTo>
                  <a:lnTo>
                    <a:pt x="2903745" y="0"/>
                  </a:lnTo>
                  <a:cubicBezTo>
                    <a:pt x="2925892" y="0"/>
                    <a:pt x="2943846" y="17954"/>
                    <a:pt x="2943846" y="40101"/>
                  </a:cubicBezTo>
                  <a:lnTo>
                    <a:pt x="2943846" y="2826496"/>
                  </a:lnTo>
                  <a:cubicBezTo>
                    <a:pt x="2943846" y="2848643"/>
                    <a:pt x="2925892" y="2866597"/>
                    <a:pt x="2903745" y="2866597"/>
                  </a:cubicBezTo>
                  <a:lnTo>
                    <a:pt x="40101" y="2866597"/>
                  </a:lnTo>
                  <a:cubicBezTo>
                    <a:pt x="17954" y="2866597"/>
                    <a:pt x="0" y="2848643"/>
                    <a:pt x="0" y="2826496"/>
                  </a:cubicBezTo>
                  <a:lnTo>
                    <a:pt x="0" y="40101"/>
                  </a:lnTo>
                  <a:cubicBezTo>
                    <a:pt x="0" y="17954"/>
                    <a:pt x="17954" y="0"/>
                    <a:pt x="40101" y="0"/>
                  </a:cubicBezTo>
                  <a:close/>
                </a:path>
              </a:pathLst>
            </a:custGeom>
            <a:solidFill>
              <a:srgbClr val="F2F2F2"/>
            </a:solidFill>
          </p:spPr>
          <p:txBody>
            <a:bodyPr/>
            <a:lstStyle/>
            <a:p/>
          </p:txBody>
        </p:sp>
        <p:sp>
          <p:nvSpPr>
            <p:cNvPr id="8" name="TextBox 8"/>
            <p:cNvSpPr txBox="1"/>
            <p:nvPr/>
          </p:nvSpPr>
          <p:spPr>
            <a:xfrm>
              <a:off x="0" y="-47625"/>
              <a:ext cx="2943845" cy="2914222"/>
            </a:xfrm>
            <a:prstGeom prst="rect">
              <a:avLst/>
            </a:prstGeom>
          </p:spPr>
          <p:txBody>
            <a:bodyPr lIns="35098" tIns="35098" rIns="35098" bIns="35098" rtlCol="0" anchor="ctr"/>
            <a:lstStyle/>
            <a:p>
              <a:pPr algn="ctr">
                <a:lnSpc>
                  <a:spcPts val="3257"/>
                </a:lnSpc>
              </a:pPr>
            </a:p>
          </p:txBody>
        </p:sp>
      </p:grpSp>
      <p:grpSp>
        <p:nvGrpSpPr>
          <p:cNvPr id="9" name="Group 9"/>
          <p:cNvGrpSpPr/>
          <p:nvPr/>
        </p:nvGrpSpPr>
        <p:grpSpPr>
          <a:xfrm>
            <a:off x="9479592" y="2446290"/>
            <a:ext cx="7889911" cy="7519807"/>
            <a:chExt cx="3007683" cy="2866597"/>
          </a:xfrm>
        </p:grpSpPr>
        <p:sp>
          <p:nvSpPr>
            <p:cNvPr id="10" name="Freeform 10"/>
            <p:cNvSpPr/>
            <p:nvPr/>
          </p:nvSpPr>
          <p:spPr>
            <a:xfrm>
              <a:off x="0" y="0"/>
              <a:ext cx="3007683" cy="2866597"/>
            </a:xfrm>
            <a:custGeom>
              <a:rect l="l" t="t" r="r" b="b"/>
              <a:pathLst>
                <a:path w="3007683" h="2866597">
                  <a:moveTo>
                    <a:pt x="39250" y="0"/>
                  </a:moveTo>
                  <a:lnTo>
                    <a:pt x="2968433" y="0"/>
                  </a:lnTo>
                  <a:cubicBezTo>
                    <a:pt x="2990110" y="0"/>
                    <a:pt x="3007683" y="17573"/>
                    <a:pt x="3007683" y="39250"/>
                  </a:cubicBezTo>
                  <a:lnTo>
                    <a:pt x="3007683" y="2827347"/>
                  </a:lnTo>
                  <a:cubicBezTo>
                    <a:pt x="3007683" y="2837757"/>
                    <a:pt x="3003548" y="2847740"/>
                    <a:pt x="2996187" y="2855101"/>
                  </a:cubicBezTo>
                  <a:cubicBezTo>
                    <a:pt x="2988826" y="2862462"/>
                    <a:pt x="2978843" y="2866597"/>
                    <a:pt x="2968433" y="2866597"/>
                  </a:cubicBezTo>
                  <a:lnTo>
                    <a:pt x="39250" y="2866597"/>
                  </a:lnTo>
                  <a:cubicBezTo>
                    <a:pt x="28840" y="2866597"/>
                    <a:pt x="18857" y="2862462"/>
                    <a:pt x="11496" y="2855101"/>
                  </a:cubicBezTo>
                  <a:cubicBezTo>
                    <a:pt x="4135" y="2847740"/>
                    <a:pt x="0" y="2837757"/>
                    <a:pt x="0" y="2827347"/>
                  </a:cubicBezTo>
                  <a:lnTo>
                    <a:pt x="0" y="39250"/>
                  </a:lnTo>
                  <a:cubicBezTo>
                    <a:pt x="0" y="28840"/>
                    <a:pt x="4135" y="18857"/>
                    <a:pt x="11496" y="11496"/>
                  </a:cubicBezTo>
                  <a:cubicBezTo>
                    <a:pt x="18857" y="4135"/>
                    <a:pt x="28840" y="0"/>
                    <a:pt x="39250" y="0"/>
                  </a:cubicBezTo>
                  <a:close/>
                </a:path>
              </a:pathLst>
            </a:custGeom>
            <a:solidFill>
              <a:srgbClr val="F2F2F2"/>
            </a:solidFill>
          </p:spPr>
          <p:txBody>
            <a:bodyPr/>
            <a:lstStyle/>
            <a:p/>
          </p:txBody>
        </p:sp>
        <p:sp>
          <p:nvSpPr>
            <p:cNvPr id="11" name="TextBox 11"/>
            <p:cNvSpPr txBox="1"/>
            <p:nvPr/>
          </p:nvSpPr>
          <p:spPr>
            <a:xfrm>
              <a:off x="0" y="-47625"/>
              <a:ext cx="3007683" cy="2914222"/>
            </a:xfrm>
            <a:prstGeom prst="rect">
              <a:avLst/>
            </a:prstGeom>
          </p:spPr>
          <p:txBody>
            <a:bodyPr lIns="35098" tIns="35098" rIns="35098" bIns="35098" rtlCol="0" anchor="ctr"/>
            <a:lstStyle/>
            <a:p>
              <a:pPr algn="ctr">
                <a:lnSpc>
                  <a:spcPts val="3257"/>
                </a:lnSpc>
              </a:pPr>
            </a:p>
          </p:txBody>
        </p:sp>
      </p:grpSp>
      <p:sp>
        <p:nvSpPr>
          <p:cNvPr id="12" name="TextBox 12"/>
          <p:cNvSpPr txBox="1"/>
          <p:nvPr/>
        </p:nvSpPr>
        <p:spPr>
          <a:xfrm>
            <a:off x="1254089" y="57150"/>
            <a:ext cx="8225503" cy="1222956"/>
          </a:xfrm>
          <a:prstGeom prst="rect">
            <a:avLst/>
          </a:prstGeom>
        </p:spPr>
        <p:txBody>
          <a:bodyPr lIns="0" tIns="0" rIns="0" bIns="0" rtlCol="0" anchor="t">
            <a:spAutoFit/>
          </a:bodyPr>
          <a:lstStyle/>
          <a:p>
            <a:pPr algn="l">
              <a:lnSpc>
                <a:spcPts val="4766"/>
              </a:lnSpc>
            </a:pPr>
            <a:r>
              <a:rPr lang="en-US" sz="4496" b="1">
                <a:solidFill>
                  <a:srgbClr val="004CCF"/>
                </a:solidFill>
                <a:latin typeface="Aileron Ultra-Bold"/>
                <a:ea typeface="Aileron Ultra-Bold"/>
                <a:cs typeface="Aileron Ultra-Bold"/>
                <a:sym typeface="Aileron Ultra-Bold"/>
              </a:rPr>
              <a:t>Câu 1:  Cho lược đồ CSDL</a:t>
            </a:r>
          </a:p>
          <a:p>
            <a:pPr marL="0" lvl="0" indent="0" algn="l">
              <a:lnSpc>
                <a:spcPts val="4766"/>
              </a:lnSpc>
              <a:spcBef>
                <a:spcPct val="0"/>
              </a:spcBef>
            </a:pPr>
            <a:endParaRPr lang="en-US" sz="4496" b="1">
              <a:solidFill>
                <a:srgbClr val="004CCF"/>
              </a:solidFill>
              <a:latin typeface="Aileron Ultra-Bold"/>
              <a:ea typeface="Aileron Ultra-Bold"/>
              <a:cs typeface="Aileron Ultra-Bold"/>
              <a:sym typeface="Aileron Ultra-Bold"/>
            </a:endParaRPr>
          </a:p>
        </p:txBody>
      </p:sp>
      <p:sp>
        <p:nvSpPr>
          <p:cNvPr id="13" name="TextBox 13"/>
          <p:cNvSpPr txBox="1"/>
          <p:nvPr/>
        </p:nvSpPr>
        <p:spPr>
          <a:xfrm>
            <a:off x="1254089" y="739020"/>
            <a:ext cx="9404678" cy="1358774"/>
          </a:xfrm>
          <a:prstGeom prst="rect">
            <a:avLst/>
          </a:prstGeom>
        </p:spPr>
        <p:txBody>
          <a:bodyPr lIns="0" tIns="0" rIns="0" bIns="0" rtlCol="0" anchor="t">
            <a:spAutoFit/>
          </a:bodyPr>
          <a:lstStyle/>
          <a:p>
            <a:pPr algn="just">
              <a:lnSpc>
                <a:spcPts val="3610"/>
              </a:lnSpc>
            </a:pPr>
            <a:r>
              <a:rPr lang="en-US" sz="2299">
                <a:solidFill>
                  <a:srgbClr val="000000"/>
                </a:solidFill>
                <a:latin typeface="Public Sans"/>
                <a:ea typeface="Public Sans"/>
                <a:cs typeface="Public Sans"/>
                <a:sym typeface="Public Sans"/>
              </a:rPr>
              <a:t>Q(TENTAU,LOAITAU,MACHUYEN,LUONGHANG,BENCANG,NGAY) </a:t>
            </a:r>
          </a:p>
          <a:p>
            <a:pPr algn="just">
              <a:lnSpc>
                <a:spcPts val="3610"/>
              </a:lnSpc>
            </a:pPr>
            <a:r>
              <a:rPr lang="en-US" sz="2299">
                <a:solidFill>
                  <a:srgbClr val="000000"/>
                </a:solidFill>
                <a:latin typeface="Public Sans"/>
                <a:ea typeface="Public Sans"/>
                <a:cs typeface="Public Sans"/>
                <a:sym typeface="Public Sans"/>
              </a:rPr>
              <a:t>F={TENTAU → LOAITAU ; MACHUYEN → TENTAU, LUONGHANG; </a:t>
            </a:r>
          </a:p>
          <a:p>
            <a:pPr algn="just">
              <a:lnSpc>
                <a:spcPts val="3610"/>
              </a:lnSpc>
            </a:pPr>
            <a:r>
              <a:rPr lang="en-US" sz="2299">
                <a:solidFill>
                  <a:srgbClr val="000000"/>
                </a:solidFill>
                <a:latin typeface="Public Sans"/>
                <a:ea typeface="Public Sans"/>
                <a:cs typeface="Public Sans"/>
                <a:sym typeface="Public Sans"/>
              </a:rPr>
              <a:t>TENTAU,NGAY → BENCANG, MACHUYEN} </a:t>
            </a:r>
          </a:p>
        </p:txBody>
      </p:sp>
      <p:sp>
        <p:nvSpPr>
          <p:cNvPr id="14" name="TextBox 14"/>
          <p:cNvSpPr txBox="1"/>
          <p:nvPr/>
        </p:nvSpPr>
        <p:spPr>
          <a:xfrm>
            <a:off x="1387795" y="2668003"/>
            <a:ext cx="7363353" cy="7709662"/>
          </a:xfrm>
          <a:prstGeom prst="rect">
            <a:avLst/>
          </a:prstGeom>
        </p:spPr>
        <p:txBody>
          <a:bodyPr lIns="0" tIns="0" rIns="0" bIns="0" rtlCol="0" anchor="t">
            <a:spAutoFit/>
          </a:bodyPr>
          <a:lstStyle/>
          <a:p>
            <a:pPr algn="l">
              <a:lnSpc>
                <a:spcPts val="3404"/>
              </a:lnSpc>
            </a:pPr>
            <a:r>
              <a:rPr lang="en-US" sz="2300">
                <a:solidFill>
                  <a:srgbClr val="000000"/>
                </a:solidFill>
                <a:latin typeface="Public Sans"/>
                <a:ea typeface="Public Sans"/>
                <a:cs typeface="Public Sans"/>
                <a:sym typeface="Public Sans"/>
              </a:rPr>
              <a:t>a) Tìm tập phủ tối thiểu của F :</a:t>
            </a:r>
          </a:p>
          <a:p>
            <a:pPr algn="l">
              <a:lnSpc>
                <a:spcPts val="3404"/>
              </a:lnSpc>
            </a:pPr>
            <a:r>
              <a:rPr lang="en-US" sz="2300">
                <a:solidFill>
                  <a:srgbClr val="000000"/>
                </a:solidFill>
                <a:latin typeface="Public Sans"/>
                <a:ea typeface="Public Sans"/>
                <a:cs typeface="Public Sans"/>
                <a:sym typeface="Public Sans"/>
              </a:rPr>
              <a:t>Đặt TENTAU: A, LOAITAU: B, MACHUYEN: C, LUONGHANG:D, BENCANG: E, NGAY: G</a:t>
            </a:r>
          </a:p>
          <a:p>
            <a:pPr algn="l">
              <a:lnSpc>
                <a:spcPts val="3404"/>
              </a:lnSpc>
            </a:pPr>
            <a:r>
              <a:rPr lang="en-US" sz="2300">
                <a:solidFill>
                  <a:srgbClr val="000000"/>
                </a:solidFill>
                <a:latin typeface="Public Sans"/>
                <a:ea typeface="Public Sans"/>
                <a:cs typeface="Public Sans"/>
                <a:sym typeface="Public Sans"/>
              </a:rPr>
              <a:t>=&gt; Q(A,B,C,D,E,G)</a:t>
            </a:r>
          </a:p>
          <a:p>
            <a:pPr algn="l">
              <a:lnSpc>
                <a:spcPts val="3404"/>
              </a:lnSpc>
            </a:pPr>
            <a:r>
              <a:rPr lang="en-US" sz="2300">
                <a:solidFill>
                  <a:srgbClr val="000000"/>
                </a:solidFill>
                <a:latin typeface="Public Sans"/>
                <a:ea typeface="Public Sans"/>
                <a:cs typeface="Public Sans"/>
                <a:sym typeface="Public Sans"/>
              </a:rPr>
              <a:t>=&gt; F = { A→B ; C→AD ; AG →EC }</a:t>
            </a:r>
          </a:p>
          <a:p>
            <a:pPr algn="l">
              <a:lnSpc>
                <a:spcPts val="3404"/>
              </a:lnSpc>
            </a:pPr>
            <a:r>
              <a:rPr lang="en-US" sz="2300">
                <a:solidFill>
                  <a:srgbClr val="000000"/>
                </a:solidFill>
                <a:latin typeface="Public Sans"/>
                <a:ea typeface="Public Sans"/>
                <a:cs typeface="Public Sans"/>
                <a:sym typeface="Public Sans"/>
              </a:rPr>
              <a:t>-</a:t>
            </a:r>
            <a:r>
              <a:rPr lang="en-US" sz="2300" b="1">
                <a:solidFill>
                  <a:srgbClr val="000000"/>
                </a:solidFill>
                <a:latin typeface="Public Sans Bold"/>
                <a:ea typeface="Public Sans Bold"/>
                <a:cs typeface="Public Sans Bold"/>
                <a:sym typeface="Public Sans Bold"/>
              </a:rPr>
              <a:t> Bước 1:</a:t>
            </a:r>
            <a:r>
              <a:rPr lang="en-US" sz="2300">
                <a:solidFill>
                  <a:srgbClr val="000000"/>
                </a:solidFill>
                <a:latin typeface="Public Sans"/>
                <a:ea typeface="Public Sans"/>
                <a:cs typeface="Public Sans"/>
                <a:sym typeface="Public Sans"/>
              </a:rPr>
              <a:t> Phân tích vế phải của phụ thuộc hàm:</a:t>
            </a:r>
          </a:p>
          <a:p>
            <a:pPr algn="l">
              <a:lnSpc>
                <a:spcPts val="3404"/>
              </a:lnSpc>
            </a:pPr>
            <a:r>
              <a:rPr lang="en-US" sz="2300">
                <a:solidFill>
                  <a:srgbClr val="000000"/>
                </a:solidFill>
                <a:latin typeface="Public Sans"/>
                <a:ea typeface="Public Sans"/>
                <a:cs typeface="Public Sans"/>
                <a:sym typeface="Public Sans"/>
              </a:rPr>
              <a:t>  F = { A→B ; C→A ; C→D ; AG →E; AG →C }</a:t>
            </a:r>
          </a:p>
          <a:p>
            <a:pPr algn="l">
              <a:lnSpc>
                <a:spcPts val="3404"/>
              </a:lnSpc>
            </a:pPr>
            <a:r>
              <a:rPr lang="en-US" sz="2300">
                <a:solidFill>
                  <a:srgbClr val="000000"/>
                </a:solidFill>
                <a:latin typeface="Public Sans"/>
                <a:ea typeface="Public Sans"/>
                <a:cs typeface="Public Sans"/>
                <a:sym typeface="Public Sans"/>
              </a:rPr>
              <a:t>-</a:t>
            </a:r>
            <a:r>
              <a:rPr lang="en-US" sz="2300" b="1">
                <a:solidFill>
                  <a:srgbClr val="000000"/>
                </a:solidFill>
                <a:latin typeface="Public Sans Bold"/>
                <a:ea typeface="Public Sans Bold"/>
                <a:cs typeface="Public Sans Bold"/>
                <a:sym typeface="Public Sans Bold"/>
              </a:rPr>
              <a:t> Bước 2:</a:t>
            </a:r>
            <a:r>
              <a:rPr lang="en-US" sz="2300">
                <a:solidFill>
                  <a:srgbClr val="000000"/>
                </a:solidFill>
                <a:latin typeface="Public Sans"/>
                <a:ea typeface="Public Sans"/>
                <a:cs typeface="Public Sans"/>
                <a:sym typeface="Public Sans"/>
              </a:rPr>
              <a:t> Loại bỏ thuộc tính vế trái dư thừa:</a:t>
            </a:r>
          </a:p>
          <a:p>
            <a:pPr algn="l">
              <a:lnSpc>
                <a:spcPts val="3404"/>
              </a:lnSpc>
            </a:pPr>
            <a:r>
              <a:rPr lang="en-US" sz="2300">
                <a:solidFill>
                  <a:srgbClr val="000000"/>
                </a:solidFill>
                <a:latin typeface="Public Sans"/>
                <a:ea typeface="Public Sans"/>
                <a:cs typeface="Public Sans"/>
                <a:sym typeface="Public Sans"/>
              </a:rPr>
              <a:t>·Xét AG→E :  </a:t>
            </a:r>
          </a:p>
          <a:p>
            <a:pPr algn="l">
              <a:lnSpc>
                <a:spcPts val="3404"/>
              </a:lnSpc>
            </a:pPr>
            <a:r>
              <a:rPr lang="en-US" sz="2300">
                <a:solidFill>
                  <a:srgbClr val="000000"/>
                </a:solidFill>
                <a:latin typeface="Public Sans"/>
                <a:ea typeface="Public Sans"/>
                <a:cs typeface="Public Sans"/>
                <a:sym typeface="Public Sans"/>
              </a:rPr>
              <a:t>·Loại A, G+ = G, không chứa E =&gt; không loại được A</a:t>
            </a:r>
          </a:p>
          <a:p>
            <a:pPr algn="l">
              <a:lnSpc>
                <a:spcPts val="3404"/>
              </a:lnSpc>
            </a:pPr>
            <a:r>
              <a:rPr lang="en-US" sz="2300">
                <a:solidFill>
                  <a:srgbClr val="000000"/>
                </a:solidFill>
                <a:latin typeface="Public Sans"/>
                <a:ea typeface="Public Sans"/>
                <a:cs typeface="Public Sans"/>
                <a:sym typeface="Public Sans"/>
              </a:rPr>
              <a:t>·Loại G, A+ = AB, không chứa E =&gt; không loại được G</a:t>
            </a:r>
          </a:p>
          <a:p>
            <a:pPr algn="l">
              <a:lnSpc>
                <a:spcPts val="3404"/>
              </a:lnSpc>
            </a:pPr>
            <a:r>
              <a:rPr lang="en-US" sz="2300">
                <a:solidFill>
                  <a:srgbClr val="000000"/>
                </a:solidFill>
                <a:latin typeface="Public Sans"/>
                <a:ea typeface="Public Sans"/>
                <a:cs typeface="Public Sans"/>
                <a:sym typeface="Public Sans"/>
              </a:rPr>
              <a:t>·Phụ thuộc hàm không dư thừa</a:t>
            </a:r>
          </a:p>
          <a:p>
            <a:pPr algn="l">
              <a:lnSpc>
                <a:spcPts val="3404"/>
              </a:lnSpc>
            </a:pPr>
            <a:r>
              <a:rPr lang="en-US" sz="2300">
                <a:solidFill>
                  <a:srgbClr val="000000"/>
                </a:solidFill>
                <a:latin typeface="Public Sans"/>
                <a:ea typeface="Public Sans"/>
                <a:cs typeface="Public Sans"/>
                <a:sym typeface="Public Sans"/>
              </a:rPr>
              <a:t>·Xét AG→C:</a:t>
            </a:r>
          </a:p>
          <a:p>
            <a:pPr algn="l">
              <a:lnSpc>
                <a:spcPts val="3404"/>
              </a:lnSpc>
            </a:pPr>
            <a:r>
              <a:rPr lang="en-US" sz="2300">
                <a:solidFill>
                  <a:srgbClr val="000000"/>
                </a:solidFill>
                <a:latin typeface="Public Sans"/>
                <a:ea typeface="Public Sans"/>
                <a:cs typeface="Public Sans"/>
                <a:sym typeface="Public Sans"/>
              </a:rPr>
              <a:t>o  Loại A, G+ = G, không chứa C =&gt; không loại được A</a:t>
            </a:r>
          </a:p>
          <a:p>
            <a:pPr algn="l">
              <a:lnSpc>
                <a:spcPts val="3404"/>
              </a:lnSpc>
            </a:pPr>
            <a:r>
              <a:rPr lang="en-US" sz="2300">
                <a:solidFill>
                  <a:srgbClr val="000000"/>
                </a:solidFill>
                <a:latin typeface="Public Sans"/>
                <a:ea typeface="Public Sans"/>
                <a:cs typeface="Public Sans"/>
                <a:sym typeface="Public Sans"/>
              </a:rPr>
              <a:t>o  Loại G, A+ = AB, không chứa C =&gt; không loại được G</a:t>
            </a:r>
          </a:p>
          <a:p>
            <a:pPr algn="l">
              <a:lnSpc>
                <a:spcPts val="3404"/>
              </a:lnSpc>
            </a:pPr>
            <a:r>
              <a:rPr lang="en-US" sz="2300">
                <a:solidFill>
                  <a:srgbClr val="000000"/>
                </a:solidFill>
                <a:latin typeface="Public Sans"/>
                <a:ea typeface="Public Sans"/>
                <a:cs typeface="Public Sans"/>
                <a:sym typeface="Public Sans"/>
              </a:rPr>
              <a:t>·Phụ thuộc hàm không dư thừa</a:t>
            </a:r>
          </a:p>
          <a:p>
            <a:pPr algn="l">
              <a:lnSpc>
                <a:spcPts val="3404"/>
              </a:lnSpc>
            </a:pPr>
            <a:r>
              <a:rPr lang="en-US" sz="2300">
                <a:solidFill>
                  <a:srgbClr val="000000"/>
                </a:solidFill>
                <a:latin typeface="Public Sans"/>
                <a:ea typeface="Public Sans"/>
                <a:cs typeface="Public Sans"/>
                <a:sym typeface="Public Sans"/>
              </a:rPr>
              <a:t>·F = { AG→E ; AG→C ; A→B ; C→A ; C→D }</a:t>
            </a:r>
          </a:p>
          <a:p>
            <a:pPr marL="0" lvl="0" indent="0" algn="l">
              <a:lnSpc>
                <a:spcPts val="3404"/>
              </a:lnSpc>
            </a:pPr>
            <a:endParaRPr lang="en-US" sz="2300">
              <a:solidFill>
                <a:srgbClr val="000000"/>
              </a:solidFill>
              <a:latin typeface="Public Sans"/>
              <a:ea typeface="Public Sans"/>
              <a:cs typeface="Public Sans"/>
              <a:sym typeface="Public Sans"/>
            </a:endParaRPr>
          </a:p>
        </p:txBody>
      </p:sp>
      <p:sp>
        <p:nvSpPr>
          <p:cNvPr id="15" name="TextBox 15"/>
          <p:cNvSpPr txBox="1"/>
          <p:nvPr/>
        </p:nvSpPr>
        <p:spPr>
          <a:xfrm>
            <a:off x="9683983" y="4244848"/>
            <a:ext cx="8027002" cy="5013452"/>
          </a:xfrm>
          <a:prstGeom prst="rect">
            <a:avLst/>
          </a:prstGeom>
        </p:spPr>
        <p:txBody>
          <a:bodyPr lIns="0" tIns="0" rIns="0" bIns="0" rtlCol="0" anchor="t">
            <a:spAutoFit/>
          </a:bodyPr>
          <a:lstStyle/>
          <a:p>
            <a:pPr algn="l">
              <a:lnSpc>
                <a:spcPts val="3634"/>
              </a:lnSpc>
            </a:pPr>
            <a:r>
              <a:rPr lang="en-US" sz="2300" b="1">
                <a:solidFill>
                  <a:srgbClr val="000000"/>
                </a:solidFill>
                <a:latin typeface="Public Sans Bold"/>
                <a:ea typeface="Public Sans Bold"/>
                <a:cs typeface="Public Sans Bold"/>
                <a:sym typeface="Public Sans Bold"/>
              </a:rPr>
              <a:t>- Bước 3:</a:t>
            </a:r>
            <a:r>
              <a:rPr lang="en-US" sz="2300">
                <a:solidFill>
                  <a:srgbClr val="000000"/>
                </a:solidFill>
                <a:latin typeface="Public Sans"/>
                <a:ea typeface="Public Sans"/>
                <a:cs typeface="Public Sans"/>
                <a:sym typeface="Public Sans"/>
              </a:rPr>
              <a:t> Loại bỏ dư thừa phụ thuộc hàm:</a:t>
            </a:r>
          </a:p>
          <a:p>
            <a:pPr algn="l">
              <a:lnSpc>
                <a:spcPts val="3634"/>
              </a:lnSpc>
            </a:pPr>
            <a:r>
              <a:rPr lang="en-US" sz="2300">
                <a:solidFill>
                  <a:srgbClr val="000000"/>
                </a:solidFill>
                <a:latin typeface="Public Sans"/>
                <a:ea typeface="Public Sans"/>
                <a:cs typeface="Public Sans"/>
                <a:sym typeface="Public Sans"/>
              </a:rPr>
              <a:t>·Xét A→B : A+ = A, không chứa B =&gt; không loại </a:t>
            </a:r>
          </a:p>
          <a:p>
            <a:pPr algn="l">
              <a:lnSpc>
                <a:spcPts val="3634"/>
              </a:lnSpc>
            </a:pPr>
            <a:r>
              <a:rPr lang="en-US" sz="2300">
                <a:solidFill>
                  <a:srgbClr val="000000"/>
                </a:solidFill>
                <a:latin typeface="Public Sans"/>
                <a:ea typeface="Public Sans"/>
                <a:cs typeface="Public Sans"/>
                <a:sym typeface="Public Sans"/>
              </a:rPr>
              <a:t>·Xét C→A : C+ = CD, không chứa A =&gt; không loại</a:t>
            </a:r>
          </a:p>
          <a:p>
            <a:pPr algn="l">
              <a:lnSpc>
                <a:spcPts val="3634"/>
              </a:lnSpc>
            </a:pPr>
            <a:r>
              <a:rPr lang="en-US" sz="2300">
                <a:solidFill>
                  <a:srgbClr val="000000"/>
                </a:solidFill>
                <a:latin typeface="Public Sans"/>
                <a:ea typeface="Public Sans"/>
                <a:cs typeface="Public Sans"/>
                <a:sym typeface="Public Sans"/>
              </a:rPr>
              <a:t>·Xét C→D: C+ = CAB, không chứa D =&gt; không loại</a:t>
            </a:r>
          </a:p>
          <a:p>
            <a:pPr algn="l">
              <a:lnSpc>
                <a:spcPts val="3634"/>
              </a:lnSpc>
            </a:pPr>
            <a:r>
              <a:rPr lang="en-US" sz="2300">
                <a:solidFill>
                  <a:srgbClr val="000000"/>
                </a:solidFill>
                <a:latin typeface="Public Sans"/>
                <a:ea typeface="Public Sans"/>
                <a:cs typeface="Public Sans"/>
                <a:sym typeface="Public Sans"/>
              </a:rPr>
              <a:t>·F = { AG→E ; AG→C ; A→B ; C→A ; C→D }</a:t>
            </a:r>
          </a:p>
          <a:p>
            <a:pPr algn="l">
              <a:lnSpc>
                <a:spcPts val="3634"/>
              </a:lnSpc>
            </a:pPr>
            <a:r>
              <a:rPr lang="en-US" sz="2300">
                <a:solidFill>
                  <a:srgbClr val="000000"/>
                </a:solidFill>
                <a:latin typeface="Public Sans"/>
                <a:ea typeface="Public Sans"/>
                <a:cs typeface="Public Sans"/>
                <a:sym typeface="Public Sans"/>
              </a:rPr>
              <a:t>·Vậy phủ tối thiểu của F = { TENTAU,NGAY → BENCANG</a:t>
            </a:r>
          </a:p>
          <a:p>
            <a:pPr algn="l">
              <a:lnSpc>
                <a:spcPts val="3634"/>
              </a:lnSpc>
            </a:pPr>
            <a:r>
              <a:rPr lang="en-US" sz="2300">
                <a:solidFill>
                  <a:srgbClr val="000000"/>
                </a:solidFill>
                <a:latin typeface="Public Sans"/>
                <a:ea typeface="Public Sans"/>
                <a:cs typeface="Public Sans"/>
                <a:sym typeface="Public Sans"/>
              </a:rPr>
              <a:t>                                                  TENTAU,NGAY → MACHUYEN</a:t>
            </a:r>
          </a:p>
          <a:p>
            <a:pPr algn="l">
              <a:lnSpc>
                <a:spcPts val="3634"/>
              </a:lnSpc>
            </a:pPr>
            <a:r>
              <a:rPr lang="en-US" sz="2300">
                <a:solidFill>
                  <a:srgbClr val="000000"/>
                </a:solidFill>
                <a:latin typeface="Public Sans"/>
                <a:ea typeface="Public Sans"/>
                <a:cs typeface="Public Sans"/>
                <a:sym typeface="Public Sans"/>
              </a:rPr>
              <a:t>                                                  TENTAU → LOAITAU</a:t>
            </a:r>
          </a:p>
          <a:p>
            <a:pPr algn="l">
              <a:lnSpc>
                <a:spcPts val="3634"/>
              </a:lnSpc>
            </a:pPr>
            <a:r>
              <a:rPr lang="en-US" sz="2300">
                <a:solidFill>
                  <a:srgbClr val="000000"/>
                </a:solidFill>
                <a:latin typeface="Public Sans"/>
                <a:ea typeface="Public Sans"/>
                <a:cs typeface="Public Sans"/>
                <a:sym typeface="Public Sans"/>
              </a:rPr>
              <a:t>                                                  MACHUYEN → TENTAU</a:t>
            </a:r>
          </a:p>
          <a:p>
            <a:pPr algn="l">
              <a:lnSpc>
                <a:spcPts val="3634"/>
              </a:lnSpc>
            </a:pPr>
            <a:r>
              <a:rPr lang="en-US" sz="2300">
                <a:solidFill>
                  <a:srgbClr val="000000"/>
                </a:solidFill>
                <a:latin typeface="Public Sans"/>
                <a:ea typeface="Public Sans"/>
                <a:cs typeface="Public Sans"/>
                <a:sym typeface="Public Sans"/>
              </a:rPr>
              <a:t>                                                  MACHUYEN → LUONGHANG   }</a:t>
            </a:r>
          </a:p>
          <a:p>
            <a:pPr marL="0" lvl="0" indent="0" algn="l">
              <a:lnSpc>
                <a:spcPts val="3634"/>
              </a:lnSpc>
            </a:pPr>
            <a:endParaRPr lang="en-US" sz="2300">
              <a:solidFill>
                <a:srgbClr val="000000"/>
              </a:solidFill>
              <a:latin typeface="Public Sans"/>
              <a:ea typeface="Public Sans"/>
              <a:cs typeface="Public Sans"/>
              <a:sym typeface="Public Sans"/>
            </a:endParaRP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V="1">
            <a:off x="0" y="0"/>
            <a:ext cx="18288000" cy="10287000"/>
          </a:xfrm>
          <a:custGeom>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12777" r="-9579" b="-24805"/>
            </a:stretch>
          </a:blipFill>
        </p:spPr>
        <p:txBody>
          <a:bodyPr/>
          <a:lstStyle/>
          <a:p/>
        </p:txBody>
      </p:sp>
      <p:grpSp>
        <p:nvGrpSpPr>
          <p:cNvPr id="3" name="Group 3"/>
          <p:cNvGrpSpPr/>
          <p:nvPr/>
        </p:nvGrpSpPr>
        <p:grpSpPr>
          <a:xfrm>
            <a:off x="-161849" y="7006156"/>
            <a:ext cx="18449849" cy="3280844"/>
            <a:chExt cx="4859220" cy="864091"/>
          </a:xfrm>
        </p:grpSpPr>
        <p:sp>
          <p:nvSpPr>
            <p:cNvPr id="4" name="Freeform 4"/>
            <p:cNvSpPr/>
            <p:nvPr/>
          </p:nvSpPr>
          <p:spPr>
            <a:xfrm>
              <a:off x="0" y="0"/>
              <a:ext cx="4859220" cy="864091"/>
            </a:xfrm>
            <a:custGeom>
              <a:rect l="l" t="t" r="r" b="b"/>
              <a:pathLst>
                <a:path w="4859220" h="864090">
                  <a:moveTo>
                    <a:pt x="0" y="0"/>
                  </a:moveTo>
                  <a:lnTo>
                    <a:pt x="4859220" y="0"/>
                  </a:lnTo>
                  <a:lnTo>
                    <a:pt x="4859220" y="864091"/>
                  </a:lnTo>
                  <a:lnTo>
                    <a:pt x="0" y="864091"/>
                  </a:lnTo>
                  <a:close/>
                </a:path>
              </a:pathLst>
            </a:custGeom>
            <a:solidFill>
              <a:srgbClr val="004CCF"/>
            </a:solidFill>
          </p:spPr>
          <p:txBody>
            <a:bodyPr/>
            <a:lstStyle/>
            <a:p/>
          </p:txBody>
        </p:sp>
        <p:sp>
          <p:nvSpPr>
            <p:cNvPr id="5" name="TextBox 5"/>
            <p:cNvSpPr txBox="1"/>
            <p:nvPr/>
          </p:nvSpPr>
          <p:spPr>
            <a:xfrm>
              <a:off x="0" y="-47625"/>
              <a:ext cx="4859220" cy="911716"/>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4337841" y="3590021"/>
            <a:ext cx="7618473" cy="6324088"/>
            <a:chExt cx="2904209" cy="2410782"/>
          </a:xfrm>
        </p:grpSpPr>
        <p:sp>
          <p:nvSpPr>
            <p:cNvPr id="7" name="Freeform 7"/>
            <p:cNvSpPr/>
            <p:nvPr/>
          </p:nvSpPr>
          <p:spPr>
            <a:xfrm>
              <a:off x="0" y="0"/>
              <a:ext cx="2904209" cy="2410782"/>
            </a:xfrm>
            <a:custGeom>
              <a:rect l="l" t="t" r="r" b="b"/>
              <a:pathLst>
                <a:path w="2904209" h="2410782">
                  <a:moveTo>
                    <a:pt x="40648" y="0"/>
                  </a:moveTo>
                  <a:lnTo>
                    <a:pt x="2863561" y="0"/>
                  </a:lnTo>
                  <a:cubicBezTo>
                    <a:pt x="2886011" y="0"/>
                    <a:pt x="2904209" y="18199"/>
                    <a:pt x="2904209" y="40648"/>
                  </a:cubicBezTo>
                  <a:lnTo>
                    <a:pt x="2904209" y="2370134"/>
                  </a:lnTo>
                  <a:cubicBezTo>
                    <a:pt x="2904209" y="2392583"/>
                    <a:pt x="2886011" y="2410782"/>
                    <a:pt x="2863561" y="2410782"/>
                  </a:cubicBezTo>
                  <a:lnTo>
                    <a:pt x="40648" y="2410782"/>
                  </a:lnTo>
                  <a:cubicBezTo>
                    <a:pt x="18199" y="2410782"/>
                    <a:pt x="0" y="2392583"/>
                    <a:pt x="0" y="2370134"/>
                  </a:cubicBezTo>
                  <a:lnTo>
                    <a:pt x="0" y="40648"/>
                  </a:lnTo>
                  <a:cubicBezTo>
                    <a:pt x="0" y="18199"/>
                    <a:pt x="18199" y="0"/>
                    <a:pt x="40648" y="0"/>
                  </a:cubicBezTo>
                  <a:close/>
                </a:path>
              </a:pathLst>
            </a:custGeom>
            <a:solidFill>
              <a:srgbClr val="F2F2F2"/>
            </a:solidFill>
          </p:spPr>
          <p:txBody>
            <a:bodyPr/>
            <a:lstStyle/>
            <a:p/>
          </p:txBody>
        </p:sp>
        <p:sp>
          <p:nvSpPr>
            <p:cNvPr id="8" name="TextBox 8"/>
            <p:cNvSpPr txBox="1"/>
            <p:nvPr/>
          </p:nvSpPr>
          <p:spPr>
            <a:xfrm>
              <a:off x="0" y="-47625"/>
              <a:ext cx="2904209" cy="2458407"/>
            </a:xfrm>
            <a:prstGeom prst="rect">
              <a:avLst/>
            </a:prstGeom>
          </p:spPr>
          <p:txBody>
            <a:bodyPr lIns="35098" tIns="35098" rIns="35098" bIns="35098" rtlCol="0" anchor="ctr"/>
            <a:lstStyle/>
            <a:p>
              <a:pPr algn="ctr">
                <a:lnSpc>
                  <a:spcPts val="3257"/>
                </a:lnSpc>
              </a:pPr>
            </a:p>
          </p:txBody>
        </p:sp>
      </p:grpSp>
      <p:sp>
        <p:nvSpPr>
          <p:cNvPr id="9" name="TextBox 9"/>
          <p:cNvSpPr txBox="1"/>
          <p:nvPr/>
        </p:nvSpPr>
        <p:spPr>
          <a:xfrm>
            <a:off x="1028700" y="601761"/>
            <a:ext cx="8225503" cy="1222956"/>
          </a:xfrm>
          <a:prstGeom prst="rect">
            <a:avLst/>
          </a:prstGeom>
        </p:spPr>
        <p:txBody>
          <a:bodyPr lIns="0" tIns="0" rIns="0" bIns="0" rtlCol="0" anchor="t">
            <a:spAutoFit/>
          </a:bodyPr>
          <a:lstStyle/>
          <a:p>
            <a:pPr algn="l">
              <a:lnSpc>
                <a:spcPts val="4766"/>
              </a:lnSpc>
            </a:pPr>
            <a:r>
              <a:rPr lang="en-US" sz="4496" b="1">
                <a:solidFill>
                  <a:srgbClr val="004CCF"/>
                </a:solidFill>
                <a:latin typeface="Aileron Ultra-Bold"/>
                <a:ea typeface="Aileron Ultra-Bold"/>
                <a:cs typeface="Aileron Ultra-Bold"/>
                <a:sym typeface="Aileron Ultra-Bold"/>
              </a:rPr>
              <a:t>Câu 2: Q(A,B,C,D,E,G)</a:t>
            </a:r>
          </a:p>
          <a:p>
            <a:pPr marL="0" lvl="0" indent="0" algn="l">
              <a:lnSpc>
                <a:spcPts val="4766"/>
              </a:lnSpc>
              <a:spcBef>
                <a:spcPct val="0"/>
              </a:spcBef>
            </a:pPr>
            <a:endParaRPr lang="en-US" sz="4496" b="1">
              <a:solidFill>
                <a:srgbClr val="004CCF"/>
              </a:solidFill>
              <a:latin typeface="Aileron Ultra-Bold"/>
              <a:ea typeface="Aileron Ultra-Bold"/>
              <a:cs typeface="Aileron Ultra-Bold"/>
              <a:sym typeface="Aileron Ultra-Bold"/>
            </a:endParaRPr>
          </a:p>
        </p:txBody>
      </p:sp>
      <p:sp>
        <p:nvSpPr>
          <p:cNvPr id="10" name="TextBox 10"/>
          <p:cNvSpPr txBox="1"/>
          <p:nvPr/>
        </p:nvSpPr>
        <p:spPr>
          <a:xfrm>
            <a:off x="1028700" y="1516353"/>
            <a:ext cx="11770122" cy="2216150"/>
          </a:xfrm>
          <a:prstGeom prst="rect">
            <a:avLst/>
          </a:prstGeom>
        </p:spPr>
        <p:txBody>
          <a:bodyPr lIns="0" tIns="0" rIns="0" bIns="0" rtlCol="0" anchor="t">
            <a:spAutoFit/>
          </a:bodyPr>
          <a:lstStyle/>
          <a:p>
            <a:pPr algn="just">
              <a:lnSpc>
                <a:spcPts val="4449"/>
              </a:lnSpc>
            </a:pPr>
            <a:r>
              <a:rPr lang="en-US" sz="2499">
                <a:solidFill>
                  <a:srgbClr val="000000"/>
                </a:solidFill>
                <a:latin typeface="Public Sans"/>
                <a:ea typeface="Public Sans"/>
                <a:cs typeface="Public Sans"/>
                <a:sym typeface="Public Sans"/>
              </a:rPr>
              <a:t>Cho F={AB→C ; C→A ; BC→D ; ACD→B ; D→EG ; BE→C ;CG→BD ; CE → AG}</a:t>
            </a:r>
          </a:p>
          <a:p>
            <a:pPr algn="just">
              <a:lnSpc>
                <a:spcPts val="4449"/>
              </a:lnSpc>
            </a:pPr>
            <a:r>
              <a:rPr lang="en-US" sz="2499">
                <a:solidFill>
                  <a:srgbClr val="000000"/>
                </a:solidFill>
                <a:latin typeface="Public Sans"/>
                <a:ea typeface="Public Sans"/>
                <a:cs typeface="Public Sans"/>
                <a:sym typeface="Public Sans"/>
              </a:rPr>
              <a:t>X={B,D}, X⁺=? </a:t>
            </a:r>
          </a:p>
          <a:p>
            <a:pPr algn="just">
              <a:lnSpc>
                <a:spcPts val="4449"/>
              </a:lnSpc>
            </a:pPr>
            <a:r>
              <a:rPr lang="en-US" sz="2499">
                <a:solidFill>
                  <a:srgbClr val="000000"/>
                </a:solidFill>
                <a:latin typeface="Public Sans"/>
                <a:ea typeface="Public Sans"/>
                <a:cs typeface="Public Sans"/>
                <a:sym typeface="Public Sans"/>
              </a:rPr>
              <a:t>Y={C,G}, Y⁺=?</a:t>
            </a:r>
          </a:p>
          <a:p>
            <a:pPr algn="just">
              <a:lnSpc>
                <a:spcPts val="4449"/>
              </a:lnSpc>
            </a:pPr>
            <a:endParaRPr lang="en-US" sz="2499">
              <a:solidFill>
                <a:srgbClr val="000000"/>
              </a:solidFill>
              <a:latin typeface="Public Sans"/>
              <a:ea typeface="Public Sans"/>
              <a:cs typeface="Public Sans"/>
              <a:sym typeface="Public Sans"/>
            </a:endParaRPr>
          </a:p>
        </p:txBody>
      </p:sp>
      <p:sp>
        <p:nvSpPr>
          <p:cNvPr id="11" name="TextBox 11"/>
          <p:cNvSpPr txBox="1"/>
          <p:nvPr/>
        </p:nvSpPr>
        <p:spPr>
          <a:xfrm>
            <a:off x="5096613" y="3924378"/>
            <a:ext cx="7556587" cy="6054725"/>
          </a:xfrm>
          <a:prstGeom prst="rect">
            <a:avLst/>
          </a:prstGeom>
        </p:spPr>
        <p:txBody>
          <a:bodyPr lIns="0" tIns="0" rIns="0" bIns="0" rtlCol="0" anchor="t">
            <a:spAutoFit/>
          </a:bodyPr>
          <a:lstStyle/>
          <a:p>
            <a:pPr algn="l">
              <a:lnSpc>
                <a:spcPts val="4419"/>
              </a:lnSpc>
            </a:pPr>
            <a:r>
              <a:rPr lang="en-US" sz="2599" spc="150">
                <a:solidFill>
                  <a:srgbClr val="000000"/>
                </a:solidFill>
                <a:latin typeface="Public Sans"/>
                <a:ea typeface="Public Sans"/>
                <a:cs typeface="Public Sans"/>
                <a:sym typeface="Public Sans"/>
              </a:rPr>
              <a:t>F={   AB→C; </a:t>
            </a:r>
          </a:p>
          <a:p>
            <a:pPr algn="l">
              <a:lnSpc>
                <a:spcPts val="4419"/>
              </a:lnSpc>
            </a:pPr>
            <a:r>
              <a:rPr lang="en-US" sz="2599" spc="150">
                <a:solidFill>
                  <a:srgbClr val="000000"/>
                </a:solidFill>
                <a:latin typeface="Public Sans"/>
                <a:ea typeface="Public Sans"/>
                <a:cs typeface="Public Sans"/>
                <a:sym typeface="Public Sans"/>
              </a:rPr>
              <a:t> C→A ; </a:t>
            </a:r>
          </a:p>
          <a:p>
            <a:pPr algn="l">
              <a:lnSpc>
                <a:spcPts val="4419"/>
              </a:lnSpc>
            </a:pPr>
            <a:r>
              <a:rPr lang="en-US" sz="2599" spc="150">
                <a:solidFill>
                  <a:srgbClr val="000000"/>
                </a:solidFill>
                <a:latin typeface="Public Sans"/>
                <a:ea typeface="Public Sans"/>
                <a:cs typeface="Public Sans"/>
                <a:sym typeface="Public Sans"/>
              </a:rPr>
              <a:t>BC→D ; </a:t>
            </a:r>
          </a:p>
          <a:p>
            <a:pPr algn="l">
              <a:lnSpc>
                <a:spcPts val="4419"/>
              </a:lnSpc>
            </a:pPr>
            <a:r>
              <a:rPr lang="en-US" sz="2599" spc="150">
                <a:solidFill>
                  <a:srgbClr val="000000"/>
                </a:solidFill>
                <a:latin typeface="Public Sans"/>
                <a:ea typeface="Public Sans"/>
                <a:cs typeface="Public Sans"/>
                <a:sym typeface="Public Sans"/>
              </a:rPr>
              <a:t>ACD→B ; </a:t>
            </a:r>
          </a:p>
          <a:p>
            <a:pPr algn="l">
              <a:lnSpc>
                <a:spcPts val="4419"/>
              </a:lnSpc>
            </a:pPr>
            <a:r>
              <a:rPr lang="en-US" sz="2599" spc="150">
                <a:solidFill>
                  <a:srgbClr val="000000"/>
                </a:solidFill>
                <a:latin typeface="Public Sans"/>
                <a:ea typeface="Public Sans"/>
                <a:cs typeface="Public Sans"/>
                <a:sym typeface="Public Sans"/>
              </a:rPr>
              <a:t>D→EG ; </a:t>
            </a:r>
          </a:p>
          <a:p>
            <a:pPr algn="l">
              <a:lnSpc>
                <a:spcPts val="4419"/>
              </a:lnSpc>
            </a:pPr>
            <a:r>
              <a:rPr lang="en-US" sz="2599" spc="150">
                <a:solidFill>
                  <a:srgbClr val="000000"/>
                </a:solidFill>
                <a:latin typeface="Public Sans"/>
                <a:ea typeface="Public Sans"/>
                <a:cs typeface="Public Sans"/>
                <a:sym typeface="Public Sans"/>
              </a:rPr>
              <a:t>BE→C ;</a:t>
            </a:r>
          </a:p>
          <a:p>
            <a:pPr algn="l">
              <a:lnSpc>
                <a:spcPts val="4419"/>
              </a:lnSpc>
            </a:pPr>
            <a:r>
              <a:rPr lang="en-US" sz="2599" spc="150">
                <a:solidFill>
                  <a:srgbClr val="000000"/>
                </a:solidFill>
                <a:latin typeface="Public Sans"/>
                <a:ea typeface="Public Sans"/>
                <a:cs typeface="Public Sans"/>
                <a:sym typeface="Public Sans"/>
              </a:rPr>
              <a:t>CG→BD ; </a:t>
            </a:r>
          </a:p>
          <a:p>
            <a:pPr algn="l">
              <a:lnSpc>
                <a:spcPts val="4419"/>
              </a:lnSpc>
            </a:pPr>
            <a:r>
              <a:rPr lang="en-US" sz="2599" spc="150">
                <a:solidFill>
                  <a:srgbClr val="000000"/>
                </a:solidFill>
                <a:latin typeface="Public Sans"/>
                <a:ea typeface="Public Sans"/>
                <a:cs typeface="Public Sans"/>
                <a:sym typeface="Public Sans"/>
              </a:rPr>
              <a:t>CE → AG    }</a:t>
            </a:r>
          </a:p>
          <a:p>
            <a:pPr algn="l">
              <a:lnSpc>
                <a:spcPts val="4419"/>
              </a:lnSpc>
            </a:pPr>
            <a:r>
              <a:rPr lang="en-US" sz="2599" spc="150">
                <a:solidFill>
                  <a:srgbClr val="000000"/>
                </a:solidFill>
                <a:latin typeface="Public Sans"/>
                <a:ea typeface="Public Sans"/>
                <a:cs typeface="Public Sans"/>
                <a:sym typeface="Public Sans"/>
              </a:rPr>
              <a:t>X= {B,D} =&gt; X+ = (BD)+= {B,D,E,G,C,A}</a:t>
            </a:r>
          </a:p>
          <a:p>
            <a:pPr algn="l">
              <a:lnSpc>
                <a:spcPts val="4419"/>
              </a:lnSpc>
            </a:pPr>
            <a:r>
              <a:rPr lang="en-US" sz="2599" spc="150">
                <a:solidFill>
                  <a:srgbClr val="000000"/>
                </a:solidFill>
                <a:latin typeface="Public Sans"/>
                <a:ea typeface="Public Sans"/>
                <a:cs typeface="Public Sans"/>
                <a:sym typeface="Public Sans"/>
              </a:rPr>
              <a:t>Y= {C,G} =&gt; Y+ = (CG)+= {C,G,A,B,D,E}</a:t>
            </a:r>
          </a:p>
          <a:p>
            <a:pPr marL="0" lvl="0" indent="0" algn="l">
              <a:lnSpc>
                <a:spcPts val="4419"/>
              </a:lnSpc>
            </a:pPr>
            <a:endParaRPr lang="en-US" sz="2599" spc="150">
              <a:solidFill>
                <a:srgbClr val="000000"/>
              </a:solidFill>
              <a:latin typeface="Public Sans"/>
              <a:ea typeface="Public Sans"/>
              <a:cs typeface="Public Sans"/>
              <a:sym typeface="Public Sans"/>
            </a:endParaRP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4904543" y="6934071"/>
            <a:ext cx="28242859" cy="13569717"/>
            <a:chExt cx="1968974" cy="946024"/>
          </a:xfrm>
        </p:grpSpPr>
        <p:sp>
          <p:nvSpPr>
            <p:cNvPr id="3" name="Freeform 3"/>
            <p:cNvSpPr/>
            <p:nvPr/>
          </p:nvSpPr>
          <p:spPr>
            <a:xfrm>
              <a:off x="0" y="0"/>
              <a:ext cx="1968974" cy="946024"/>
            </a:xfrm>
            <a:custGeom>
              <a:rect l="l" t="t" r="r" b="b"/>
              <a:pathLst>
                <a:path w="1968974" h="946024">
                  <a:moveTo>
                    <a:pt x="984487" y="0"/>
                  </a:moveTo>
                  <a:cubicBezTo>
                    <a:pt x="440770" y="0"/>
                    <a:pt x="0" y="211775"/>
                    <a:pt x="0" y="473012"/>
                  </a:cubicBezTo>
                  <a:cubicBezTo>
                    <a:pt x="0" y="734249"/>
                    <a:pt x="440770" y="946024"/>
                    <a:pt x="984487" y="946024"/>
                  </a:cubicBezTo>
                  <a:cubicBezTo>
                    <a:pt x="1528204" y="946024"/>
                    <a:pt x="1968974" y="734249"/>
                    <a:pt x="1968974" y="473012"/>
                  </a:cubicBezTo>
                  <a:cubicBezTo>
                    <a:pt x="1968974" y="211775"/>
                    <a:pt x="1528204" y="0"/>
                    <a:pt x="984487" y="0"/>
                  </a:cubicBezTo>
                  <a:close/>
                </a:path>
              </a:pathLst>
            </a:custGeom>
            <a:solidFill>
              <a:srgbClr val="0E62F2">
                <a:alpha val="52941"/>
              </a:srgbClr>
            </a:solidFill>
          </p:spPr>
          <p:txBody>
            <a:bodyPr/>
            <a:lstStyle/>
            <a:p/>
          </p:txBody>
        </p:sp>
        <p:sp>
          <p:nvSpPr>
            <p:cNvPr id="4" name="TextBox 4"/>
            <p:cNvSpPr txBox="1"/>
            <p:nvPr/>
          </p:nvSpPr>
          <p:spPr>
            <a:xfrm>
              <a:off x="184591" y="41065"/>
              <a:ext cx="1599792" cy="816270"/>
            </a:xfrm>
            <a:prstGeom prst="rect">
              <a:avLst/>
            </a:prstGeom>
          </p:spPr>
          <p:txBody>
            <a:bodyPr lIns="50800" tIns="50800" rIns="50800" bIns="50800" rtlCol="0" anchor="ctr"/>
            <a:lstStyle/>
            <a:p>
              <a:pPr algn="ctr">
                <a:lnSpc>
                  <a:spcPts val="3258"/>
                </a:lnSpc>
              </a:pPr>
            </a:p>
          </p:txBody>
        </p:sp>
      </p:grpSp>
      <p:grpSp>
        <p:nvGrpSpPr>
          <p:cNvPr id="5" name="Group 5"/>
          <p:cNvGrpSpPr/>
          <p:nvPr/>
        </p:nvGrpSpPr>
        <p:grpSpPr>
          <a:xfrm>
            <a:off x="1028700" y="4181354"/>
            <a:ext cx="7928247" cy="5076946"/>
            <a:chExt cx="2154326" cy="1379548"/>
          </a:xfrm>
        </p:grpSpPr>
        <p:sp>
          <p:nvSpPr>
            <p:cNvPr id="6" name="Freeform 6"/>
            <p:cNvSpPr/>
            <p:nvPr/>
          </p:nvSpPr>
          <p:spPr>
            <a:xfrm>
              <a:off x="0" y="0"/>
              <a:ext cx="2154325" cy="1379548"/>
            </a:xfrm>
            <a:custGeom>
              <a:rect l="l" t="t" r="r" b="b"/>
              <a:pathLst>
                <a:path w="2154325" h="1379548">
                  <a:moveTo>
                    <a:pt x="39060" y="0"/>
                  </a:moveTo>
                  <a:lnTo>
                    <a:pt x="2115265" y="0"/>
                  </a:lnTo>
                  <a:cubicBezTo>
                    <a:pt x="2136838" y="0"/>
                    <a:pt x="2154325" y="17488"/>
                    <a:pt x="2154325" y="39060"/>
                  </a:cubicBezTo>
                  <a:lnTo>
                    <a:pt x="2154325" y="1340488"/>
                  </a:lnTo>
                  <a:cubicBezTo>
                    <a:pt x="2154325" y="1362060"/>
                    <a:pt x="2136838" y="1379548"/>
                    <a:pt x="2115265" y="1379548"/>
                  </a:cubicBezTo>
                  <a:lnTo>
                    <a:pt x="39060" y="1379548"/>
                  </a:lnTo>
                  <a:cubicBezTo>
                    <a:pt x="17488" y="1379548"/>
                    <a:pt x="0" y="1362060"/>
                    <a:pt x="0" y="1340488"/>
                  </a:cubicBezTo>
                  <a:lnTo>
                    <a:pt x="0" y="39060"/>
                  </a:lnTo>
                  <a:cubicBezTo>
                    <a:pt x="0" y="17488"/>
                    <a:pt x="17488" y="0"/>
                    <a:pt x="39060" y="0"/>
                  </a:cubicBezTo>
                  <a:close/>
                </a:path>
              </a:pathLst>
            </a:custGeom>
            <a:solidFill>
              <a:srgbClr val="F2F2F2"/>
            </a:solidFill>
          </p:spPr>
          <p:txBody>
            <a:bodyPr/>
            <a:lstStyle/>
            <a:p/>
          </p:txBody>
        </p:sp>
        <p:sp>
          <p:nvSpPr>
            <p:cNvPr id="7" name="TextBox 7"/>
            <p:cNvSpPr txBox="1"/>
            <p:nvPr/>
          </p:nvSpPr>
          <p:spPr>
            <a:xfrm>
              <a:off x="0" y="-47625"/>
              <a:ext cx="2154326" cy="1427173"/>
            </a:xfrm>
            <a:prstGeom prst="rect">
              <a:avLst/>
            </a:prstGeom>
          </p:spPr>
          <p:txBody>
            <a:bodyPr lIns="43301" tIns="43301" rIns="43301" bIns="43301" rtlCol="0" anchor="ctr"/>
            <a:lstStyle/>
            <a:p>
              <a:pPr algn="ctr">
                <a:lnSpc>
                  <a:spcPts val="3258"/>
                </a:lnSpc>
              </a:pPr>
            </a:p>
          </p:txBody>
        </p:sp>
      </p:grpSp>
      <p:sp>
        <p:nvSpPr>
          <p:cNvPr id="8" name="TextBox 8"/>
          <p:cNvSpPr txBox="1"/>
          <p:nvPr/>
        </p:nvSpPr>
        <p:spPr>
          <a:xfrm>
            <a:off x="1283447" y="168243"/>
            <a:ext cx="8488092" cy="2813050"/>
          </a:xfrm>
          <a:prstGeom prst="rect">
            <a:avLst/>
          </a:prstGeom>
        </p:spPr>
        <p:txBody>
          <a:bodyPr lIns="0" tIns="0" rIns="0" bIns="0" rtlCol="0" anchor="t">
            <a:spAutoFit/>
          </a:bodyPr>
          <a:lstStyle/>
          <a:p>
            <a:pPr algn="l">
              <a:lnSpc>
                <a:spcPts val="7550"/>
              </a:lnSpc>
            </a:pPr>
            <a:r>
              <a:rPr lang="en-US" sz="5000" b="1">
                <a:solidFill>
                  <a:srgbClr val="004CCF"/>
                </a:solidFill>
                <a:latin typeface="Aileron Ultra-Bold"/>
                <a:ea typeface="Aileron Ultra-Bold"/>
                <a:cs typeface="Aileron Ultra-Bold"/>
                <a:sym typeface="Aileron Ultra-Bold"/>
              </a:rPr>
              <a:t>Câu 3: Cho lược đồ quan hệ Q và tập phụ thuộc hàm F</a:t>
            </a:r>
          </a:p>
          <a:p>
            <a:pPr marL="0" lvl="0" indent="0" algn="l">
              <a:lnSpc>
                <a:spcPts val="7550"/>
              </a:lnSpc>
            </a:pPr>
            <a:endParaRPr lang="en-US" sz="5000" b="1">
              <a:solidFill>
                <a:srgbClr val="004CCF"/>
              </a:solidFill>
              <a:latin typeface="Aileron Ultra-Bold"/>
              <a:ea typeface="Aileron Ultra-Bold"/>
              <a:cs typeface="Aileron Ultra-Bold"/>
              <a:sym typeface="Aileron Ultra-Bold"/>
            </a:endParaRPr>
          </a:p>
        </p:txBody>
      </p:sp>
      <p:sp>
        <p:nvSpPr>
          <p:cNvPr id="9" name="TextBox 9"/>
          <p:cNvSpPr txBox="1"/>
          <p:nvPr/>
        </p:nvSpPr>
        <p:spPr>
          <a:xfrm>
            <a:off x="1283447" y="2924143"/>
            <a:ext cx="7226239" cy="869950"/>
          </a:xfrm>
          <a:prstGeom prst="rect">
            <a:avLst/>
          </a:prstGeom>
        </p:spPr>
        <p:txBody>
          <a:bodyPr lIns="0" tIns="0" rIns="0" bIns="0" rtlCol="0" anchor="t">
            <a:spAutoFit/>
          </a:bodyPr>
          <a:lstStyle/>
          <a:p>
            <a:pPr algn="just">
              <a:lnSpc>
                <a:spcPts val="3499"/>
              </a:lnSpc>
            </a:pPr>
            <a:r>
              <a:rPr lang="en-US" sz="2499" b="1">
                <a:solidFill>
                  <a:srgbClr val="000000"/>
                </a:solidFill>
                <a:latin typeface="Public Sans Bold"/>
                <a:ea typeface="Public Sans Bold"/>
                <a:cs typeface="Public Sans Bold"/>
                <a:sym typeface="Public Sans Bold"/>
              </a:rPr>
              <a:t>a) F = { AB → E; AG → I; BE → I; E → G; GI → H }</a:t>
            </a:r>
          </a:p>
          <a:p>
            <a:pPr algn="just">
              <a:lnSpc>
                <a:spcPts val="3499"/>
              </a:lnSpc>
            </a:pPr>
            <a:r>
              <a:rPr lang="en-US" sz="2499" b="1">
                <a:solidFill>
                  <a:srgbClr val="000000"/>
                </a:solidFill>
                <a:latin typeface="Public Sans Bold"/>
                <a:ea typeface="Public Sans Bold"/>
                <a:cs typeface="Public Sans Bold"/>
                <a:sym typeface="Public Sans Bold"/>
              </a:rPr>
              <a:t>Chứng minh AB → GH</a:t>
            </a:r>
          </a:p>
        </p:txBody>
      </p:sp>
      <p:sp>
        <p:nvSpPr>
          <p:cNvPr id="10" name="TextBox 10"/>
          <p:cNvSpPr txBox="1"/>
          <p:nvPr/>
        </p:nvSpPr>
        <p:spPr>
          <a:xfrm>
            <a:off x="1283447" y="4695991"/>
            <a:ext cx="7789488" cy="4333285"/>
          </a:xfrm>
          <a:prstGeom prst="rect">
            <a:avLst/>
          </a:prstGeom>
        </p:spPr>
        <p:txBody>
          <a:bodyPr lIns="0" tIns="0" rIns="0" bIns="0" rtlCol="0" anchor="t">
            <a:spAutoFit/>
          </a:bodyPr>
          <a:lstStyle/>
          <a:p>
            <a:pPr algn="just">
              <a:lnSpc>
                <a:spcPts val="4379"/>
              </a:lnSpc>
            </a:pPr>
            <a:r>
              <a:rPr lang="en-US" sz="2433">
                <a:solidFill>
                  <a:srgbClr val="000000"/>
                </a:solidFill>
                <a:latin typeface="Public Sans"/>
                <a:ea typeface="Public Sans"/>
                <a:cs typeface="Public Sans"/>
                <a:sym typeface="Public Sans"/>
              </a:rPr>
              <a:t>AB → E (giả thiết)</a:t>
            </a:r>
          </a:p>
          <a:p>
            <a:pPr algn="just">
              <a:lnSpc>
                <a:spcPts val="4379"/>
              </a:lnSpc>
            </a:pPr>
            <a:r>
              <a:rPr lang="en-US" sz="2433">
                <a:solidFill>
                  <a:srgbClr val="000000"/>
                </a:solidFill>
                <a:latin typeface="Public Sans"/>
                <a:ea typeface="Public Sans"/>
                <a:cs typeface="Public Sans"/>
                <a:sym typeface="Public Sans"/>
              </a:rPr>
              <a:t>E → G ⇒ AB → G (suy ra từ 1 và F)</a:t>
            </a:r>
          </a:p>
          <a:p>
            <a:pPr algn="just">
              <a:lnSpc>
                <a:spcPts val="4379"/>
              </a:lnSpc>
            </a:pPr>
            <a:r>
              <a:rPr lang="en-US" sz="2433">
                <a:solidFill>
                  <a:srgbClr val="000000"/>
                </a:solidFill>
                <a:latin typeface="Public Sans"/>
                <a:ea typeface="Public Sans"/>
                <a:cs typeface="Public Sans"/>
                <a:sym typeface="Public Sans"/>
              </a:rPr>
              <a:t>AB → E và BE → I (mà BE có từ AB và AB → E ⇒ BE)</a:t>
            </a:r>
          </a:p>
          <a:p>
            <a:pPr algn="just">
              <a:lnSpc>
                <a:spcPts val="4379"/>
              </a:lnSpc>
            </a:pPr>
            <a:r>
              <a:rPr lang="en-US" sz="2433">
                <a:solidFill>
                  <a:srgbClr val="000000"/>
                </a:solidFill>
                <a:latin typeface="Public Sans"/>
                <a:ea typeface="Public Sans"/>
                <a:cs typeface="Public Sans"/>
                <a:sym typeface="Public Sans"/>
              </a:rPr>
              <a:t>⇒ AB → I</a:t>
            </a:r>
          </a:p>
          <a:p>
            <a:pPr algn="just">
              <a:lnSpc>
                <a:spcPts val="4379"/>
              </a:lnSpc>
            </a:pPr>
            <a:r>
              <a:rPr lang="en-US" sz="2433">
                <a:solidFill>
                  <a:srgbClr val="000000"/>
                </a:solidFill>
                <a:latin typeface="Public Sans"/>
                <a:ea typeface="Public Sans"/>
                <a:cs typeface="Public Sans"/>
                <a:sym typeface="Public Sans"/>
              </a:rPr>
              <a:t>G, I → H mà AB → G (bước 2) và AB → I (bước 3)</a:t>
            </a:r>
          </a:p>
          <a:p>
            <a:pPr algn="just">
              <a:lnSpc>
                <a:spcPts val="4379"/>
              </a:lnSpc>
            </a:pPr>
            <a:r>
              <a:rPr lang="en-US" sz="2433">
                <a:solidFill>
                  <a:srgbClr val="000000"/>
                </a:solidFill>
                <a:latin typeface="Public Sans"/>
                <a:ea typeface="Public Sans"/>
                <a:cs typeface="Public Sans"/>
                <a:sym typeface="Public Sans"/>
              </a:rPr>
              <a:t>⇒ AB → GH</a:t>
            </a:r>
          </a:p>
          <a:p>
            <a:pPr algn="just">
              <a:lnSpc>
                <a:spcPts val="4379"/>
              </a:lnSpc>
            </a:pPr>
            <a:r>
              <a:rPr lang="en-US" sz="2433">
                <a:solidFill>
                  <a:srgbClr val="000000"/>
                </a:solidFill>
                <a:latin typeface="Public Sans"/>
                <a:ea typeface="Public Sans"/>
                <a:cs typeface="Public Sans"/>
                <a:sym typeface="Public Sans"/>
              </a:rPr>
              <a:t>Kết luận: Đúng, AB → GH được chứng minh.</a:t>
            </a:r>
          </a:p>
          <a:p>
            <a:pPr algn="just">
              <a:lnSpc>
                <a:spcPts val="4379"/>
              </a:lnSpc>
            </a:pPr>
            <a:endParaRPr lang="en-US" sz="2433">
              <a:solidFill>
                <a:srgbClr val="000000"/>
              </a:solidFill>
              <a:latin typeface="Public Sans"/>
              <a:ea typeface="Public Sans"/>
              <a:cs typeface="Public Sans"/>
              <a:sym typeface="Public Sans"/>
            </a:endParaRPr>
          </a:p>
        </p:txBody>
      </p:sp>
      <p:grpSp>
        <p:nvGrpSpPr>
          <p:cNvPr id="11" name="Group 11"/>
          <p:cNvGrpSpPr/>
          <p:nvPr/>
        </p:nvGrpSpPr>
        <p:grpSpPr>
          <a:xfrm>
            <a:off x="9771540" y="4181354"/>
            <a:ext cx="8050856" cy="5076946"/>
            <a:chExt cx="2187642" cy="1379548"/>
          </a:xfrm>
        </p:grpSpPr>
        <p:sp>
          <p:nvSpPr>
            <p:cNvPr id="12" name="Freeform 12"/>
            <p:cNvSpPr/>
            <p:nvPr/>
          </p:nvSpPr>
          <p:spPr>
            <a:xfrm>
              <a:off x="0" y="0"/>
              <a:ext cx="2187642" cy="1379548"/>
            </a:xfrm>
            <a:custGeom>
              <a:rect l="l" t="t" r="r" b="b"/>
              <a:pathLst>
                <a:path w="2187642" h="1379548">
                  <a:moveTo>
                    <a:pt x="38465" y="0"/>
                  </a:moveTo>
                  <a:lnTo>
                    <a:pt x="2149177" y="0"/>
                  </a:lnTo>
                  <a:cubicBezTo>
                    <a:pt x="2159378" y="0"/>
                    <a:pt x="2169162" y="4053"/>
                    <a:pt x="2176376" y="11266"/>
                  </a:cubicBezTo>
                  <a:cubicBezTo>
                    <a:pt x="2183589" y="18480"/>
                    <a:pt x="2187642" y="28264"/>
                    <a:pt x="2187642" y="38465"/>
                  </a:cubicBezTo>
                  <a:lnTo>
                    <a:pt x="2187642" y="1341083"/>
                  </a:lnTo>
                  <a:cubicBezTo>
                    <a:pt x="2187642" y="1351284"/>
                    <a:pt x="2183589" y="1361068"/>
                    <a:pt x="2176376" y="1368282"/>
                  </a:cubicBezTo>
                  <a:cubicBezTo>
                    <a:pt x="2169162" y="1375495"/>
                    <a:pt x="2159378" y="1379548"/>
                    <a:pt x="2149177" y="1379548"/>
                  </a:cubicBezTo>
                  <a:lnTo>
                    <a:pt x="38465" y="1379548"/>
                  </a:lnTo>
                  <a:cubicBezTo>
                    <a:pt x="28264" y="1379548"/>
                    <a:pt x="18480" y="1375495"/>
                    <a:pt x="11266" y="1368282"/>
                  </a:cubicBezTo>
                  <a:cubicBezTo>
                    <a:pt x="4053" y="1361068"/>
                    <a:pt x="0" y="1351284"/>
                    <a:pt x="0" y="1341083"/>
                  </a:cubicBezTo>
                  <a:lnTo>
                    <a:pt x="0" y="38465"/>
                  </a:lnTo>
                  <a:cubicBezTo>
                    <a:pt x="0" y="28264"/>
                    <a:pt x="4053" y="18480"/>
                    <a:pt x="11266" y="11266"/>
                  </a:cubicBezTo>
                  <a:cubicBezTo>
                    <a:pt x="18480" y="4053"/>
                    <a:pt x="28264" y="0"/>
                    <a:pt x="38465" y="0"/>
                  </a:cubicBezTo>
                  <a:close/>
                </a:path>
              </a:pathLst>
            </a:custGeom>
            <a:solidFill>
              <a:srgbClr val="F2F2F2"/>
            </a:solidFill>
          </p:spPr>
          <p:txBody>
            <a:bodyPr/>
            <a:lstStyle/>
            <a:p/>
          </p:txBody>
        </p:sp>
        <p:sp>
          <p:nvSpPr>
            <p:cNvPr id="13" name="TextBox 13"/>
            <p:cNvSpPr txBox="1"/>
            <p:nvPr/>
          </p:nvSpPr>
          <p:spPr>
            <a:xfrm>
              <a:off x="0" y="-47625"/>
              <a:ext cx="2187642" cy="1427173"/>
            </a:xfrm>
            <a:prstGeom prst="rect">
              <a:avLst/>
            </a:prstGeom>
          </p:spPr>
          <p:txBody>
            <a:bodyPr lIns="43301" tIns="43301" rIns="43301" bIns="43301" rtlCol="0" anchor="ctr"/>
            <a:lstStyle/>
            <a:p>
              <a:pPr algn="ctr">
                <a:lnSpc>
                  <a:spcPts val="3258"/>
                </a:lnSpc>
              </a:pPr>
            </a:p>
          </p:txBody>
        </p:sp>
      </p:grpSp>
      <p:sp>
        <p:nvSpPr>
          <p:cNvPr id="14" name="TextBox 14"/>
          <p:cNvSpPr txBox="1"/>
          <p:nvPr/>
        </p:nvSpPr>
        <p:spPr>
          <a:xfrm>
            <a:off x="10201018" y="4392801"/>
            <a:ext cx="7853037" cy="5025390"/>
          </a:xfrm>
          <a:prstGeom prst="rect">
            <a:avLst/>
          </a:prstGeom>
        </p:spPr>
        <p:txBody>
          <a:bodyPr lIns="0" tIns="0" rIns="0" bIns="0" rtlCol="0" anchor="t">
            <a:spAutoFit/>
          </a:bodyPr>
          <a:lstStyle/>
          <a:p>
            <a:pPr algn="just">
              <a:lnSpc>
                <a:spcPts val="3359"/>
              </a:lnSpc>
            </a:pPr>
            <a:r>
              <a:rPr lang="en-US" sz="2400">
                <a:solidFill>
                  <a:srgbClr val="000000"/>
                </a:solidFill>
                <a:latin typeface="Public Sans"/>
                <a:ea typeface="Public Sans"/>
                <a:cs typeface="Public Sans"/>
                <a:sym typeface="Public Sans"/>
              </a:rPr>
              <a:t>AB → C (giả thiết)</a:t>
            </a:r>
          </a:p>
          <a:p>
            <a:pPr algn="just">
              <a:lnSpc>
                <a:spcPts val="3359"/>
              </a:lnSpc>
            </a:pPr>
            <a:r>
              <a:rPr lang="en-US" sz="2400">
                <a:solidFill>
                  <a:srgbClr val="000000"/>
                </a:solidFill>
                <a:latin typeface="Public Sans"/>
                <a:ea typeface="Public Sans"/>
                <a:cs typeface="Public Sans"/>
                <a:sym typeface="Public Sans"/>
              </a:rPr>
              <a:t>B → D (giả thiết) ⇒ AB → D</a:t>
            </a:r>
          </a:p>
          <a:p>
            <a:pPr algn="just">
              <a:lnSpc>
                <a:spcPts val="3359"/>
              </a:lnSpc>
            </a:pPr>
            <a:r>
              <a:rPr lang="en-US" sz="2400">
                <a:solidFill>
                  <a:srgbClr val="000000"/>
                </a:solidFill>
                <a:latin typeface="Public Sans"/>
                <a:ea typeface="Public Sans"/>
                <a:cs typeface="Public Sans"/>
                <a:sym typeface="Public Sans"/>
              </a:rPr>
              <a:t>AB → C, D ⇒ AB → CD</a:t>
            </a:r>
          </a:p>
          <a:p>
            <a:pPr algn="just">
              <a:lnSpc>
                <a:spcPts val="3359"/>
              </a:lnSpc>
            </a:pPr>
            <a:r>
              <a:rPr lang="en-US" sz="2400">
                <a:solidFill>
                  <a:srgbClr val="000000"/>
                </a:solidFill>
                <a:latin typeface="Public Sans"/>
                <a:ea typeface="Public Sans"/>
                <a:cs typeface="Public Sans"/>
                <a:sym typeface="Public Sans"/>
              </a:rPr>
              <a:t>CD → E ⇒ AB → E</a:t>
            </a:r>
          </a:p>
          <a:p>
            <a:pPr algn="just">
              <a:lnSpc>
                <a:spcPts val="3359"/>
              </a:lnSpc>
            </a:pPr>
            <a:r>
              <a:rPr lang="en-US" sz="2400">
                <a:solidFill>
                  <a:srgbClr val="000000"/>
                </a:solidFill>
                <a:latin typeface="Public Sans"/>
                <a:ea typeface="Public Sans"/>
                <a:cs typeface="Public Sans"/>
                <a:sym typeface="Public Sans"/>
              </a:rPr>
              <a:t>Chứng minh AB → G:</a:t>
            </a:r>
          </a:p>
          <a:p>
            <a:pPr algn="just">
              <a:lnSpc>
                <a:spcPts val="3359"/>
              </a:lnSpc>
            </a:pPr>
            <a:r>
              <a:rPr lang="en-US" sz="2400">
                <a:solidFill>
                  <a:srgbClr val="000000"/>
                </a:solidFill>
                <a:latin typeface="Public Sans"/>
                <a:ea typeface="Public Sans"/>
                <a:cs typeface="Public Sans"/>
                <a:sym typeface="Public Sans"/>
              </a:rPr>
              <a:t>AB → C và AB → D ⇒ AB → CD</a:t>
            </a:r>
          </a:p>
          <a:p>
            <a:pPr algn="just">
              <a:lnSpc>
                <a:spcPts val="3359"/>
              </a:lnSpc>
            </a:pPr>
            <a:r>
              <a:rPr lang="en-US" sz="2400">
                <a:solidFill>
                  <a:srgbClr val="000000"/>
                </a:solidFill>
                <a:latin typeface="Public Sans"/>
                <a:ea typeface="Public Sans"/>
                <a:cs typeface="Public Sans"/>
                <a:sym typeface="Public Sans"/>
              </a:rPr>
              <a:t>CD → E ⇒ AB → E</a:t>
            </a:r>
          </a:p>
          <a:p>
            <a:pPr algn="just">
              <a:lnSpc>
                <a:spcPts val="3359"/>
              </a:lnSpc>
            </a:pPr>
            <a:r>
              <a:rPr lang="en-US" sz="2400">
                <a:solidFill>
                  <a:srgbClr val="000000"/>
                </a:solidFill>
                <a:latin typeface="Public Sans"/>
                <a:ea typeface="Public Sans"/>
                <a:cs typeface="Public Sans"/>
                <a:sym typeface="Public Sans"/>
              </a:rPr>
              <a:t>AB → E và AB → C ⇒ AB → CE</a:t>
            </a:r>
          </a:p>
          <a:p>
            <a:pPr algn="just">
              <a:lnSpc>
                <a:spcPts val="3359"/>
              </a:lnSpc>
            </a:pPr>
            <a:r>
              <a:rPr lang="en-US" sz="2400">
                <a:solidFill>
                  <a:srgbClr val="000000"/>
                </a:solidFill>
                <a:latin typeface="Public Sans"/>
                <a:ea typeface="Public Sans"/>
                <a:cs typeface="Public Sans"/>
                <a:sym typeface="Public Sans"/>
              </a:rPr>
              <a:t>CE → GH ⇒ AB → GH</a:t>
            </a:r>
          </a:p>
          <a:p>
            <a:pPr algn="just">
              <a:lnSpc>
                <a:spcPts val="3359"/>
              </a:lnSpc>
            </a:pPr>
            <a:r>
              <a:rPr lang="en-US" sz="2400">
                <a:solidFill>
                  <a:srgbClr val="000000"/>
                </a:solidFill>
                <a:latin typeface="Public Sans"/>
                <a:ea typeface="Public Sans"/>
                <a:cs typeface="Public Sans"/>
                <a:sym typeface="Public Sans"/>
              </a:rPr>
              <a:t>Từ đó ⇒ AB → G</a:t>
            </a:r>
          </a:p>
          <a:p>
            <a:pPr algn="just">
              <a:lnSpc>
                <a:spcPts val="3359"/>
              </a:lnSpc>
            </a:pPr>
            <a:r>
              <a:rPr lang="en-US" sz="2400">
                <a:solidFill>
                  <a:srgbClr val="000000"/>
                </a:solidFill>
                <a:latin typeface="Public Sans"/>
                <a:ea typeface="Public Sans"/>
                <a:cs typeface="Public Sans"/>
                <a:sym typeface="Public Sans"/>
              </a:rPr>
              <a:t>Kết luận: Đúng, AB → E và AB → G được chứng minh.</a:t>
            </a:r>
          </a:p>
          <a:p>
            <a:pPr algn="just">
              <a:lnSpc>
                <a:spcPts val="3359"/>
              </a:lnSpc>
            </a:pPr>
            <a:endParaRPr lang="en-US" sz="2400">
              <a:solidFill>
                <a:srgbClr val="000000"/>
              </a:solidFill>
              <a:latin typeface="Public Sans"/>
              <a:ea typeface="Public Sans"/>
              <a:cs typeface="Public Sans"/>
              <a:sym typeface="Public Sans"/>
            </a:endParaRPr>
          </a:p>
        </p:txBody>
      </p:sp>
      <p:sp>
        <p:nvSpPr>
          <p:cNvPr id="15" name="TextBox 15"/>
          <p:cNvSpPr txBox="1"/>
          <p:nvPr/>
        </p:nvSpPr>
        <p:spPr>
          <a:xfrm>
            <a:off x="9982897" y="2705068"/>
            <a:ext cx="7628141" cy="1308100"/>
          </a:xfrm>
          <a:prstGeom prst="rect">
            <a:avLst/>
          </a:prstGeom>
        </p:spPr>
        <p:txBody>
          <a:bodyPr lIns="0" tIns="0" rIns="0" bIns="0" rtlCol="0" anchor="t">
            <a:spAutoFit/>
          </a:bodyPr>
          <a:lstStyle/>
          <a:p>
            <a:pPr algn="just">
              <a:lnSpc>
                <a:spcPts val="3499"/>
              </a:lnSpc>
            </a:pPr>
            <a:r>
              <a:rPr lang="en-US" sz="2499" b="1">
                <a:solidFill>
                  <a:srgbClr val="000000"/>
                </a:solidFill>
                <a:latin typeface="Public Sans Bold"/>
                <a:ea typeface="Public Sans Bold"/>
                <a:cs typeface="Public Sans Bold"/>
                <a:sym typeface="Public Sans Bold"/>
              </a:rPr>
              <a:t>b) F = { AB → C; B → D; CD → E; CE → GH; G → A }</a:t>
            </a:r>
          </a:p>
          <a:p>
            <a:pPr algn="just">
              <a:lnSpc>
                <a:spcPts val="3499"/>
              </a:lnSpc>
            </a:pPr>
            <a:r>
              <a:rPr lang="en-US" sz="2499" b="1">
                <a:solidFill>
                  <a:srgbClr val="000000"/>
                </a:solidFill>
                <a:latin typeface="Public Sans Bold"/>
                <a:ea typeface="Public Sans Bold"/>
                <a:cs typeface="Public Sans Bold"/>
                <a:sym typeface="Public Sans Bold"/>
              </a:rPr>
              <a:t>Chứng minh AB → E và AB → G</a:t>
            </a:r>
          </a:p>
          <a:p>
            <a:pPr algn="just">
              <a:lnSpc>
                <a:spcPts val="3499"/>
              </a:lnSpc>
            </a:pPr>
            <a:endParaRPr lang="en-US" sz="2499" b="1">
              <a:solidFill>
                <a:srgbClr val="000000"/>
              </a:solidFill>
              <a:latin typeface="Public Sans Bold"/>
              <a:ea typeface="Public Sans Bold"/>
              <a:cs typeface="Public Sans Bold"/>
              <a:sym typeface="Public Sans Bold"/>
            </a:endParaRP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3241855" y="2981293"/>
            <a:ext cx="11268420" cy="5043554"/>
          </a:xfrm>
          <a:custGeom>
            <a:rect l="l" t="t" r="r" b="b"/>
            <a:pathLst>
              <a:path w="11268420" h="5043554">
                <a:moveTo>
                  <a:pt x="0" y="0"/>
                </a:moveTo>
                <a:lnTo>
                  <a:pt x="11268420" y="0"/>
                </a:lnTo>
                <a:lnTo>
                  <a:pt x="11268420" y="5043554"/>
                </a:lnTo>
                <a:lnTo>
                  <a:pt x="0" y="5043554"/>
                </a:lnTo>
                <a:lnTo>
                  <a:pt x="0" y="0"/>
                </a:lnTo>
                <a:close/>
              </a:path>
            </a:pathLst>
          </a:custGeom>
          <a:blipFill>
            <a:blip r:embed="rId2"/>
            <a:stretch>
              <a:fillRect l="-370" r="-370" b="-2374"/>
            </a:stretch>
          </a:blipFill>
        </p:spPr>
        <p:txBody>
          <a:bodyPr/>
          <a:lstStyle/>
          <a:p/>
        </p:txBody>
      </p:sp>
      <p:sp>
        <p:nvSpPr>
          <p:cNvPr id="3" name="TextBox 3"/>
          <p:cNvSpPr txBox="1"/>
          <p:nvPr/>
        </p:nvSpPr>
        <p:spPr>
          <a:xfrm>
            <a:off x="1283447" y="168243"/>
            <a:ext cx="12205218" cy="2813050"/>
          </a:xfrm>
          <a:prstGeom prst="rect">
            <a:avLst/>
          </a:prstGeom>
        </p:spPr>
        <p:txBody>
          <a:bodyPr lIns="0" tIns="0" rIns="0" bIns="0" rtlCol="0" anchor="t">
            <a:spAutoFit/>
          </a:bodyPr>
          <a:lstStyle/>
          <a:p>
            <a:pPr algn="l">
              <a:lnSpc>
                <a:spcPts val="7550"/>
              </a:lnSpc>
            </a:pPr>
            <a:r>
              <a:rPr lang="en-US" sz="5000" b="1">
                <a:solidFill>
                  <a:srgbClr val="004CCF"/>
                </a:solidFill>
                <a:latin typeface="Aileron Ultra-Bold"/>
                <a:ea typeface="Aileron Ultra-Bold"/>
                <a:cs typeface="Aileron Ultra-Bold"/>
                <a:sym typeface="Aileron Ultra-Bold"/>
              </a:rPr>
              <a:t>Câu 4: Câu hỏi: Trong các phụ thuộc hàm sau, PTH nào không thỏa?</a:t>
            </a:r>
          </a:p>
          <a:p>
            <a:pPr marL="0" lvl="0" indent="0" algn="l">
              <a:lnSpc>
                <a:spcPts val="7550"/>
              </a:lnSpc>
            </a:pPr>
            <a:endParaRPr lang="en-US" sz="5000" b="1">
              <a:solidFill>
                <a:srgbClr val="004CCF"/>
              </a:solidFill>
              <a:latin typeface="Aileron Ultra-Bold"/>
              <a:ea typeface="Aileron Ultra-Bold"/>
              <a:cs typeface="Aileron Ultra-Bold"/>
              <a:sym typeface="Aileron Ultra-Bold"/>
            </a:endParaRP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392175" y="-382439"/>
            <a:ext cx="7070448" cy="11051878"/>
            <a:chExt cx="1921238" cy="3003103"/>
          </a:xfrm>
        </p:grpSpPr>
        <p:sp>
          <p:nvSpPr>
            <p:cNvPr id="3" name="Freeform 3"/>
            <p:cNvSpPr/>
            <p:nvPr/>
          </p:nvSpPr>
          <p:spPr>
            <a:xfrm>
              <a:off x="0" y="0"/>
              <a:ext cx="1921238" cy="3003103"/>
            </a:xfrm>
            <a:custGeom>
              <a:rect l="l" t="t" r="r" b="b"/>
              <a:pathLst>
                <a:path w="1921238" h="3003103">
                  <a:moveTo>
                    <a:pt x="43799" y="0"/>
                  </a:moveTo>
                  <a:lnTo>
                    <a:pt x="1877439" y="0"/>
                  </a:lnTo>
                  <a:cubicBezTo>
                    <a:pt x="1901629" y="0"/>
                    <a:pt x="1921238" y="19609"/>
                    <a:pt x="1921238" y="43799"/>
                  </a:cubicBezTo>
                  <a:lnTo>
                    <a:pt x="1921238" y="2959305"/>
                  </a:lnTo>
                  <a:cubicBezTo>
                    <a:pt x="1921238" y="2970921"/>
                    <a:pt x="1916623" y="2982061"/>
                    <a:pt x="1908409" y="2990275"/>
                  </a:cubicBezTo>
                  <a:cubicBezTo>
                    <a:pt x="1900196" y="2998489"/>
                    <a:pt x="1889055" y="3003103"/>
                    <a:pt x="1877439" y="3003103"/>
                  </a:cubicBezTo>
                  <a:lnTo>
                    <a:pt x="43799" y="3003103"/>
                  </a:lnTo>
                  <a:cubicBezTo>
                    <a:pt x="32183" y="3003103"/>
                    <a:pt x="21042" y="2998489"/>
                    <a:pt x="12828" y="2990275"/>
                  </a:cubicBezTo>
                  <a:cubicBezTo>
                    <a:pt x="4614" y="2982061"/>
                    <a:pt x="0" y="2970921"/>
                    <a:pt x="0" y="2959305"/>
                  </a:cubicBezTo>
                  <a:lnTo>
                    <a:pt x="0" y="43799"/>
                  </a:lnTo>
                  <a:cubicBezTo>
                    <a:pt x="0" y="32183"/>
                    <a:pt x="4614" y="21042"/>
                    <a:pt x="12828" y="12828"/>
                  </a:cubicBezTo>
                  <a:cubicBezTo>
                    <a:pt x="21042" y="4614"/>
                    <a:pt x="32183" y="0"/>
                    <a:pt x="43799" y="0"/>
                  </a:cubicBezTo>
                  <a:close/>
                </a:path>
              </a:pathLst>
            </a:custGeom>
            <a:solidFill>
              <a:srgbClr val="5A93F6"/>
            </a:solidFill>
          </p:spPr>
          <p:txBody>
            <a:bodyPr/>
            <a:lstStyle/>
            <a:p/>
          </p:txBody>
        </p:sp>
        <p:sp>
          <p:nvSpPr>
            <p:cNvPr id="4" name="TextBox 4"/>
            <p:cNvSpPr txBox="1"/>
            <p:nvPr/>
          </p:nvSpPr>
          <p:spPr>
            <a:xfrm>
              <a:off x="0" y="-47625"/>
              <a:ext cx="1921238" cy="3050728"/>
            </a:xfrm>
            <a:prstGeom prst="rect">
              <a:avLst/>
            </a:prstGeom>
          </p:spPr>
          <p:txBody>
            <a:bodyPr lIns="43301" tIns="43301" rIns="43301" bIns="43301" rtlCol="0" anchor="ctr"/>
            <a:lstStyle/>
            <a:p>
              <a:pPr algn="ctr">
                <a:lnSpc>
                  <a:spcPts val="3258"/>
                </a:lnSpc>
              </a:pPr>
            </a:p>
          </p:txBody>
        </p:sp>
      </p:grpSp>
      <p:grpSp>
        <p:nvGrpSpPr>
          <p:cNvPr id="5" name="Group 5"/>
          <p:cNvGrpSpPr/>
          <p:nvPr/>
        </p:nvGrpSpPr>
        <p:grpSpPr>
          <a:xfrm>
            <a:off x="6678274" y="-593857"/>
            <a:ext cx="12131896" cy="11263296"/>
            <a:chExt cx="3296574" cy="3060551"/>
          </a:xfrm>
        </p:grpSpPr>
        <p:sp>
          <p:nvSpPr>
            <p:cNvPr id="6" name="Freeform 6"/>
            <p:cNvSpPr/>
            <p:nvPr/>
          </p:nvSpPr>
          <p:spPr>
            <a:xfrm>
              <a:off x="0" y="0"/>
              <a:ext cx="3296574" cy="3060551"/>
            </a:xfrm>
            <a:custGeom>
              <a:rect l="l" t="t" r="r" b="b"/>
              <a:pathLst>
                <a:path w="3296574" h="3060551">
                  <a:moveTo>
                    <a:pt x="25526" y="0"/>
                  </a:moveTo>
                  <a:lnTo>
                    <a:pt x="3271048" y="0"/>
                  </a:lnTo>
                  <a:cubicBezTo>
                    <a:pt x="3285146" y="0"/>
                    <a:pt x="3296574" y="11428"/>
                    <a:pt x="3296574" y="25526"/>
                  </a:cubicBezTo>
                  <a:lnTo>
                    <a:pt x="3296574" y="3035026"/>
                  </a:lnTo>
                  <a:cubicBezTo>
                    <a:pt x="3296574" y="3049123"/>
                    <a:pt x="3285146" y="3060551"/>
                    <a:pt x="3271048" y="3060551"/>
                  </a:cubicBezTo>
                  <a:lnTo>
                    <a:pt x="25526" y="3060551"/>
                  </a:lnTo>
                  <a:cubicBezTo>
                    <a:pt x="11428" y="3060551"/>
                    <a:pt x="0" y="3049123"/>
                    <a:pt x="0" y="3035026"/>
                  </a:cubicBezTo>
                  <a:lnTo>
                    <a:pt x="0" y="25526"/>
                  </a:lnTo>
                  <a:cubicBezTo>
                    <a:pt x="0" y="11428"/>
                    <a:pt x="11428" y="0"/>
                    <a:pt x="25526" y="0"/>
                  </a:cubicBezTo>
                  <a:close/>
                </a:path>
              </a:pathLst>
            </a:custGeom>
            <a:solidFill>
              <a:srgbClr val="F2F2F2"/>
            </a:solidFill>
          </p:spPr>
          <p:txBody>
            <a:bodyPr/>
            <a:lstStyle/>
            <a:p/>
          </p:txBody>
        </p:sp>
        <p:sp>
          <p:nvSpPr>
            <p:cNvPr id="7" name="TextBox 7"/>
            <p:cNvSpPr txBox="1"/>
            <p:nvPr/>
          </p:nvSpPr>
          <p:spPr>
            <a:xfrm>
              <a:off x="0" y="-47625"/>
              <a:ext cx="3296574" cy="3108176"/>
            </a:xfrm>
            <a:prstGeom prst="rect">
              <a:avLst/>
            </a:prstGeom>
          </p:spPr>
          <p:txBody>
            <a:bodyPr lIns="43301" tIns="43301" rIns="43301" bIns="43301" rtlCol="0" anchor="ctr"/>
            <a:lstStyle/>
            <a:p>
              <a:pPr algn="ctr">
                <a:lnSpc>
                  <a:spcPts val="3258"/>
                </a:lnSpc>
              </a:pPr>
            </a:p>
          </p:txBody>
        </p:sp>
      </p:grpSp>
      <p:grpSp>
        <p:nvGrpSpPr>
          <p:cNvPr id="8" name="Group 8"/>
          <p:cNvGrpSpPr/>
          <p:nvPr/>
        </p:nvGrpSpPr>
        <p:grpSpPr>
          <a:xfrm>
            <a:off x="6912108" y="8265875"/>
            <a:ext cx="4690196" cy="1802892"/>
            <a:chExt cx="1235278" cy="474836"/>
          </a:xfrm>
        </p:grpSpPr>
        <p:sp>
          <p:nvSpPr>
            <p:cNvPr id="9" name="Freeform 9"/>
            <p:cNvSpPr/>
            <p:nvPr/>
          </p:nvSpPr>
          <p:spPr>
            <a:xfrm>
              <a:off x="0" y="0"/>
              <a:ext cx="1235278" cy="474836"/>
            </a:xfrm>
            <a:custGeom>
              <a:rect l="l" t="t" r="r" b="b"/>
              <a:pathLst>
                <a:path w="1235278" h="474836">
                  <a:moveTo>
                    <a:pt x="0" y="0"/>
                  </a:moveTo>
                  <a:lnTo>
                    <a:pt x="1235278" y="0"/>
                  </a:lnTo>
                  <a:lnTo>
                    <a:pt x="1235278" y="474836"/>
                  </a:lnTo>
                  <a:lnTo>
                    <a:pt x="0" y="474836"/>
                  </a:lnTo>
                  <a:close/>
                </a:path>
              </a:pathLst>
            </a:custGeom>
            <a:solidFill>
              <a:srgbClr val="F2F2F2"/>
            </a:solidFill>
            <a:ln w="38100" cap="sq">
              <a:solidFill>
                <a:srgbClr val="000000"/>
              </a:solidFill>
              <a:prstDash val="solid"/>
              <a:miter/>
            </a:ln>
          </p:spPr>
          <p:txBody>
            <a:bodyPr/>
            <a:lstStyle/>
            <a:p/>
          </p:txBody>
        </p:sp>
        <p:sp>
          <p:nvSpPr>
            <p:cNvPr id="10" name="TextBox 10"/>
            <p:cNvSpPr txBox="1"/>
            <p:nvPr/>
          </p:nvSpPr>
          <p:spPr>
            <a:xfrm>
              <a:off x="0" y="-47625"/>
              <a:ext cx="1235278" cy="522461"/>
            </a:xfrm>
            <a:prstGeom prst="rect">
              <a:avLst/>
            </a:prstGeom>
          </p:spPr>
          <p:txBody>
            <a:bodyPr lIns="50800" tIns="50800" rIns="50800" bIns="50800" rtlCol="0" anchor="ctr"/>
            <a:lstStyle/>
            <a:p>
              <a:pPr algn="ctr">
                <a:lnSpc>
                  <a:spcPts val="3258"/>
                </a:lnSpc>
              </a:pPr>
            </a:p>
          </p:txBody>
        </p:sp>
      </p:grpSp>
      <p:sp>
        <p:nvSpPr>
          <p:cNvPr id="11" name="TextBox 11"/>
          <p:cNvSpPr txBox="1"/>
          <p:nvPr/>
        </p:nvSpPr>
        <p:spPr>
          <a:xfrm>
            <a:off x="7068071" y="44067"/>
            <a:ext cx="4838661" cy="8382381"/>
          </a:xfrm>
          <a:prstGeom prst="rect">
            <a:avLst/>
          </a:prstGeom>
        </p:spPr>
        <p:txBody>
          <a:bodyPr lIns="0" tIns="0" rIns="0" bIns="0" rtlCol="0" anchor="t">
            <a:spAutoFit/>
          </a:bodyPr>
          <a:lstStyle/>
          <a:p>
            <a:pPr algn="just">
              <a:lnSpc>
                <a:spcPts val="3717"/>
              </a:lnSpc>
            </a:pPr>
            <a:r>
              <a:rPr lang="en-US" sz="2100" b="1">
                <a:solidFill>
                  <a:srgbClr val="000000"/>
                </a:solidFill>
                <a:latin typeface="Public Sans Bold"/>
                <a:ea typeface="Public Sans Bold"/>
                <a:cs typeface="Public Sans Bold"/>
                <a:sym typeface="Public Sans Bold"/>
              </a:rPr>
              <a:t>1. A → B:</a:t>
            </a:r>
          </a:p>
          <a:p>
            <a:pPr algn="just">
              <a:lnSpc>
                <a:spcPts val="3717"/>
              </a:lnSpc>
            </a:pPr>
            <a:r>
              <a:rPr lang="en-US" sz="2100">
                <a:solidFill>
                  <a:srgbClr val="000000"/>
                </a:solidFill>
                <a:latin typeface="Public Sans"/>
                <a:ea typeface="Public Sans"/>
                <a:cs typeface="Public Sans"/>
                <a:sym typeface="Public Sans"/>
              </a:rPr>
              <a:t>A = x → B = u</a:t>
            </a:r>
          </a:p>
          <a:p>
            <a:pPr algn="just">
              <a:lnSpc>
                <a:spcPts val="3717"/>
              </a:lnSpc>
            </a:pPr>
            <a:r>
              <a:rPr lang="en-US" sz="2100">
                <a:solidFill>
                  <a:srgbClr val="000000"/>
                </a:solidFill>
                <a:latin typeface="Public Sans"/>
                <a:ea typeface="Public Sans"/>
                <a:cs typeface="Public Sans"/>
                <a:sym typeface="Public Sans"/>
              </a:rPr>
              <a:t>A = y → B = x, z (2 giá trị khác nhau)</a:t>
            </a:r>
          </a:p>
          <a:p>
            <a:pPr algn="just">
              <a:lnSpc>
                <a:spcPts val="3717"/>
              </a:lnSpc>
            </a:pPr>
            <a:r>
              <a:rPr lang="en-US" sz="2100">
                <a:solidFill>
                  <a:srgbClr val="000000"/>
                </a:solidFill>
                <a:latin typeface="Public Sans"/>
                <a:ea typeface="Public Sans"/>
                <a:cs typeface="Public Sans"/>
                <a:sym typeface="Public Sans"/>
              </a:rPr>
              <a:t>A = z → B = y</a:t>
            </a:r>
          </a:p>
          <a:p>
            <a:pPr algn="just">
              <a:lnSpc>
                <a:spcPts val="3717"/>
              </a:lnSpc>
            </a:pPr>
            <a:r>
              <a:rPr lang="en-US" sz="2100">
                <a:solidFill>
                  <a:srgbClr val="000000"/>
                </a:solidFill>
                <a:latin typeface="Public Sans"/>
                <a:ea typeface="Public Sans"/>
                <a:cs typeface="Public Sans"/>
                <a:sym typeface="Public Sans"/>
              </a:rPr>
              <a:t>⟹ Không thỏa</a:t>
            </a:r>
          </a:p>
          <a:p>
            <a:pPr algn="just">
              <a:lnSpc>
                <a:spcPts val="3717"/>
              </a:lnSpc>
            </a:pPr>
            <a:r>
              <a:rPr lang="en-US" sz="2100" b="1">
                <a:solidFill>
                  <a:srgbClr val="000000"/>
                </a:solidFill>
                <a:latin typeface="Public Sans Bold"/>
                <a:ea typeface="Public Sans Bold"/>
                <a:cs typeface="Public Sans Bold"/>
                <a:sym typeface="Public Sans Bold"/>
              </a:rPr>
              <a:t>2. A→C:</a:t>
            </a:r>
          </a:p>
          <a:p>
            <a:pPr algn="just">
              <a:lnSpc>
                <a:spcPts val="3717"/>
              </a:lnSpc>
            </a:pPr>
            <a:r>
              <a:rPr lang="en-US" sz="2100">
                <a:solidFill>
                  <a:srgbClr val="000000"/>
                </a:solidFill>
                <a:latin typeface="Public Sans"/>
                <a:ea typeface="Public Sans"/>
                <a:cs typeface="Public Sans"/>
                <a:sym typeface="Public Sans"/>
              </a:rPr>
              <a:t>A = x→C = x</a:t>
            </a:r>
          </a:p>
          <a:p>
            <a:pPr algn="just">
              <a:lnSpc>
                <a:spcPts val="3717"/>
              </a:lnSpc>
            </a:pPr>
            <a:r>
              <a:rPr lang="en-US" sz="2100">
                <a:solidFill>
                  <a:srgbClr val="000000"/>
                </a:solidFill>
                <a:latin typeface="Public Sans"/>
                <a:ea typeface="Public Sans"/>
                <a:cs typeface="Public Sans"/>
                <a:sym typeface="Public Sans"/>
              </a:rPr>
              <a:t>A = y → C = z, w (2 giá trị khác nhau)</a:t>
            </a:r>
          </a:p>
          <a:p>
            <a:pPr algn="just">
              <a:lnSpc>
                <a:spcPts val="3717"/>
              </a:lnSpc>
            </a:pPr>
            <a:r>
              <a:rPr lang="en-US" sz="2100">
                <a:solidFill>
                  <a:srgbClr val="000000"/>
                </a:solidFill>
                <a:latin typeface="Public Sans"/>
                <a:ea typeface="Public Sans"/>
                <a:cs typeface="Public Sans"/>
                <a:sym typeface="Public Sans"/>
              </a:rPr>
              <a:t>A = z → C = y</a:t>
            </a:r>
          </a:p>
          <a:p>
            <a:pPr algn="just">
              <a:lnSpc>
                <a:spcPts val="3717"/>
              </a:lnSpc>
            </a:pPr>
            <a:r>
              <a:rPr lang="en-US" sz="2100">
                <a:solidFill>
                  <a:srgbClr val="000000"/>
                </a:solidFill>
                <a:latin typeface="Public Sans"/>
                <a:ea typeface="Public Sans"/>
                <a:cs typeface="Public Sans"/>
                <a:sym typeface="Public Sans"/>
              </a:rPr>
              <a:t>⟹ Không thỏa</a:t>
            </a:r>
          </a:p>
          <a:p>
            <a:pPr algn="just">
              <a:lnSpc>
                <a:spcPts val="3717"/>
              </a:lnSpc>
            </a:pPr>
            <a:r>
              <a:rPr lang="en-US" sz="2100" b="1">
                <a:solidFill>
                  <a:srgbClr val="000000"/>
                </a:solidFill>
                <a:latin typeface="Public Sans Bold"/>
                <a:ea typeface="Public Sans Bold"/>
                <a:cs typeface="Public Sans Bold"/>
                <a:sym typeface="Public Sans Bold"/>
              </a:rPr>
              <a:t>3. B → A:</a:t>
            </a:r>
          </a:p>
          <a:p>
            <a:pPr algn="just">
              <a:lnSpc>
                <a:spcPts val="3717"/>
              </a:lnSpc>
            </a:pPr>
            <a:r>
              <a:rPr lang="en-US" sz="2100">
                <a:solidFill>
                  <a:srgbClr val="000000"/>
                </a:solidFill>
                <a:latin typeface="Public Sans"/>
                <a:ea typeface="Public Sans"/>
                <a:cs typeface="Public Sans"/>
                <a:sym typeface="Public Sans"/>
              </a:rPr>
              <a:t>B = u → A = x</a:t>
            </a:r>
          </a:p>
          <a:p>
            <a:pPr algn="just">
              <a:lnSpc>
                <a:spcPts val="3717"/>
              </a:lnSpc>
            </a:pPr>
            <a:r>
              <a:rPr lang="en-US" sz="2100">
                <a:solidFill>
                  <a:srgbClr val="000000"/>
                </a:solidFill>
                <a:latin typeface="Public Sans"/>
                <a:ea typeface="Public Sans"/>
                <a:cs typeface="Public Sans"/>
                <a:sym typeface="Public Sans"/>
              </a:rPr>
              <a:t>B = x → A = y</a:t>
            </a:r>
          </a:p>
          <a:p>
            <a:pPr algn="just">
              <a:lnSpc>
                <a:spcPts val="3717"/>
              </a:lnSpc>
            </a:pPr>
            <a:r>
              <a:rPr lang="en-US" sz="2100">
                <a:solidFill>
                  <a:srgbClr val="000000"/>
                </a:solidFill>
                <a:latin typeface="Public Sans"/>
                <a:ea typeface="Public Sans"/>
                <a:cs typeface="Public Sans"/>
                <a:sym typeface="Public Sans"/>
              </a:rPr>
              <a:t>B = y → A = z</a:t>
            </a:r>
          </a:p>
          <a:p>
            <a:pPr algn="just">
              <a:lnSpc>
                <a:spcPts val="3717"/>
              </a:lnSpc>
            </a:pPr>
            <a:r>
              <a:rPr lang="en-US" sz="2100">
                <a:solidFill>
                  <a:srgbClr val="000000"/>
                </a:solidFill>
                <a:latin typeface="Public Sans"/>
                <a:ea typeface="Public Sans"/>
                <a:cs typeface="Public Sans"/>
                <a:sym typeface="Public Sans"/>
              </a:rPr>
              <a:t>B = z → A = y</a:t>
            </a:r>
          </a:p>
          <a:p>
            <a:pPr algn="just">
              <a:lnSpc>
                <a:spcPts val="3717"/>
              </a:lnSpc>
            </a:pPr>
            <a:r>
              <a:rPr lang="en-US" sz="2100">
                <a:solidFill>
                  <a:srgbClr val="000000"/>
                </a:solidFill>
                <a:latin typeface="Public Sans"/>
                <a:ea typeface="Public Sans"/>
                <a:cs typeface="Public Sans"/>
                <a:sym typeface="Public Sans"/>
              </a:rPr>
              <a:t>⟹ Mỗi B ánh xạ duy nhất đến A</a:t>
            </a:r>
          </a:p>
          <a:p>
            <a:pPr algn="just">
              <a:lnSpc>
                <a:spcPts val="3717"/>
              </a:lnSpc>
            </a:pPr>
            <a:r>
              <a:rPr lang="en-US" sz="2100">
                <a:solidFill>
                  <a:srgbClr val="000000"/>
                </a:solidFill>
                <a:latin typeface="Public Sans"/>
                <a:ea typeface="Public Sans"/>
                <a:cs typeface="Public Sans"/>
                <a:sym typeface="Public Sans"/>
              </a:rPr>
              <a:t>⟹ Thỏa</a:t>
            </a:r>
          </a:p>
          <a:p>
            <a:pPr algn="just">
              <a:lnSpc>
                <a:spcPts val="3717"/>
              </a:lnSpc>
            </a:pPr>
            <a:endParaRPr lang="en-US" sz="2100">
              <a:solidFill>
                <a:srgbClr val="000000"/>
              </a:solidFill>
              <a:latin typeface="Public Sans"/>
              <a:ea typeface="Public Sans"/>
              <a:cs typeface="Public Sans"/>
              <a:sym typeface="Public Sans"/>
            </a:endParaRPr>
          </a:p>
        </p:txBody>
      </p:sp>
      <p:sp>
        <p:nvSpPr>
          <p:cNvPr id="12" name="TextBox 12"/>
          <p:cNvSpPr txBox="1"/>
          <p:nvPr/>
        </p:nvSpPr>
        <p:spPr>
          <a:xfrm>
            <a:off x="839041" y="2602566"/>
            <a:ext cx="4608016" cy="4718050"/>
          </a:xfrm>
          <a:prstGeom prst="rect">
            <a:avLst/>
          </a:prstGeom>
        </p:spPr>
        <p:txBody>
          <a:bodyPr lIns="0" tIns="0" rIns="0" bIns="0" rtlCol="0" anchor="t">
            <a:spAutoFit/>
          </a:bodyPr>
          <a:lstStyle/>
          <a:p>
            <a:pPr marL="0" lvl="0" indent="0" algn="l">
              <a:lnSpc>
                <a:spcPts val="7550"/>
              </a:lnSpc>
            </a:pPr>
            <a:r>
              <a:rPr lang="en-US" sz="5000" b="1">
                <a:solidFill>
                  <a:srgbClr val="FFFFFF"/>
                </a:solidFill>
                <a:latin typeface="Aileron Ultra-Bold"/>
                <a:ea typeface="Aileron Ultra-Bold"/>
                <a:cs typeface="Aileron Ultra-Bold"/>
                <a:sym typeface="Aileron Ultra-Bold"/>
              </a:rPr>
              <a:t>Câu 4: Câu hỏi: Trong các phụ thuộc hàm sau, PTH nào không thỏa?</a:t>
            </a:r>
          </a:p>
        </p:txBody>
      </p:sp>
      <p:sp>
        <p:nvSpPr>
          <p:cNvPr id="13" name="TextBox 13"/>
          <p:cNvSpPr txBox="1"/>
          <p:nvPr/>
        </p:nvSpPr>
        <p:spPr>
          <a:xfrm>
            <a:off x="13238107" y="-47815"/>
            <a:ext cx="4838661" cy="10249281"/>
          </a:xfrm>
          <a:prstGeom prst="rect">
            <a:avLst/>
          </a:prstGeom>
        </p:spPr>
        <p:txBody>
          <a:bodyPr lIns="0" tIns="0" rIns="0" bIns="0" rtlCol="0" anchor="t">
            <a:spAutoFit/>
          </a:bodyPr>
          <a:lstStyle/>
          <a:p>
            <a:pPr algn="just">
              <a:lnSpc>
                <a:spcPts val="3717"/>
              </a:lnSpc>
            </a:pPr>
            <a:r>
              <a:rPr lang="en-US" sz="2100" b="1">
                <a:solidFill>
                  <a:srgbClr val="000000"/>
                </a:solidFill>
                <a:latin typeface="Public Sans Bold"/>
                <a:ea typeface="Public Sans Bold"/>
                <a:cs typeface="Public Sans Bold"/>
                <a:sym typeface="Public Sans Bold"/>
              </a:rPr>
              <a:t>4. C → D:</a:t>
            </a:r>
          </a:p>
          <a:p>
            <a:pPr algn="just">
              <a:lnSpc>
                <a:spcPts val="3717"/>
              </a:lnSpc>
            </a:pPr>
            <a:r>
              <a:rPr lang="en-US" sz="2100">
                <a:solidFill>
                  <a:srgbClr val="000000"/>
                </a:solidFill>
                <a:latin typeface="Public Sans"/>
                <a:ea typeface="Public Sans"/>
                <a:cs typeface="Public Sans"/>
                <a:sym typeface="Public Sans"/>
              </a:rPr>
              <a:t>C = x → D = Y</a:t>
            </a:r>
          </a:p>
          <a:p>
            <a:pPr algn="just">
              <a:lnSpc>
                <a:spcPts val="3717"/>
              </a:lnSpc>
            </a:pPr>
            <a:r>
              <a:rPr lang="en-US" sz="2100">
                <a:solidFill>
                  <a:srgbClr val="000000"/>
                </a:solidFill>
                <a:latin typeface="Public Sans"/>
                <a:ea typeface="Public Sans"/>
                <a:cs typeface="Public Sans"/>
                <a:sym typeface="Public Sans"/>
              </a:rPr>
              <a:t>C = z → D = x</a:t>
            </a:r>
          </a:p>
          <a:p>
            <a:pPr algn="just">
              <a:lnSpc>
                <a:spcPts val="3717"/>
              </a:lnSpc>
            </a:pPr>
            <a:r>
              <a:rPr lang="en-US" sz="2100">
                <a:solidFill>
                  <a:srgbClr val="000000"/>
                </a:solidFill>
                <a:latin typeface="Public Sans"/>
                <a:ea typeface="Public Sans"/>
                <a:cs typeface="Public Sans"/>
                <a:sym typeface="Public Sans"/>
              </a:rPr>
              <a:t>C = y → D = y</a:t>
            </a:r>
          </a:p>
          <a:p>
            <a:pPr algn="just">
              <a:lnSpc>
                <a:spcPts val="3717"/>
              </a:lnSpc>
            </a:pPr>
            <a:r>
              <a:rPr lang="en-US" sz="2100">
                <a:solidFill>
                  <a:srgbClr val="000000"/>
                </a:solidFill>
                <a:latin typeface="Public Sans"/>
                <a:ea typeface="Public Sans"/>
                <a:cs typeface="Public Sans"/>
                <a:sym typeface="Public Sans"/>
              </a:rPr>
              <a:t>C = w → D = z</a:t>
            </a:r>
          </a:p>
          <a:p>
            <a:pPr algn="just">
              <a:lnSpc>
                <a:spcPts val="3717"/>
              </a:lnSpc>
            </a:pPr>
            <a:r>
              <a:rPr lang="en-US" sz="2100">
                <a:solidFill>
                  <a:srgbClr val="000000"/>
                </a:solidFill>
                <a:latin typeface="Public Sans"/>
                <a:ea typeface="Public Sans"/>
                <a:cs typeface="Public Sans"/>
                <a:sym typeface="Public Sans"/>
              </a:rPr>
              <a:t>⟹ Mỗi giá trị C ánh xạ duy nhất đến D</a:t>
            </a:r>
          </a:p>
          <a:p>
            <a:pPr algn="just">
              <a:lnSpc>
                <a:spcPts val="3717"/>
              </a:lnSpc>
            </a:pPr>
            <a:r>
              <a:rPr lang="en-US" sz="2100">
                <a:solidFill>
                  <a:srgbClr val="000000"/>
                </a:solidFill>
                <a:latin typeface="Public Sans"/>
                <a:ea typeface="Public Sans"/>
                <a:cs typeface="Public Sans"/>
                <a:sym typeface="Public Sans"/>
              </a:rPr>
              <a:t>⟹ Thỏa</a:t>
            </a:r>
          </a:p>
          <a:p>
            <a:pPr algn="just">
              <a:lnSpc>
                <a:spcPts val="3717"/>
              </a:lnSpc>
            </a:pPr>
            <a:r>
              <a:rPr lang="en-US" sz="2100" b="1">
                <a:solidFill>
                  <a:srgbClr val="000000"/>
                </a:solidFill>
                <a:latin typeface="Public Sans Bold"/>
                <a:ea typeface="Public Sans Bold"/>
                <a:cs typeface="Public Sans Bold"/>
                <a:sym typeface="Public Sans Bold"/>
              </a:rPr>
              <a:t>5. D → C:</a:t>
            </a:r>
          </a:p>
          <a:p>
            <a:pPr algn="just">
              <a:lnSpc>
                <a:spcPts val="3717"/>
              </a:lnSpc>
            </a:pPr>
            <a:r>
              <a:rPr lang="en-US" sz="2100">
                <a:solidFill>
                  <a:srgbClr val="000000"/>
                </a:solidFill>
                <a:latin typeface="Public Sans"/>
                <a:ea typeface="Public Sans"/>
                <a:cs typeface="Public Sans"/>
                <a:sym typeface="Public Sans"/>
              </a:rPr>
              <a:t>D = Y → C = x</a:t>
            </a:r>
          </a:p>
          <a:p>
            <a:pPr algn="just">
              <a:lnSpc>
                <a:spcPts val="3717"/>
              </a:lnSpc>
            </a:pPr>
            <a:r>
              <a:rPr lang="en-US" sz="2100">
                <a:solidFill>
                  <a:srgbClr val="000000"/>
                </a:solidFill>
                <a:latin typeface="Public Sans"/>
                <a:ea typeface="Public Sans"/>
                <a:cs typeface="Public Sans"/>
                <a:sym typeface="Public Sans"/>
              </a:rPr>
              <a:t>D = x → C = z</a:t>
            </a:r>
          </a:p>
          <a:p>
            <a:pPr algn="just">
              <a:lnSpc>
                <a:spcPts val="3717"/>
              </a:lnSpc>
            </a:pPr>
            <a:r>
              <a:rPr lang="en-US" sz="2100">
                <a:solidFill>
                  <a:srgbClr val="000000"/>
                </a:solidFill>
                <a:latin typeface="Public Sans"/>
                <a:ea typeface="Public Sans"/>
                <a:cs typeface="Public Sans"/>
                <a:sym typeface="Public Sans"/>
              </a:rPr>
              <a:t>D = y → C = y</a:t>
            </a:r>
          </a:p>
          <a:p>
            <a:pPr algn="just">
              <a:lnSpc>
                <a:spcPts val="3717"/>
              </a:lnSpc>
            </a:pPr>
            <a:r>
              <a:rPr lang="en-US" sz="2100">
                <a:solidFill>
                  <a:srgbClr val="000000"/>
                </a:solidFill>
                <a:latin typeface="Public Sans"/>
                <a:ea typeface="Public Sans"/>
                <a:cs typeface="Public Sans"/>
                <a:sym typeface="Public Sans"/>
              </a:rPr>
              <a:t>D = z → C = w</a:t>
            </a:r>
          </a:p>
          <a:p>
            <a:pPr algn="just">
              <a:lnSpc>
                <a:spcPts val="3717"/>
              </a:lnSpc>
            </a:pPr>
            <a:r>
              <a:rPr lang="en-US" sz="2100">
                <a:solidFill>
                  <a:srgbClr val="000000"/>
                </a:solidFill>
                <a:latin typeface="Public Sans"/>
                <a:ea typeface="Public Sans"/>
                <a:cs typeface="Public Sans"/>
                <a:sym typeface="Public Sans"/>
              </a:rPr>
              <a:t>⟹ Mỗi D ánh xạ duy nhất đến C</a:t>
            </a:r>
          </a:p>
          <a:p>
            <a:pPr algn="just">
              <a:lnSpc>
                <a:spcPts val="3717"/>
              </a:lnSpc>
            </a:pPr>
            <a:r>
              <a:rPr lang="en-US" sz="2100">
                <a:solidFill>
                  <a:srgbClr val="000000"/>
                </a:solidFill>
                <a:latin typeface="Public Sans"/>
                <a:ea typeface="Public Sans"/>
                <a:cs typeface="Public Sans"/>
                <a:sym typeface="Public Sans"/>
              </a:rPr>
              <a:t>⟹ Thỏa</a:t>
            </a:r>
          </a:p>
          <a:p>
            <a:pPr algn="just">
              <a:lnSpc>
                <a:spcPts val="3717"/>
              </a:lnSpc>
            </a:pPr>
            <a:r>
              <a:rPr lang="en-US" sz="2100" b="1">
                <a:solidFill>
                  <a:srgbClr val="000000"/>
                </a:solidFill>
                <a:latin typeface="Public Sans Bold"/>
                <a:ea typeface="Public Sans Bold"/>
                <a:cs typeface="Public Sans Bold"/>
                <a:sym typeface="Public Sans Bold"/>
              </a:rPr>
              <a:t>6. D → A:</a:t>
            </a:r>
          </a:p>
          <a:p>
            <a:pPr algn="just">
              <a:lnSpc>
                <a:spcPts val="3717"/>
              </a:lnSpc>
            </a:pPr>
            <a:r>
              <a:rPr lang="en-US" sz="2100">
                <a:solidFill>
                  <a:srgbClr val="000000"/>
                </a:solidFill>
                <a:latin typeface="Public Sans"/>
                <a:ea typeface="Public Sans"/>
                <a:cs typeface="Public Sans"/>
                <a:sym typeface="Public Sans"/>
              </a:rPr>
              <a:t>D = Y → A = x</a:t>
            </a:r>
          </a:p>
          <a:p>
            <a:pPr algn="just">
              <a:lnSpc>
                <a:spcPts val="3717"/>
              </a:lnSpc>
            </a:pPr>
            <a:r>
              <a:rPr lang="en-US" sz="2100">
                <a:solidFill>
                  <a:srgbClr val="000000"/>
                </a:solidFill>
                <a:latin typeface="Public Sans"/>
                <a:ea typeface="Public Sans"/>
                <a:cs typeface="Public Sans"/>
                <a:sym typeface="Public Sans"/>
              </a:rPr>
              <a:t>D = x → A = y</a:t>
            </a:r>
          </a:p>
          <a:p>
            <a:pPr algn="just">
              <a:lnSpc>
                <a:spcPts val="3717"/>
              </a:lnSpc>
            </a:pPr>
            <a:r>
              <a:rPr lang="en-US" sz="2100">
                <a:solidFill>
                  <a:srgbClr val="000000"/>
                </a:solidFill>
                <a:latin typeface="Public Sans"/>
                <a:ea typeface="Public Sans"/>
                <a:cs typeface="Public Sans"/>
                <a:sym typeface="Public Sans"/>
              </a:rPr>
              <a:t>D = y → A = z</a:t>
            </a:r>
          </a:p>
          <a:p>
            <a:pPr algn="just">
              <a:lnSpc>
                <a:spcPts val="3717"/>
              </a:lnSpc>
            </a:pPr>
            <a:r>
              <a:rPr lang="en-US" sz="2100">
                <a:solidFill>
                  <a:srgbClr val="000000"/>
                </a:solidFill>
                <a:latin typeface="Public Sans"/>
                <a:ea typeface="Public Sans"/>
                <a:cs typeface="Public Sans"/>
                <a:sym typeface="Public Sans"/>
              </a:rPr>
              <a:t>D = z → A = y</a:t>
            </a:r>
          </a:p>
          <a:p>
            <a:pPr algn="just">
              <a:lnSpc>
                <a:spcPts val="3717"/>
              </a:lnSpc>
            </a:pPr>
            <a:r>
              <a:rPr lang="en-US" sz="2100">
                <a:solidFill>
                  <a:srgbClr val="000000"/>
                </a:solidFill>
                <a:latin typeface="Public Sans"/>
                <a:ea typeface="Public Sans"/>
                <a:cs typeface="Public Sans"/>
                <a:sym typeface="Public Sans"/>
              </a:rPr>
              <a:t>⟹ Mỗi giá trị D ánh xạ duy nhất đến A</a:t>
            </a:r>
          </a:p>
          <a:p>
            <a:pPr algn="just">
              <a:lnSpc>
                <a:spcPts val="3717"/>
              </a:lnSpc>
            </a:pPr>
            <a:r>
              <a:rPr lang="en-US" sz="2100">
                <a:solidFill>
                  <a:srgbClr val="000000"/>
                </a:solidFill>
                <a:latin typeface="Public Sans"/>
                <a:ea typeface="Public Sans"/>
                <a:cs typeface="Public Sans"/>
                <a:sym typeface="Public Sans"/>
              </a:rPr>
              <a:t>⟹ Thỏa</a:t>
            </a:r>
          </a:p>
          <a:p>
            <a:pPr algn="just">
              <a:lnSpc>
                <a:spcPts val="3717"/>
              </a:lnSpc>
            </a:pPr>
            <a:endParaRPr lang="en-US" sz="2100">
              <a:solidFill>
                <a:srgbClr val="000000"/>
              </a:solidFill>
              <a:latin typeface="Public Sans"/>
              <a:ea typeface="Public Sans"/>
              <a:cs typeface="Public Sans"/>
              <a:sym typeface="Public Sans"/>
            </a:endParaRPr>
          </a:p>
        </p:txBody>
      </p:sp>
      <p:sp>
        <p:nvSpPr>
          <p:cNvPr id="14" name="TextBox 14"/>
          <p:cNvSpPr txBox="1"/>
          <p:nvPr/>
        </p:nvSpPr>
        <p:spPr>
          <a:xfrm>
            <a:off x="7188304" y="8378823"/>
            <a:ext cx="4598196" cy="1573163"/>
          </a:xfrm>
          <a:prstGeom prst="rect">
            <a:avLst/>
          </a:prstGeom>
        </p:spPr>
        <p:txBody>
          <a:bodyPr lIns="0" tIns="0" rIns="0" bIns="0" rtlCol="0" anchor="t">
            <a:spAutoFit/>
          </a:bodyPr>
          <a:lstStyle/>
          <a:p>
            <a:pPr algn="l">
              <a:lnSpc>
                <a:spcPts val="3138"/>
              </a:lnSpc>
            </a:pPr>
            <a:r>
              <a:rPr lang="en-US" sz="2241" b="1">
                <a:solidFill>
                  <a:srgbClr val="000000"/>
                </a:solidFill>
                <a:latin typeface="Canva Sans Bold"/>
                <a:ea typeface="Canva Sans Bold"/>
                <a:cs typeface="Canva Sans Bold"/>
                <a:sym typeface="Canva Sans Bold"/>
              </a:rPr>
              <a:t>Kết luận chính xác:</a:t>
            </a:r>
          </a:p>
          <a:p>
            <a:pPr algn="l">
              <a:lnSpc>
                <a:spcPts val="3138"/>
              </a:lnSpc>
            </a:pPr>
            <a:r>
              <a:rPr lang="en-US" sz="2241">
                <a:solidFill>
                  <a:srgbClr val="000000"/>
                </a:solidFill>
                <a:latin typeface="Canva Sans"/>
                <a:ea typeface="Canva Sans"/>
                <a:cs typeface="Canva Sans"/>
                <a:sym typeface="Canva Sans"/>
              </a:rPr>
              <a:t>Chỉ có 2 PTH không thỏa là:</a:t>
            </a:r>
          </a:p>
          <a:p>
            <a:pPr algn="l">
              <a:lnSpc>
                <a:spcPts val="3138"/>
              </a:lnSpc>
            </a:pPr>
            <a:r>
              <a:rPr lang="en-US" sz="2241">
                <a:solidFill>
                  <a:srgbClr val="000000"/>
                </a:solidFill>
                <a:latin typeface="Canva Sans"/>
                <a:ea typeface="Canva Sans"/>
                <a:cs typeface="Canva Sans"/>
                <a:sym typeface="Canva Sans"/>
              </a:rPr>
              <a:t>A → B</a:t>
            </a:r>
          </a:p>
          <a:p>
            <a:pPr algn="l">
              <a:lnSpc>
                <a:spcPts val="3138"/>
              </a:lnSpc>
            </a:pPr>
            <a:r>
              <a:rPr lang="en-US" sz="2241">
                <a:solidFill>
                  <a:srgbClr val="000000"/>
                </a:solidFill>
                <a:latin typeface="Canva Sans"/>
                <a:ea typeface="Canva Sans"/>
                <a:cs typeface="Canva Sans"/>
                <a:sym typeface="Canva Sans"/>
              </a:rPr>
              <a:t>A → C</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V="1">
            <a:off x="0" y="0"/>
            <a:ext cx="18288000" cy="10287000"/>
          </a:xfrm>
          <a:custGeom>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12777" r="-9579" b="-24805"/>
            </a:stretch>
          </a:blipFill>
        </p:spPr>
        <p:txBody>
          <a:bodyPr/>
          <a:lstStyle/>
          <a:p/>
        </p:txBody>
      </p:sp>
      <p:grpSp>
        <p:nvGrpSpPr>
          <p:cNvPr id="3" name="Group 3"/>
          <p:cNvGrpSpPr/>
          <p:nvPr/>
        </p:nvGrpSpPr>
        <p:grpSpPr>
          <a:xfrm>
            <a:off x="29279" y="9258300"/>
            <a:ext cx="18449849" cy="3280844"/>
            <a:chExt cx="4859220" cy="864091"/>
          </a:xfrm>
        </p:grpSpPr>
        <p:sp>
          <p:nvSpPr>
            <p:cNvPr id="4" name="Freeform 4"/>
            <p:cNvSpPr/>
            <p:nvPr/>
          </p:nvSpPr>
          <p:spPr>
            <a:xfrm>
              <a:off x="0" y="0"/>
              <a:ext cx="4859220" cy="864091"/>
            </a:xfrm>
            <a:custGeom>
              <a:rect l="l" t="t" r="r" b="b"/>
              <a:pathLst>
                <a:path w="4859220" h="864090">
                  <a:moveTo>
                    <a:pt x="0" y="0"/>
                  </a:moveTo>
                  <a:lnTo>
                    <a:pt x="4859220" y="0"/>
                  </a:lnTo>
                  <a:lnTo>
                    <a:pt x="4859220" y="864091"/>
                  </a:lnTo>
                  <a:lnTo>
                    <a:pt x="0" y="864091"/>
                  </a:lnTo>
                  <a:close/>
                </a:path>
              </a:pathLst>
            </a:custGeom>
            <a:solidFill>
              <a:srgbClr val="004CCF"/>
            </a:solidFill>
          </p:spPr>
          <p:txBody>
            <a:bodyPr/>
            <a:lstStyle/>
            <a:p/>
          </p:txBody>
        </p:sp>
        <p:sp>
          <p:nvSpPr>
            <p:cNvPr id="5" name="TextBox 5"/>
            <p:cNvSpPr txBox="1"/>
            <p:nvPr/>
          </p:nvSpPr>
          <p:spPr>
            <a:xfrm>
              <a:off x="0" y="-47625"/>
              <a:ext cx="4859220" cy="911716"/>
            </a:xfrm>
            <a:prstGeom prst="rect">
              <a:avLst/>
            </a:prstGeom>
          </p:spPr>
          <p:txBody>
            <a:bodyPr lIns="50800" tIns="50800" rIns="50800" bIns="50800" rtlCol="0" anchor="ctr"/>
            <a:lstStyle/>
            <a:p>
              <a:pPr algn="ctr">
                <a:lnSpc>
                  <a:spcPts val="2886"/>
                </a:lnSpc>
              </a:pPr>
            </a:p>
          </p:txBody>
        </p:sp>
      </p:grpSp>
      <p:sp>
        <p:nvSpPr>
          <p:cNvPr id="6" name="TextBox 6"/>
          <p:cNvSpPr txBox="1"/>
          <p:nvPr/>
        </p:nvSpPr>
        <p:spPr>
          <a:xfrm>
            <a:off x="1058221" y="1085850"/>
            <a:ext cx="16391965" cy="1222956"/>
          </a:xfrm>
          <a:prstGeom prst="rect">
            <a:avLst/>
          </a:prstGeom>
        </p:spPr>
        <p:txBody>
          <a:bodyPr lIns="0" tIns="0" rIns="0" bIns="0" rtlCol="0" anchor="t">
            <a:spAutoFit/>
          </a:bodyPr>
          <a:lstStyle/>
          <a:p>
            <a:pPr algn="l">
              <a:lnSpc>
                <a:spcPts val="4766"/>
              </a:lnSpc>
            </a:pPr>
            <a:r>
              <a:rPr lang="en-US" sz="4496" b="1">
                <a:solidFill>
                  <a:srgbClr val="004CCF"/>
                </a:solidFill>
                <a:latin typeface="Aileron Ultra-Bold"/>
                <a:ea typeface="Aileron Ultra-Bold"/>
                <a:cs typeface="Aileron Ultra-Bold"/>
                <a:sym typeface="Aileron Ultra-Bold"/>
              </a:rPr>
              <a:t>Câu 5: Hãy tìm tất cả các khóa cho lược đồ quan hệ sau: </a:t>
            </a:r>
          </a:p>
          <a:p>
            <a:pPr marL="0" lvl="0" indent="0" algn="l">
              <a:lnSpc>
                <a:spcPts val="4766"/>
              </a:lnSpc>
              <a:spcBef>
                <a:spcPct val="0"/>
              </a:spcBef>
            </a:pPr>
            <a:endParaRPr lang="en-US" sz="4496" b="1">
              <a:solidFill>
                <a:srgbClr val="004CCF"/>
              </a:solidFill>
              <a:latin typeface="Aileron Ultra-Bold"/>
              <a:ea typeface="Aileron Ultra-Bold"/>
              <a:cs typeface="Aileron Ultra-Bold"/>
              <a:sym typeface="Aileron Ultra-Bold"/>
            </a:endParaRPr>
          </a:p>
        </p:txBody>
      </p:sp>
      <p:sp>
        <p:nvSpPr>
          <p:cNvPr id="7" name="TextBox 7"/>
          <p:cNvSpPr txBox="1"/>
          <p:nvPr/>
        </p:nvSpPr>
        <p:spPr>
          <a:xfrm>
            <a:off x="1283019" y="2061156"/>
            <a:ext cx="12646109" cy="3749042"/>
          </a:xfrm>
          <a:prstGeom prst="rect">
            <a:avLst/>
          </a:prstGeom>
        </p:spPr>
        <p:txBody>
          <a:bodyPr lIns="0" tIns="0" rIns="0" bIns="0" rtlCol="0" anchor="t">
            <a:spAutoFit/>
          </a:bodyPr>
          <a:lstStyle/>
          <a:p>
            <a:pPr algn="just">
              <a:lnSpc>
                <a:spcPts val="6029"/>
              </a:lnSpc>
            </a:pPr>
            <a:r>
              <a:rPr lang="en-US" sz="2999">
                <a:solidFill>
                  <a:srgbClr val="000000"/>
                </a:solidFill>
                <a:latin typeface="Public Sans"/>
                <a:ea typeface="Public Sans"/>
                <a:cs typeface="Public Sans"/>
                <a:sym typeface="Public Sans"/>
              </a:rPr>
              <a:t>Q(BROKER,OFFICE,STOCK,QUANTIT,INVESTOR,DIVIDENT)</a:t>
            </a:r>
          </a:p>
          <a:p>
            <a:pPr algn="just">
              <a:lnSpc>
                <a:spcPts val="6029"/>
              </a:lnSpc>
            </a:pPr>
            <a:r>
              <a:rPr lang="en-US" sz="2999">
                <a:solidFill>
                  <a:srgbClr val="000000"/>
                </a:solidFill>
                <a:latin typeface="Public Sans"/>
                <a:ea typeface="Public Sans"/>
                <a:cs typeface="Public Sans"/>
                <a:sym typeface="Public Sans"/>
              </a:rPr>
              <a:t>F={STOCK → DIVIDENT</a:t>
            </a:r>
          </a:p>
          <a:p>
            <a:pPr algn="just">
              <a:lnSpc>
                <a:spcPts val="6029"/>
              </a:lnSpc>
            </a:pPr>
            <a:r>
              <a:rPr lang="en-US" sz="2999">
                <a:solidFill>
                  <a:srgbClr val="000000"/>
                </a:solidFill>
                <a:latin typeface="Public Sans"/>
                <a:ea typeface="Public Sans"/>
                <a:cs typeface="Public Sans"/>
                <a:sym typeface="Public Sans"/>
              </a:rPr>
              <a:t>INVESTOR → BROKER</a:t>
            </a:r>
          </a:p>
          <a:p>
            <a:pPr algn="just">
              <a:lnSpc>
                <a:spcPts val="6029"/>
              </a:lnSpc>
            </a:pPr>
            <a:r>
              <a:rPr lang="en-US" sz="2999">
                <a:solidFill>
                  <a:srgbClr val="000000"/>
                </a:solidFill>
                <a:latin typeface="Public Sans"/>
                <a:ea typeface="Public Sans"/>
                <a:cs typeface="Public Sans"/>
                <a:sym typeface="Public Sans"/>
              </a:rPr>
              <a:t>INVESTOR,STOCK → QUANTITY</a:t>
            </a:r>
          </a:p>
          <a:p>
            <a:pPr algn="just">
              <a:lnSpc>
                <a:spcPts val="6029"/>
              </a:lnSpc>
            </a:pPr>
            <a:r>
              <a:rPr lang="en-US" sz="2999">
                <a:solidFill>
                  <a:srgbClr val="000000"/>
                </a:solidFill>
                <a:latin typeface="Public Sans"/>
                <a:ea typeface="Public Sans"/>
                <a:cs typeface="Public Sans"/>
                <a:sym typeface="Public Sans"/>
              </a:rPr>
              <a:t>BROKER → OFFICE }</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9" name="Group 9"/>
          <p:cNvGrpSpPr/>
          <p:nvPr/>
        </p:nvGrpSpPr>
        <p:grpSpPr>
          <a:xfrm>
            <a:off x="0" y="8780719"/>
            <a:ext cx="5121609" cy="955163"/>
            <a:chExt cx="1348901" cy="251565"/>
          </a:xfrm>
        </p:grpSpPr>
        <p:sp>
          <p:nvSpPr>
            <p:cNvPr id="10" name="Freeform 10"/>
            <p:cNvSpPr/>
            <p:nvPr/>
          </p:nvSpPr>
          <p:spPr>
            <a:xfrm>
              <a:off x="0" y="0"/>
              <a:ext cx="1348901" cy="251565"/>
            </a:xfrm>
            <a:custGeom>
              <a:rect l="l" t="t" r="r" b="b"/>
              <a:pathLst>
                <a:path w="1348901" h="251565">
                  <a:moveTo>
                    <a:pt x="0" y="0"/>
                  </a:moveTo>
                  <a:lnTo>
                    <a:pt x="1348901" y="0"/>
                  </a:lnTo>
                  <a:lnTo>
                    <a:pt x="1348901" y="251565"/>
                  </a:lnTo>
                  <a:lnTo>
                    <a:pt x="0" y="251565"/>
                  </a:lnTo>
                  <a:close/>
                </a:path>
              </a:pathLst>
            </a:custGeom>
            <a:solidFill>
              <a:srgbClr val="F2F2F2"/>
            </a:solidFill>
            <a:ln w="38100" cap="sq">
              <a:solidFill>
                <a:srgbClr val="000000"/>
              </a:solidFill>
              <a:prstDash val="solid"/>
              <a:miter/>
            </a:ln>
          </p:spPr>
          <p:txBody>
            <a:bodyPr/>
            <a:lstStyle/>
            <a:p/>
          </p:txBody>
        </p:sp>
        <p:sp>
          <p:nvSpPr>
            <p:cNvPr id="11" name="TextBox 11"/>
            <p:cNvSpPr txBox="1"/>
            <p:nvPr/>
          </p:nvSpPr>
          <p:spPr>
            <a:xfrm>
              <a:off x="0" y="-47625"/>
              <a:ext cx="1348901" cy="299190"/>
            </a:xfrm>
            <a:prstGeom prst="rect">
              <a:avLst/>
            </a:prstGeom>
          </p:spPr>
          <p:txBody>
            <a:bodyPr lIns="50800" tIns="50800" rIns="50800" bIns="50800" rtlCol="0" anchor="ctr"/>
            <a:lstStyle/>
            <a:p>
              <a:pPr algn="ctr">
                <a:lnSpc>
                  <a:spcPts val="3258"/>
                </a:lnSpc>
              </a:pPr>
            </a:p>
          </p:txBody>
        </p:sp>
      </p:grpSp>
      <p:sp>
        <p:nvSpPr>
          <p:cNvPr id="12" name="TextBox 12"/>
          <p:cNvSpPr txBox="1"/>
          <p:nvPr/>
        </p:nvSpPr>
        <p:spPr>
          <a:xfrm>
            <a:off x="689608" y="441618"/>
            <a:ext cx="19004080" cy="2778125"/>
          </a:xfrm>
          <a:prstGeom prst="rect">
            <a:avLst/>
          </a:prstGeom>
        </p:spPr>
        <p:txBody>
          <a:bodyPr lIns="0" tIns="0" rIns="0" bIns="0" rtlCol="0" anchor="t">
            <a:spAutoFit/>
          </a:bodyPr>
          <a:lstStyle/>
          <a:p>
            <a:pPr algn="just">
              <a:lnSpc>
                <a:spcPts val="4449"/>
              </a:lnSpc>
            </a:pPr>
            <a:r>
              <a:rPr lang="en-US" sz="2499" b="1">
                <a:solidFill>
                  <a:srgbClr val="000000"/>
                </a:solidFill>
                <a:latin typeface="Public Sans Bold"/>
                <a:ea typeface="Public Sans Bold"/>
                <a:cs typeface="Public Sans Bold"/>
                <a:sym typeface="Public Sans Bold"/>
              </a:rPr>
              <a:t>Vế trái ta có: STOCK, INVESTOR, BROKER</a:t>
            </a:r>
          </a:p>
          <a:p>
            <a:pPr algn="just">
              <a:lnSpc>
                <a:spcPts val="4449"/>
              </a:lnSpc>
            </a:pPr>
            <a:r>
              <a:rPr lang="en-US" sz="2499" b="1">
                <a:solidFill>
                  <a:srgbClr val="000000"/>
                </a:solidFill>
                <a:latin typeface="Public Sans Bold"/>
                <a:ea typeface="Public Sans Bold"/>
                <a:cs typeface="Public Sans Bold"/>
                <a:sym typeface="Public Sans Bold"/>
              </a:rPr>
              <a:t>Vế phải ta có: DIVIDENT, BROKER, QUANTITY, OFFICE</a:t>
            </a:r>
          </a:p>
          <a:p>
            <a:pPr algn="just">
              <a:lnSpc>
                <a:spcPts val="4449"/>
              </a:lnSpc>
            </a:pPr>
            <a:r>
              <a:rPr lang="en-US" sz="2499" b="1">
                <a:solidFill>
                  <a:srgbClr val="000000"/>
                </a:solidFill>
                <a:latin typeface="Public Sans Bold"/>
                <a:ea typeface="Public Sans Bold"/>
                <a:cs typeface="Public Sans Bold"/>
                <a:sym typeface="Public Sans Bold"/>
              </a:rPr>
              <a:t>ð TN = { STOCK, INVESTOR}</a:t>
            </a:r>
          </a:p>
          <a:p>
            <a:pPr algn="just">
              <a:lnSpc>
                <a:spcPts val="4449"/>
              </a:lnSpc>
            </a:pPr>
            <a:r>
              <a:rPr lang="en-US" sz="2499" b="1">
                <a:solidFill>
                  <a:srgbClr val="000000"/>
                </a:solidFill>
                <a:latin typeface="Public Sans Bold"/>
                <a:ea typeface="Public Sans Bold"/>
                <a:cs typeface="Public Sans Bold"/>
                <a:sym typeface="Public Sans Bold"/>
              </a:rPr>
              <a:t>ð TG = { BROKER}</a:t>
            </a:r>
          </a:p>
          <a:p>
            <a:pPr algn="just">
              <a:lnSpc>
                <a:spcPts val="4449"/>
              </a:lnSpc>
            </a:pPr>
            <a:endParaRPr lang="en-US" sz="2499" b="1">
              <a:solidFill>
                <a:srgbClr val="000000"/>
              </a:solidFill>
              <a:latin typeface="Public Sans Bold"/>
              <a:ea typeface="Public Sans Bold"/>
              <a:cs typeface="Public Sans Bold"/>
              <a:sym typeface="Public Sans Bold"/>
            </a:endParaRPr>
          </a:p>
        </p:txBody>
      </p:sp>
      <p:graphicFrame>
        <p:nvGraphicFramePr>
          <p:cNvPr id="13" name="Table 13"/>
          <p:cNvGraphicFramePr>
            <a:graphicFrameLocks noGrp="1"/>
          </p:cNvGraphicFramePr>
          <p:nvPr/>
        </p:nvGraphicFramePr>
        <p:xfrm>
          <a:off x="5485309" y="2805439"/>
          <a:ext cx="11299580" cy="6930443"/>
        </p:xfrm>
        <a:graphic>
          <a:graphicData uri="http://schemas.openxmlformats.org/drawingml/2006/table">
            <a:tbl>
              <a:tblPr/>
              <a:tblGrid>
                <a:gridCol w="2259916"/>
                <a:gridCol w="2259916"/>
                <a:gridCol w="2259916"/>
                <a:gridCol w="2259916"/>
                <a:gridCol w="2259916"/>
              </a:tblGrid>
              <a:tr h="1605267">
                <a:tc>
                  <a:txBody>
                    <a:bodyPr vert="horz" wrap="square" rtlCol="0" anchor="t"/>
                    <a:lstStyle/>
                    <a:p>
                      <a:pPr algn="ctr">
                        <a:lnSpc>
                          <a:spcPts val="4006"/>
                        </a:lnSpc>
                        <a:defRPr/>
                      </a:pPr>
                      <a:r>
                        <a:rPr lang="en-US" sz="2861" b="1">
                          <a:solidFill>
                            <a:srgbClr val="000000"/>
                          </a:solidFill>
                          <a:latin typeface="Public Sans Bold"/>
                          <a:ea typeface="Public Sans Bold"/>
                          <a:cs typeface="Public Sans Bold"/>
                          <a:sym typeface="Public Sans Bold"/>
                        </a:rPr>
                        <a:t>Xi</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r>
                        <a:rPr lang="en-US" sz="2061" b="1">
                          <a:solidFill>
                            <a:srgbClr val="000000"/>
                          </a:solidFill>
                          <a:latin typeface="Public Sans Bold"/>
                          <a:ea typeface="Public Sans Bold"/>
                          <a:cs typeface="Public Sans Bold"/>
                          <a:sym typeface="Public Sans Bold"/>
                        </a:rPr>
                        <a:t>(TN  Xi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r>
                        <a:rPr lang="en-US" sz="2061" b="1">
                          <a:solidFill>
                            <a:srgbClr val="000000"/>
                          </a:solidFill>
                          <a:latin typeface="Public Sans Bold"/>
                          <a:ea typeface="Public Sans Bold"/>
                          <a:cs typeface="Public Sans Bold"/>
                          <a:sym typeface="Public Sans Bold"/>
                        </a:rPr>
                        <a:t>(TN  Xi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r>
                        <a:rPr lang="en-US" sz="2061" b="1">
                          <a:solidFill>
                            <a:srgbClr val="000000"/>
                          </a:solidFill>
                          <a:latin typeface="Public Sans Bold"/>
                          <a:ea typeface="Public Sans Bold"/>
                          <a:cs typeface="Public Sans Bold"/>
                          <a:sym typeface="Public Sans Bold"/>
                        </a:rPr>
                        <a:t>Siêu khoá</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r>
                        <a:rPr lang="en-US" sz="2061" b="1">
                          <a:solidFill>
                            <a:srgbClr val="000000"/>
                          </a:solidFill>
                          <a:latin typeface="Public Sans Bold"/>
                          <a:ea typeface="Public Sans Bold"/>
                          <a:cs typeface="Public Sans Bold"/>
                          <a:sym typeface="Public Sans Bold"/>
                        </a:rPr>
                        <a:t>Khoá</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662588">
                <a:tc>
                  <a:txBody>
                    <a:bodyPr vert="horz" wrap="square" rtlCol="0" anchor="t"/>
                    <a:lstStyle/>
                    <a:p>
                      <a:pPr algn="ctr">
                        <a:lnSpc>
                          <a:spcPts val="3866"/>
                        </a:lnSpc>
                        <a:defRPr/>
                      </a:pPr>
                      <a:r>
                        <a:rPr lang="en-US" sz="2761" b="1">
                          <a:solidFill>
                            <a:srgbClr val="000000"/>
                          </a:solidFill>
                          <a:latin typeface="Public Sans Bold"/>
                          <a:ea typeface="Public Sans Bold"/>
                          <a:cs typeface="Public Sans Bold"/>
                          <a:sym typeface="Public Sans Bold"/>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r>
                        <a:rPr lang="en-US" sz="2061">
                          <a:solidFill>
                            <a:srgbClr val="000000"/>
                          </a:solidFill>
                          <a:latin typeface="Public Sans"/>
                          <a:ea typeface="Public Sans"/>
                          <a:cs typeface="Public Sans"/>
                          <a:sym typeface="Public Sans"/>
                        </a:rPr>
                        <a:t>STOCK, INVESTOR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r>
                        <a:rPr lang="en-US" sz="2061">
                          <a:solidFill>
                            <a:srgbClr val="000000"/>
                          </a:solidFill>
                          <a:latin typeface="Public Sans"/>
                          <a:ea typeface="Public Sans"/>
                          <a:cs typeface="Public Sans"/>
                          <a:sym typeface="Public Sans"/>
                        </a:rPr>
                        <a:t>STOCK, INVESTOR, DIVIDENT, BROKER, QUANTITY, OFFICE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r>
                        <a:rPr lang="en-US" sz="2061">
                          <a:solidFill>
                            <a:srgbClr val="000000"/>
                          </a:solidFill>
                          <a:latin typeface="Public Sans"/>
                          <a:ea typeface="Public Sans"/>
                          <a:cs typeface="Public Sans"/>
                          <a:sym typeface="Public Sans"/>
                        </a:rPr>
                        <a:t>STOCK, INVESTOR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r>
                        <a:rPr lang="en-US" sz="2061">
                          <a:solidFill>
                            <a:srgbClr val="000000"/>
                          </a:solidFill>
                          <a:latin typeface="Public Sans"/>
                          <a:ea typeface="Public Sans"/>
                          <a:cs typeface="Public Sans"/>
                          <a:sym typeface="Public Sans"/>
                        </a:rPr>
                        <a:t>STOCK, INVESTOR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2662588">
                <a:tc>
                  <a:txBody>
                    <a:bodyPr vert="horz" wrap="square" rtlCol="0" anchor="t"/>
                    <a:lstStyle/>
                    <a:p>
                      <a:pPr algn="ctr">
                        <a:lnSpc>
                          <a:spcPts val="2886"/>
                        </a:lnSpc>
                        <a:defRPr/>
                      </a:pPr>
                      <a:r>
                        <a:rPr lang="en-US" sz="2061">
                          <a:solidFill>
                            <a:srgbClr val="000000"/>
                          </a:solidFill>
                          <a:latin typeface="Public Sans"/>
                          <a:ea typeface="Public Sans"/>
                          <a:cs typeface="Public Sans"/>
                          <a:sym typeface="Public Sans"/>
                        </a:rPr>
                        <a:t>BROKER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r>
                        <a:rPr lang="en-US" sz="2061">
                          <a:solidFill>
                            <a:srgbClr val="000000"/>
                          </a:solidFill>
                          <a:latin typeface="Public Sans"/>
                          <a:ea typeface="Public Sans"/>
                          <a:cs typeface="Public Sans"/>
                          <a:sym typeface="Public Sans"/>
                        </a:rPr>
                        <a:t>STOCK, INVESTOR, BROKER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r>
                        <a:rPr lang="en-US" sz="2061">
                          <a:solidFill>
                            <a:srgbClr val="000000"/>
                          </a:solidFill>
                          <a:latin typeface="Public Sans"/>
                          <a:ea typeface="Public Sans"/>
                          <a:cs typeface="Public Sans"/>
                          <a:sym typeface="Public Sans"/>
                        </a:rPr>
                        <a:t>STOCK, INVESTOR, DIVIDENT, BROKER, QUANTITY, OFFICE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r>
                        <a:rPr lang="en-US" sz="2061">
                          <a:solidFill>
                            <a:srgbClr val="000000"/>
                          </a:solidFill>
                          <a:latin typeface="Public Sans"/>
                          <a:ea typeface="Public Sans"/>
                          <a:cs typeface="Public Sans"/>
                          <a:sym typeface="Public Sans"/>
                        </a:rPr>
                        <a:t>STOCK, INVESTOR, BROKER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2886"/>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14" name="TextBox 14"/>
          <p:cNvSpPr txBox="1"/>
          <p:nvPr/>
        </p:nvSpPr>
        <p:spPr>
          <a:xfrm>
            <a:off x="237249" y="8916987"/>
            <a:ext cx="5248058" cy="530225"/>
          </a:xfrm>
          <a:prstGeom prst="rect">
            <a:avLst/>
          </a:prstGeom>
        </p:spPr>
        <p:txBody>
          <a:bodyPr lIns="0" tIns="0" rIns="0" bIns="0" rtlCol="0" anchor="t">
            <a:spAutoFit/>
          </a:bodyPr>
          <a:lstStyle/>
          <a:p>
            <a:pPr algn="just">
              <a:lnSpc>
                <a:spcPts val="4449"/>
              </a:lnSpc>
            </a:pPr>
            <a:r>
              <a:rPr lang="en-US" sz="2499" b="1">
                <a:solidFill>
                  <a:srgbClr val="000000"/>
                </a:solidFill>
                <a:latin typeface="Public Sans Bold"/>
                <a:ea typeface="Public Sans Bold"/>
                <a:cs typeface="Public Sans Bold"/>
                <a:sym typeface="Public Sans Bold"/>
              </a:rPr>
              <a:t>=&gt; Khoá là STOCK, INVESTOR</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9" name="Group 9"/>
          <p:cNvGrpSpPr/>
          <p:nvPr/>
        </p:nvGrpSpPr>
        <p:grpSpPr>
          <a:xfrm>
            <a:off x="2469840" y="3134951"/>
            <a:ext cx="12924455" cy="6517132"/>
            <a:chExt cx="3403972" cy="1716446"/>
          </a:xfrm>
        </p:grpSpPr>
        <p:sp>
          <p:nvSpPr>
            <p:cNvPr id="10" name="Freeform 10"/>
            <p:cNvSpPr/>
            <p:nvPr/>
          </p:nvSpPr>
          <p:spPr>
            <a:xfrm>
              <a:off x="0" y="0"/>
              <a:ext cx="3403972" cy="1716446"/>
            </a:xfrm>
            <a:custGeom>
              <a:rect l="l" t="t" r="r" b="b"/>
              <a:pathLst>
                <a:path w="3403971" h="1716446">
                  <a:moveTo>
                    <a:pt x="0" y="0"/>
                  </a:moveTo>
                  <a:lnTo>
                    <a:pt x="3403972" y="0"/>
                  </a:lnTo>
                  <a:lnTo>
                    <a:pt x="3403972" y="1716446"/>
                  </a:lnTo>
                  <a:lnTo>
                    <a:pt x="0" y="1716446"/>
                  </a:lnTo>
                  <a:close/>
                </a:path>
              </a:pathLst>
            </a:custGeom>
            <a:solidFill>
              <a:srgbClr val="F2F2F2"/>
            </a:solidFill>
            <a:ln w="38100" cap="sq">
              <a:solidFill>
                <a:srgbClr val="000000"/>
              </a:solidFill>
              <a:prstDash val="solid"/>
              <a:miter/>
            </a:ln>
          </p:spPr>
          <p:txBody>
            <a:bodyPr/>
            <a:lstStyle/>
            <a:p/>
          </p:txBody>
        </p:sp>
        <p:sp>
          <p:nvSpPr>
            <p:cNvPr id="11" name="TextBox 11"/>
            <p:cNvSpPr txBox="1"/>
            <p:nvPr/>
          </p:nvSpPr>
          <p:spPr>
            <a:xfrm>
              <a:off x="0" y="-47625"/>
              <a:ext cx="3403972" cy="1764071"/>
            </a:xfrm>
            <a:prstGeom prst="rect">
              <a:avLst/>
            </a:prstGeom>
          </p:spPr>
          <p:txBody>
            <a:bodyPr lIns="50800" tIns="50800" rIns="50800" bIns="50800" rtlCol="0" anchor="ctr"/>
            <a:lstStyle/>
            <a:p>
              <a:pPr algn="ctr">
                <a:lnSpc>
                  <a:spcPts val="3258"/>
                </a:lnSpc>
              </a:pPr>
            </a:p>
          </p:txBody>
        </p:sp>
      </p:grpSp>
      <p:sp>
        <p:nvSpPr>
          <p:cNvPr id="12" name="TextBox 12"/>
          <p:cNvSpPr txBox="1"/>
          <p:nvPr/>
        </p:nvSpPr>
        <p:spPr>
          <a:xfrm>
            <a:off x="1509080" y="1192334"/>
            <a:ext cx="8944356" cy="1654175"/>
          </a:xfrm>
          <a:prstGeom prst="rect">
            <a:avLst/>
          </a:prstGeom>
        </p:spPr>
        <p:txBody>
          <a:bodyPr lIns="0" tIns="0" rIns="0" bIns="0" rtlCol="0" anchor="t">
            <a:spAutoFit/>
          </a:bodyPr>
          <a:lstStyle/>
          <a:p>
            <a:pPr algn="just">
              <a:lnSpc>
                <a:spcPts val="4449"/>
              </a:lnSpc>
            </a:pPr>
            <a:r>
              <a:rPr lang="en-US" sz="2499" b="1">
                <a:solidFill>
                  <a:srgbClr val="000000"/>
                </a:solidFill>
                <a:latin typeface="Public Sans Bold"/>
                <a:ea typeface="Public Sans Bold"/>
                <a:cs typeface="Public Sans Bold"/>
                <a:sym typeface="Public Sans Bold"/>
              </a:rPr>
              <a:t>Q(C,T,H,R,S,G)</a:t>
            </a:r>
          </a:p>
          <a:p>
            <a:pPr algn="just">
              <a:lnSpc>
                <a:spcPts val="4449"/>
              </a:lnSpc>
            </a:pPr>
            <a:r>
              <a:rPr lang="en-US" sz="2499" b="1">
                <a:solidFill>
                  <a:srgbClr val="000000"/>
                </a:solidFill>
                <a:latin typeface="Public Sans Bold"/>
                <a:ea typeface="Public Sans Bold"/>
                <a:cs typeface="Public Sans Bold"/>
                <a:sym typeface="Public Sans Bold"/>
              </a:rPr>
              <a:t>f={ f1: C→T; f2: HR→ C; f3: HT→ R; f4: CS→ G; f5: HS→ R}</a:t>
            </a:r>
          </a:p>
          <a:p>
            <a:pPr algn="just">
              <a:lnSpc>
                <a:spcPts val="4449"/>
              </a:lnSpc>
            </a:pPr>
            <a:r>
              <a:rPr lang="en-US" sz="2499" b="1">
                <a:solidFill>
                  <a:srgbClr val="000000"/>
                </a:solidFill>
                <a:latin typeface="Public Sans Bold"/>
                <a:ea typeface="Public Sans Bold"/>
                <a:cs typeface="Public Sans Bold"/>
                <a:sym typeface="Public Sans Bold"/>
              </a:rPr>
              <a:t>Tìm phủ tối thiểu của F </a:t>
            </a:r>
          </a:p>
        </p:txBody>
      </p:sp>
      <p:sp>
        <p:nvSpPr>
          <p:cNvPr id="13" name="TextBox 13"/>
          <p:cNvSpPr txBox="1"/>
          <p:nvPr/>
        </p:nvSpPr>
        <p:spPr>
          <a:xfrm>
            <a:off x="3079744" y="3260257"/>
            <a:ext cx="12128512" cy="6650482"/>
          </a:xfrm>
          <a:prstGeom prst="rect">
            <a:avLst/>
          </a:prstGeom>
        </p:spPr>
        <p:txBody>
          <a:bodyPr lIns="0" tIns="0" rIns="0" bIns="0" rtlCol="0" anchor="t">
            <a:spAutoFit/>
          </a:bodyPr>
          <a:lstStyle/>
          <a:p>
            <a:pPr algn="just">
              <a:lnSpc>
                <a:spcPts val="4093"/>
              </a:lnSpc>
            </a:pPr>
            <a:r>
              <a:rPr lang="en-US" sz="2299" b="1">
                <a:solidFill>
                  <a:srgbClr val="000000"/>
                </a:solidFill>
                <a:latin typeface="Public Sans Bold"/>
                <a:ea typeface="Public Sans Bold"/>
                <a:cs typeface="Public Sans Bold"/>
                <a:sym typeface="Public Sans Bold"/>
              </a:rPr>
              <a:t>Phân tích tập phụ thuộc dữ liệu f: </a:t>
            </a:r>
          </a:p>
          <a:p>
            <a:pPr algn="just">
              <a:lnSpc>
                <a:spcPts val="4093"/>
              </a:lnSpc>
            </a:pPr>
            <a:r>
              <a:rPr lang="en-US" sz="2299">
                <a:solidFill>
                  <a:srgbClr val="000000"/>
                </a:solidFill>
                <a:latin typeface="Public Sans"/>
                <a:ea typeface="Public Sans"/>
                <a:cs typeface="Public Sans"/>
                <a:sym typeface="Public Sans"/>
              </a:rPr>
              <a:t>- f1: C → T: C xác định duy nhất T. </a:t>
            </a:r>
          </a:p>
          <a:p>
            <a:pPr algn="just">
              <a:lnSpc>
                <a:spcPts val="4093"/>
              </a:lnSpc>
            </a:pPr>
            <a:r>
              <a:rPr lang="en-US" sz="2299">
                <a:solidFill>
                  <a:srgbClr val="000000"/>
                </a:solidFill>
                <a:latin typeface="Public Sans"/>
                <a:ea typeface="Public Sans"/>
                <a:cs typeface="Public Sans"/>
                <a:sym typeface="Public Sans"/>
              </a:rPr>
              <a:t>- f2: HR → C: HR xác định duy nhất C. </a:t>
            </a:r>
          </a:p>
          <a:p>
            <a:pPr algn="just">
              <a:lnSpc>
                <a:spcPts val="4093"/>
              </a:lnSpc>
            </a:pPr>
            <a:r>
              <a:rPr lang="en-US" sz="2299">
                <a:solidFill>
                  <a:srgbClr val="000000"/>
                </a:solidFill>
                <a:latin typeface="Public Sans"/>
                <a:ea typeface="Public Sans"/>
                <a:cs typeface="Public Sans"/>
                <a:sym typeface="Public Sans"/>
              </a:rPr>
              <a:t>- f3: HT → R: HT xác định duy nhất R. </a:t>
            </a:r>
          </a:p>
          <a:p>
            <a:pPr algn="just">
              <a:lnSpc>
                <a:spcPts val="4093"/>
              </a:lnSpc>
            </a:pPr>
            <a:r>
              <a:rPr lang="en-US" sz="2299">
                <a:solidFill>
                  <a:srgbClr val="000000"/>
                </a:solidFill>
                <a:latin typeface="Public Sans"/>
                <a:ea typeface="Public Sans"/>
                <a:cs typeface="Public Sans"/>
                <a:sym typeface="Public Sans"/>
              </a:rPr>
              <a:t>- f4: CS → G: CS xác định duy nhất G. </a:t>
            </a:r>
          </a:p>
          <a:p>
            <a:pPr algn="just">
              <a:lnSpc>
                <a:spcPts val="4093"/>
              </a:lnSpc>
            </a:pPr>
            <a:r>
              <a:rPr lang="en-US" sz="2299">
                <a:solidFill>
                  <a:srgbClr val="000000"/>
                </a:solidFill>
                <a:latin typeface="Public Sans"/>
                <a:ea typeface="Public Sans"/>
                <a:cs typeface="Public Sans"/>
                <a:sym typeface="Public Sans"/>
              </a:rPr>
              <a:t>- f5: HS → R: HS xác định duy nhất R. </a:t>
            </a:r>
          </a:p>
          <a:p>
            <a:pPr algn="just">
              <a:lnSpc>
                <a:spcPts val="4093"/>
              </a:lnSpc>
            </a:pPr>
            <a:r>
              <a:rPr lang="en-US" sz="2299" b="1">
                <a:solidFill>
                  <a:srgbClr val="000000"/>
                </a:solidFill>
                <a:latin typeface="Public Sans Bold"/>
                <a:ea typeface="Public Sans Bold"/>
                <a:cs typeface="Public Sans Bold"/>
                <a:sym typeface="Public Sans Bold"/>
              </a:rPr>
              <a:t>Xác định các thuộc tính phụ thuộc: </a:t>
            </a:r>
          </a:p>
          <a:p>
            <a:pPr algn="just">
              <a:lnSpc>
                <a:spcPts val="4093"/>
              </a:lnSpc>
            </a:pPr>
            <a:r>
              <a:rPr lang="en-US" sz="2299">
                <a:solidFill>
                  <a:srgbClr val="000000"/>
                </a:solidFill>
                <a:latin typeface="Public Sans"/>
                <a:ea typeface="Public Sans"/>
                <a:cs typeface="Public Sans"/>
                <a:sym typeface="Public Sans"/>
              </a:rPr>
              <a:t>- T phụ thuộc vào C (f1: C → T). </a:t>
            </a:r>
          </a:p>
          <a:p>
            <a:pPr algn="just">
              <a:lnSpc>
                <a:spcPts val="4093"/>
              </a:lnSpc>
            </a:pPr>
            <a:r>
              <a:rPr lang="en-US" sz="2299">
                <a:solidFill>
                  <a:srgbClr val="000000"/>
                </a:solidFill>
                <a:latin typeface="Public Sans"/>
                <a:ea typeface="Public Sans"/>
                <a:cs typeface="Public Sans"/>
                <a:sym typeface="Public Sans"/>
              </a:rPr>
              <a:t>- S phụ thuộc vào C (f4: CS → G, suy ra CS → CSG, suy ra CS → C). </a:t>
            </a:r>
          </a:p>
          <a:p>
            <a:pPr algn="just">
              <a:lnSpc>
                <a:spcPts val="4093"/>
              </a:lnSpc>
            </a:pPr>
            <a:r>
              <a:rPr lang="en-US" sz="2299" b="1">
                <a:solidFill>
                  <a:srgbClr val="000000"/>
                </a:solidFill>
                <a:latin typeface="Public Sans Bold"/>
                <a:ea typeface="Public Sans Bold"/>
                <a:cs typeface="Public Sans Bold"/>
                <a:sym typeface="Public Sans Bold"/>
              </a:rPr>
              <a:t>Loại bỏ các phụ thuộc hàm thừa: </a:t>
            </a:r>
          </a:p>
          <a:p>
            <a:pPr algn="just">
              <a:lnSpc>
                <a:spcPts val="4093"/>
              </a:lnSpc>
            </a:pPr>
            <a:r>
              <a:rPr lang="en-US" sz="2299">
                <a:solidFill>
                  <a:srgbClr val="000000"/>
                </a:solidFill>
                <a:latin typeface="Public Sans"/>
                <a:ea typeface="Public Sans"/>
                <a:cs typeface="Public Sans"/>
                <a:sym typeface="Public Sans"/>
              </a:rPr>
              <a:t>- f2: Do C → T và HR → C, ta có thể suy ra HR → T. Do đó, f2 là phụ thuộc hàm thừa. </a:t>
            </a:r>
          </a:p>
          <a:p>
            <a:pPr algn="just">
              <a:lnSpc>
                <a:spcPts val="4093"/>
              </a:lnSpc>
            </a:pPr>
            <a:r>
              <a:rPr lang="en-US" sz="2299">
                <a:solidFill>
                  <a:srgbClr val="000000"/>
                </a:solidFill>
                <a:latin typeface="Public Sans"/>
                <a:ea typeface="Public Sans"/>
                <a:cs typeface="Public Sans"/>
                <a:sym typeface="Public Sans"/>
              </a:rPr>
              <a:t>- f5: Do HT → R và HS → T, ta có thể suy ra HS → R. Do đó, f5 là phụ thuộc hàm thừa. </a:t>
            </a:r>
          </a:p>
          <a:p>
            <a:pPr algn="just">
              <a:lnSpc>
                <a:spcPts val="4093"/>
              </a:lnSpc>
            </a:pPr>
            <a:endParaRPr lang="en-US" sz="2299">
              <a:solidFill>
                <a:srgbClr val="000000"/>
              </a:solidFill>
              <a:latin typeface="Public Sans"/>
              <a:ea typeface="Public Sans"/>
              <a:cs typeface="Public Sans"/>
              <a:sym typeface="Public Sans"/>
            </a:endParaRPr>
          </a:p>
        </p:txBody>
      </p:sp>
      <p:sp>
        <p:nvSpPr>
          <p:cNvPr id="14" name="TextBox 14"/>
          <p:cNvSpPr txBox="1"/>
          <p:nvPr/>
        </p:nvSpPr>
        <p:spPr>
          <a:xfrm>
            <a:off x="1028700" y="433411"/>
            <a:ext cx="16391965" cy="622881"/>
          </a:xfrm>
          <a:prstGeom prst="rect">
            <a:avLst/>
          </a:prstGeom>
        </p:spPr>
        <p:txBody>
          <a:bodyPr lIns="0" tIns="0" rIns="0" bIns="0" rtlCol="0" anchor="t">
            <a:spAutoFit/>
          </a:bodyPr>
          <a:lstStyle/>
          <a:p>
            <a:pPr marL="0" lvl="0" indent="0" algn="l">
              <a:lnSpc>
                <a:spcPts val="4766"/>
              </a:lnSpc>
              <a:spcBef>
                <a:spcPct val="0"/>
              </a:spcBef>
            </a:pPr>
            <a:r>
              <a:rPr lang="en-US" sz="4496" b="1">
                <a:solidFill>
                  <a:srgbClr val="004CCF"/>
                </a:solidFill>
                <a:latin typeface="Aileron Ultra-Bold"/>
                <a:ea typeface="Aileron Ultra-Bold"/>
                <a:cs typeface="Aileron Ultra-Bold"/>
                <a:sym typeface="Aileron Ultra-Bold"/>
              </a:rPr>
              <a:t>Câu 6: Xét lược đồ quan hệ và tập phụ thuộc dữ liệu: </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0" y="0"/>
            <a:ext cx="18288000" cy="10287000"/>
          </a:xfrm>
          <a:custGeom>
            <a:rect l="l" t="t" r="r" b="b"/>
            <a:pathLst>
              <a:path w="18288000" h="10287000">
                <a:moveTo>
                  <a:pt x="0" y="0"/>
                </a:moveTo>
                <a:lnTo>
                  <a:pt x="18288000" y="0"/>
                </a:lnTo>
                <a:lnTo>
                  <a:pt x="18288000" y="10287000"/>
                </a:lnTo>
                <a:lnTo>
                  <a:pt x="0" y="10287000"/>
                </a:lnTo>
                <a:lnTo>
                  <a:pt x="0" y="0"/>
                </a:lnTo>
                <a:close/>
              </a:path>
            </a:pathLst>
          </a:custGeom>
          <a:blipFill>
            <a:blip r:embed="rId2"/>
            <a:stretch>
              <a:fillRect l="-9579" t="-37583" r="0" b="0"/>
            </a:stretch>
          </a:blipFill>
        </p:spPr>
        <p:txBody>
          <a:bodyPr/>
          <a:lstStyle/>
          <a:p/>
        </p:txBody>
      </p:sp>
      <p:grpSp>
        <p:nvGrpSpPr>
          <p:cNvPr id="3" name="Group 3"/>
          <p:cNvGrpSpPr/>
          <p:nvPr/>
        </p:nvGrpSpPr>
        <p:grpSpPr>
          <a:xfrm>
            <a:off x="11411774" y="-4958842"/>
            <a:ext cx="13478005" cy="13478005"/>
            <a:chExt cx="812800" cy="812800"/>
          </a:xfrm>
        </p:grpSpPr>
        <p:sp>
          <p:nvSpPr>
            <p:cNvPr id="4" name="Freeform 4"/>
            <p:cNvSpPr/>
            <p:nvPr/>
          </p:nvSpPr>
          <p:spPr>
            <a:xfrm>
              <a:off x="0" y="0"/>
              <a:ext cx="812800" cy="812800"/>
            </a:xfrm>
            <a:custGeom>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2F2"/>
            </a:solidFill>
          </p:spPr>
          <p:txBody>
            <a:bodyPr/>
            <a:lstStyle/>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3258"/>
                </a:lnSpc>
              </a:pPr>
            </a:p>
          </p:txBody>
        </p:sp>
      </p:grpSp>
      <p:sp>
        <p:nvSpPr>
          <p:cNvPr id="6" name="Freeform 6"/>
          <p:cNvSpPr/>
          <p:nvPr/>
        </p:nvSpPr>
        <p:spPr>
          <a:xfrm rot="2700000">
            <a:off x="11894848" y="3553131"/>
            <a:ext cx="6562870" cy="6365984"/>
          </a:xfrm>
          <a:custGeom>
            <a:rect l="l" t="t" r="r" b="b"/>
            <a:pathLst>
              <a:path w="6562870" h="6365984">
                <a:moveTo>
                  <a:pt x="0" y="0"/>
                </a:moveTo>
                <a:lnTo>
                  <a:pt x="6562870" y="0"/>
                </a:lnTo>
                <a:lnTo>
                  <a:pt x="6562870" y="6365984"/>
                </a:lnTo>
                <a:lnTo>
                  <a:pt x="0" y="63659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grpSp>
        <p:nvGrpSpPr>
          <p:cNvPr id="7" name="Group 7"/>
          <p:cNvGrpSpPr/>
          <p:nvPr/>
        </p:nvGrpSpPr>
        <p:grpSpPr>
          <a:xfrm>
            <a:off x="12637812" y="4313087"/>
            <a:ext cx="5115599" cy="5115599"/>
            <a:chExt cx="812800" cy="812800"/>
          </a:xfrm>
        </p:grpSpPr>
        <p:sp>
          <p:nvSpPr>
            <p:cNvPr id="8" name="Freeform 8"/>
            <p:cNvSpPr/>
            <p:nvPr/>
          </p:nvSpPr>
          <p:spPr>
            <a:xfrm>
              <a:off x="0" y="0"/>
              <a:ext cx="812800" cy="812800"/>
            </a:xfrm>
            <a:custGeom>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25046" r="-57248" b="-21454"/>
              </a:stretch>
            </a:blipFill>
          </p:spPr>
          <p:txBody>
            <a:bodyPr/>
            <a:lstStyle/>
            <a:p/>
          </p:txBody>
        </p:sp>
      </p:grpSp>
      <p:sp>
        <p:nvSpPr>
          <p:cNvPr id="9" name="TextBox 9"/>
          <p:cNvSpPr txBox="1"/>
          <p:nvPr/>
        </p:nvSpPr>
        <p:spPr>
          <a:xfrm>
            <a:off x="3986690" y="1095375"/>
            <a:ext cx="3134716" cy="764540"/>
          </a:xfrm>
          <a:prstGeom prst="rect">
            <a:avLst/>
          </a:prstGeom>
        </p:spPr>
        <p:txBody>
          <a:bodyPr lIns="0" tIns="0" rIns="0" bIns="0" rtlCol="0" anchor="t">
            <a:spAutoFit/>
          </a:bodyPr>
          <a:lstStyle/>
          <a:p>
            <a:pPr marL="0" lvl="0" indent="0" algn="l">
              <a:lnSpc>
                <a:spcPts val="5829"/>
              </a:lnSpc>
              <a:spcBef>
                <a:spcPct val="0"/>
              </a:spcBef>
            </a:pPr>
            <a:r>
              <a:rPr lang="en-US" sz="5499" b="1">
                <a:solidFill>
                  <a:srgbClr val="004CCF"/>
                </a:solidFill>
                <a:latin typeface="Aileron Ultra-Bold"/>
                <a:ea typeface="Aileron Ultra-Bold"/>
                <a:cs typeface="Aileron Ultra-Bold"/>
                <a:sym typeface="Aileron Ultra-Bold"/>
              </a:rPr>
              <a:t>Nội dung</a:t>
            </a:r>
          </a:p>
        </p:txBody>
      </p:sp>
      <p:sp>
        <p:nvSpPr>
          <p:cNvPr id="10" name="TextBox 10"/>
          <p:cNvSpPr txBox="1"/>
          <p:nvPr/>
        </p:nvSpPr>
        <p:spPr>
          <a:xfrm>
            <a:off x="1826306" y="3215337"/>
            <a:ext cx="590275" cy="1185538"/>
          </a:xfrm>
          <a:prstGeom prst="rect">
            <a:avLst/>
          </a:prstGeom>
        </p:spPr>
        <p:txBody>
          <a:bodyPr lIns="0" tIns="0" rIns="0" bIns="0" rtlCol="0" anchor="t">
            <a:spAutoFit/>
          </a:bodyPr>
          <a:lstStyle/>
          <a:p>
            <a:pPr algn="ctr">
              <a:lnSpc>
                <a:spcPts val="10750"/>
              </a:lnSpc>
            </a:pPr>
            <a:r>
              <a:rPr lang="en-US" sz="4300" b="1">
                <a:solidFill>
                  <a:srgbClr val="000000"/>
                </a:solidFill>
                <a:latin typeface="Montserrat Bold"/>
                <a:ea typeface="Montserrat Bold"/>
                <a:cs typeface="Montserrat Bold"/>
                <a:sym typeface="Montserrat Bold"/>
              </a:rPr>
              <a:t>01</a:t>
            </a:r>
          </a:p>
        </p:txBody>
      </p:sp>
      <p:sp>
        <p:nvSpPr>
          <p:cNvPr id="11" name="TextBox 11"/>
          <p:cNvSpPr txBox="1"/>
          <p:nvPr/>
        </p:nvSpPr>
        <p:spPr>
          <a:xfrm>
            <a:off x="3129351" y="3682062"/>
            <a:ext cx="7258547" cy="2079625"/>
          </a:xfrm>
          <a:prstGeom prst="rect">
            <a:avLst/>
          </a:prstGeom>
        </p:spPr>
        <p:txBody>
          <a:bodyPr lIns="0" tIns="0" rIns="0" bIns="0" rtlCol="0" anchor="t">
            <a:spAutoFit/>
          </a:bodyPr>
          <a:lstStyle/>
          <a:p>
            <a:pPr algn="l">
              <a:lnSpc>
                <a:spcPts val="5599"/>
              </a:lnSpc>
            </a:pPr>
            <a:r>
              <a:rPr lang="en-US" sz="3999" b="1">
                <a:solidFill>
                  <a:srgbClr val="000000"/>
                </a:solidFill>
                <a:latin typeface="Montserrat Bold"/>
                <a:ea typeface="Montserrat Bold"/>
                <a:cs typeface="Montserrat Bold"/>
                <a:sym typeface="Montserrat Bold"/>
              </a:rPr>
              <a:t>Phần A: Xây dựng lược đồ ERD và tạo CSDL</a:t>
            </a:r>
          </a:p>
          <a:p>
            <a:pPr algn="l">
              <a:lnSpc>
                <a:spcPts val="5599"/>
              </a:lnSpc>
              <a:spcBef>
                <a:spcPct val="0"/>
              </a:spcBef>
            </a:pPr>
            <a:endParaRPr lang="en-US" sz="3999" b="1">
              <a:solidFill>
                <a:srgbClr val="000000"/>
              </a:solidFill>
              <a:latin typeface="Montserrat Bold"/>
              <a:ea typeface="Montserrat Bold"/>
              <a:cs typeface="Montserrat Bold"/>
              <a:sym typeface="Montserrat Bold"/>
            </a:endParaRPr>
          </a:p>
        </p:txBody>
      </p:sp>
      <p:sp>
        <p:nvSpPr>
          <p:cNvPr id="12" name="TextBox 12"/>
          <p:cNvSpPr txBox="1"/>
          <p:nvPr/>
        </p:nvSpPr>
        <p:spPr>
          <a:xfrm>
            <a:off x="1771424" y="5734237"/>
            <a:ext cx="700038" cy="1185538"/>
          </a:xfrm>
          <a:prstGeom prst="rect">
            <a:avLst/>
          </a:prstGeom>
        </p:spPr>
        <p:txBody>
          <a:bodyPr lIns="0" tIns="0" rIns="0" bIns="0" rtlCol="0" anchor="t">
            <a:spAutoFit/>
          </a:bodyPr>
          <a:lstStyle/>
          <a:p>
            <a:pPr algn="ctr">
              <a:lnSpc>
                <a:spcPts val="10750"/>
              </a:lnSpc>
            </a:pPr>
            <a:r>
              <a:rPr lang="en-US" sz="4300" b="1">
                <a:solidFill>
                  <a:srgbClr val="000000"/>
                </a:solidFill>
                <a:latin typeface="Montserrat Bold"/>
                <a:ea typeface="Montserrat Bold"/>
                <a:cs typeface="Montserrat Bold"/>
                <a:sym typeface="Montserrat Bold"/>
              </a:rPr>
              <a:t>02</a:t>
            </a:r>
          </a:p>
        </p:txBody>
      </p:sp>
      <p:sp>
        <p:nvSpPr>
          <p:cNvPr id="13" name="TextBox 13"/>
          <p:cNvSpPr txBox="1"/>
          <p:nvPr/>
        </p:nvSpPr>
        <p:spPr>
          <a:xfrm>
            <a:off x="1696950" y="7656527"/>
            <a:ext cx="874163" cy="1185538"/>
          </a:xfrm>
          <a:prstGeom prst="rect">
            <a:avLst/>
          </a:prstGeom>
        </p:spPr>
        <p:txBody>
          <a:bodyPr lIns="0" tIns="0" rIns="0" bIns="0" rtlCol="0" anchor="t">
            <a:spAutoFit/>
          </a:bodyPr>
          <a:lstStyle/>
          <a:p>
            <a:pPr algn="ctr">
              <a:lnSpc>
                <a:spcPts val="10750"/>
              </a:lnSpc>
            </a:pPr>
            <a:r>
              <a:rPr lang="en-US" sz="4300" b="1">
                <a:solidFill>
                  <a:srgbClr val="000000"/>
                </a:solidFill>
                <a:latin typeface="Montserrat Bold"/>
                <a:ea typeface="Montserrat Bold"/>
                <a:cs typeface="Montserrat Bold"/>
                <a:sym typeface="Montserrat Bold"/>
              </a:rPr>
              <a:t>03</a:t>
            </a:r>
          </a:p>
        </p:txBody>
      </p:sp>
      <p:sp>
        <p:nvSpPr>
          <p:cNvPr id="14" name="TextBox 14"/>
          <p:cNvSpPr txBox="1"/>
          <p:nvPr/>
        </p:nvSpPr>
        <p:spPr>
          <a:xfrm>
            <a:off x="3129351" y="6200962"/>
            <a:ext cx="7229991" cy="669925"/>
          </a:xfrm>
          <a:prstGeom prst="rect">
            <a:avLst/>
          </a:prstGeom>
        </p:spPr>
        <p:txBody>
          <a:bodyPr lIns="0" tIns="0" rIns="0" bIns="0" rtlCol="0" anchor="t">
            <a:spAutoFit/>
          </a:bodyPr>
          <a:lstStyle/>
          <a:p>
            <a:pPr algn="l">
              <a:lnSpc>
                <a:spcPts val="5599"/>
              </a:lnSpc>
              <a:spcBef>
                <a:spcPct val="0"/>
              </a:spcBef>
            </a:pPr>
            <a:r>
              <a:rPr lang="en-US" sz="3999" b="1">
                <a:solidFill>
                  <a:srgbClr val="000000"/>
                </a:solidFill>
                <a:latin typeface="Montserrat Bold"/>
                <a:ea typeface="Montserrat Bold"/>
                <a:cs typeface="Montserrat Bold"/>
                <a:sym typeface="Montserrat Bold"/>
              </a:rPr>
              <a:t>Phần B: Chuẩn hoá dữ liệu</a:t>
            </a:r>
          </a:p>
        </p:txBody>
      </p:sp>
      <p:sp>
        <p:nvSpPr>
          <p:cNvPr id="15" name="TextBox 15"/>
          <p:cNvSpPr txBox="1"/>
          <p:nvPr/>
        </p:nvSpPr>
        <p:spPr>
          <a:xfrm>
            <a:off x="3129351" y="8172140"/>
            <a:ext cx="5603558" cy="669925"/>
          </a:xfrm>
          <a:prstGeom prst="rect">
            <a:avLst/>
          </a:prstGeom>
        </p:spPr>
        <p:txBody>
          <a:bodyPr lIns="0" tIns="0" rIns="0" bIns="0" rtlCol="0" anchor="t">
            <a:spAutoFit/>
          </a:bodyPr>
          <a:lstStyle/>
          <a:p>
            <a:pPr algn="l">
              <a:lnSpc>
                <a:spcPts val="5599"/>
              </a:lnSpc>
              <a:spcBef>
                <a:spcPct val="0"/>
              </a:spcBef>
            </a:pPr>
            <a:r>
              <a:rPr lang="en-US" sz="3999" b="1">
                <a:solidFill>
                  <a:srgbClr val="000000"/>
                </a:solidFill>
                <a:latin typeface="Montserrat Bold"/>
                <a:ea typeface="Montserrat Bold"/>
                <a:cs typeface="Montserrat Bold"/>
                <a:sym typeface="Montserrat Bold"/>
              </a:rPr>
              <a:t>Bài tập tổng hợp</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9" name="Group 9"/>
          <p:cNvGrpSpPr/>
          <p:nvPr/>
        </p:nvGrpSpPr>
        <p:grpSpPr>
          <a:xfrm>
            <a:off x="2469840" y="3134951"/>
            <a:ext cx="13094001" cy="6517132"/>
            <a:chExt cx="3448626" cy="1716446"/>
          </a:xfrm>
        </p:grpSpPr>
        <p:sp>
          <p:nvSpPr>
            <p:cNvPr id="10" name="Freeform 10"/>
            <p:cNvSpPr/>
            <p:nvPr/>
          </p:nvSpPr>
          <p:spPr>
            <a:xfrm>
              <a:off x="0" y="0"/>
              <a:ext cx="3448626" cy="1716446"/>
            </a:xfrm>
            <a:custGeom>
              <a:rect l="l" t="t" r="r" b="b"/>
              <a:pathLst>
                <a:path w="3448626" h="1716446">
                  <a:moveTo>
                    <a:pt x="0" y="0"/>
                  </a:moveTo>
                  <a:lnTo>
                    <a:pt x="3448626" y="0"/>
                  </a:lnTo>
                  <a:lnTo>
                    <a:pt x="3448626" y="1716446"/>
                  </a:lnTo>
                  <a:lnTo>
                    <a:pt x="0" y="1716446"/>
                  </a:lnTo>
                  <a:close/>
                </a:path>
              </a:pathLst>
            </a:custGeom>
            <a:solidFill>
              <a:srgbClr val="F2F2F2"/>
            </a:solidFill>
            <a:ln w="38100" cap="sq">
              <a:solidFill>
                <a:srgbClr val="000000"/>
              </a:solidFill>
              <a:prstDash val="solid"/>
              <a:miter/>
            </a:ln>
          </p:spPr>
          <p:txBody>
            <a:bodyPr/>
            <a:lstStyle/>
            <a:p/>
          </p:txBody>
        </p:sp>
        <p:sp>
          <p:nvSpPr>
            <p:cNvPr id="11" name="TextBox 11"/>
            <p:cNvSpPr txBox="1"/>
            <p:nvPr/>
          </p:nvSpPr>
          <p:spPr>
            <a:xfrm>
              <a:off x="0" y="-47625"/>
              <a:ext cx="3448626" cy="1764071"/>
            </a:xfrm>
            <a:prstGeom prst="rect">
              <a:avLst/>
            </a:prstGeom>
          </p:spPr>
          <p:txBody>
            <a:bodyPr lIns="50800" tIns="50800" rIns="50800" bIns="50800" rtlCol="0" anchor="ctr"/>
            <a:lstStyle/>
            <a:p>
              <a:pPr algn="ctr">
                <a:lnSpc>
                  <a:spcPts val="3258"/>
                </a:lnSpc>
              </a:pPr>
            </a:p>
          </p:txBody>
        </p:sp>
      </p:grpSp>
      <p:sp>
        <p:nvSpPr>
          <p:cNvPr id="12" name="TextBox 12"/>
          <p:cNvSpPr txBox="1"/>
          <p:nvPr/>
        </p:nvSpPr>
        <p:spPr>
          <a:xfrm>
            <a:off x="1509080" y="1192334"/>
            <a:ext cx="8944356" cy="1654175"/>
          </a:xfrm>
          <a:prstGeom prst="rect">
            <a:avLst/>
          </a:prstGeom>
        </p:spPr>
        <p:txBody>
          <a:bodyPr lIns="0" tIns="0" rIns="0" bIns="0" rtlCol="0" anchor="t">
            <a:spAutoFit/>
          </a:bodyPr>
          <a:lstStyle/>
          <a:p>
            <a:pPr algn="just">
              <a:lnSpc>
                <a:spcPts val="4449"/>
              </a:lnSpc>
            </a:pPr>
            <a:r>
              <a:rPr lang="en-US" sz="2499" b="1">
                <a:solidFill>
                  <a:srgbClr val="000000"/>
                </a:solidFill>
                <a:latin typeface="Public Sans Bold"/>
                <a:ea typeface="Public Sans Bold"/>
                <a:cs typeface="Public Sans Bold"/>
                <a:sym typeface="Public Sans Bold"/>
              </a:rPr>
              <a:t>Q(C,T,H,R,S,G)</a:t>
            </a:r>
          </a:p>
          <a:p>
            <a:pPr algn="just">
              <a:lnSpc>
                <a:spcPts val="4449"/>
              </a:lnSpc>
            </a:pPr>
            <a:r>
              <a:rPr lang="en-US" sz="2499" b="1">
                <a:solidFill>
                  <a:srgbClr val="000000"/>
                </a:solidFill>
                <a:latin typeface="Public Sans Bold"/>
                <a:ea typeface="Public Sans Bold"/>
                <a:cs typeface="Public Sans Bold"/>
                <a:sym typeface="Public Sans Bold"/>
              </a:rPr>
              <a:t>f={ f1: C→T; f2: HR→ C; f3: HT→ R; f4: CS→ G; f5: HS→ R}</a:t>
            </a:r>
          </a:p>
          <a:p>
            <a:pPr algn="just">
              <a:lnSpc>
                <a:spcPts val="4449"/>
              </a:lnSpc>
            </a:pPr>
            <a:r>
              <a:rPr lang="en-US" sz="2499" b="1">
                <a:solidFill>
                  <a:srgbClr val="000000"/>
                </a:solidFill>
                <a:latin typeface="Public Sans Bold"/>
                <a:ea typeface="Public Sans Bold"/>
                <a:cs typeface="Public Sans Bold"/>
                <a:sym typeface="Public Sans Bold"/>
              </a:rPr>
              <a:t>Tìm phủ tối thiểu của F </a:t>
            </a:r>
          </a:p>
        </p:txBody>
      </p:sp>
      <p:sp>
        <p:nvSpPr>
          <p:cNvPr id="13" name="TextBox 13"/>
          <p:cNvSpPr txBox="1"/>
          <p:nvPr/>
        </p:nvSpPr>
        <p:spPr>
          <a:xfrm>
            <a:off x="2998819" y="3288748"/>
            <a:ext cx="12128512" cy="6038088"/>
          </a:xfrm>
          <a:prstGeom prst="rect">
            <a:avLst/>
          </a:prstGeom>
        </p:spPr>
        <p:txBody>
          <a:bodyPr lIns="0" tIns="0" rIns="0" bIns="0" rtlCol="0" anchor="t">
            <a:spAutoFit/>
          </a:bodyPr>
          <a:lstStyle/>
          <a:p>
            <a:pPr algn="just">
              <a:lnSpc>
                <a:spcPts val="4415"/>
              </a:lnSpc>
            </a:pPr>
            <a:r>
              <a:rPr lang="en-US" sz="2299" b="1">
                <a:solidFill>
                  <a:srgbClr val="000000"/>
                </a:solidFill>
                <a:latin typeface="Public Sans Bold"/>
                <a:ea typeface="Public Sans Bold"/>
                <a:cs typeface="Public Sans Bold"/>
                <a:sym typeface="Public Sans Bold"/>
              </a:rPr>
              <a:t>Sau khi loại bỏ các phụ thuộc hàm thừa, ta còn lại tập phụ thuộc hàm tối thiểu sau: </a:t>
            </a:r>
          </a:p>
          <a:p>
            <a:pPr algn="just">
              <a:lnSpc>
                <a:spcPts val="4415"/>
              </a:lnSpc>
            </a:pPr>
            <a:r>
              <a:rPr lang="en-US" sz="2299">
                <a:solidFill>
                  <a:srgbClr val="000000"/>
                </a:solidFill>
                <a:latin typeface="Public Sans"/>
                <a:ea typeface="Public Sans"/>
                <a:cs typeface="Public Sans"/>
                <a:sym typeface="Public Sans"/>
              </a:rPr>
              <a:t>- f1: C → T </a:t>
            </a:r>
          </a:p>
          <a:p>
            <a:pPr algn="just">
              <a:lnSpc>
                <a:spcPts val="4415"/>
              </a:lnSpc>
            </a:pPr>
            <a:r>
              <a:rPr lang="en-US" sz="2299">
                <a:solidFill>
                  <a:srgbClr val="000000"/>
                </a:solidFill>
                <a:latin typeface="Public Sans"/>
                <a:ea typeface="Public Sans"/>
                <a:cs typeface="Public Sans"/>
                <a:sym typeface="Public Sans"/>
              </a:rPr>
              <a:t>- f3: HT → R </a:t>
            </a:r>
          </a:p>
          <a:p>
            <a:pPr algn="just">
              <a:lnSpc>
                <a:spcPts val="4415"/>
              </a:lnSpc>
            </a:pPr>
            <a:r>
              <a:rPr lang="en-US" sz="2299">
                <a:solidFill>
                  <a:srgbClr val="000000"/>
                </a:solidFill>
                <a:latin typeface="Public Sans"/>
                <a:ea typeface="Public Sans"/>
                <a:cs typeface="Public Sans"/>
                <a:sym typeface="Public Sans"/>
              </a:rPr>
              <a:t>- f4: CS → G </a:t>
            </a:r>
          </a:p>
          <a:p>
            <a:pPr algn="just">
              <a:lnSpc>
                <a:spcPts val="4415"/>
              </a:lnSpc>
            </a:pPr>
            <a:r>
              <a:rPr lang="en-US" sz="2299" b="1">
                <a:solidFill>
                  <a:srgbClr val="000000"/>
                </a:solidFill>
                <a:latin typeface="Public Sans Bold"/>
                <a:ea typeface="Public Sans Bold"/>
                <a:cs typeface="Public Sans Bold"/>
                <a:sym typeface="Public Sans Bold"/>
              </a:rPr>
              <a:t>Kiểm tra tính tối thiểu: </a:t>
            </a:r>
          </a:p>
          <a:p>
            <a:pPr algn="just">
              <a:lnSpc>
                <a:spcPts val="4415"/>
              </a:lnSpc>
            </a:pPr>
            <a:r>
              <a:rPr lang="en-US" sz="2299">
                <a:solidFill>
                  <a:srgbClr val="000000"/>
                </a:solidFill>
                <a:latin typeface="Public Sans"/>
                <a:ea typeface="Public Sans"/>
                <a:cs typeface="Public Sans"/>
                <a:sym typeface="Public Sans"/>
              </a:rPr>
              <a:t>- Loại bỏ f1: Việc loại bỏ f1 sẽ vi phạm phụ thuộc hàm f2 (HR → C). </a:t>
            </a:r>
          </a:p>
          <a:p>
            <a:pPr algn="just">
              <a:lnSpc>
                <a:spcPts val="4415"/>
              </a:lnSpc>
            </a:pPr>
            <a:r>
              <a:rPr lang="en-US" sz="2299">
                <a:solidFill>
                  <a:srgbClr val="000000"/>
                </a:solidFill>
                <a:latin typeface="Public Sans"/>
                <a:ea typeface="Public Sans"/>
                <a:cs typeface="Public Sans"/>
                <a:sym typeface="Public Sans"/>
              </a:rPr>
              <a:t>- Loại bỏ f3: Việc loại bỏ f3 sẽ vi phạm phụ thuộc hàm f5 (HS → R). </a:t>
            </a:r>
          </a:p>
          <a:p>
            <a:pPr algn="just">
              <a:lnSpc>
                <a:spcPts val="4415"/>
              </a:lnSpc>
            </a:pPr>
            <a:r>
              <a:rPr lang="en-US" sz="2299">
                <a:solidFill>
                  <a:srgbClr val="000000"/>
                </a:solidFill>
                <a:latin typeface="Public Sans"/>
                <a:ea typeface="Public Sans"/>
                <a:cs typeface="Public Sans"/>
                <a:sym typeface="Public Sans"/>
              </a:rPr>
              <a:t>- Loại bỏ f4: Việc loại bỏ f4 không vi phạm bất kỳ phụ thuộc hàm nào khác. </a:t>
            </a:r>
          </a:p>
          <a:p>
            <a:pPr algn="just">
              <a:lnSpc>
                <a:spcPts val="4415"/>
              </a:lnSpc>
            </a:pPr>
            <a:r>
              <a:rPr lang="en-US" sz="2299">
                <a:solidFill>
                  <a:srgbClr val="000000"/>
                </a:solidFill>
                <a:latin typeface="Public Sans"/>
                <a:ea typeface="Public Sans"/>
                <a:cs typeface="Public Sans"/>
                <a:sym typeface="Public Sans"/>
              </a:rPr>
              <a:t>Do đó, tập phụ thuộc hàm f1, f3, f4 là tối thiểu. </a:t>
            </a:r>
          </a:p>
          <a:p>
            <a:pPr algn="just">
              <a:lnSpc>
                <a:spcPts val="4415"/>
              </a:lnSpc>
            </a:pPr>
            <a:r>
              <a:rPr lang="en-US" sz="2299" b="1">
                <a:solidFill>
                  <a:srgbClr val="000000"/>
                </a:solidFill>
                <a:latin typeface="Public Sans Bold"/>
                <a:ea typeface="Public Sans Bold"/>
                <a:cs typeface="Public Sans Bold"/>
                <a:sym typeface="Public Sans Bold"/>
              </a:rPr>
              <a:t>Kết luận: Phủ tối thiểu của F cho lược đồ quan hệ Q và tập phụ thuộc dữ liệu f là {C → T, HT → R, CS → G}.</a:t>
            </a:r>
          </a:p>
        </p:txBody>
      </p:sp>
      <p:sp>
        <p:nvSpPr>
          <p:cNvPr id="14" name="TextBox 14"/>
          <p:cNvSpPr txBox="1"/>
          <p:nvPr/>
        </p:nvSpPr>
        <p:spPr>
          <a:xfrm>
            <a:off x="1028700" y="433411"/>
            <a:ext cx="16391965" cy="622881"/>
          </a:xfrm>
          <a:prstGeom prst="rect">
            <a:avLst/>
          </a:prstGeom>
        </p:spPr>
        <p:txBody>
          <a:bodyPr lIns="0" tIns="0" rIns="0" bIns="0" rtlCol="0" anchor="t">
            <a:spAutoFit/>
          </a:bodyPr>
          <a:lstStyle/>
          <a:p>
            <a:pPr marL="0" lvl="0" indent="0" algn="l">
              <a:lnSpc>
                <a:spcPts val="4766"/>
              </a:lnSpc>
              <a:spcBef>
                <a:spcPct val="0"/>
              </a:spcBef>
            </a:pPr>
            <a:r>
              <a:rPr lang="en-US" sz="4496" b="1">
                <a:solidFill>
                  <a:srgbClr val="004CCF"/>
                </a:solidFill>
                <a:latin typeface="Aileron Ultra-Bold"/>
                <a:ea typeface="Aileron Ultra-Bold"/>
                <a:cs typeface="Aileron Ultra-Bold"/>
                <a:sym typeface="Aileron Ultra-Bold"/>
              </a:rPr>
              <a:t>Câu 6: Xét lược đồ quan hệ và tập phụ thuộc dữ liệu: </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926852" y="-382439"/>
            <a:ext cx="9048484" cy="11051878"/>
            <a:chExt cx="2458725" cy="3003103"/>
          </a:xfrm>
        </p:grpSpPr>
        <p:sp>
          <p:nvSpPr>
            <p:cNvPr id="3" name="Freeform 3"/>
            <p:cNvSpPr/>
            <p:nvPr/>
          </p:nvSpPr>
          <p:spPr>
            <a:xfrm>
              <a:off x="0" y="0"/>
              <a:ext cx="2458725" cy="3003103"/>
            </a:xfrm>
            <a:custGeom>
              <a:rect l="l" t="t" r="r" b="b"/>
              <a:pathLst>
                <a:path w="2458725" h="3003103">
                  <a:moveTo>
                    <a:pt x="34224" y="0"/>
                  </a:moveTo>
                  <a:lnTo>
                    <a:pt x="2424501" y="0"/>
                  </a:lnTo>
                  <a:cubicBezTo>
                    <a:pt x="2443403" y="0"/>
                    <a:pt x="2458725" y="15323"/>
                    <a:pt x="2458725" y="34224"/>
                  </a:cubicBezTo>
                  <a:lnTo>
                    <a:pt x="2458725" y="2968879"/>
                  </a:lnTo>
                  <a:cubicBezTo>
                    <a:pt x="2458725" y="2987781"/>
                    <a:pt x="2443403" y="3003103"/>
                    <a:pt x="2424501" y="3003103"/>
                  </a:cubicBezTo>
                  <a:lnTo>
                    <a:pt x="34224" y="3003103"/>
                  </a:lnTo>
                  <a:cubicBezTo>
                    <a:pt x="15323" y="3003103"/>
                    <a:pt x="0" y="2987781"/>
                    <a:pt x="0" y="2968879"/>
                  </a:cubicBezTo>
                  <a:lnTo>
                    <a:pt x="0" y="34224"/>
                  </a:lnTo>
                  <a:cubicBezTo>
                    <a:pt x="0" y="15323"/>
                    <a:pt x="15323" y="0"/>
                    <a:pt x="34224" y="0"/>
                  </a:cubicBezTo>
                  <a:close/>
                </a:path>
              </a:pathLst>
            </a:custGeom>
            <a:solidFill>
              <a:srgbClr val="5A93F6"/>
            </a:solidFill>
          </p:spPr>
          <p:txBody>
            <a:bodyPr/>
            <a:lstStyle/>
            <a:p/>
          </p:txBody>
        </p:sp>
        <p:sp>
          <p:nvSpPr>
            <p:cNvPr id="4" name="TextBox 4"/>
            <p:cNvSpPr txBox="1"/>
            <p:nvPr/>
          </p:nvSpPr>
          <p:spPr>
            <a:xfrm>
              <a:off x="0" y="-47625"/>
              <a:ext cx="2458725" cy="3050728"/>
            </a:xfrm>
            <a:prstGeom prst="rect">
              <a:avLst/>
            </a:prstGeom>
          </p:spPr>
          <p:txBody>
            <a:bodyPr lIns="43301" tIns="43301" rIns="43301" bIns="43301" rtlCol="0" anchor="ctr"/>
            <a:lstStyle/>
            <a:p>
              <a:pPr algn="ctr">
                <a:lnSpc>
                  <a:spcPts val="3258"/>
                </a:lnSpc>
              </a:pPr>
            </a:p>
          </p:txBody>
        </p:sp>
      </p:grpSp>
      <p:grpSp>
        <p:nvGrpSpPr>
          <p:cNvPr id="5" name="Group 5"/>
          <p:cNvGrpSpPr/>
          <p:nvPr/>
        </p:nvGrpSpPr>
        <p:grpSpPr>
          <a:xfrm>
            <a:off x="6904335" y="-593857"/>
            <a:ext cx="11905835" cy="11263296"/>
            <a:chExt cx="3235147" cy="3060551"/>
          </a:xfrm>
        </p:grpSpPr>
        <p:sp>
          <p:nvSpPr>
            <p:cNvPr id="6" name="Freeform 6"/>
            <p:cNvSpPr/>
            <p:nvPr/>
          </p:nvSpPr>
          <p:spPr>
            <a:xfrm>
              <a:off x="0" y="0"/>
              <a:ext cx="3235147" cy="3060551"/>
            </a:xfrm>
            <a:custGeom>
              <a:rect l="l" t="t" r="r" b="b"/>
              <a:pathLst>
                <a:path w="3235147" h="3060551">
                  <a:moveTo>
                    <a:pt x="26011" y="0"/>
                  </a:moveTo>
                  <a:lnTo>
                    <a:pt x="3209137" y="0"/>
                  </a:lnTo>
                  <a:cubicBezTo>
                    <a:pt x="3216035" y="0"/>
                    <a:pt x="3222651" y="2740"/>
                    <a:pt x="3227529" y="7618"/>
                  </a:cubicBezTo>
                  <a:cubicBezTo>
                    <a:pt x="3232407" y="12496"/>
                    <a:pt x="3235147" y="19112"/>
                    <a:pt x="3235147" y="26011"/>
                  </a:cubicBezTo>
                  <a:lnTo>
                    <a:pt x="3235147" y="3034541"/>
                  </a:lnTo>
                  <a:cubicBezTo>
                    <a:pt x="3235147" y="3041439"/>
                    <a:pt x="3232407" y="3048055"/>
                    <a:pt x="3227529" y="3052933"/>
                  </a:cubicBezTo>
                  <a:cubicBezTo>
                    <a:pt x="3222651" y="3057811"/>
                    <a:pt x="3216035" y="3060551"/>
                    <a:pt x="3209137" y="3060551"/>
                  </a:cubicBezTo>
                  <a:lnTo>
                    <a:pt x="26011" y="3060551"/>
                  </a:lnTo>
                  <a:cubicBezTo>
                    <a:pt x="19112" y="3060551"/>
                    <a:pt x="12496" y="3057811"/>
                    <a:pt x="7618" y="3052933"/>
                  </a:cubicBezTo>
                  <a:cubicBezTo>
                    <a:pt x="2740" y="3048055"/>
                    <a:pt x="0" y="3041439"/>
                    <a:pt x="0" y="3034541"/>
                  </a:cubicBezTo>
                  <a:lnTo>
                    <a:pt x="0" y="26011"/>
                  </a:lnTo>
                  <a:cubicBezTo>
                    <a:pt x="0" y="19112"/>
                    <a:pt x="2740" y="12496"/>
                    <a:pt x="7618" y="7618"/>
                  </a:cubicBezTo>
                  <a:cubicBezTo>
                    <a:pt x="12496" y="2740"/>
                    <a:pt x="19112" y="0"/>
                    <a:pt x="26011" y="0"/>
                  </a:cubicBezTo>
                  <a:close/>
                </a:path>
              </a:pathLst>
            </a:custGeom>
            <a:solidFill>
              <a:srgbClr val="F2F2F2"/>
            </a:solidFill>
          </p:spPr>
          <p:txBody>
            <a:bodyPr/>
            <a:lstStyle/>
            <a:p/>
          </p:txBody>
        </p:sp>
        <p:sp>
          <p:nvSpPr>
            <p:cNvPr id="7" name="TextBox 7"/>
            <p:cNvSpPr txBox="1"/>
            <p:nvPr/>
          </p:nvSpPr>
          <p:spPr>
            <a:xfrm>
              <a:off x="0" y="-47625"/>
              <a:ext cx="3235147" cy="3108176"/>
            </a:xfrm>
            <a:prstGeom prst="rect">
              <a:avLst/>
            </a:prstGeom>
          </p:spPr>
          <p:txBody>
            <a:bodyPr lIns="43301" tIns="43301" rIns="43301" bIns="43301" rtlCol="0" anchor="ctr"/>
            <a:lstStyle/>
            <a:p>
              <a:pPr algn="ctr">
                <a:lnSpc>
                  <a:spcPts val="3258"/>
                </a:lnSpc>
              </a:pPr>
            </a:p>
          </p:txBody>
        </p:sp>
      </p:grpSp>
      <p:graphicFrame>
        <p:nvGraphicFramePr>
          <p:cNvPr id="8" name="Table 8"/>
          <p:cNvGraphicFramePr>
            <a:graphicFrameLocks noGrp="1"/>
          </p:cNvGraphicFramePr>
          <p:nvPr/>
        </p:nvGraphicFramePr>
        <p:xfrm>
          <a:off x="7464436" y="3377660"/>
          <a:ext cx="9794864" cy="4814298"/>
        </p:xfrm>
        <a:graphic>
          <a:graphicData uri="http://schemas.openxmlformats.org/drawingml/2006/table">
            <a:tbl>
              <a:tblPr/>
              <a:tblGrid>
                <a:gridCol w="2448716"/>
                <a:gridCol w="2920607"/>
                <a:gridCol w="1976825"/>
                <a:gridCol w="2448716"/>
              </a:tblGrid>
              <a:tr h="1784122">
                <a:tc>
                  <a:txBody>
                    <a:bodyPr vert="horz" wrap="square" rtlCol="0" anchor="t"/>
                    <a:lstStyle/>
                    <a:p>
                      <a:pPr algn="ctr">
                        <a:lnSpc>
                          <a:spcPts val="3640"/>
                        </a:lnSpc>
                        <a:defRPr/>
                      </a:pPr>
                      <a:r>
                        <a:rPr lang="en-US" sz="2600" b="1">
                          <a:solidFill>
                            <a:srgbClr val="000000"/>
                          </a:solidFill>
                          <a:latin typeface="Public Sans Bold"/>
                          <a:ea typeface="Public Sans Bold"/>
                          <a:cs typeface="Public Sans Bold"/>
                          <a:sym typeface="Public Sans Bold"/>
                        </a:rPr>
                        <a:t>𝑋𝑖 ∪ 𝑇𝑁</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640"/>
                        </a:lnSpc>
                        <a:defRPr/>
                      </a:pPr>
                      <a:r>
                        <a:rPr lang="en-US" sz="2600" b="1">
                          <a:solidFill>
                            <a:srgbClr val="000000"/>
                          </a:solidFill>
                          <a:latin typeface="Public Sans Bold"/>
                          <a:ea typeface="Public Sans Bold"/>
                          <a:cs typeface="Public Sans Bold"/>
                          <a:sym typeface="Public Sans Bold"/>
                        </a:rPr>
                        <a:t>(𝑋𝑖 ∪ 𝑇𝑁)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640"/>
                        </a:lnSpc>
                        <a:defRPr/>
                      </a:pPr>
                      <a:r>
                        <a:rPr lang="en-US" sz="2600" b="1">
                          <a:solidFill>
                            <a:srgbClr val="000000"/>
                          </a:solidFill>
                          <a:latin typeface="Public Sans Bold"/>
                          <a:ea typeface="Public Sans Bold"/>
                          <a:cs typeface="Public Sans Bold"/>
                          <a:sym typeface="Public Sans Bold"/>
                        </a:rPr>
                        <a:t>Siêu khóa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640"/>
                        </a:lnSpc>
                        <a:defRPr/>
                      </a:pPr>
                      <a:r>
                        <a:rPr lang="en-US" sz="2600" b="1">
                          <a:solidFill>
                            <a:srgbClr val="000000"/>
                          </a:solidFill>
                          <a:latin typeface="Public Sans Bold"/>
                          <a:ea typeface="Public Sans Bold"/>
                          <a:cs typeface="Public Sans Bold"/>
                          <a:sym typeface="Public Sans Bold"/>
                        </a:rPr>
                        <a:t>Khóa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515088">
                <a:tc>
                  <a:txBody>
                    <a:bodyPr vert="horz" wrap="square" rtlCol="0" anchor="t"/>
                    <a:lstStyle/>
                    <a:p>
                      <a:pPr algn="ctr">
                        <a:lnSpc>
                          <a:spcPts val="3640"/>
                        </a:lnSpc>
                        <a:defRPr/>
                      </a:pPr>
                      <a:r>
                        <a:rPr lang="en-US" sz="2600">
                          <a:solidFill>
                            <a:srgbClr val="000000"/>
                          </a:solidFill>
                          <a:latin typeface="Public Sans"/>
                          <a:ea typeface="Public Sans"/>
                          <a:cs typeface="Public Sans"/>
                          <a:sym typeface="Public Sans"/>
                        </a:rPr>
                        <a:t>ACB</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640"/>
                        </a:lnSpc>
                        <a:defRPr/>
                      </a:pPr>
                      <a:r>
                        <a:rPr lang="en-US" sz="2600">
                          <a:solidFill>
                            <a:srgbClr val="000000"/>
                          </a:solidFill>
                          <a:latin typeface="Public Sans"/>
                          <a:ea typeface="Public Sans"/>
                          <a:cs typeface="Public Sans"/>
                          <a:sym typeface="Public Sans"/>
                        </a:rPr>
                        <a:t>ABCDEH = 𝑅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640"/>
                        </a:lnSpc>
                        <a:defRPr/>
                      </a:pPr>
                      <a:r>
                        <a:rPr lang="en-US" sz="2600">
                          <a:solidFill>
                            <a:srgbClr val="000000"/>
                          </a:solidFill>
                          <a:latin typeface="Public Sans"/>
                          <a:ea typeface="Public Sans"/>
                          <a:cs typeface="Public Sans"/>
                          <a:sym typeface="Public Sans"/>
                        </a:rPr>
                        <a:t>ACB</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640"/>
                        </a:lnSpc>
                        <a:defRPr/>
                      </a:pPr>
                      <a:r>
                        <a:rPr lang="en-US" sz="2600">
                          <a:solidFill>
                            <a:srgbClr val="000000"/>
                          </a:solidFill>
                          <a:latin typeface="Public Sans"/>
                          <a:ea typeface="Public Sans"/>
                          <a:cs typeface="Public Sans"/>
                          <a:sym typeface="Public Sans"/>
                        </a:rPr>
                        <a:t>CB</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515088">
                <a:tc>
                  <a:txBody>
                    <a:bodyPr vert="horz" wrap="square" rtlCol="0" anchor="t"/>
                    <a:lstStyle/>
                    <a:p>
                      <a:pPr algn="ctr">
                        <a:lnSpc>
                          <a:spcPts val="3640"/>
                        </a:lnSpc>
                        <a:defRPr/>
                      </a:pPr>
                      <a:r>
                        <a:rPr lang="en-US" sz="2600">
                          <a:solidFill>
                            <a:srgbClr val="000000"/>
                          </a:solidFill>
                          <a:latin typeface="Public Sans"/>
                          <a:ea typeface="Public Sans"/>
                          <a:cs typeface="Public Sans"/>
                          <a:sym typeface="Public Sans"/>
                        </a:rPr>
                        <a:t>ACBE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640"/>
                        </a:lnSpc>
                        <a:defRPr/>
                      </a:pPr>
                      <a:r>
                        <a:rPr lang="en-US" sz="2600">
                          <a:solidFill>
                            <a:srgbClr val="000000"/>
                          </a:solidFill>
                          <a:latin typeface="Public Sans"/>
                          <a:ea typeface="Public Sans"/>
                          <a:cs typeface="Public Sans"/>
                          <a:sym typeface="Public Sans"/>
                        </a:rPr>
                        <a:t>ABCDEH = 𝑅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640"/>
                        </a:lnSpc>
                        <a:defRPr/>
                      </a:pPr>
                      <a:r>
                        <a:rPr lang="en-US" sz="2600">
                          <a:solidFill>
                            <a:srgbClr val="000000"/>
                          </a:solidFill>
                          <a:latin typeface="Public Sans"/>
                          <a:ea typeface="Public Sans"/>
                          <a:cs typeface="Public Sans"/>
                          <a:sym typeface="Public Sans"/>
                        </a:rPr>
                        <a:t>ACBE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vert="horz" wrap="square" rtlCol="0" anchor="t"/>
                    <a:lstStyle/>
                    <a:p>
                      <a:pPr algn="ctr">
                        <a:lnSpc>
                          <a:spcPts val="364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9" name="TextBox 9"/>
          <p:cNvSpPr txBox="1"/>
          <p:nvPr/>
        </p:nvSpPr>
        <p:spPr>
          <a:xfrm>
            <a:off x="7464436" y="2482"/>
            <a:ext cx="9041754" cy="3102483"/>
          </a:xfrm>
          <a:prstGeom prst="rect">
            <a:avLst/>
          </a:prstGeom>
        </p:spPr>
        <p:txBody>
          <a:bodyPr lIns="0" tIns="0" rIns="0" bIns="0" rtlCol="0" anchor="t">
            <a:spAutoFit/>
          </a:bodyPr>
          <a:lstStyle/>
          <a:p>
            <a:pPr algn="just">
              <a:lnSpc>
                <a:spcPts val="4955"/>
              </a:lnSpc>
            </a:pPr>
            <a:r>
              <a:rPr lang="en-US" sz="2799">
                <a:solidFill>
                  <a:srgbClr val="000000"/>
                </a:solidFill>
                <a:latin typeface="Public Sans"/>
                <a:ea typeface="Public Sans"/>
                <a:cs typeface="Public Sans"/>
                <a:sym typeface="Public Sans"/>
              </a:rPr>
              <a:t>Vế trái A;C;E </a:t>
            </a:r>
          </a:p>
          <a:p>
            <a:pPr algn="just">
              <a:lnSpc>
                <a:spcPts val="4955"/>
              </a:lnSpc>
            </a:pPr>
            <a:r>
              <a:rPr lang="en-US" sz="2799">
                <a:solidFill>
                  <a:srgbClr val="000000"/>
                </a:solidFill>
                <a:latin typeface="Public Sans"/>
                <a:ea typeface="Public Sans"/>
                <a:cs typeface="Public Sans"/>
                <a:sym typeface="Public Sans"/>
              </a:rPr>
              <a:t>Vế Phải E;D;DH </a:t>
            </a:r>
          </a:p>
          <a:p>
            <a:pPr algn="just">
              <a:lnSpc>
                <a:spcPts val="4955"/>
              </a:lnSpc>
            </a:pPr>
            <a:r>
              <a:rPr lang="en-US" sz="2799">
                <a:solidFill>
                  <a:srgbClr val="000000"/>
                </a:solidFill>
                <a:latin typeface="Public Sans"/>
                <a:ea typeface="Public Sans"/>
                <a:cs typeface="Public Sans"/>
                <a:sym typeface="Public Sans"/>
              </a:rPr>
              <a:t>Vì B không nằm trong hai vế trái và phải =&gt; B là TN</a:t>
            </a:r>
          </a:p>
          <a:p>
            <a:pPr algn="just">
              <a:lnSpc>
                <a:spcPts val="4955"/>
              </a:lnSpc>
            </a:pPr>
            <a:r>
              <a:rPr lang="en-US" sz="2799">
                <a:solidFill>
                  <a:srgbClr val="000000"/>
                </a:solidFill>
                <a:latin typeface="Public Sans"/>
                <a:ea typeface="Public Sans"/>
                <a:cs typeface="Public Sans"/>
                <a:sym typeface="Public Sans"/>
              </a:rPr>
              <a:t>=&gt; TN: A,C,B </a:t>
            </a:r>
          </a:p>
          <a:p>
            <a:pPr algn="just">
              <a:lnSpc>
                <a:spcPts val="4955"/>
              </a:lnSpc>
            </a:pPr>
            <a:r>
              <a:rPr lang="en-US" sz="2799">
                <a:solidFill>
                  <a:srgbClr val="000000"/>
                </a:solidFill>
                <a:latin typeface="Public Sans"/>
                <a:ea typeface="Public Sans"/>
                <a:cs typeface="Public Sans"/>
                <a:sym typeface="Public Sans"/>
              </a:rPr>
              <a:t>     TG: E</a:t>
            </a:r>
          </a:p>
        </p:txBody>
      </p:sp>
      <p:sp>
        <p:nvSpPr>
          <p:cNvPr id="10" name="TextBox 10"/>
          <p:cNvSpPr txBox="1"/>
          <p:nvPr/>
        </p:nvSpPr>
        <p:spPr>
          <a:xfrm>
            <a:off x="290445" y="1544024"/>
            <a:ext cx="6613890" cy="8166100"/>
          </a:xfrm>
          <a:prstGeom prst="rect">
            <a:avLst/>
          </a:prstGeom>
        </p:spPr>
        <p:txBody>
          <a:bodyPr lIns="0" tIns="0" rIns="0" bIns="0" rtlCol="0" anchor="t">
            <a:spAutoFit/>
          </a:bodyPr>
          <a:lstStyle/>
          <a:p>
            <a:pPr algn="l">
              <a:lnSpc>
                <a:spcPts val="9350"/>
              </a:lnSpc>
            </a:pPr>
            <a:r>
              <a:rPr lang="en-US" sz="5000" b="1">
                <a:solidFill>
                  <a:srgbClr val="FFFFFF"/>
                </a:solidFill>
                <a:latin typeface="Aileron Ultra-Bold"/>
                <a:ea typeface="Aileron Ultra-Bold"/>
                <a:cs typeface="Aileron Ultra-Bold"/>
                <a:sym typeface="Aileron Ultra-Bold"/>
              </a:rPr>
              <a:t>Câu 7: Q(A,B,C,D,E,H) F={A → E; C → D; </a:t>
            </a:r>
          </a:p>
          <a:p>
            <a:pPr algn="l">
              <a:lnSpc>
                <a:spcPts val="9350"/>
              </a:lnSpc>
            </a:pPr>
            <a:r>
              <a:rPr lang="en-US" sz="5000" b="1">
                <a:solidFill>
                  <a:srgbClr val="FFFFFF"/>
                </a:solidFill>
                <a:latin typeface="Aileron Ultra-Bold"/>
                <a:ea typeface="Aileron Ultra-Bold"/>
                <a:cs typeface="Aileron Ultra-Bold"/>
                <a:sym typeface="Aileron Ultra-Bold"/>
              </a:rPr>
              <a:t>E → DH}</a:t>
            </a:r>
          </a:p>
          <a:p>
            <a:pPr algn="l">
              <a:lnSpc>
                <a:spcPts val="9350"/>
              </a:lnSpc>
            </a:pPr>
            <a:r>
              <a:rPr lang="en-US" sz="5000" b="1">
                <a:solidFill>
                  <a:srgbClr val="FFFFFF"/>
                </a:solidFill>
                <a:latin typeface="Aileron Ultra-Bold"/>
                <a:ea typeface="Aileron Ultra-Bold"/>
                <a:cs typeface="Aileron Ultra-Bold"/>
                <a:sym typeface="Aileron Ultra-Bold"/>
              </a:rPr>
              <a:t> chứng minh </a:t>
            </a:r>
          </a:p>
          <a:p>
            <a:pPr algn="l">
              <a:lnSpc>
                <a:spcPts val="9350"/>
              </a:lnSpc>
            </a:pPr>
            <a:r>
              <a:rPr lang="en-US" sz="5000" b="1">
                <a:solidFill>
                  <a:srgbClr val="FFFFFF"/>
                </a:solidFill>
                <a:latin typeface="Aileron Ultra-Bold"/>
                <a:ea typeface="Aileron Ultra-Bold"/>
                <a:cs typeface="Aileron Ultra-Bold"/>
                <a:sym typeface="Aileron Ultra-Bold"/>
              </a:rPr>
              <a:t>K={A,B,C} là khóa duy nhất của Q</a:t>
            </a:r>
          </a:p>
          <a:p>
            <a:pPr marL="0" lvl="0" indent="0" algn="l">
              <a:lnSpc>
                <a:spcPts val="9350"/>
              </a:lnSpc>
            </a:pPr>
            <a:endParaRPr lang="en-US" sz="5000" b="1">
              <a:solidFill>
                <a:srgbClr val="FFFFFF"/>
              </a:solidFill>
              <a:latin typeface="Aileron Ultra-Bold"/>
              <a:ea typeface="Aileron Ultra-Bold"/>
              <a:cs typeface="Aileron Ultra-Bold"/>
              <a:sym typeface="Aileron Ultra-Bold"/>
            </a:endParaRPr>
          </a:p>
        </p:txBody>
      </p:sp>
      <p:grpSp>
        <p:nvGrpSpPr>
          <p:cNvPr id="11" name="Group 11"/>
          <p:cNvGrpSpPr/>
          <p:nvPr/>
        </p:nvGrpSpPr>
        <p:grpSpPr>
          <a:xfrm>
            <a:off x="7633982" y="8947279"/>
            <a:ext cx="7806087" cy="955163"/>
            <a:chExt cx="2055924" cy="251565"/>
          </a:xfrm>
        </p:grpSpPr>
        <p:sp>
          <p:nvSpPr>
            <p:cNvPr id="12" name="Freeform 12"/>
            <p:cNvSpPr/>
            <p:nvPr/>
          </p:nvSpPr>
          <p:spPr>
            <a:xfrm>
              <a:off x="0" y="0"/>
              <a:ext cx="2055924" cy="251565"/>
            </a:xfrm>
            <a:custGeom>
              <a:rect l="l" t="t" r="r" b="b"/>
              <a:pathLst>
                <a:path w="2055924" h="251565">
                  <a:moveTo>
                    <a:pt x="0" y="0"/>
                  </a:moveTo>
                  <a:lnTo>
                    <a:pt x="2055924" y="0"/>
                  </a:lnTo>
                  <a:lnTo>
                    <a:pt x="2055924" y="251565"/>
                  </a:lnTo>
                  <a:lnTo>
                    <a:pt x="0" y="251565"/>
                  </a:lnTo>
                  <a:close/>
                </a:path>
              </a:pathLst>
            </a:custGeom>
            <a:solidFill>
              <a:srgbClr val="F2F2F2"/>
            </a:solidFill>
            <a:ln w="38100" cap="sq">
              <a:solidFill>
                <a:srgbClr val="000000"/>
              </a:solidFill>
              <a:prstDash val="solid"/>
              <a:miter/>
            </a:ln>
          </p:spPr>
          <p:txBody>
            <a:bodyPr/>
            <a:lstStyle/>
            <a:p/>
          </p:txBody>
        </p:sp>
        <p:sp>
          <p:nvSpPr>
            <p:cNvPr id="13" name="TextBox 13"/>
            <p:cNvSpPr txBox="1"/>
            <p:nvPr/>
          </p:nvSpPr>
          <p:spPr>
            <a:xfrm>
              <a:off x="0" y="-47625"/>
              <a:ext cx="2055924" cy="299190"/>
            </a:xfrm>
            <a:prstGeom prst="rect">
              <a:avLst/>
            </a:prstGeom>
          </p:spPr>
          <p:txBody>
            <a:bodyPr lIns="50800" tIns="50800" rIns="50800" bIns="50800" rtlCol="0" anchor="ctr"/>
            <a:lstStyle/>
            <a:p>
              <a:pPr algn="ctr">
                <a:lnSpc>
                  <a:spcPts val="3258"/>
                </a:lnSpc>
              </a:pPr>
            </a:p>
          </p:txBody>
        </p:sp>
      </p:grpSp>
      <p:sp>
        <p:nvSpPr>
          <p:cNvPr id="14" name="TextBox 14"/>
          <p:cNvSpPr txBox="1"/>
          <p:nvPr/>
        </p:nvSpPr>
        <p:spPr>
          <a:xfrm>
            <a:off x="8051137" y="9096375"/>
            <a:ext cx="6971775" cy="584328"/>
          </a:xfrm>
          <a:prstGeom prst="rect">
            <a:avLst/>
          </a:prstGeom>
        </p:spPr>
        <p:txBody>
          <a:bodyPr lIns="0" tIns="0" rIns="0" bIns="0" rtlCol="0" anchor="t">
            <a:spAutoFit/>
          </a:bodyPr>
          <a:lstStyle/>
          <a:p>
            <a:pPr algn="just">
              <a:lnSpc>
                <a:spcPts val="4983"/>
              </a:lnSpc>
            </a:pPr>
            <a:r>
              <a:rPr lang="en-US" sz="2799" b="1">
                <a:solidFill>
                  <a:srgbClr val="000000"/>
                </a:solidFill>
                <a:latin typeface="Public Sans Bold"/>
                <a:ea typeface="Public Sans Bold"/>
                <a:cs typeface="Public Sans Bold"/>
                <a:sym typeface="Public Sans Bold"/>
              </a:rPr>
              <a:t>=&gt; K = { A ; B ; C } Là khóa duy nhất của Q.</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926852" y="-382439"/>
            <a:ext cx="20292709" cy="2004550"/>
            <a:chExt cx="5514094" cy="544692"/>
          </a:xfrm>
        </p:grpSpPr>
        <p:sp>
          <p:nvSpPr>
            <p:cNvPr id="3" name="Freeform 3"/>
            <p:cNvSpPr/>
            <p:nvPr/>
          </p:nvSpPr>
          <p:spPr>
            <a:xfrm>
              <a:off x="0" y="0"/>
              <a:ext cx="5514094" cy="544692"/>
            </a:xfrm>
            <a:custGeom>
              <a:rect l="l" t="t" r="r" b="b"/>
              <a:pathLst>
                <a:path w="5514094" h="544692">
                  <a:moveTo>
                    <a:pt x="15260" y="0"/>
                  </a:moveTo>
                  <a:lnTo>
                    <a:pt x="5498834" y="0"/>
                  </a:lnTo>
                  <a:cubicBezTo>
                    <a:pt x="5507262" y="0"/>
                    <a:pt x="5514094" y="6832"/>
                    <a:pt x="5514094" y="15260"/>
                  </a:cubicBezTo>
                  <a:lnTo>
                    <a:pt x="5514094" y="529432"/>
                  </a:lnTo>
                  <a:cubicBezTo>
                    <a:pt x="5514094" y="533479"/>
                    <a:pt x="5512486" y="537360"/>
                    <a:pt x="5509624" y="540222"/>
                  </a:cubicBezTo>
                  <a:cubicBezTo>
                    <a:pt x="5506762" y="543084"/>
                    <a:pt x="5502881" y="544692"/>
                    <a:pt x="5498834" y="544692"/>
                  </a:cubicBezTo>
                  <a:lnTo>
                    <a:pt x="15260" y="544692"/>
                  </a:lnTo>
                  <a:cubicBezTo>
                    <a:pt x="6832" y="544692"/>
                    <a:pt x="0" y="537860"/>
                    <a:pt x="0" y="529432"/>
                  </a:cubicBezTo>
                  <a:lnTo>
                    <a:pt x="0" y="15260"/>
                  </a:lnTo>
                  <a:cubicBezTo>
                    <a:pt x="0" y="11213"/>
                    <a:pt x="1608" y="7332"/>
                    <a:pt x="4470" y="4470"/>
                  </a:cubicBezTo>
                  <a:cubicBezTo>
                    <a:pt x="7332" y="1608"/>
                    <a:pt x="11213" y="0"/>
                    <a:pt x="15260" y="0"/>
                  </a:cubicBezTo>
                  <a:close/>
                </a:path>
              </a:pathLst>
            </a:custGeom>
            <a:solidFill>
              <a:srgbClr val="004CCF"/>
            </a:solidFill>
          </p:spPr>
          <p:txBody>
            <a:bodyPr/>
            <a:lstStyle/>
            <a:p/>
          </p:txBody>
        </p:sp>
        <p:sp>
          <p:nvSpPr>
            <p:cNvPr id="4" name="TextBox 4"/>
            <p:cNvSpPr txBox="1"/>
            <p:nvPr/>
          </p:nvSpPr>
          <p:spPr>
            <a:xfrm>
              <a:off x="0" y="-47625"/>
              <a:ext cx="5514094" cy="592317"/>
            </a:xfrm>
            <a:prstGeom prst="rect">
              <a:avLst/>
            </a:prstGeom>
          </p:spPr>
          <p:txBody>
            <a:bodyPr lIns="43301" tIns="43301" rIns="43301" bIns="43301" rtlCol="0" anchor="ctr"/>
            <a:lstStyle/>
            <a:p>
              <a:pPr algn="ctr">
                <a:lnSpc>
                  <a:spcPts val="3258"/>
                </a:lnSpc>
              </a:pPr>
            </a:p>
          </p:txBody>
        </p:sp>
      </p:grpSp>
      <p:grpSp>
        <p:nvGrpSpPr>
          <p:cNvPr id="5" name="Group 5"/>
          <p:cNvGrpSpPr/>
          <p:nvPr/>
        </p:nvGrpSpPr>
        <p:grpSpPr>
          <a:xfrm>
            <a:off x="0" y="1389123"/>
            <a:ext cx="19365857" cy="11263296"/>
            <a:chExt cx="5262243" cy="3060551"/>
          </a:xfrm>
        </p:grpSpPr>
        <p:sp>
          <p:nvSpPr>
            <p:cNvPr id="6" name="Freeform 6"/>
            <p:cNvSpPr/>
            <p:nvPr/>
          </p:nvSpPr>
          <p:spPr>
            <a:xfrm>
              <a:off x="0" y="0"/>
              <a:ext cx="5262243" cy="3060551"/>
            </a:xfrm>
            <a:custGeom>
              <a:rect l="l" t="t" r="r" b="b"/>
              <a:pathLst>
                <a:path w="5262243" h="3060551">
                  <a:moveTo>
                    <a:pt x="15991" y="0"/>
                  </a:moveTo>
                  <a:lnTo>
                    <a:pt x="5246252" y="0"/>
                  </a:lnTo>
                  <a:cubicBezTo>
                    <a:pt x="5250493" y="0"/>
                    <a:pt x="5254560" y="1685"/>
                    <a:pt x="5257559" y="4684"/>
                  </a:cubicBezTo>
                  <a:cubicBezTo>
                    <a:pt x="5260558" y="7682"/>
                    <a:pt x="5262243" y="11750"/>
                    <a:pt x="5262243" y="15991"/>
                  </a:cubicBezTo>
                  <a:lnTo>
                    <a:pt x="5262243" y="3044560"/>
                  </a:lnTo>
                  <a:cubicBezTo>
                    <a:pt x="5262243" y="3053392"/>
                    <a:pt x="5255083" y="3060551"/>
                    <a:pt x="5246252" y="3060551"/>
                  </a:cubicBezTo>
                  <a:lnTo>
                    <a:pt x="15991" y="3060551"/>
                  </a:lnTo>
                  <a:cubicBezTo>
                    <a:pt x="7159" y="3060551"/>
                    <a:pt x="0" y="3053392"/>
                    <a:pt x="0" y="3044560"/>
                  </a:cubicBezTo>
                  <a:lnTo>
                    <a:pt x="0" y="15991"/>
                  </a:lnTo>
                  <a:cubicBezTo>
                    <a:pt x="0" y="7159"/>
                    <a:pt x="7159" y="0"/>
                    <a:pt x="15991" y="0"/>
                  </a:cubicBezTo>
                  <a:close/>
                </a:path>
              </a:pathLst>
            </a:custGeom>
            <a:solidFill>
              <a:srgbClr val="FFFFFF"/>
            </a:solidFill>
          </p:spPr>
          <p:txBody>
            <a:bodyPr/>
            <a:lstStyle/>
            <a:p/>
          </p:txBody>
        </p:sp>
        <p:sp>
          <p:nvSpPr>
            <p:cNvPr id="7" name="TextBox 7"/>
            <p:cNvSpPr txBox="1"/>
            <p:nvPr/>
          </p:nvSpPr>
          <p:spPr>
            <a:xfrm>
              <a:off x="0" y="-47625"/>
              <a:ext cx="5262243" cy="3108176"/>
            </a:xfrm>
            <a:prstGeom prst="rect">
              <a:avLst/>
            </a:prstGeom>
          </p:spPr>
          <p:txBody>
            <a:bodyPr lIns="43301" tIns="43301" rIns="43301" bIns="43301" rtlCol="0" anchor="ctr"/>
            <a:lstStyle/>
            <a:p>
              <a:pPr algn="ctr">
                <a:lnSpc>
                  <a:spcPts val="3258"/>
                </a:lnSpc>
              </a:pPr>
            </a:p>
          </p:txBody>
        </p:sp>
      </p:grpSp>
      <p:grpSp>
        <p:nvGrpSpPr>
          <p:cNvPr id="8" name="Group 8"/>
          <p:cNvGrpSpPr/>
          <p:nvPr/>
        </p:nvGrpSpPr>
        <p:grpSpPr>
          <a:xfrm>
            <a:off x="6511807" y="9227118"/>
            <a:ext cx="5365373" cy="955163"/>
            <a:chExt cx="1413102" cy="251565"/>
          </a:xfrm>
        </p:grpSpPr>
        <p:sp>
          <p:nvSpPr>
            <p:cNvPr id="9" name="Freeform 9"/>
            <p:cNvSpPr/>
            <p:nvPr/>
          </p:nvSpPr>
          <p:spPr>
            <a:xfrm>
              <a:off x="0" y="0"/>
              <a:ext cx="1413102" cy="251565"/>
            </a:xfrm>
            <a:custGeom>
              <a:rect l="l" t="t" r="r" b="b"/>
              <a:pathLst>
                <a:path w="1413102" h="251565">
                  <a:moveTo>
                    <a:pt x="0" y="0"/>
                  </a:moveTo>
                  <a:lnTo>
                    <a:pt x="1413102" y="0"/>
                  </a:lnTo>
                  <a:lnTo>
                    <a:pt x="1413102" y="251565"/>
                  </a:lnTo>
                  <a:lnTo>
                    <a:pt x="0" y="251565"/>
                  </a:lnTo>
                  <a:close/>
                </a:path>
              </a:pathLst>
            </a:custGeom>
            <a:solidFill>
              <a:srgbClr val="FFFFFF"/>
            </a:solidFill>
            <a:ln w="38100" cap="sq">
              <a:solidFill>
                <a:srgbClr val="000000"/>
              </a:solidFill>
              <a:prstDash val="solid"/>
              <a:miter/>
            </a:ln>
          </p:spPr>
          <p:txBody>
            <a:bodyPr/>
            <a:lstStyle/>
            <a:p/>
          </p:txBody>
        </p:sp>
        <p:sp>
          <p:nvSpPr>
            <p:cNvPr id="10" name="TextBox 10"/>
            <p:cNvSpPr txBox="1"/>
            <p:nvPr/>
          </p:nvSpPr>
          <p:spPr>
            <a:xfrm>
              <a:off x="0" y="-47625"/>
              <a:ext cx="1413102" cy="299190"/>
            </a:xfrm>
            <a:prstGeom prst="rect">
              <a:avLst/>
            </a:prstGeom>
          </p:spPr>
          <p:txBody>
            <a:bodyPr lIns="50800" tIns="50800" rIns="50800" bIns="50800" rtlCol="0" anchor="ctr"/>
            <a:lstStyle/>
            <a:p>
              <a:pPr algn="ctr">
                <a:lnSpc>
                  <a:spcPts val="3258"/>
                </a:lnSpc>
              </a:pPr>
            </a:p>
          </p:txBody>
        </p:sp>
      </p:grpSp>
      <p:sp>
        <p:nvSpPr>
          <p:cNvPr id="11" name="Freeform 11"/>
          <p:cNvSpPr/>
          <p:nvPr/>
        </p:nvSpPr>
        <p:spPr>
          <a:xfrm>
            <a:off x="3256125" y="1826727"/>
            <a:ext cx="11926753" cy="6962242"/>
          </a:xfrm>
          <a:custGeom>
            <a:rect l="l" t="t" r="r" b="b"/>
            <a:pathLst>
              <a:path w="11926753" h="6962242">
                <a:moveTo>
                  <a:pt x="0" y="0"/>
                </a:moveTo>
                <a:lnTo>
                  <a:pt x="11926753" y="0"/>
                </a:lnTo>
                <a:lnTo>
                  <a:pt x="11926753" y="6962241"/>
                </a:lnTo>
                <a:lnTo>
                  <a:pt x="0" y="6962241"/>
                </a:lnTo>
                <a:lnTo>
                  <a:pt x="0" y="0"/>
                </a:lnTo>
                <a:close/>
              </a:path>
            </a:pathLst>
          </a:custGeom>
          <a:blipFill>
            <a:blip r:embed="rId2"/>
            <a:stretch>
              <a:fillRect/>
            </a:stretch>
          </a:blipFill>
        </p:spPr>
        <p:txBody>
          <a:bodyPr/>
          <a:lstStyle/>
          <a:p/>
        </p:txBody>
      </p:sp>
      <p:sp>
        <p:nvSpPr>
          <p:cNvPr id="12" name="TextBox 12"/>
          <p:cNvSpPr txBox="1"/>
          <p:nvPr/>
        </p:nvSpPr>
        <p:spPr>
          <a:xfrm>
            <a:off x="826662" y="1664802"/>
            <a:ext cx="2429463" cy="1216533"/>
          </a:xfrm>
          <a:prstGeom prst="rect">
            <a:avLst/>
          </a:prstGeom>
        </p:spPr>
        <p:txBody>
          <a:bodyPr lIns="0" tIns="0" rIns="0" bIns="0" rtlCol="0" anchor="t">
            <a:spAutoFit/>
          </a:bodyPr>
          <a:lstStyle/>
          <a:p>
            <a:pPr algn="just">
              <a:lnSpc>
                <a:spcPts val="4955"/>
              </a:lnSpc>
            </a:pPr>
            <a:r>
              <a:rPr lang="en-US" sz="2799" b="1">
                <a:solidFill>
                  <a:srgbClr val="000000"/>
                </a:solidFill>
                <a:latin typeface="Public Sans Bold"/>
                <a:ea typeface="Public Sans Bold"/>
                <a:cs typeface="Public Sans Bold"/>
                <a:sym typeface="Public Sans Bold"/>
              </a:rPr>
              <a:t>TN = {Ø}</a:t>
            </a:r>
          </a:p>
          <a:p>
            <a:pPr algn="just">
              <a:lnSpc>
                <a:spcPts val="4955"/>
              </a:lnSpc>
            </a:pPr>
            <a:r>
              <a:rPr lang="en-US" sz="2799" b="1">
                <a:solidFill>
                  <a:srgbClr val="000000"/>
                </a:solidFill>
                <a:latin typeface="Public Sans Bold"/>
                <a:ea typeface="Public Sans Bold"/>
                <a:cs typeface="Public Sans Bold"/>
                <a:sym typeface="Public Sans Bold"/>
              </a:rPr>
              <a:t>TG = {ABCD}</a:t>
            </a:r>
          </a:p>
        </p:txBody>
      </p:sp>
      <p:sp>
        <p:nvSpPr>
          <p:cNvPr id="13" name="TextBox 13"/>
          <p:cNvSpPr txBox="1"/>
          <p:nvPr/>
        </p:nvSpPr>
        <p:spPr>
          <a:xfrm>
            <a:off x="720080" y="-238125"/>
            <a:ext cx="11482467" cy="1627248"/>
          </a:xfrm>
          <a:prstGeom prst="rect">
            <a:avLst/>
          </a:prstGeom>
        </p:spPr>
        <p:txBody>
          <a:bodyPr lIns="0" tIns="0" rIns="0" bIns="0" rtlCol="0" anchor="t">
            <a:spAutoFit/>
          </a:bodyPr>
          <a:lstStyle/>
          <a:p>
            <a:pPr algn="l">
              <a:lnSpc>
                <a:spcPts val="6732"/>
              </a:lnSpc>
            </a:pPr>
            <a:r>
              <a:rPr lang="en-US" sz="3600" b="1">
                <a:solidFill>
                  <a:srgbClr val="FFFFFF"/>
                </a:solidFill>
                <a:latin typeface="Aileron Ultra-Bold"/>
                <a:ea typeface="Aileron Ultra-Bold"/>
                <a:cs typeface="Aileron Ultra-Bold"/>
                <a:sym typeface="Aileron Ultra-Bold"/>
              </a:rPr>
              <a:t>Câu 8:  Q(A,B,C,D) F={AB→C; D→B; C→ABD} </a:t>
            </a:r>
          </a:p>
          <a:p>
            <a:pPr marL="0" lvl="0" indent="0" algn="l">
              <a:lnSpc>
                <a:spcPts val="6732"/>
              </a:lnSpc>
            </a:pPr>
            <a:r>
              <a:rPr lang="en-US" sz="3600" b="1">
                <a:solidFill>
                  <a:srgbClr val="FFFFFF"/>
                </a:solidFill>
                <a:latin typeface="Aileron Ultra-Bold"/>
                <a:ea typeface="Aileron Ultra-Bold"/>
                <a:cs typeface="Aileron Ultra-Bold"/>
                <a:sym typeface="Aileron Ultra-Bold"/>
              </a:rPr>
              <a:t>Hãy tìm tất cả các khóa của Q</a:t>
            </a:r>
          </a:p>
        </p:txBody>
      </p:sp>
      <p:sp>
        <p:nvSpPr>
          <p:cNvPr id="14" name="TextBox 14"/>
          <p:cNvSpPr txBox="1"/>
          <p:nvPr/>
        </p:nvSpPr>
        <p:spPr>
          <a:xfrm>
            <a:off x="6820427" y="9331573"/>
            <a:ext cx="5106770" cy="584328"/>
          </a:xfrm>
          <a:prstGeom prst="rect">
            <a:avLst/>
          </a:prstGeom>
        </p:spPr>
        <p:txBody>
          <a:bodyPr lIns="0" tIns="0" rIns="0" bIns="0" rtlCol="0" anchor="t">
            <a:spAutoFit/>
          </a:bodyPr>
          <a:lstStyle/>
          <a:p>
            <a:pPr algn="just">
              <a:lnSpc>
                <a:spcPts val="4983"/>
              </a:lnSpc>
            </a:pPr>
            <a:r>
              <a:rPr lang="en-US" sz="2799" b="1">
                <a:solidFill>
                  <a:srgbClr val="000000"/>
                </a:solidFill>
                <a:latin typeface="Public Sans Bold"/>
                <a:ea typeface="Public Sans Bold"/>
                <a:cs typeface="Public Sans Bold"/>
                <a:sym typeface="Public Sans Bold"/>
              </a:rPr>
              <a:t>Khóa: C, AB, AC, AD, BC, CD</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926852" y="-382439"/>
            <a:ext cx="20292709" cy="2315384"/>
            <a:chExt cx="5514094" cy="629154"/>
          </a:xfrm>
        </p:grpSpPr>
        <p:sp>
          <p:nvSpPr>
            <p:cNvPr id="4" name="Freeform 4"/>
            <p:cNvSpPr/>
            <p:nvPr/>
          </p:nvSpPr>
          <p:spPr>
            <a:xfrm>
              <a:off x="0" y="0"/>
              <a:ext cx="5514094" cy="629154"/>
            </a:xfrm>
            <a:custGeom>
              <a:rect l="l" t="t" r="r" b="b"/>
              <a:pathLst>
                <a:path w="5514094" h="629154">
                  <a:moveTo>
                    <a:pt x="15260" y="0"/>
                  </a:moveTo>
                  <a:lnTo>
                    <a:pt x="5498834" y="0"/>
                  </a:lnTo>
                  <a:cubicBezTo>
                    <a:pt x="5507262" y="0"/>
                    <a:pt x="5514094" y="6832"/>
                    <a:pt x="5514094" y="15260"/>
                  </a:cubicBezTo>
                  <a:lnTo>
                    <a:pt x="5514094" y="613894"/>
                  </a:lnTo>
                  <a:cubicBezTo>
                    <a:pt x="5514094" y="617941"/>
                    <a:pt x="5512486" y="621823"/>
                    <a:pt x="5509624" y="624685"/>
                  </a:cubicBezTo>
                  <a:cubicBezTo>
                    <a:pt x="5506762" y="627547"/>
                    <a:pt x="5502881" y="629154"/>
                    <a:pt x="5498834" y="629154"/>
                  </a:cubicBezTo>
                  <a:lnTo>
                    <a:pt x="15260" y="629154"/>
                  </a:lnTo>
                  <a:cubicBezTo>
                    <a:pt x="11213" y="629154"/>
                    <a:pt x="7332" y="627547"/>
                    <a:pt x="4470" y="624685"/>
                  </a:cubicBezTo>
                  <a:cubicBezTo>
                    <a:pt x="1608" y="621823"/>
                    <a:pt x="0" y="617941"/>
                    <a:pt x="0" y="613894"/>
                  </a:cubicBezTo>
                  <a:lnTo>
                    <a:pt x="0" y="15260"/>
                  </a:lnTo>
                  <a:cubicBezTo>
                    <a:pt x="0" y="11213"/>
                    <a:pt x="1608" y="7332"/>
                    <a:pt x="4470" y="4470"/>
                  </a:cubicBezTo>
                  <a:cubicBezTo>
                    <a:pt x="7332" y="1608"/>
                    <a:pt x="11213" y="0"/>
                    <a:pt x="15260" y="0"/>
                  </a:cubicBezTo>
                  <a:close/>
                </a:path>
              </a:pathLst>
            </a:custGeom>
            <a:solidFill>
              <a:srgbClr val="004CCF"/>
            </a:solidFill>
          </p:spPr>
          <p:txBody>
            <a:bodyPr/>
            <a:lstStyle/>
            <a:p/>
          </p:txBody>
        </p:sp>
        <p:sp>
          <p:nvSpPr>
            <p:cNvPr id="5" name="TextBox 5"/>
            <p:cNvSpPr txBox="1"/>
            <p:nvPr/>
          </p:nvSpPr>
          <p:spPr>
            <a:xfrm>
              <a:off x="0" y="-47625"/>
              <a:ext cx="5514094" cy="676779"/>
            </a:xfrm>
            <a:prstGeom prst="rect">
              <a:avLst/>
            </a:prstGeom>
          </p:spPr>
          <p:txBody>
            <a:bodyPr lIns="43301" tIns="43301" rIns="43301" bIns="43301" rtlCol="0" anchor="ctr"/>
            <a:lstStyle/>
            <a:p>
              <a:pPr algn="ctr">
                <a:lnSpc>
                  <a:spcPts val="3258"/>
                </a:lnSpc>
              </a:pPr>
            </a:p>
          </p:txBody>
        </p:sp>
      </p:grpSp>
      <p:sp>
        <p:nvSpPr>
          <p:cNvPr id="6" name="TextBox 6"/>
          <p:cNvSpPr txBox="1"/>
          <p:nvPr/>
        </p:nvSpPr>
        <p:spPr>
          <a:xfrm>
            <a:off x="528103" y="178500"/>
            <a:ext cx="18603396" cy="1490849"/>
          </a:xfrm>
          <a:prstGeom prst="rect">
            <a:avLst/>
          </a:prstGeom>
        </p:spPr>
        <p:txBody>
          <a:bodyPr lIns="0" tIns="0" rIns="0" bIns="0" rtlCol="0" anchor="t">
            <a:spAutoFit/>
          </a:bodyPr>
          <a:lstStyle/>
          <a:p>
            <a:pPr algn="l">
              <a:lnSpc>
                <a:spcPts val="6171"/>
              </a:lnSpc>
            </a:pPr>
            <a:r>
              <a:rPr lang="en-US" sz="3300" b="1">
                <a:solidFill>
                  <a:srgbClr val="FFFFFF"/>
                </a:solidFill>
                <a:latin typeface="Aileron Ultra-Bold"/>
                <a:ea typeface="Aileron Ultra-Bold"/>
                <a:cs typeface="Aileron Ultra-Bold"/>
                <a:sym typeface="Aileron Ultra-Bold"/>
              </a:rPr>
              <a:t>Câu 9: Q(A,B,C,D,E,G) F={AB→C; C→ A; BC→D; ACD→B; D→EG; BE→C; CG→BD; CE→G} </a:t>
            </a:r>
          </a:p>
          <a:p>
            <a:pPr marL="0" lvl="0" indent="0" algn="l">
              <a:lnSpc>
                <a:spcPts val="6171"/>
              </a:lnSpc>
            </a:pPr>
            <a:r>
              <a:rPr lang="en-US" sz="3300" b="1">
                <a:solidFill>
                  <a:srgbClr val="FFFFFF"/>
                </a:solidFill>
                <a:latin typeface="Aileron Ultra-Bold"/>
                <a:ea typeface="Aileron Ultra-Bold"/>
                <a:cs typeface="Aileron Ultra-Bold"/>
                <a:sym typeface="Aileron Ultra-Bold"/>
              </a:rPr>
              <a:t>Hãy tìm tất cả các khóa của Q.</a:t>
            </a:r>
          </a:p>
        </p:txBody>
      </p:sp>
      <p:grpSp>
        <p:nvGrpSpPr>
          <p:cNvPr id="7" name="Group 7"/>
          <p:cNvGrpSpPr/>
          <p:nvPr/>
        </p:nvGrpSpPr>
        <p:grpSpPr>
          <a:xfrm>
            <a:off x="1175746" y="2145934"/>
            <a:ext cx="8115300" cy="7845242"/>
            <a:chExt cx="2137363" cy="2066237"/>
          </a:xfrm>
        </p:grpSpPr>
        <p:sp>
          <p:nvSpPr>
            <p:cNvPr id="8" name="Freeform 8"/>
            <p:cNvSpPr/>
            <p:nvPr/>
          </p:nvSpPr>
          <p:spPr>
            <a:xfrm>
              <a:off x="0" y="0"/>
              <a:ext cx="2137363" cy="2066237"/>
            </a:xfrm>
            <a:custGeom>
              <a:rect l="l" t="t" r="r" b="b"/>
              <a:pathLst>
                <a:path w="2137363" h="2066237">
                  <a:moveTo>
                    <a:pt x="0" y="0"/>
                  </a:moveTo>
                  <a:lnTo>
                    <a:pt x="2137363" y="0"/>
                  </a:lnTo>
                  <a:lnTo>
                    <a:pt x="2137363" y="2066237"/>
                  </a:lnTo>
                  <a:lnTo>
                    <a:pt x="0" y="2066237"/>
                  </a:lnTo>
                  <a:close/>
                </a:path>
              </a:pathLst>
            </a:custGeom>
            <a:solidFill>
              <a:srgbClr val="F2F2F2"/>
            </a:solidFill>
            <a:ln w="38100" cap="sq">
              <a:solidFill>
                <a:srgbClr val="000000"/>
              </a:solidFill>
              <a:prstDash val="solid"/>
              <a:miter/>
            </a:ln>
          </p:spPr>
          <p:txBody>
            <a:bodyPr/>
            <a:lstStyle/>
            <a:p/>
          </p:txBody>
        </p:sp>
        <p:sp>
          <p:nvSpPr>
            <p:cNvPr id="9" name="TextBox 9"/>
            <p:cNvSpPr txBox="1"/>
            <p:nvPr/>
          </p:nvSpPr>
          <p:spPr>
            <a:xfrm>
              <a:off x="0" y="-47625"/>
              <a:ext cx="2137363" cy="2113862"/>
            </a:xfrm>
            <a:prstGeom prst="rect">
              <a:avLst/>
            </a:prstGeom>
          </p:spPr>
          <p:txBody>
            <a:bodyPr lIns="50800" tIns="50800" rIns="50800" bIns="50800" rtlCol="0" anchor="ctr"/>
            <a:lstStyle/>
            <a:p>
              <a:pPr algn="ctr">
                <a:lnSpc>
                  <a:spcPts val="3258"/>
                </a:lnSpc>
              </a:pPr>
            </a:p>
          </p:txBody>
        </p:sp>
      </p:grpSp>
      <p:sp>
        <p:nvSpPr>
          <p:cNvPr id="10" name="TextBox 10"/>
          <p:cNvSpPr txBox="1"/>
          <p:nvPr/>
        </p:nvSpPr>
        <p:spPr>
          <a:xfrm>
            <a:off x="1714501" y="2897437"/>
            <a:ext cx="7037791" cy="6360863"/>
          </a:xfrm>
          <a:prstGeom prst="rect">
            <a:avLst/>
          </a:prstGeom>
        </p:spPr>
        <p:txBody>
          <a:bodyPr lIns="0" tIns="0" rIns="0" bIns="0" rtlCol="0" anchor="t">
            <a:spAutoFit/>
          </a:bodyPr>
          <a:lstStyle/>
          <a:p>
            <a:pPr algn="just">
              <a:lnSpc>
                <a:spcPts val="4647"/>
              </a:lnSpc>
            </a:pPr>
            <a:r>
              <a:rPr lang="en-US" sz="2611">
                <a:solidFill>
                  <a:srgbClr val="000000"/>
                </a:solidFill>
                <a:latin typeface="Public Sans"/>
                <a:ea typeface="Public Sans"/>
                <a:cs typeface="Public Sans"/>
                <a:sym typeface="Public Sans"/>
              </a:rPr>
              <a:t>Q = {A, B, C, D, E, G}</a:t>
            </a:r>
          </a:p>
          <a:p>
            <a:pPr algn="just">
              <a:lnSpc>
                <a:spcPts val="4647"/>
              </a:lnSpc>
            </a:pPr>
            <a:r>
              <a:rPr lang="en-US" sz="2611" b="1">
                <a:solidFill>
                  <a:srgbClr val="000000"/>
                </a:solidFill>
                <a:latin typeface="Public Sans Bold"/>
                <a:ea typeface="Public Sans Bold"/>
                <a:cs typeface="Public Sans Bold"/>
                <a:sym typeface="Public Sans Bold"/>
              </a:rPr>
              <a:t>1. Tập BE⁺:</a:t>
            </a:r>
          </a:p>
          <a:p>
            <a:pPr algn="just">
              <a:lnSpc>
                <a:spcPts val="4647"/>
              </a:lnSpc>
            </a:pPr>
            <a:r>
              <a:rPr lang="en-US" sz="2611">
                <a:solidFill>
                  <a:srgbClr val="000000"/>
                </a:solidFill>
                <a:latin typeface="Public Sans"/>
                <a:ea typeface="Public Sans"/>
                <a:cs typeface="Public Sans"/>
                <a:sym typeface="Public Sans"/>
              </a:rPr>
              <a:t>BE → C (1) → thêm C</a:t>
            </a:r>
          </a:p>
          <a:p>
            <a:pPr algn="just">
              <a:lnSpc>
                <a:spcPts val="4647"/>
              </a:lnSpc>
            </a:pPr>
            <a:r>
              <a:rPr lang="en-US" sz="2611">
                <a:solidFill>
                  <a:srgbClr val="000000"/>
                </a:solidFill>
                <a:latin typeface="Public Sans"/>
                <a:ea typeface="Public Sans"/>
                <a:cs typeface="Public Sans"/>
                <a:sym typeface="Public Sans"/>
              </a:rPr>
              <a:t>C → A (2) → thêm A</a:t>
            </a:r>
          </a:p>
          <a:p>
            <a:pPr algn="just">
              <a:lnSpc>
                <a:spcPts val="4647"/>
              </a:lnSpc>
            </a:pPr>
            <a:r>
              <a:rPr lang="en-US" sz="2611">
                <a:solidFill>
                  <a:srgbClr val="000000"/>
                </a:solidFill>
                <a:latin typeface="Public Sans"/>
                <a:ea typeface="Public Sans"/>
                <a:cs typeface="Public Sans"/>
                <a:sym typeface="Public Sans"/>
              </a:rPr>
              <a:t>AB → C (đã có A, B) → thêm C (đã có)</a:t>
            </a:r>
          </a:p>
          <a:p>
            <a:pPr algn="just">
              <a:lnSpc>
                <a:spcPts val="4647"/>
              </a:lnSpc>
            </a:pPr>
            <a:r>
              <a:rPr lang="en-US" sz="2611">
                <a:solidFill>
                  <a:srgbClr val="000000"/>
                </a:solidFill>
                <a:latin typeface="Public Sans"/>
                <a:ea typeface="Public Sans"/>
                <a:cs typeface="Public Sans"/>
                <a:sym typeface="Public Sans"/>
              </a:rPr>
              <a:t>BC → D(B,C) → thêm D</a:t>
            </a:r>
          </a:p>
          <a:p>
            <a:pPr algn="just">
              <a:lnSpc>
                <a:spcPts val="4647"/>
              </a:lnSpc>
            </a:pPr>
            <a:r>
              <a:rPr lang="en-US" sz="2611">
                <a:solidFill>
                  <a:srgbClr val="000000"/>
                </a:solidFill>
                <a:latin typeface="Public Sans"/>
                <a:ea typeface="Public Sans"/>
                <a:cs typeface="Public Sans"/>
                <a:sym typeface="Public Sans"/>
              </a:rPr>
              <a:t>D → EG → thêm E, G</a:t>
            </a:r>
          </a:p>
          <a:p>
            <a:pPr algn="just">
              <a:lnSpc>
                <a:spcPts val="4647"/>
              </a:lnSpc>
            </a:pPr>
            <a:r>
              <a:rPr lang="en-US" sz="2611">
                <a:solidFill>
                  <a:srgbClr val="000000"/>
                </a:solidFill>
                <a:latin typeface="Public Sans"/>
                <a:ea typeface="Public Sans"/>
                <a:cs typeface="Public Sans"/>
                <a:sym typeface="Public Sans"/>
              </a:rPr>
              <a:t>CG → BD (có C, G) → thêm B, D (đã có)</a:t>
            </a:r>
          </a:p>
          <a:p>
            <a:pPr algn="just">
              <a:lnSpc>
                <a:spcPts val="4647"/>
              </a:lnSpc>
            </a:pPr>
            <a:r>
              <a:rPr lang="en-US" sz="2611">
                <a:solidFill>
                  <a:srgbClr val="000000"/>
                </a:solidFill>
                <a:latin typeface="Public Sans"/>
                <a:ea typeface="Public Sans"/>
                <a:cs typeface="Public Sans"/>
                <a:sym typeface="Public Sans"/>
              </a:rPr>
              <a:t>CE → G (có C,E) → G (đã có)</a:t>
            </a:r>
          </a:p>
          <a:p>
            <a:pPr algn="just">
              <a:lnSpc>
                <a:spcPts val="4647"/>
              </a:lnSpc>
            </a:pPr>
            <a:r>
              <a:rPr lang="en-US" sz="2611">
                <a:solidFill>
                  <a:srgbClr val="000000"/>
                </a:solidFill>
                <a:latin typeface="Public Sans"/>
                <a:ea typeface="Public Sans"/>
                <a:cs typeface="Public Sans"/>
                <a:sym typeface="Public Sans"/>
              </a:rPr>
              <a:t>→ BE⁺ = {A, B, C, D, E, G} = Q</a:t>
            </a:r>
          </a:p>
          <a:p>
            <a:pPr algn="just">
              <a:lnSpc>
                <a:spcPts val="4647"/>
              </a:lnSpc>
            </a:pPr>
            <a:r>
              <a:rPr lang="en-US" sz="2611">
                <a:solidFill>
                  <a:srgbClr val="000000"/>
                </a:solidFill>
                <a:latin typeface="Public Sans"/>
                <a:ea typeface="Public Sans"/>
                <a:cs typeface="Public Sans"/>
                <a:sym typeface="Public Sans"/>
              </a:rPr>
              <a:t>BE là một khóa.</a:t>
            </a:r>
          </a:p>
        </p:txBody>
      </p:sp>
      <p:grpSp>
        <p:nvGrpSpPr>
          <p:cNvPr id="11" name="Group 11"/>
          <p:cNvGrpSpPr/>
          <p:nvPr/>
        </p:nvGrpSpPr>
        <p:grpSpPr>
          <a:xfrm>
            <a:off x="9219502" y="2145934"/>
            <a:ext cx="8186845" cy="7845242"/>
            <a:chExt cx="2156206" cy="2066237"/>
          </a:xfrm>
        </p:grpSpPr>
        <p:sp>
          <p:nvSpPr>
            <p:cNvPr id="12" name="Freeform 12"/>
            <p:cNvSpPr/>
            <p:nvPr/>
          </p:nvSpPr>
          <p:spPr>
            <a:xfrm>
              <a:off x="0" y="0"/>
              <a:ext cx="2156206" cy="2066237"/>
            </a:xfrm>
            <a:custGeom>
              <a:rect l="l" t="t" r="r" b="b"/>
              <a:pathLst>
                <a:path w="2156206" h="2066237">
                  <a:moveTo>
                    <a:pt x="0" y="0"/>
                  </a:moveTo>
                  <a:lnTo>
                    <a:pt x="2156206" y="0"/>
                  </a:lnTo>
                  <a:lnTo>
                    <a:pt x="2156206" y="2066237"/>
                  </a:lnTo>
                  <a:lnTo>
                    <a:pt x="0" y="2066237"/>
                  </a:lnTo>
                  <a:close/>
                </a:path>
              </a:pathLst>
            </a:custGeom>
            <a:solidFill>
              <a:srgbClr val="F2F2F2"/>
            </a:solidFill>
            <a:ln w="38100" cap="sq">
              <a:solidFill>
                <a:srgbClr val="000000"/>
              </a:solidFill>
              <a:prstDash val="solid"/>
              <a:miter/>
            </a:ln>
          </p:spPr>
          <p:txBody>
            <a:bodyPr/>
            <a:lstStyle/>
            <a:p/>
          </p:txBody>
        </p:sp>
        <p:sp>
          <p:nvSpPr>
            <p:cNvPr id="13" name="TextBox 13"/>
            <p:cNvSpPr txBox="1"/>
            <p:nvPr/>
          </p:nvSpPr>
          <p:spPr>
            <a:xfrm>
              <a:off x="0" y="-47625"/>
              <a:ext cx="2156206" cy="2113862"/>
            </a:xfrm>
            <a:prstGeom prst="rect">
              <a:avLst/>
            </a:prstGeom>
          </p:spPr>
          <p:txBody>
            <a:bodyPr lIns="50800" tIns="50800" rIns="50800" bIns="50800" rtlCol="0" anchor="ctr"/>
            <a:lstStyle/>
            <a:p>
              <a:pPr algn="ctr">
                <a:lnSpc>
                  <a:spcPts val="3258"/>
                </a:lnSpc>
              </a:pPr>
            </a:p>
          </p:txBody>
        </p:sp>
      </p:grpSp>
      <p:sp>
        <p:nvSpPr>
          <p:cNvPr id="14" name="TextBox 14"/>
          <p:cNvSpPr txBox="1"/>
          <p:nvPr/>
        </p:nvSpPr>
        <p:spPr>
          <a:xfrm>
            <a:off x="9794028" y="3478462"/>
            <a:ext cx="7037791" cy="5198813"/>
          </a:xfrm>
          <a:prstGeom prst="rect">
            <a:avLst/>
          </a:prstGeom>
        </p:spPr>
        <p:txBody>
          <a:bodyPr lIns="0" tIns="0" rIns="0" bIns="0" rtlCol="0" anchor="t">
            <a:spAutoFit/>
          </a:bodyPr>
          <a:lstStyle/>
          <a:p>
            <a:pPr algn="just">
              <a:lnSpc>
                <a:spcPts val="4647"/>
              </a:lnSpc>
            </a:pPr>
            <a:r>
              <a:rPr lang="en-US" sz="2611" b="1">
                <a:solidFill>
                  <a:srgbClr val="000000"/>
                </a:solidFill>
                <a:latin typeface="Public Sans Bold"/>
                <a:ea typeface="Public Sans Bold"/>
                <a:cs typeface="Public Sans Bold"/>
                <a:sym typeface="Public Sans Bold"/>
              </a:rPr>
              <a:t>2. Tập CE⁺:</a:t>
            </a:r>
          </a:p>
          <a:p>
            <a:pPr algn="just">
              <a:lnSpc>
                <a:spcPts val="4647"/>
              </a:lnSpc>
            </a:pPr>
            <a:r>
              <a:rPr lang="en-US" sz="2611">
                <a:solidFill>
                  <a:srgbClr val="000000"/>
                </a:solidFill>
                <a:latin typeface="Public Sans"/>
                <a:ea typeface="Public Sans"/>
                <a:cs typeface="Public Sans"/>
                <a:sym typeface="Public Sans"/>
              </a:rPr>
              <a:t>CE → G→ thêm G</a:t>
            </a:r>
          </a:p>
          <a:p>
            <a:pPr algn="just">
              <a:lnSpc>
                <a:spcPts val="4647"/>
              </a:lnSpc>
            </a:pPr>
            <a:r>
              <a:rPr lang="en-US" sz="2611">
                <a:solidFill>
                  <a:srgbClr val="000000"/>
                </a:solidFill>
                <a:latin typeface="Public Sans"/>
                <a:ea typeface="Public Sans"/>
                <a:cs typeface="Public Sans"/>
                <a:sym typeface="Public Sans"/>
              </a:rPr>
              <a:t>C → A → thêm A</a:t>
            </a:r>
          </a:p>
          <a:p>
            <a:pPr algn="just">
              <a:lnSpc>
                <a:spcPts val="4647"/>
              </a:lnSpc>
            </a:pPr>
            <a:r>
              <a:rPr lang="en-US" sz="2611">
                <a:solidFill>
                  <a:srgbClr val="000000"/>
                </a:solidFill>
                <a:latin typeface="Public Sans"/>
                <a:ea typeface="Public Sans"/>
                <a:cs typeface="Public Sans"/>
                <a:sym typeface="Public Sans"/>
              </a:rPr>
              <a:t>CG → BD (có C, G) → thêm B, D</a:t>
            </a:r>
          </a:p>
          <a:p>
            <a:pPr algn="just">
              <a:lnSpc>
                <a:spcPts val="4647"/>
              </a:lnSpc>
            </a:pPr>
            <a:r>
              <a:rPr lang="en-US" sz="2611">
                <a:solidFill>
                  <a:srgbClr val="000000"/>
                </a:solidFill>
                <a:latin typeface="Public Sans"/>
                <a:ea typeface="Public Sans"/>
                <a:cs typeface="Public Sans"/>
                <a:sym typeface="Public Sans"/>
              </a:rPr>
              <a:t>D → EG → thêm E, G</a:t>
            </a:r>
          </a:p>
          <a:p>
            <a:pPr algn="just">
              <a:lnSpc>
                <a:spcPts val="4647"/>
              </a:lnSpc>
            </a:pPr>
            <a:r>
              <a:rPr lang="en-US" sz="2611">
                <a:solidFill>
                  <a:srgbClr val="000000"/>
                </a:solidFill>
                <a:latin typeface="Public Sans"/>
                <a:ea typeface="Public Sans"/>
                <a:cs typeface="Public Sans"/>
                <a:sym typeface="Public Sans"/>
              </a:rPr>
              <a:t>  → Ta đã có: C,E,G,A,B,D</a:t>
            </a:r>
          </a:p>
          <a:p>
            <a:pPr algn="just">
              <a:lnSpc>
                <a:spcPts val="4647"/>
              </a:lnSpc>
            </a:pPr>
            <a:r>
              <a:rPr lang="en-US" sz="2611">
                <a:solidFill>
                  <a:srgbClr val="000000"/>
                </a:solidFill>
                <a:latin typeface="Public Sans"/>
                <a:ea typeface="Public Sans"/>
                <a:cs typeface="Public Sans"/>
                <a:sym typeface="Public Sans"/>
              </a:rPr>
              <a:t>→ CE⁺ = {A, B, C, D, E, G} = Q</a:t>
            </a:r>
          </a:p>
          <a:p>
            <a:pPr algn="just">
              <a:lnSpc>
                <a:spcPts val="4647"/>
              </a:lnSpc>
            </a:pPr>
            <a:r>
              <a:rPr lang="en-US" sz="2611">
                <a:solidFill>
                  <a:srgbClr val="000000"/>
                </a:solidFill>
                <a:latin typeface="Public Sans"/>
                <a:ea typeface="Public Sans"/>
                <a:cs typeface="Public Sans"/>
                <a:sym typeface="Public Sans"/>
              </a:rPr>
              <a:t>CE là một khóa.</a:t>
            </a:r>
          </a:p>
          <a:p>
            <a:pPr algn="just">
              <a:lnSpc>
                <a:spcPts val="4647"/>
              </a:lnSpc>
            </a:pPr>
            <a:endParaRPr lang="en-US" sz="2611">
              <a:solidFill>
                <a:srgbClr val="000000"/>
              </a:solidFill>
              <a:latin typeface="Public Sans"/>
              <a:ea typeface="Public Sans"/>
              <a:cs typeface="Public Sans"/>
              <a:sym typeface="Public Sans"/>
            </a:endParaRP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926852" y="-382439"/>
            <a:ext cx="20292709" cy="2315384"/>
            <a:chExt cx="5514094" cy="629154"/>
          </a:xfrm>
        </p:grpSpPr>
        <p:sp>
          <p:nvSpPr>
            <p:cNvPr id="4" name="Freeform 4"/>
            <p:cNvSpPr/>
            <p:nvPr/>
          </p:nvSpPr>
          <p:spPr>
            <a:xfrm>
              <a:off x="0" y="0"/>
              <a:ext cx="5514094" cy="629154"/>
            </a:xfrm>
            <a:custGeom>
              <a:rect l="l" t="t" r="r" b="b"/>
              <a:pathLst>
                <a:path w="5514094" h="629154">
                  <a:moveTo>
                    <a:pt x="15260" y="0"/>
                  </a:moveTo>
                  <a:lnTo>
                    <a:pt x="5498834" y="0"/>
                  </a:lnTo>
                  <a:cubicBezTo>
                    <a:pt x="5507262" y="0"/>
                    <a:pt x="5514094" y="6832"/>
                    <a:pt x="5514094" y="15260"/>
                  </a:cubicBezTo>
                  <a:lnTo>
                    <a:pt x="5514094" y="613894"/>
                  </a:lnTo>
                  <a:cubicBezTo>
                    <a:pt x="5514094" y="617941"/>
                    <a:pt x="5512486" y="621823"/>
                    <a:pt x="5509624" y="624685"/>
                  </a:cubicBezTo>
                  <a:cubicBezTo>
                    <a:pt x="5506762" y="627547"/>
                    <a:pt x="5502881" y="629154"/>
                    <a:pt x="5498834" y="629154"/>
                  </a:cubicBezTo>
                  <a:lnTo>
                    <a:pt x="15260" y="629154"/>
                  </a:lnTo>
                  <a:cubicBezTo>
                    <a:pt x="11213" y="629154"/>
                    <a:pt x="7332" y="627547"/>
                    <a:pt x="4470" y="624685"/>
                  </a:cubicBezTo>
                  <a:cubicBezTo>
                    <a:pt x="1608" y="621823"/>
                    <a:pt x="0" y="617941"/>
                    <a:pt x="0" y="613894"/>
                  </a:cubicBezTo>
                  <a:lnTo>
                    <a:pt x="0" y="15260"/>
                  </a:lnTo>
                  <a:cubicBezTo>
                    <a:pt x="0" y="11213"/>
                    <a:pt x="1608" y="7332"/>
                    <a:pt x="4470" y="4470"/>
                  </a:cubicBezTo>
                  <a:cubicBezTo>
                    <a:pt x="7332" y="1608"/>
                    <a:pt x="11213" y="0"/>
                    <a:pt x="15260" y="0"/>
                  </a:cubicBezTo>
                  <a:close/>
                </a:path>
              </a:pathLst>
            </a:custGeom>
            <a:solidFill>
              <a:srgbClr val="004CCF"/>
            </a:solidFill>
          </p:spPr>
          <p:txBody>
            <a:bodyPr/>
            <a:lstStyle/>
            <a:p/>
          </p:txBody>
        </p:sp>
        <p:sp>
          <p:nvSpPr>
            <p:cNvPr id="5" name="TextBox 5"/>
            <p:cNvSpPr txBox="1"/>
            <p:nvPr/>
          </p:nvSpPr>
          <p:spPr>
            <a:xfrm>
              <a:off x="0" y="-47625"/>
              <a:ext cx="5514094" cy="676779"/>
            </a:xfrm>
            <a:prstGeom prst="rect">
              <a:avLst/>
            </a:prstGeom>
          </p:spPr>
          <p:txBody>
            <a:bodyPr lIns="43301" tIns="43301" rIns="43301" bIns="43301" rtlCol="0" anchor="ctr"/>
            <a:lstStyle/>
            <a:p>
              <a:pPr algn="ctr">
                <a:lnSpc>
                  <a:spcPts val="3258"/>
                </a:lnSpc>
              </a:pPr>
            </a:p>
          </p:txBody>
        </p:sp>
      </p:grpSp>
      <p:sp>
        <p:nvSpPr>
          <p:cNvPr id="6" name="TextBox 6"/>
          <p:cNvSpPr txBox="1"/>
          <p:nvPr/>
        </p:nvSpPr>
        <p:spPr>
          <a:xfrm>
            <a:off x="528103" y="178500"/>
            <a:ext cx="18603396" cy="1490849"/>
          </a:xfrm>
          <a:prstGeom prst="rect">
            <a:avLst/>
          </a:prstGeom>
        </p:spPr>
        <p:txBody>
          <a:bodyPr lIns="0" tIns="0" rIns="0" bIns="0" rtlCol="0" anchor="t">
            <a:spAutoFit/>
          </a:bodyPr>
          <a:lstStyle/>
          <a:p>
            <a:pPr algn="l">
              <a:lnSpc>
                <a:spcPts val="6171"/>
              </a:lnSpc>
            </a:pPr>
            <a:r>
              <a:rPr lang="en-US" sz="3300" b="1">
                <a:solidFill>
                  <a:srgbClr val="FFFFFF"/>
                </a:solidFill>
                <a:latin typeface="Aileron Ultra-Bold"/>
                <a:ea typeface="Aileron Ultra-Bold"/>
                <a:cs typeface="Aileron Ultra-Bold"/>
                <a:sym typeface="Aileron Ultra-Bold"/>
              </a:rPr>
              <a:t>Câu 9: Q(A,B,C,D,E,G) F={AB→C; C→ A; BC→D; ACD→B; D→EG; BE→C; CG→BD; CE→G} </a:t>
            </a:r>
          </a:p>
          <a:p>
            <a:pPr marL="0" lvl="0" indent="0" algn="l">
              <a:lnSpc>
                <a:spcPts val="6171"/>
              </a:lnSpc>
            </a:pPr>
            <a:r>
              <a:rPr lang="en-US" sz="3300" b="1">
                <a:solidFill>
                  <a:srgbClr val="FFFFFF"/>
                </a:solidFill>
                <a:latin typeface="Aileron Ultra-Bold"/>
                <a:ea typeface="Aileron Ultra-Bold"/>
                <a:cs typeface="Aileron Ultra-Bold"/>
                <a:sym typeface="Aileron Ultra-Bold"/>
              </a:rPr>
              <a:t>Hãy tìm tất cả các khóa của Q.</a:t>
            </a:r>
          </a:p>
        </p:txBody>
      </p:sp>
      <p:grpSp>
        <p:nvGrpSpPr>
          <p:cNvPr id="7" name="Group 7"/>
          <p:cNvGrpSpPr/>
          <p:nvPr/>
        </p:nvGrpSpPr>
        <p:grpSpPr>
          <a:xfrm>
            <a:off x="1175746" y="2145934"/>
            <a:ext cx="8115300" cy="7845242"/>
            <a:chExt cx="2137363" cy="2066237"/>
          </a:xfrm>
        </p:grpSpPr>
        <p:sp>
          <p:nvSpPr>
            <p:cNvPr id="8" name="Freeform 8"/>
            <p:cNvSpPr/>
            <p:nvPr/>
          </p:nvSpPr>
          <p:spPr>
            <a:xfrm>
              <a:off x="0" y="0"/>
              <a:ext cx="2137363" cy="2066237"/>
            </a:xfrm>
            <a:custGeom>
              <a:rect l="l" t="t" r="r" b="b"/>
              <a:pathLst>
                <a:path w="2137363" h="2066237">
                  <a:moveTo>
                    <a:pt x="0" y="0"/>
                  </a:moveTo>
                  <a:lnTo>
                    <a:pt x="2137363" y="0"/>
                  </a:lnTo>
                  <a:lnTo>
                    <a:pt x="2137363" y="2066237"/>
                  </a:lnTo>
                  <a:lnTo>
                    <a:pt x="0" y="2066237"/>
                  </a:lnTo>
                  <a:close/>
                </a:path>
              </a:pathLst>
            </a:custGeom>
            <a:solidFill>
              <a:srgbClr val="F2F2F2"/>
            </a:solidFill>
            <a:ln w="38100" cap="sq">
              <a:solidFill>
                <a:srgbClr val="000000"/>
              </a:solidFill>
              <a:prstDash val="solid"/>
              <a:miter/>
            </a:ln>
          </p:spPr>
          <p:txBody>
            <a:bodyPr/>
            <a:lstStyle/>
            <a:p/>
          </p:txBody>
        </p:sp>
        <p:sp>
          <p:nvSpPr>
            <p:cNvPr id="9" name="TextBox 9"/>
            <p:cNvSpPr txBox="1"/>
            <p:nvPr/>
          </p:nvSpPr>
          <p:spPr>
            <a:xfrm>
              <a:off x="0" y="-47625"/>
              <a:ext cx="2137363" cy="2113862"/>
            </a:xfrm>
            <a:prstGeom prst="rect">
              <a:avLst/>
            </a:prstGeom>
          </p:spPr>
          <p:txBody>
            <a:bodyPr lIns="50800" tIns="50800" rIns="50800" bIns="50800" rtlCol="0" anchor="ctr"/>
            <a:lstStyle/>
            <a:p>
              <a:pPr algn="ctr">
                <a:lnSpc>
                  <a:spcPts val="3258"/>
                </a:lnSpc>
              </a:pPr>
            </a:p>
          </p:txBody>
        </p:sp>
      </p:grpSp>
      <p:sp>
        <p:nvSpPr>
          <p:cNvPr id="10" name="TextBox 10"/>
          <p:cNvSpPr txBox="1"/>
          <p:nvPr/>
        </p:nvSpPr>
        <p:spPr>
          <a:xfrm>
            <a:off x="1858989" y="2449562"/>
            <a:ext cx="6323119" cy="7123684"/>
          </a:xfrm>
          <a:prstGeom prst="rect">
            <a:avLst/>
          </a:prstGeom>
        </p:spPr>
        <p:txBody>
          <a:bodyPr lIns="0" tIns="0" rIns="0" bIns="0" rtlCol="0" anchor="t">
            <a:spAutoFit/>
          </a:bodyPr>
          <a:lstStyle/>
          <a:p>
            <a:pPr algn="just">
              <a:lnSpc>
                <a:spcPts val="3817"/>
              </a:lnSpc>
            </a:pPr>
            <a:r>
              <a:rPr lang="en-US" sz="2299" b="1">
                <a:solidFill>
                  <a:srgbClr val="000000"/>
                </a:solidFill>
                <a:latin typeface="Public Sans Bold"/>
                <a:ea typeface="Public Sans Bold"/>
                <a:cs typeface="Public Sans Bold"/>
                <a:sym typeface="Public Sans Bold"/>
              </a:rPr>
              <a:t>3. Tập CG⁺:</a:t>
            </a:r>
          </a:p>
          <a:p>
            <a:pPr algn="just">
              <a:lnSpc>
                <a:spcPts val="3817"/>
              </a:lnSpc>
            </a:pPr>
            <a:r>
              <a:rPr lang="en-US" sz="2299">
                <a:solidFill>
                  <a:srgbClr val="000000"/>
                </a:solidFill>
                <a:latin typeface="Public Sans"/>
                <a:ea typeface="Public Sans"/>
                <a:cs typeface="Public Sans"/>
                <a:sym typeface="Public Sans"/>
              </a:rPr>
              <a:t>CG → BD → thêm B, D</a:t>
            </a:r>
          </a:p>
          <a:p>
            <a:pPr algn="just">
              <a:lnSpc>
                <a:spcPts val="3817"/>
              </a:lnSpc>
            </a:pPr>
            <a:r>
              <a:rPr lang="en-US" sz="2299">
                <a:solidFill>
                  <a:srgbClr val="000000"/>
                </a:solidFill>
                <a:latin typeface="Public Sans"/>
                <a:ea typeface="Public Sans"/>
                <a:cs typeface="Public Sans"/>
                <a:sym typeface="Public Sans"/>
              </a:rPr>
              <a:t>C → A → thêm A</a:t>
            </a:r>
          </a:p>
          <a:p>
            <a:pPr algn="just">
              <a:lnSpc>
                <a:spcPts val="3817"/>
              </a:lnSpc>
            </a:pPr>
            <a:r>
              <a:rPr lang="en-US" sz="2299">
                <a:solidFill>
                  <a:srgbClr val="000000"/>
                </a:solidFill>
                <a:latin typeface="Public Sans"/>
                <a:ea typeface="Public Sans"/>
                <a:cs typeface="Public Sans"/>
                <a:sym typeface="Public Sans"/>
              </a:rPr>
              <a:t>D → EG → thêm E, G</a:t>
            </a:r>
          </a:p>
          <a:p>
            <a:pPr algn="just">
              <a:lnSpc>
                <a:spcPts val="3817"/>
              </a:lnSpc>
            </a:pPr>
            <a:r>
              <a:rPr lang="en-US" sz="2299">
                <a:solidFill>
                  <a:srgbClr val="000000"/>
                </a:solidFill>
                <a:latin typeface="Public Sans"/>
                <a:ea typeface="Public Sans"/>
                <a:cs typeface="Public Sans"/>
                <a:sym typeface="Public Sans"/>
              </a:rPr>
              <a:t>  → CG⁺ = {A, B, C, D, E, G} = Q</a:t>
            </a:r>
          </a:p>
          <a:p>
            <a:pPr algn="just">
              <a:lnSpc>
                <a:spcPts val="3817"/>
              </a:lnSpc>
            </a:pPr>
            <a:r>
              <a:rPr lang="en-US" sz="2299">
                <a:solidFill>
                  <a:srgbClr val="000000"/>
                </a:solidFill>
                <a:latin typeface="Public Sans"/>
                <a:ea typeface="Public Sans"/>
                <a:cs typeface="Public Sans"/>
                <a:sym typeface="Public Sans"/>
              </a:rPr>
              <a:t>CG là một khóa.</a:t>
            </a:r>
          </a:p>
          <a:p>
            <a:pPr algn="just">
              <a:lnSpc>
                <a:spcPts val="3817"/>
              </a:lnSpc>
            </a:pPr>
            <a:r>
              <a:rPr lang="en-US" sz="2299" b="1">
                <a:solidFill>
                  <a:srgbClr val="000000"/>
                </a:solidFill>
                <a:latin typeface="Public Sans Bold"/>
                <a:ea typeface="Public Sans Bold"/>
                <a:cs typeface="Public Sans Bold"/>
                <a:sym typeface="Public Sans Bold"/>
              </a:rPr>
              <a:t>4. Thử BC⁺:</a:t>
            </a:r>
          </a:p>
          <a:p>
            <a:pPr algn="just">
              <a:lnSpc>
                <a:spcPts val="3817"/>
              </a:lnSpc>
            </a:pPr>
            <a:r>
              <a:rPr lang="en-US" sz="2299">
                <a:solidFill>
                  <a:srgbClr val="000000"/>
                </a:solidFill>
                <a:latin typeface="Public Sans"/>
                <a:ea typeface="Public Sans"/>
                <a:cs typeface="Public Sans"/>
                <a:sym typeface="Public Sans"/>
              </a:rPr>
              <a:t>BC → D</a:t>
            </a:r>
          </a:p>
          <a:p>
            <a:pPr algn="just">
              <a:lnSpc>
                <a:spcPts val="3817"/>
              </a:lnSpc>
            </a:pPr>
            <a:r>
              <a:rPr lang="en-US" sz="2299">
                <a:solidFill>
                  <a:srgbClr val="000000"/>
                </a:solidFill>
                <a:latin typeface="Public Sans"/>
                <a:ea typeface="Public Sans"/>
                <a:cs typeface="Public Sans"/>
                <a:sym typeface="Public Sans"/>
              </a:rPr>
              <a:t>C → A</a:t>
            </a:r>
          </a:p>
          <a:p>
            <a:pPr algn="just">
              <a:lnSpc>
                <a:spcPts val="3817"/>
              </a:lnSpc>
            </a:pPr>
            <a:r>
              <a:rPr lang="en-US" sz="2299">
                <a:solidFill>
                  <a:srgbClr val="000000"/>
                </a:solidFill>
                <a:latin typeface="Public Sans"/>
                <a:ea typeface="Public Sans"/>
                <a:cs typeface="Public Sans"/>
                <a:sym typeface="Public Sans"/>
              </a:rPr>
              <a:t>D → EG</a:t>
            </a:r>
          </a:p>
          <a:p>
            <a:pPr algn="just">
              <a:lnSpc>
                <a:spcPts val="3817"/>
              </a:lnSpc>
            </a:pPr>
            <a:r>
              <a:rPr lang="en-US" sz="2299">
                <a:solidFill>
                  <a:srgbClr val="000000"/>
                </a:solidFill>
                <a:latin typeface="Public Sans"/>
                <a:ea typeface="Public Sans"/>
                <a:cs typeface="Public Sans"/>
                <a:sym typeface="Public Sans"/>
              </a:rPr>
              <a:t>  → BC⁺ = {B, C, D, E, G, A} = Q</a:t>
            </a:r>
          </a:p>
          <a:p>
            <a:pPr algn="just">
              <a:lnSpc>
                <a:spcPts val="3817"/>
              </a:lnSpc>
            </a:pPr>
            <a:r>
              <a:rPr lang="en-US" sz="2299">
                <a:solidFill>
                  <a:srgbClr val="000000"/>
                </a:solidFill>
                <a:latin typeface="Public Sans"/>
                <a:ea typeface="Public Sans"/>
                <a:cs typeface="Public Sans"/>
                <a:sym typeface="Public Sans"/>
              </a:rPr>
              <a:t>BC cũng có bao đóng bằng Q</a:t>
            </a:r>
          </a:p>
          <a:p>
            <a:pPr algn="just">
              <a:lnSpc>
                <a:spcPts val="3817"/>
              </a:lnSpc>
            </a:pPr>
            <a:r>
              <a:rPr lang="en-US" sz="2299">
                <a:solidFill>
                  <a:srgbClr val="000000"/>
                </a:solidFill>
                <a:latin typeface="Public Sans"/>
                <a:ea typeface="Public Sans"/>
                <a:cs typeface="Public Sans"/>
                <a:sym typeface="Public Sans"/>
              </a:rPr>
              <a:t>Nhưng không tối thiểu</a:t>
            </a:r>
          </a:p>
          <a:p>
            <a:pPr algn="just">
              <a:lnSpc>
                <a:spcPts val="3817"/>
              </a:lnSpc>
            </a:pPr>
            <a:r>
              <a:rPr lang="en-US" sz="2299">
                <a:solidFill>
                  <a:srgbClr val="000000"/>
                </a:solidFill>
                <a:latin typeface="Public Sans"/>
                <a:ea typeface="Public Sans"/>
                <a:cs typeface="Public Sans"/>
                <a:sym typeface="Public Sans"/>
              </a:rPr>
              <a:t>B,C ⊇ BE, mà BE là khóa → BC không tối thiểu</a:t>
            </a:r>
          </a:p>
          <a:p>
            <a:pPr algn="just">
              <a:lnSpc>
                <a:spcPts val="3817"/>
              </a:lnSpc>
            </a:pPr>
            <a:r>
              <a:rPr lang="en-US" sz="2299">
                <a:solidFill>
                  <a:srgbClr val="000000"/>
                </a:solidFill>
                <a:latin typeface="Public Sans"/>
                <a:ea typeface="Public Sans"/>
                <a:cs typeface="Public Sans"/>
                <a:sym typeface="Public Sans"/>
              </a:rPr>
              <a:t>→ không phải khóa</a:t>
            </a:r>
          </a:p>
        </p:txBody>
      </p:sp>
      <p:grpSp>
        <p:nvGrpSpPr>
          <p:cNvPr id="11" name="Group 11"/>
          <p:cNvGrpSpPr/>
          <p:nvPr/>
        </p:nvGrpSpPr>
        <p:grpSpPr>
          <a:xfrm>
            <a:off x="9219502" y="2145934"/>
            <a:ext cx="8186845" cy="7845242"/>
            <a:chExt cx="2156206" cy="2066237"/>
          </a:xfrm>
        </p:grpSpPr>
        <p:sp>
          <p:nvSpPr>
            <p:cNvPr id="12" name="Freeform 12"/>
            <p:cNvSpPr/>
            <p:nvPr/>
          </p:nvSpPr>
          <p:spPr>
            <a:xfrm>
              <a:off x="0" y="0"/>
              <a:ext cx="2156206" cy="2066237"/>
            </a:xfrm>
            <a:custGeom>
              <a:rect l="l" t="t" r="r" b="b"/>
              <a:pathLst>
                <a:path w="2156206" h="2066237">
                  <a:moveTo>
                    <a:pt x="0" y="0"/>
                  </a:moveTo>
                  <a:lnTo>
                    <a:pt x="2156206" y="0"/>
                  </a:lnTo>
                  <a:lnTo>
                    <a:pt x="2156206" y="2066237"/>
                  </a:lnTo>
                  <a:lnTo>
                    <a:pt x="0" y="2066237"/>
                  </a:lnTo>
                  <a:close/>
                </a:path>
              </a:pathLst>
            </a:custGeom>
            <a:solidFill>
              <a:srgbClr val="F2F2F2"/>
            </a:solidFill>
            <a:ln w="38100" cap="sq">
              <a:solidFill>
                <a:srgbClr val="000000"/>
              </a:solidFill>
              <a:prstDash val="solid"/>
              <a:miter/>
            </a:ln>
          </p:spPr>
          <p:txBody>
            <a:bodyPr/>
            <a:lstStyle/>
            <a:p/>
          </p:txBody>
        </p:sp>
        <p:sp>
          <p:nvSpPr>
            <p:cNvPr id="13" name="TextBox 13"/>
            <p:cNvSpPr txBox="1"/>
            <p:nvPr/>
          </p:nvSpPr>
          <p:spPr>
            <a:xfrm>
              <a:off x="0" y="-47625"/>
              <a:ext cx="2156206" cy="2113862"/>
            </a:xfrm>
            <a:prstGeom prst="rect">
              <a:avLst/>
            </a:prstGeom>
          </p:spPr>
          <p:txBody>
            <a:bodyPr lIns="50800" tIns="50800" rIns="50800" bIns="50800" rtlCol="0" anchor="ctr"/>
            <a:lstStyle/>
            <a:p>
              <a:pPr algn="ctr">
                <a:lnSpc>
                  <a:spcPts val="3258"/>
                </a:lnSpc>
              </a:pPr>
            </a:p>
          </p:txBody>
        </p:sp>
      </p:grpSp>
      <p:sp>
        <p:nvSpPr>
          <p:cNvPr id="14" name="TextBox 14"/>
          <p:cNvSpPr txBox="1"/>
          <p:nvPr/>
        </p:nvSpPr>
        <p:spPr>
          <a:xfrm>
            <a:off x="9989437" y="2449562"/>
            <a:ext cx="6323119" cy="7123684"/>
          </a:xfrm>
          <a:prstGeom prst="rect">
            <a:avLst/>
          </a:prstGeom>
        </p:spPr>
        <p:txBody>
          <a:bodyPr lIns="0" tIns="0" rIns="0" bIns="0" rtlCol="0" anchor="t">
            <a:spAutoFit/>
          </a:bodyPr>
          <a:lstStyle/>
          <a:p>
            <a:pPr algn="just">
              <a:lnSpc>
                <a:spcPts val="3817"/>
              </a:lnSpc>
            </a:pPr>
            <a:r>
              <a:rPr lang="en-US" sz="2299" b="1">
                <a:solidFill>
                  <a:srgbClr val="000000"/>
                </a:solidFill>
                <a:latin typeface="Public Sans Bold"/>
                <a:ea typeface="Public Sans Bold"/>
                <a:cs typeface="Public Sans Bold"/>
                <a:sym typeface="Public Sans Bold"/>
              </a:rPr>
              <a:t>5. Thử AB⁺:</a:t>
            </a:r>
          </a:p>
          <a:p>
            <a:pPr algn="just">
              <a:lnSpc>
                <a:spcPts val="3817"/>
              </a:lnSpc>
            </a:pPr>
            <a:r>
              <a:rPr lang="en-US" sz="2299">
                <a:solidFill>
                  <a:srgbClr val="000000"/>
                </a:solidFill>
                <a:latin typeface="Public Sans"/>
                <a:ea typeface="Public Sans"/>
                <a:cs typeface="Public Sans"/>
                <a:sym typeface="Public Sans"/>
              </a:rPr>
              <a:t>AB → C</a:t>
            </a:r>
          </a:p>
          <a:p>
            <a:pPr algn="just">
              <a:lnSpc>
                <a:spcPts val="3817"/>
              </a:lnSpc>
            </a:pPr>
            <a:r>
              <a:rPr lang="en-US" sz="2299">
                <a:solidFill>
                  <a:srgbClr val="000000"/>
                </a:solidFill>
                <a:latin typeface="Public Sans"/>
                <a:ea typeface="Public Sans"/>
                <a:cs typeface="Public Sans"/>
                <a:sym typeface="Public Sans"/>
              </a:rPr>
              <a:t>C → A</a:t>
            </a:r>
          </a:p>
          <a:p>
            <a:pPr algn="just">
              <a:lnSpc>
                <a:spcPts val="3817"/>
              </a:lnSpc>
            </a:pPr>
            <a:r>
              <a:rPr lang="en-US" sz="2299">
                <a:solidFill>
                  <a:srgbClr val="000000"/>
                </a:solidFill>
                <a:latin typeface="Public Sans"/>
                <a:ea typeface="Public Sans"/>
                <a:cs typeface="Public Sans"/>
                <a:sym typeface="Public Sans"/>
              </a:rPr>
              <a:t>BC → D</a:t>
            </a:r>
          </a:p>
          <a:p>
            <a:pPr algn="just">
              <a:lnSpc>
                <a:spcPts val="3817"/>
              </a:lnSpc>
            </a:pPr>
            <a:r>
              <a:rPr lang="en-US" sz="2299">
                <a:solidFill>
                  <a:srgbClr val="000000"/>
                </a:solidFill>
                <a:latin typeface="Public Sans"/>
                <a:ea typeface="Public Sans"/>
                <a:cs typeface="Public Sans"/>
                <a:sym typeface="Public Sans"/>
              </a:rPr>
              <a:t>D → EG</a:t>
            </a:r>
          </a:p>
          <a:p>
            <a:pPr algn="just">
              <a:lnSpc>
                <a:spcPts val="3817"/>
              </a:lnSpc>
            </a:pPr>
            <a:r>
              <a:rPr lang="en-US" sz="2299">
                <a:solidFill>
                  <a:srgbClr val="000000"/>
                </a:solidFill>
                <a:latin typeface="Public Sans"/>
                <a:ea typeface="Public Sans"/>
                <a:cs typeface="Public Sans"/>
                <a:sym typeface="Public Sans"/>
              </a:rPr>
              <a:t>  → AB⁺ = {A, B, C, D, E, G} → đủ</a:t>
            </a:r>
          </a:p>
          <a:p>
            <a:pPr algn="just">
              <a:lnSpc>
                <a:spcPts val="3817"/>
              </a:lnSpc>
            </a:pPr>
            <a:r>
              <a:rPr lang="en-US" sz="2299">
                <a:solidFill>
                  <a:srgbClr val="000000"/>
                </a:solidFill>
                <a:latin typeface="Public Sans"/>
                <a:ea typeface="Public Sans"/>
                <a:cs typeface="Public Sans"/>
                <a:sym typeface="Public Sans"/>
              </a:rPr>
              <a:t>Nhưng AB ⊇ BE → không tối thiểu </a:t>
            </a:r>
          </a:p>
          <a:p>
            <a:pPr algn="just">
              <a:lnSpc>
                <a:spcPts val="3817"/>
              </a:lnSpc>
            </a:pPr>
            <a:r>
              <a:rPr lang="en-US" sz="2299">
                <a:solidFill>
                  <a:srgbClr val="000000"/>
                </a:solidFill>
                <a:latin typeface="Public Sans"/>
                <a:ea typeface="Public Sans"/>
                <a:cs typeface="Public Sans"/>
                <a:sym typeface="Public Sans"/>
              </a:rPr>
              <a:t>→ không là khóa.</a:t>
            </a:r>
          </a:p>
          <a:p>
            <a:pPr algn="just">
              <a:lnSpc>
                <a:spcPts val="3817"/>
              </a:lnSpc>
            </a:pPr>
            <a:r>
              <a:rPr lang="en-US" sz="2299" b="1">
                <a:solidFill>
                  <a:srgbClr val="000000"/>
                </a:solidFill>
                <a:latin typeface="Public Sans Bold"/>
                <a:ea typeface="Public Sans Bold"/>
                <a:cs typeface="Public Sans Bold"/>
                <a:sym typeface="Public Sans Bold"/>
              </a:rPr>
              <a:t>6. Thử ACD⁺:</a:t>
            </a:r>
          </a:p>
          <a:p>
            <a:pPr algn="just">
              <a:lnSpc>
                <a:spcPts val="3817"/>
              </a:lnSpc>
            </a:pPr>
            <a:r>
              <a:rPr lang="en-US" sz="2299">
                <a:solidFill>
                  <a:srgbClr val="000000"/>
                </a:solidFill>
                <a:latin typeface="Public Sans"/>
                <a:ea typeface="Public Sans"/>
                <a:cs typeface="Public Sans"/>
                <a:sym typeface="Public Sans"/>
              </a:rPr>
              <a:t>ACD → B</a:t>
            </a:r>
          </a:p>
          <a:p>
            <a:pPr algn="just">
              <a:lnSpc>
                <a:spcPts val="3817"/>
              </a:lnSpc>
            </a:pPr>
            <a:r>
              <a:rPr lang="en-US" sz="2299">
                <a:solidFill>
                  <a:srgbClr val="000000"/>
                </a:solidFill>
                <a:latin typeface="Public Sans"/>
                <a:ea typeface="Public Sans"/>
                <a:cs typeface="Public Sans"/>
                <a:sym typeface="Public Sans"/>
              </a:rPr>
              <a:t>B,C → D</a:t>
            </a:r>
          </a:p>
          <a:p>
            <a:pPr algn="just">
              <a:lnSpc>
                <a:spcPts val="3817"/>
              </a:lnSpc>
            </a:pPr>
            <a:r>
              <a:rPr lang="en-US" sz="2299">
                <a:solidFill>
                  <a:srgbClr val="000000"/>
                </a:solidFill>
                <a:latin typeface="Public Sans"/>
                <a:ea typeface="Public Sans"/>
                <a:cs typeface="Public Sans"/>
                <a:sym typeface="Public Sans"/>
              </a:rPr>
              <a:t>D → EG</a:t>
            </a:r>
          </a:p>
          <a:p>
            <a:pPr algn="just">
              <a:lnSpc>
                <a:spcPts val="3817"/>
              </a:lnSpc>
            </a:pPr>
            <a:r>
              <a:rPr lang="en-US" sz="2299">
                <a:solidFill>
                  <a:srgbClr val="000000"/>
                </a:solidFill>
                <a:latin typeface="Public Sans"/>
                <a:ea typeface="Public Sans"/>
                <a:cs typeface="Public Sans"/>
                <a:sym typeface="Public Sans"/>
              </a:rPr>
              <a:t>  → ACD⁺ = đủ</a:t>
            </a:r>
          </a:p>
          <a:p>
            <a:pPr algn="just">
              <a:lnSpc>
                <a:spcPts val="3817"/>
              </a:lnSpc>
            </a:pPr>
            <a:r>
              <a:rPr lang="en-US" sz="2299">
                <a:solidFill>
                  <a:srgbClr val="000000"/>
                </a:solidFill>
                <a:latin typeface="Public Sans"/>
                <a:ea typeface="Public Sans"/>
                <a:cs typeface="Public Sans"/>
                <a:sym typeface="Public Sans"/>
              </a:rPr>
              <a:t> ACD ⊇ CE (vì A được từ C, C,E là khóa) </a:t>
            </a:r>
          </a:p>
          <a:p>
            <a:pPr algn="just">
              <a:lnSpc>
                <a:spcPts val="3817"/>
              </a:lnSpc>
            </a:pPr>
            <a:r>
              <a:rPr lang="en-US" sz="2299">
                <a:solidFill>
                  <a:srgbClr val="000000"/>
                </a:solidFill>
                <a:latin typeface="Public Sans"/>
                <a:ea typeface="Public Sans"/>
                <a:cs typeface="Public Sans"/>
                <a:sym typeface="Public Sans"/>
              </a:rPr>
              <a:t>→ không tối thiểu</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926852" y="-382439"/>
            <a:ext cx="20292709" cy="2315384"/>
            <a:chExt cx="5514094" cy="629154"/>
          </a:xfrm>
        </p:grpSpPr>
        <p:sp>
          <p:nvSpPr>
            <p:cNvPr id="4" name="Freeform 4"/>
            <p:cNvSpPr/>
            <p:nvPr/>
          </p:nvSpPr>
          <p:spPr>
            <a:xfrm>
              <a:off x="0" y="0"/>
              <a:ext cx="5514094" cy="629154"/>
            </a:xfrm>
            <a:custGeom>
              <a:rect l="l" t="t" r="r" b="b"/>
              <a:pathLst>
                <a:path w="5514094" h="629154">
                  <a:moveTo>
                    <a:pt x="15260" y="0"/>
                  </a:moveTo>
                  <a:lnTo>
                    <a:pt x="5498834" y="0"/>
                  </a:lnTo>
                  <a:cubicBezTo>
                    <a:pt x="5507262" y="0"/>
                    <a:pt x="5514094" y="6832"/>
                    <a:pt x="5514094" y="15260"/>
                  </a:cubicBezTo>
                  <a:lnTo>
                    <a:pt x="5514094" y="613894"/>
                  </a:lnTo>
                  <a:cubicBezTo>
                    <a:pt x="5514094" y="617941"/>
                    <a:pt x="5512486" y="621823"/>
                    <a:pt x="5509624" y="624685"/>
                  </a:cubicBezTo>
                  <a:cubicBezTo>
                    <a:pt x="5506762" y="627547"/>
                    <a:pt x="5502881" y="629154"/>
                    <a:pt x="5498834" y="629154"/>
                  </a:cubicBezTo>
                  <a:lnTo>
                    <a:pt x="15260" y="629154"/>
                  </a:lnTo>
                  <a:cubicBezTo>
                    <a:pt x="11213" y="629154"/>
                    <a:pt x="7332" y="627547"/>
                    <a:pt x="4470" y="624685"/>
                  </a:cubicBezTo>
                  <a:cubicBezTo>
                    <a:pt x="1608" y="621823"/>
                    <a:pt x="0" y="617941"/>
                    <a:pt x="0" y="613894"/>
                  </a:cubicBezTo>
                  <a:lnTo>
                    <a:pt x="0" y="15260"/>
                  </a:lnTo>
                  <a:cubicBezTo>
                    <a:pt x="0" y="11213"/>
                    <a:pt x="1608" y="7332"/>
                    <a:pt x="4470" y="4470"/>
                  </a:cubicBezTo>
                  <a:cubicBezTo>
                    <a:pt x="7332" y="1608"/>
                    <a:pt x="11213" y="0"/>
                    <a:pt x="15260" y="0"/>
                  </a:cubicBezTo>
                  <a:close/>
                </a:path>
              </a:pathLst>
            </a:custGeom>
            <a:solidFill>
              <a:srgbClr val="004CCF"/>
            </a:solidFill>
          </p:spPr>
          <p:txBody>
            <a:bodyPr/>
            <a:lstStyle/>
            <a:p/>
          </p:txBody>
        </p:sp>
        <p:sp>
          <p:nvSpPr>
            <p:cNvPr id="5" name="TextBox 5"/>
            <p:cNvSpPr txBox="1"/>
            <p:nvPr/>
          </p:nvSpPr>
          <p:spPr>
            <a:xfrm>
              <a:off x="0" y="-47625"/>
              <a:ext cx="5514094" cy="676779"/>
            </a:xfrm>
            <a:prstGeom prst="rect">
              <a:avLst/>
            </a:prstGeom>
          </p:spPr>
          <p:txBody>
            <a:bodyPr lIns="43301" tIns="43301" rIns="43301" bIns="43301" rtlCol="0" anchor="ctr"/>
            <a:lstStyle/>
            <a:p>
              <a:pPr algn="ctr">
                <a:lnSpc>
                  <a:spcPts val="3258"/>
                </a:lnSpc>
              </a:pPr>
            </a:p>
          </p:txBody>
        </p:sp>
      </p:grpSp>
      <p:sp>
        <p:nvSpPr>
          <p:cNvPr id="6" name="TextBox 6"/>
          <p:cNvSpPr txBox="1"/>
          <p:nvPr/>
        </p:nvSpPr>
        <p:spPr>
          <a:xfrm>
            <a:off x="528103" y="178500"/>
            <a:ext cx="18603396" cy="1490849"/>
          </a:xfrm>
          <a:prstGeom prst="rect">
            <a:avLst/>
          </a:prstGeom>
        </p:spPr>
        <p:txBody>
          <a:bodyPr lIns="0" tIns="0" rIns="0" bIns="0" rtlCol="0" anchor="t">
            <a:spAutoFit/>
          </a:bodyPr>
          <a:lstStyle/>
          <a:p>
            <a:pPr algn="l">
              <a:lnSpc>
                <a:spcPts val="6171"/>
              </a:lnSpc>
            </a:pPr>
            <a:r>
              <a:rPr lang="en-US" sz="3300" b="1">
                <a:solidFill>
                  <a:srgbClr val="FFFFFF"/>
                </a:solidFill>
                <a:latin typeface="Aileron Ultra-Bold"/>
                <a:ea typeface="Aileron Ultra-Bold"/>
                <a:cs typeface="Aileron Ultra-Bold"/>
                <a:sym typeface="Aileron Ultra-Bold"/>
              </a:rPr>
              <a:t>Câu 9: Q(A,B,C,D,E,G) F={AB→C; C→ A; BC→D; ACD→B; D→EG; BE→C; CG→BD; CE→G} </a:t>
            </a:r>
          </a:p>
          <a:p>
            <a:pPr marL="0" lvl="0" indent="0" algn="l">
              <a:lnSpc>
                <a:spcPts val="6171"/>
              </a:lnSpc>
            </a:pPr>
            <a:r>
              <a:rPr lang="en-US" sz="3300" b="1">
                <a:solidFill>
                  <a:srgbClr val="FFFFFF"/>
                </a:solidFill>
                <a:latin typeface="Aileron Ultra-Bold"/>
                <a:ea typeface="Aileron Ultra-Bold"/>
                <a:cs typeface="Aileron Ultra-Bold"/>
                <a:sym typeface="Aileron Ultra-Bold"/>
              </a:rPr>
              <a:t>Hãy tìm tất cả các khóa của Q.</a:t>
            </a:r>
          </a:p>
        </p:txBody>
      </p:sp>
      <p:grpSp>
        <p:nvGrpSpPr>
          <p:cNvPr id="7" name="Group 7"/>
          <p:cNvGrpSpPr/>
          <p:nvPr/>
        </p:nvGrpSpPr>
        <p:grpSpPr>
          <a:xfrm>
            <a:off x="4270549" y="2609476"/>
            <a:ext cx="9933026" cy="5716758"/>
            <a:chExt cx="2616106" cy="1505648"/>
          </a:xfrm>
        </p:grpSpPr>
        <p:sp>
          <p:nvSpPr>
            <p:cNvPr id="8" name="Freeform 8"/>
            <p:cNvSpPr/>
            <p:nvPr/>
          </p:nvSpPr>
          <p:spPr>
            <a:xfrm>
              <a:off x="0" y="0"/>
              <a:ext cx="2616106" cy="1505648"/>
            </a:xfrm>
            <a:custGeom>
              <a:rect l="l" t="t" r="r" b="b"/>
              <a:pathLst>
                <a:path w="2616106" h="1505648">
                  <a:moveTo>
                    <a:pt x="0" y="0"/>
                  </a:moveTo>
                  <a:lnTo>
                    <a:pt x="2616106" y="0"/>
                  </a:lnTo>
                  <a:lnTo>
                    <a:pt x="2616106" y="1505648"/>
                  </a:lnTo>
                  <a:lnTo>
                    <a:pt x="0" y="1505648"/>
                  </a:lnTo>
                  <a:close/>
                </a:path>
              </a:pathLst>
            </a:custGeom>
            <a:solidFill>
              <a:srgbClr val="F2F2F2"/>
            </a:solidFill>
            <a:ln w="38100" cap="sq">
              <a:solidFill>
                <a:srgbClr val="000000"/>
              </a:solidFill>
              <a:prstDash val="solid"/>
              <a:miter/>
            </a:ln>
          </p:spPr>
          <p:txBody>
            <a:bodyPr/>
            <a:lstStyle/>
            <a:p/>
          </p:txBody>
        </p:sp>
        <p:sp>
          <p:nvSpPr>
            <p:cNvPr id="9" name="TextBox 9"/>
            <p:cNvSpPr txBox="1"/>
            <p:nvPr/>
          </p:nvSpPr>
          <p:spPr>
            <a:xfrm>
              <a:off x="0" y="-47625"/>
              <a:ext cx="2616106" cy="1553273"/>
            </a:xfrm>
            <a:prstGeom prst="rect">
              <a:avLst/>
            </a:prstGeom>
          </p:spPr>
          <p:txBody>
            <a:bodyPr lIns="50800" tIns="50800" rIns="50800" bIns="50800" rtlCol="0" anchor="ctr"/>
            <a:lstStyle/>
            <a:p>
              <a:pPr algn="ctr">
                <a:lnSpc>
                  <a:spcPts val="3258"/>
                </a:lnSpc>
              </a:pPr>
            </a:p>
          </p:txBody>
        </p:sp>
      </p:grpSp>
      <p:sp>
        <p:nvSpPr>
          <p:cNvPr id="10" name="TextBox 10"/>
          <p:cNvSpPr txBox="1"/>
          <p:nvPr/>
        </p:nvSpPr>
        <p:spPr>
          <a:xfrm>
            <a:off x="4749458" y="2898010"/>
            <a:ext cx="9454117" cy="4996815"/>
          </a:xfrm>
          <a:prstGeom prst="rect">
            <a:avLst/>
          </a:prstGeom>
        </p:spPr>
        <p:txBody>
          <a:bodyPr lIns="0" tIns="0" rIns="0" bIns="0" rtlCol="0" anchor="t">
            <a:spAutoFit/>
          </a:bodyPr>
          <a:lstStyle/>
          <a:p>
            <a:pPr algn="just">
              <a:lnSpc>
                <a:spcPts val="4979"/>
              </a:lnSpc>
            </a:pPr>
            <a:r>
              <a:rPr lang="en-US" sz="2999" b="1">
                <a:solidFill>
                  <a:srgbClr val="000000"/>
                </a:solidFill>
                <a:latin typeface="Public Sans Bold"/>
                <a:ea typeface="Public Sans Bold"/>
                <a:cs typeface="Public Sans Bold"/>
                <a:sym typeface="Public Sans Bold"/>
              </a:rPr>
              <a:t>7. Thử các tập khác nhỏ hơn 2 thuộc tính:</a:t>
            </a:r>
          </a:p>
          <a:p>
            <a:pPr algn="just">
              <a:lnSpc>
                <a:spcPts val="4979"/>
              </a:lnSpc>
            </a:pPr>
            <a:r>
              <a:rPr lang="en-US" sz="2999">
                <a:solidFill>
                  <a:srgbClr val="000000"/>
                </a:solidFill>
                <a:latin typeface="Public Sans"/>
                <a:ea typeface="Public Sans"/>
                <a:cs typeface="Public Sans"/>
                <a:sym typeface="Public Sans"/>
              </a:rPr>
              <a:t>A⁺: A → không có gì</a:t>
            </a:r>
          </a:p>
          <a:p>
            <a:pPr algn="just">
              <a:lnSpc>
                <a:spcPts val="4979"/>
              </a:lnSpc>
            </a:pPr>
            <a:r>
              <a:rPr lang="en-US" sz="2999">
                <a:solidFill>
                  <a:srgbClr val="000000"/>
                </a:solidFill>
                <a:latin typeface="Public Sans"/>
                <a:ea typeface="Public Sans"/>
                <a:cs typeface="Public Sans"/>
                <a:sym typeface="Public Sans"/>
              </a:rPr>
              <a:t>B⁺: B → không cógì</a:t>
            </a:r>
          </a:p>
          <a:p>
            <a:pPr algn="just">
              <a:lnSpc>
                <a:spcPts val="4979"/>
              </a:lnSpc>
            </a:pPr>
            <a:r>
              <a:rPr lang="en-US" sz="2999">
                <a:solidFill>
                  <a:srgbClr val="000000"/>
                </a:solidFill>
                <a:latin typeface="Public Sans"/>
                <a:ea typeface="Public Sans"/>
                <a:cs typeface="Public Sans"/>
                <a:sym typeface="Public Sans"/>
              </a:rPr>
              <a:t>C⁺: C → A</a:t>
            </a:r>
          </a:p>
          <a:p>
            <a:pPr algn="just">
              <a:lnSpc>
                <a:spcPts val="4979"/>
              </a:lnSpc>
            </a:pPr>
            <a:r>
              <a:rPr lang="en-US" sz="2999">
                <a:solidFill>
                  <a:srgbClr val="000000"/>
                </a:solidFill>
                <a:latin typeface="Public Sans"/>
                <a:ea typeface="Public Sans"/>
                <a:cs typeface="Public Sans"/>
                <a:sym typeface="Public Sans"/>
              </a:rPr>
              <a:t>D⁺: D → E,G</a:t>
            </a:r>
          </a:p>
          <a:p>
            <a:pPr algn="just">
              <a:lnSpc>
                <a:spcPts val="4979"/>
              </a:lnSpc>
            </a:pPr>
            <a:r>
              <a:rPr lang="en-US" sz="2999">
                <a:solidFill>
                  <a:srgbClr val="000000"/>
                </a:solidFill>
                <a:latin typeface="Public Sans"/>
                <a:ea typeface="Public Sans"/>
                <a:cs typeface="Public Sans"/>
                <a:sym typeface="Public Sans"/>
              </a:rPr>
              <a:t>E⁺: E → không có gì</a:t>
            </a:r>
          </a:p>
          <a:p>
            <a:pPr algn="just">
              <a:lnSpc>
                <a:spcPts val="4979"/>
              </a:lnSpc>
            </a:pPr>
            <a:r>
              <a:rPr lang="en-US" sz="2999">
                <a:solidFill>
                  <a:srgbClr val="000000"/>
                </a:solidFill>
                <a:latin typeface="Public Sans"/>
                <a:ea typeface="Public Sans"/>
                <a:cs typeface="Public Sans"/>
                <a:sym typeface="Public Sans"/>
              </a:rPr>
              <a:t>G⁺: G → không có gì</a:t>
            </a:r>
          </a:p>
          <a:p>
            <a:pPr algn="just">
              <a:lnSpc>
                <a:spcPts val="4979"/>
              </a:lnSpc>
            </a:pPr>
            <a:r>
              <a:rPr lang="en-US" sz="2999">
                <a:solidFill>
                  <a:srgbClr val="000000"/>
                </a:solidFill>
                <a:latin typeface="Public Sans"/>
                <a:ea typeface="Public Sans"/>
                <a:cs typeface="Public Sans"/>
                <a:sym typeface="Public Sans"/>
              </a:rPr>
              <a:t>  → Không có tập nào trong số này sinh ra toàn bộ Q</a:t>
            </a:r>
          </a:p>
        </p:txBody>
      </p:sp>
      <p:grpSp>
        <p:nvGrpSpPr>
          <p:cNvPr id="11" name="Group 11"/>
          <p:cNvGrpSpPr/>
          <p:nvPr/>
        </p:nvGrpSpPr>
        <p:grpSpPr>
          <a:xfrm>
            <a:off x="7052195" y="8780719"/>
            <a:ext cx="4183611" cy="955163"/>
            <a:chExt cx="1101856" cy="251565"/>
          </a:xfrm>
        </p:grpSpPr>
        <p:sp>
          <p:nvSpPr>
            <p:cNvPr id="12" name="Freeform 12"/>
            <p:cNvSpPr/>
            <p:nvPr/>
          </p:nvSpPr>
          <p:spPr>
            <a:xfrm>
              <a:off x="0" y="0"/>
              <a:ext cx="1101856" cy="251565"/>
            </a:xfrm>
            <a:custGeom>
              <a:rect l="l" t="t" r="r" b="b"/>
              <a:pathLst>
                <a:path w="1101856" h="251565">
                  <a:moveTo>
                    <a:pt x="0" y="0"/>
                  </a:moveTo>
                  <a:lnTo>
                    <a:pt x="1101856" y="0"/>
                  </a:lnTo>
                  <a:lnTo>
                    <a:pt x="1101856" y="251565"/>
                  </a:lnTo>
                  <a:lnTo>
                    <a:pt x="0" y="251565"/>
                  </a:lnTo>
                  <a:close/>
                </a:path>
              </a:pathLst>
            </a:custGeom>
            <a:solidFill>
              <a:srgbClr val="F2F2F2"/>
            </a:solidFill>
            <a:ln w="38100" cap="sq">
              <a:solidFill>
                <a:srgbClr val="000000"/>
              </a:solidFill>
              <a:prstDash val="solid"/>
              <a:miter/>
            </a:ln>
          </p:spPr>
          <p:txBody>
            <a:bodyPr/>
            <a:lstStyle/>
            <a:p/>
          </p:txBody>
        </p:sp>
        <p:sp>
          <p:nvSpPr>
            <p:cNvPr id="13" name="TextBox 13"/>
            <p:cNvSpPr txBox="1"/>
            <p:nvPr/>
          </p:nvSpPr>
          <p:spPr>
            <a:xfrm>
              <a:off x="0" y="-47625"/>
              <a:ext cx="1101856" cy="299190"/>
            </a:xfrm>
            <a:prstGeom prst="rect">
              <a:avLst/>
            </a:prstGeom>
          </p:spPr>
          <p:txBody>
            <a:bodyPr lIns="50800" tIns="50800" rIns="50800" bIns="50800" rtlCol="0" anchor="ctr"/>
            <a:lstStyle/>
            <a:p>
              <a:pPr algn="ctr">
                <a:lnSpc>
                  <a:spcPts val="3258"/>
                </a:lnSpc>
              </a:pPr>
            </a:p>
          </p:txBody>
        </p:sp>
      </p:grpSp>
      <p:sp>
        <p:nvSpPr>
          <p:cNvPr id="14" name="TextBox 14"/>
          <p:cNvSpPr txBox="1"/>
          <p:nvPr/>
        </p:nvSpPr>
        <p:spPr>
          <a:xfrm>
            <a:off x="7347488" y="8874328"/>
            <a:ext cx="3888317" cy="584328"/>
          </a:xfrm>
          <a:prstGeom prst="rect">
            <a:avLst/>
          </a:prstGeom>
        </p:spPr>
        <p:txBody>
          <a:bodyPr lIns="0" tIns="0" rIns="0" bIns="0" rtlCol="0" anchor="t">
            <a:spAutoFit/>
          </a:bodyPr>
          <a:lstStyle/>
          <a:p>
            <a:pPr algn="just">
              <a:lnSpc>
                <a:spcPts val="4983"/>
              </a:lnSpc>
            </a:pPr>
            <a:r>
              <a:rPr lang="en-US" sz="2799" b="1">
                <a:solidFill>
                  <a:srgbClr val="000000"/>
                </a:solidFill>
                <a:latin typeface="Public Sans Bold"/>
                <a:ea typeface="Public Sans Bold"/>
                <a:cs typeface="Public Sans Bold"/>
                <a:sym typeface="Public Sans Bold"/>
              </a:rPr>
              <a:t>=&gt; Khoá: BE, CE, CG</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445387" y="-382439"/>
            <a:ext cx="6023519" cy="11051878"/>
            <a:chExt cx="1636758" cy="3003103"/>
          </a:xfrm>
        </p:grpSpPr>
        <p:sp>
          <p:nvSpPr>
            <p:cNvPr id="3" name="Freeform 3"/>
            <p:cNvSpPr/>
            <p:nvPr/>
          </p:nvSpPr>
          <p:spPr>
            <a:xfrm>
              <a:off x="0" y="0"/>
              <a:ext cx="1636758" cy="3003103"/>
            </a:xfrm>
            <a:custGeom>
              <a:rect l="l" t="t" r="r" b="b"/>
              <a:pathLst>
                <a:path w="1636758" h="3003103">
                  <a:moveTo>
                    <a:pt x="51411" y="0"/>
                  </a:moveTo>
                  <a:lnTo>
                    <a:pt x="1585347" y="0"/>
                  </a:lnTo>
                  <a:cubicBezTo>
                    <a:pt x="1598982" y="0"/>
                    <a:pt x="1612059" y="5417"/>
                    <a:pt x="1621700" y="15058"/>
                  </a:cubicBezTo>
                  <a:cubicBezTo>
                    <a:pt x="1631342" y="24699"/>
                    <a:pt x="1636758" y="37776"/>
                    <a:pt x="1636758" y="51411"/>
                  </a:cubicBezTo>
                  <a:lnTo>
                    <a:pt x="1636758" y="2951692"/>
                  </a:lnTo>
                  <a:cubicBezTo>
                    <a:pt x="1636758" y="2965327"/>
                    <a:pt x="1631342" y="2978404"/>
                    <a:pt x="1621700" y="2988045"/>
                  </a:cubicBezTo>
                  <a:cubicBezTo>
                    <a:pt x="1612059" y="2997687"/>
                    <a:pt x="1598982" y="3003103"/>
                    <a:pt x="1585347" y="3003103"/>
                  </a:cubicBezTo>
                  <a:lnTo>
                    <a:pt x="51411" y="3003103"/>
                  </a:lnTo>
                  <a:cubicBezTo>
                    <a:pt x="37776" y="3003103"/>
                    <a:pt x="24699" y="2997687"/>
                    <a:pt x="15058" y="2988045"/>
                  </a:cubicBezTo>
                  <a:cubicBezTo>
                    <a:pt x="5417" y="2978404"/>
                    <a:pt x="0" y="2965327"/>
                    <a:pt x="0" y="2951692"/>
                  </a:cubicBezTo>
                  <a:lnTo>
                    <a:pt x="0" y="51411"/>
                  </a:lnTo>
                  <a:cubicBezTo>
                    <a:pt x="0" y="37776"/>
                    <a:pt x="5417" y="24699"/>
                    <a:pt x="15058" y="15058"/>
                  </a:cubicBezTo>
                  <a:cubicBezTo>
                    <a:pt x="24699" y="5417"/>
                    <a:pt x="37776" y="0"/>
                    <a:pt x="51411" y="0"/>
                  </a:cubicBezTo>
                  <a:close/>
                </a:path>
              </a:pathLst>
            </a:custGeom>
            <a:solidFill>
              <a:srgbClr val="5A93F6"/>
            </a:solidFill>
          </p:spPr>
          <p:txBody>
            <a:bodyPr/>
            <a:lstStyle/>
            <a:p/>
          </p:txBody>
        </p:sp>
        <p:sp>
          <p:nvSpPr>
            <p:cNvPr id="4" name="TextBox 4"/>
            <p:cNvSpPr txBox="1"/>
            <p:nvPr/>
          </p:nvSpPr>
          <p:spPr>
            <a:xfrm>
              <a:off x="0" y="-47625"/>
              <a:ext cx="1636758" cy="3050728"/>
            </a:xfrm>
            <a:prstGeom prst="rect">
              <a:avLst/>
            </a:prstGeom>
          </p:spPr>
          <p:txBody>
            <a:bodyPr lIns="43301" tIns="43301" rIns="43301" bIns="43301" rtlCol="0" anchor="ctr"/>
            <a:lstStyle/>
            <a:p>
              <a:pPr algn="ctr">
                <a:lnSpc>
                  <a:spcPts val="3258"/>
                </a:lnSpc>
              </a:pPr>
            </a:p>
          </p:txBody>
        </p:sp>
      </p:grpSp>
      <p:grpSp>
        <p:nvGrpSpPr>
          <p:cNvPr id="5" name="Group 5"/>
          <p:cNvGrpSpPr/>
          <p:nvPr/>
        </p:nvGrpSpPr>
        <p:grpSpPr>
          <a:xfrm>
            <a:off x="5788034" y="3187545"/>
            <a:ext cx="11939529" cy="6994736"/>
            <a:chExt cx="3144567" cy="1842235"/>
          </a:xfrm>
        </p:grpSpPr>
        <p:sp>
          <p:nvSpPr>
            <p:cNvPr id="6" name="Freeform 6"/>
            <p:cNvSpPr/>
            <p:nvPr/>
          </p:nvSpPr>
          <p:spPr>
            <a:xfrm>
              <a:off x="0" y="0"/>
              <a:ext cx="3144567" cy="1842235"/>
            </a:xfrm>
            <a:custGeom>
              <a:rect l="l" t="t" r="r" b="b"/>
              <a:pathLst>
                <a:path w="3144567" h="1842235">
                  <a:moveTo>
                    <a:pt x="0" y="0"/>
                  </a:moveTo>
                  <a:lnTo>
                    <a:pt x="3144567" y="0"/>
                  </a:lnTo>
                  <a:lnTo>
                    <a:pt x="3144567" y="1842235"/>
                  </a:lnTo>
                  <a:lnTo>
                    <a:pt x="0" y="1842235"/>
                  </a:lnTo>
                  <a:close/>
                </a:path>
              </a:pathLst>
            </a:custGeom>
            <a:solidFill>
              <a:srgbClr val="FFFFFF"/>
            </a:solidFill>
            <a:ln w="38100" cap="sq">
              <a:solidFill>
                <a:srgbClr val="000000"/>
              </a:solidFill>
              <a:prstDash val="solid"/>
              <a:miter/>
            </a:ln>
          </p:spPr>
          <p:txBody>
            <a:bodyPr/>
            <a:lstStyle/>
            <a:p/>
          </p:txBody>
        </p:sp>
        <p:sp>
          <p:nvSpPr>
            <p:cNvPr id="7" name="TextBox 7"/>
            <p:cNvSpPr txBox="1"/>
            <p:nvPr/>
          </p:nvSpPr>
          <p:spPr>
            <a:xfrm>
              <a:off x="0" y="-47625"/>
              <a:ext cx="3144567" cy="1889860"/>
            </a:xfrm>
            <a:prstGeom prst="rect">
              <a:avLst/>
            </a:prstGeom>
          </p:spPr>
          <p:txBody>
            <a:bodyPr lIns="50800" tIns="50800" rIns="50800" bIns="50800" rtlCol="0" anchor="ctr"/>
            <a:lstStyle/>
            <a:p>
              <a:pPr algn="ctr">
                <a:lnSpc>
                  <a:spcPts val="3258"/>
                </a:lnSpc>
              </a:pPr>
            </a:p>
          </p:txBody>
        </p:sp>
      </p:grpSp>
      <p:sp>
        <p:nvSpPr>
          <p:cNvPr id="8" name="TextBox 8"/>
          <p:cNvSpPr txBox="1"/>
          <p:nvPr/>
        </p:nvSpPr>
        <p:spPr>
          <a:xfrm>
            <a:off x="5788034" y="177097"/>
            <a:ext cx="12847082" cy="2888742"/>
          </a:xfrm>
          <a:prstGeom prst="rect">
            <a:avLst/>
          </a:prstGeom>
        </p:spPr>
        <p:txBody>
          <a:bodyPr lIns="0" tIns="0" rIns="0" bIns="0" rtlCol="0" anchor="t">
            <a:spAutoFit/>
          </a:bodyPr>
          <a:lstStyle/>
          <a:p>
            <a:pPr algn="just">
              <a:lnSpc>
                <a:spcPts val="3893"/>
              </a:lnSpc>
            </a:pPr>
            <a:r>
              <a:rPr lang="en-US" sz="2199">
                <a:solidFill>
                  <a:srgbClr val="000000"/>
                </a:solidFill>
                <a:latin typeface="Public Sans"/>
                <a:ea typeface="Public Sans"/>
                <a:cs typeface="Public Sans"/>
                <a:sym typeface="Public Sans"/>
              </a:rPr>
              <a:t>AB → C phụ thuộc hàm đầy đủ </a:t>
            </a:r>
          </a:p>
          <a:p>
            <a:pPr algn="just">
              <a:lnSpc>
                <a:spcPts val="3893"/>
              </a:lnSpc>
            </a:pPr>
            <a:r>
              <a:rPr lang="en-US" sz="2199">
                <a:solidFill>
                  <a:srgbClr val="000000"/>
                </a:solidFill>
                <a:latin typeface="Public Sans"/>
                <a:ea typeface="Public Sans"/>
                <a:cs typeface="Public Sans"/>
                <a:sym typeface="Public Sans"/>
              </a:rPr>
              <a:t>BE → C phụ thuộc hàm đầy đủ BC → D phụ thuộc hàm đầy đủ CG → BD phụ thuộc hàm đầy đủ </a:t>
            </a:r>
          </a:p>
          <a:p>
            <a:pPr algn="just">
              <a:lnSpc>
                <a:spcPts val="3893"/>
              </a:lnSpc>
            </a:pPr>
            <a:r>
              <a:rPr lang="en-US" sz="2199">
                <a:solidFill>
                  <a:srgbClr val="000000"/>
                </a:solidFill>
                <a:latin typeface="Public Sans"/>
                <a:ea typeface="Public Sans"/>
                <a:cs typeface="Public Sans"/>
                <a:sym typeface="Public Sans"/>
              </a:rPr>
              <a:t>ACD → B phụ thuộc hàm đầy đủ </a:t>
            </a:r>
          </a:p>
          <a:p>
            <a:pPr algn="just">
              <a:lnSpc>
                <a:spcPts val="3893"/>
              </a:lnSpc>
            </a:pPr>
            <a:r>
              <a:rPr lang="en-US" sz="2199">
                <a:solidFill>
                  <a:srgbClr val="000000"/>
                </a:solidFill>
                <a:latin typeface="Public Sans"/>
                <a:ea typeface="Public Sans"/>
                <a:cs typeface="Public Sans"/>
                <a:sym typeface="Public Sans"/>
              </a:rPr>
              <a:t>CE → AG phụ thuộc hàm đầy đủ </a:t>
            </a:r>
          </a:p>
          <a:p>
            <a:pPr algn="just">
              <a:lnSpc>
                <a:spcPts val="3893"/>
              </a:lnSpc>
            </a:pPr>
            <a:r>
              <a:rPr lang="en-US" sz="2199">
                <a:solidFill>
                  <a:srgbClr val="000000"/>
                </a:solidFill>
                <a:latin typeface="Public Sans"/>
                <a:ea typeface="Public Sans"/>
                <a:cs typeface="Public Sans"/>
                <a:sym typeface="Public Sans"/>
              </a:rPr>
              <a:t>Phân rã vế phải. </a:t>
            </a:r>
          </a:p>
          <a:p>
            <a:pPr algn="just">
              <a:lnSpc>
                <a:spcPts val="3893"/>
              </a:lnSpc>
            </a:pPr>
            <a:r>
              <a:rPr lang="en-US" sz="2199">
                <a:solidFill>
                  <a:srgbClr val="000000"/>
                </a:solidFill>
                <a:latin typeface="Public Sans"/>
                <a:ea typeface="Public Sans"/>
                <a:cs typeface="Public Sans"/>
                <a:sym typeface="Public Sans"/>
              </a:rPr>
              <a:t>F = {AB → C, C → A, BC → D, ACD → B, D → E, D → G, BE → C, CG → B, CG → D, CE → A, CE → G}.</a:t>
            </a:r>
          </a:p>
        </p:txBody>
      </p:sp>
      <p:sp>
        <p:nvSpPr>
          <p:cNvPr id="9" name="TextBox 9"/>
          <p:cNvSpPr txBox="1"/>
          <p:nvPr/>
        </p:nvSpPr>
        <p:spPr>
          <a:xfrm>
            <a:off x="253708" y="1859044"/>
            <a:ext cx="5055985" cy="6305274"/>
          </a:xfrm>
          <a:prstGeom prst="rect">
            <a:avLst/>
          </a:prstGeom>
        </p:spPr>
        <p:txBody>
          <a:bodyPr lIns="0" tIns="0" rIns="0" bIns="0" rtlCol="0" anchor="t">
            <a:spAutoFit/>
          </a:bodyPr>
          <a:lstStyle/>
          <a:p>
            <a:pPr algn="l">
              <a:lnSpc>
                <a:spcPts val="5018"/>
              </a:lnSpc>
            </a:pPr>
            <a:r>
              <a:rPr lang="en-US" sz="3323" b="1">
                <a:solidFill>
                  <a:srgbClr val="FFFFFF"/>
                </a:solidFill>
                <a:latin typeface="Aileron Ultra-Bold"/>
                <a:ea typeface="Aileron Ultra-Bold"/>
                <a:cs typeface="Aileron Ultra-Bold"/>
                <a:sym typeface="Aileron Ultra-Bold"/>
              </a:rPr>
              <a:t>Câu 10: Xác định phủ tối thiểu của tập phụ thuộc hàm sau: </a:t>
            </a:r>
          </a:p>
          <a:p>
            <a:pPr algn="l">
              <a:lnSpc>
                <a:spcPts val="5018"/>
              </a:lnSpc>
            </a:pPr>
            <a:endParaRPr lang="en-US" sz="3323" b="1">
              <a:solidFill>
                <a:srgbClr val="FFFFFF"/>
              </a:solidFill>
              <a:latin typeface="Aileron Ultra-Bold"/>
              <a:ea typeface="Aileron Ultra-Bold"/>
              <a:cs typeface="Aileron Ultra-Bold"/>
              <a:sym typeface="Aileron Ultra-Bold"/>
            </a:endParaRPr>
          </a:p>
          <a:p>
            <a:pPr algn="l">
              <a:lnSpc>
                <a:spcPts val="5018"/>
              </a:lnSpc>
            </a:pPr>
            <a:r>
              <a:rPr lang="en-US" sz="3323" b="1">
                <a:solidFill>
                  <a:srgbClr val="FFFFFF"/>
                </a:solidFill>
                <a:latin typeface="Aileron Ultra-Bold"/>
                <a:ea typeface="Aileron Ultra-Bold"/>
                <a:cs typeface="Aileron Ultra-Bold"/>
                <a:sym typeface="Aileron Ultra-Bold"/>
              </a:rPr>
              <a:t>a) Q (A, B, C, D, E, G)</a:t>
            </a:r>
          </a:p>
          <a:p>
            <a:pPr algn="l">
              <a:lnSpc>
                <a:spcPts val="5018"/>
              </a:lnSpc>
            </a:pPr>
            <a:r>
              <a:rPr lang="en-US" sz="3323" b="1">
                <a:solidFill>
                  <a:srgbClr val="FFFFFF"/>
                </a:solidFill>
                <a:latin typeface="Aileron Ultra-Bold"/>
                <a:ea typeface="Aileron Ultra-Bold"/>
                <a:cs typeface="Aileron Ultra-Bold"/>
                <a:sym typeface="Aileron Ultra-Bold"/>
              </a:rPr>
              <a:t>F = {AB → C; C → A; BC → D; ACD → B; D → EG; BE → C; CG → BD; CE → AG}</a:t>
            </a:r>
          </a:p>
          <a:p>
            <a:pPr algn="l">
              <a:lnSpc>
                <a:spcPts val="5018"/>
              </a:lnSpc>
            </a:pPr>
            <a:endParaRPr lang="en-US" sz="3323" b="1">
              <a:solidFill>
                <a:srgbClr val="FFFFFF"/>
              </a:solidFill>
              <a:latin typeface="Aileron Ultra-Bold"/>
              <a:ea typeface="Aileron Ultra-Bold"/>
              <a:cs typeface="Aileron Ultra-Bold"/>
              <a:sym typeface="Aileron Ultra-Bold"/>
            </a:endParaRPr>
          </a:p>
          <a:p>
            <a:pPr marL="0" lvl="0" indent="0" algn="l">
              <a:lnSpc>
                <a:spcPts val="5018"/>
              </a:lnSpc>
            </a:pPr>
            <a:endParaRPr lang="en-US" sz="3323" b="1">
              <a:solidFill>
                <a:srgbClr val="FFFFFF"/>
              </a:solidFill>
              <a:latin typeface="Aileron Ultra-Bold"/>
              <a:ea typeface="Aileron Ultra-Bold"/>
              <a:cs typeface="Aileron Ultra-Bold"/>
              <a:sym typeface="Aileron Ultra-Bold"/>
            </a:endParaRPr>
          </a:p>
        </p:txBody>
      </p:sp>
      <p:sp>
        <p:nvSpPr>
          <p:cNvPr id="10" name="TextBox 10"/>
          <p:cNvSpPr txBox="1"/>
          <p:nvPr/>
        </p:nvSpPr>
        <p:spPr>
          <a:xfrm>
            <a:off x="6027489" y="3292153"/>
            <a:ext cx="11463567" cy="6653403"/>
          </a:xfrm>
          <a:prstGeom prst="rect">
            <a:avLst/>
          </a:prstGeom>
        </p:spPr>
        <p:txBody>
          <a:bodyPr lIns="0" tIns="0" rIns="0" bIns="0" rtlCol="0" anchor="t">
            <a:spAutoFit/>
          </a:bodyPr>
          <a:lstStyle/>
          <a:p>
            <a:pPr algn="just">
              <a:lnSpc>
                <a:spcPts val="4070"/>
              </a:lnSpc>
            </a:pPr>
            <a:r>
              <a:rPr lang="en-US" sz="2299" b="1">
                <a:solidFill>
                  <a:srgbClr val="000000"/>
                </a:solidFill>
                <a:latin typeface="Public Sans Bold"/>
                <a:ea typeface="Public Sans Bold"/>
                <a:cs typeface="Public Sans Bold"/>
                <a:sym typeface="Public Sans Bold"/>
              </a:rPr>
              <a:t>+) Với AB → C</a:t>
            </a:r>
          </a:p>
          <a:p>
            <a:pPr algn="just">
              <a:lnSpc>
                <a:spcPts val="4070"/>
              </a:lnSpc>
            </a:pPr>
            <a:r>
              <a:rPr lang="en-US" sz="2299">
                <a:solidFill>
                  <a:srgbClr val="000000"/>
                </a:solidFill>
                <a:latin typeface="Public Sans"/>
                <a:ea typeface="Public Sans"/>
                <a:cs typeface="Public Sans"/>
                <a:sym typeface="Public Sans"/>
              </a:rPr>
              <a:t> - F \ (AB → C): Ta có AB+F∖(AB→C) =AB, C ∉ AB+ F∖(AB→C </a:t>
            </a:r>
          </a:p>
          <a:p>
            <a:pPr algn="just">
              <a:lnSpc>
                <a:spcPts val="4070"/>
              </a:lnSpc>
            </a:pPr>
            <a:r>
              <a:rPr lang="en-US" sz="2299">
                <a:solidFill>
                  <a:srgbClr val="000000"/>
                </a:solidFill>
                <a:latin typeface="Public Sans"/>
                <a:ea typeface="Public Sans"/>
                <a:cs typeface="Public Sans"/>
                <a:sym typeface="Public Sans"/>
              </a:rPr>
              <a:t>Nên AB → C là không dư thừa.</a:t>
            </a:r>
          </a:p>
          <a:p>
            <a:pPr algn="just">
              <a:lnSpc>
                <a:spcPts val="4070"/>
              </a:lnSpc>
            </a:pPr>
            <a:r>
              <a:rPr lang="en-US" sz="2299" b="1">
                <a:solidFill>
                  <a:srgbClr val="000000"/>
                </a:solidFill>
                <a:latin typeface="Public Sans Bold"/>
                <a:ea typeface="Public Sans Bold"/>
                <a:cs typeface="Public Sans Bold"/>
                <a:sym typeface="Public Sans Bold"/>
              </a:rPr>
              <a:t>+) Với C → A</a:t>
            </a:r>
          </a:p>
          <a:p>
            <a:pPr algn="just">
              <a:lnSpc>
                <a:spcPts val="4070"/>
              </a:lnSpc>
            </a:pPr>
            <a:r>
              <a:rPr lang="en-US" sz="2299">
                <a:solidFill>
                  <a:srgbClr val="000000"/>
                </a:solidFill>
                <a:latin typeface="Public Sans"/>
                <a:ea typeface="Public Sans"/>
                <a:cs typeface="Public Sans"/>
                <a:sym typeface="Public Sans"/>
              </a:rPr>
              <a:t> - F \ (C → A): Ta có C+ F∖(C→A) = C, A ∉ C+ F∖(C→A </a:t>
            </a:r>
          </a:p>
          <a:p>
            <a:pPr algn="just">
              <a:lnSpc>
                <a:spcPts val="4070"/>
              </a:lnSpc>
            </a:pPr>
            <a:r>
              <a:rPr lang="en-US" sz="2299">
                <a:solidFill>
                  <a:srgbClr val="000000"/>
                </a:solidFill>
                <a:latin typeface="Public Sans"/>
                <a:ea typeface="Public Sans"/>
                <a:cs typeface="Public Sans"/>
                <a:sym typeface="Public Sans"/>
              </a:rPr>
              <a:t>Nên C → A là không dư thừa.</a:t>
            </a:r>
          </a:p>
          <a:p>
            <a:pPr algn="just">
              <a:lnSpc>
                <a:spcPts val="4070"/>
              </a:lnSpc>
            </a:pPr>
            <a:r>
              <a:rPr lang="en-US" sz="2299" b="1">
                <a:solidFill>
                  <a:srgbClr val="000000"/>
                </a:solidFill>
                <a:latin typeface="Public Sans Bold"/>
                <a:ea typeface="Public Sans Bold"/>
                <a:cs typeface="Public Sans Bold"/>
                <a:sym typeface="Public Sans Bold"/>
              </a:rPr>
              <a:t>+) BC → D</a:t>
            </a:r>
          </a:p>
          <a:p>
            <a:pPr algn="just">
              <a:lnSpc>
                <a:spcPts val="4070"/>
              </a:lnSpc>
            </a:pPr>
            <a:r>
              <a:rPr lang="en-US" sz="2299">
                <a:solidFill>
                  <a:srgbClr val="000000"/>
                </a:solidFill>
                <a:latin typeface="Public Sans"/>
                <a:ea typeface="Public Sans"/>
                <a:cs typeface="Public Sans"/>
                <a:sym typeface="Public Sans"/>
              </a:rPr>
              <a:t> - F \ (BC → D): Ta có BC+ F∖(BC→D) = BCA, D ∉ BC+ F∖(BC→D) </a:t>
            </a:r>
          </a:p>
          <a:p>
            <a:pPr algn="just">
              <a:lnSpc>
                <a:spcPts val="4070"/>
              </a:lnSpc>
            </a:pPr>
            <a:r>
              <a:rPr lang="en-US" sz="2299">
                <a:solidFill>
                  <a:srgbClr val="000000"/>
                </a:solidFill>
                <a:latin typeface="Public Sans"/>
                <a:ea typeface="Public Sans"/>
                <a:cs typeface="Public Sans"/>
                <a:sym typeface="Public Sans"/>
              </a:rPr>
              <a:t>Nên BC → D là không dư thừa.</a:t>
            </a:r>
          </a:p>
          <a:p>
            <a:pPr algn="just">
              <a:lnSpc>
                <a:spcPts val="4070"/>
              </a:lnSpc>
            </a:pPr>
            <a:r>
              <a:rPr lang="en-US" sz="2299" b="1">
                <a:solidFill>
                  <a:srgbClr val="000000"/>
                </a:solidFill>
                <a:latin typeface="Public Sans Bold"/>
                <a:ea typeface="Public Sans Bold"/>
                <a:cs typeface="Public Sans Bold"/>
                <a:sym typeface="Public Sans Bold"/>
              </a:rPr>
              <a:t>+) Với ACD → B</a:t>
            </a:r>
          </a:p>
          <a:p>
            <a:pPr algn="just">
              <a:lnSpc>
                <a:spcPts val="4070"/>
              </a:lnSpc>
            </a:pPr>
            <a:r>
              <a:rPr lang="en-US" sz="2299">
                <a:solidFill>
                  <a:srgbClr val="000000"/>
                </a:solidFill>
                <a:latin typeface="Public Sans"/>
                <a:ea typeface="Public Sans"/>
                <a:cs typeface="Public Sans"/>
                <a:sym typeface="Public Sans"/>
              </a:rPr>
              <a:t> - F \ (ACD → B): Ta có ACD+ F∖(ACD→B) = ACDEGB, B ∈ ACD+F∖(ACD→B) Nên loại ACD → B</a:t>
            </a:r>
          </a:p>
          <a:p>
            <a:pPr algn="just">
              <a:lnSpc>
                <a:spcPts val="4070"/>
              </a:lnSpc>
            </a:pPr>
            <a:r>
              <a:rPr lang="en-US" sz="2299" b="1">
                <a:solidFill>
                  <a:srgbClr val="000000"/>
                </a:solidFill>
                <a:latin typeface="Public Sans Bold"/>
                <a:ea typeface="Public Sans Bold"/>
                <a:cs typeface="Public Sans Bold"/>
                <a:sym typeface="Public Sans Bold"/>
              </a:rPr>
              <a:t>+) Với D → E</a:t>
            </a:r>
          </a:p>
          <a:p>
            <a:pPr algn="just">
              <a:lnSpc>
                <a:spcPts val="4070"/>
              </a:lnSpc>
            </a:pPr>
            <a:r>
              <a:rPr lang="en-US" sz="2299">
                <a:solidFill>
                  <a:srgbClr val="000000"/>
                </a:solidFill>
                <a:latin typeface="Public Sans"/>
                <a:ea typeface="Public Sans"/>
                <a:cs typeface="Public Sans"/>
                <a:sym typeface="Public Sans"/>
              </a:rPr>
              <a:t> - F \ (D → E): Ta có D+ F∖(D→E) = DG, E ∉ D+ F∖(D→E)  Nên D → E là không dư thừa.</a:t>
            </a: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445387" y="-382439"/>
            <a:ext cx="6023519" cy="11051878"/>
            <a:chExt cx="1636758" cy="3003103"/>
          </a:xfrm>
        </p:grpSpPr>
        <p:sp>
          <p:nvSpPr>
            <p:cNvPr id="3" name="Freeform 3"/>
            <p:cNvSpPr/>
            <p:nvPr/>
          </p:nvSpPr>
          <p:spPr>
            <a:xfrm>
              <a:off x="0" y="0"/>
              <a:ext cx="1636758" cy="3003103"/>
            </a:xfrm>
            <a:custGeom>
              <a:rect l="l" t="t" r="r" b="b"/>
              <a:pathLst>
                <a:path w="1636758" h="3003103">
                  <a:moveTo>
                    <a:pt x="51411" y="0"/>
                  </a:moveTo>
                  <a:lnTo>
                    <a:pt x="1585347" y="0"/>
                  </a:lnTo>
                  <a:cubicBezTo>
                    <a:pt x="1598982" y="0"/>
                    <a:pt x="1612059" y="5417"/>
                    <a:pt x="1621700" y="15058"/>
                  </a:cubicBezTo>
                  <a:cubicBezTo>
                    <a:pt x="1631342" y="24699"/>
                    <a:pt x="1636758" y="37776"/>
                    <a:pt x="1636758" y="51411"/>
                  </a:cubicBezTo>
                  <a:lnTo>
                    <a:pt x="1636758" y="2951692"/>
                  </a:lnTo>
                  <a:cubicBezTo>
                    <a:pt x="1636758" y="2965327"/>
                    <a:pt x="1631342" y="2978404"/>
                    <a:pt x="1621700" y="2988045"/>
                  </a:cubicBezTo>
                  <a:cubicBezTo>
                    <a:pt x="1612059" y="2997687"/>
                    <a:pt x="1598982" y="3003103"/>
                    <a:pt x="1585347" y="3003103"/>
                  </a:cubicBezTo>
                  <a:lnTo>
                    <a:pt x="51411" y="3003103"/>
                  </a:lnTo>
                  <a:cubicBezTo>
                    <a:pt x="37776" y="3003103"/>
                    <a:pt x="24699" y="2997687"/>
                    <a:pt x="15058" y="2988045"/>
                  </a:cubicBezTo>
                  <a:cubicBezTo>
                    <a:pt x="5417" y="2978404"/>
                    <a:pt x="0" y="2965327"/>
                    <a:pt x="0" y="2951692"/>
                  </a:cubicBezTo>
                  <a:lnTo>
                    <a:pt x="0" y="51411"/>
                  </a:lnTo>
                  <a:cubicBezTo>
                    <a:pt x="0" y="37776"/>
                    <a:pt x="5417" y="24699"/>
                    <a:pt x="15058" y="15058"/>
                  </a:cubicBezTo>
                  <a:cubicBezTo>
                    <a:pt x="24699" y="5417"/>
                    <a:pt x="37776" y="0"/>
                    <a:pt x="51411" y="0"/>
                  </a:cubicBezTo>
                  <a:close/>
                </a:path>
              </a:pathLst>
            </a:custGeom>
            <a:solidFill>
              <a:srgbClr val="5A93F6"/>
            </a:solidFill>
          </p:spPr>
          <p:txBody>
            <a:bodyPr/>
            <a:lstStyle/>
            <a:p/>
          </p:txBody>
        </p:sp>
        <p:sp>
          <p:nvSpPr>
            <p:cNvPr id="4" name="TextBox 4"/>
            <p:cNvSpPr txBox="1"/>
            <p:nvPr/>
          </p:nvSpPr>
          <p:spPr>
            <a:xfrm>
              <a:off x="0" y="-47625"/>
              <a:ext cx="1636758" cy="3050728"/>
            </a:xfrm>
            <a:prstGeom prst="rect">
              <a:avLst/>
            </a:prstGeom>
          </p:spPr>
          <p:txBody>
            <a:bodyPr lIns="43301" tIns="43301" rIns="43301" bIns="43301" rtlCol="0" anchor="ctr"/>
            <a:lstStyle/>
            <a:p>
              <a:pPr algn="ctr">
                <a:lnSpc>
                  <a:spcPts val="3258"/>
                </a:lnSpc>
              </a:pPr>
            </a:p>
          </p:txBody>
        </p:sp>
      </p:grpSp>
      <p:grpSp>
        <p:nvGrpSpPr>
          <p:cNvPr id="5" name="Group 5"/>
          <p:cNvGrpSpPr/>
          <p:nvPr/>
        </p:nvGrpSpPr>
        <p:grpSpPr>
          <a:xfrm>
            <a:off x="6027489" y="287486"/>
            <a:ext cx="11886317" cy="9894795"/>
            <a:chExt cx="3130553" cy="2606037"/>
          </a:xfrm>
        </p:grpSpPr>
        <p:sp>
          <p:nvSpPr>
            <p:cNvPr id="6" name="Freeform 6"/>
            <p:cNvSpPr/>
            <p:nvPr/>
          </p:nvSpPr>
          <p:spPr>
            <a:xfrm>
              <a:off x="0" y="0"/>
              <a:ext cx="3130553" cy="2606036"/>
            </a:xfrm>
            <a:custGeom>
              <a:rect l="l" t="t" r="r" b="b"/>
              <a:pathLst>
                <a:path w="3130553" h="2606036">
                  <a:moveTo>
                    <a:pt x="0" y="0"/>
                  </a:moveTo>
                  <a:lnTo>
                    <a:pt x="3130553" y="0"/>
                  </a:lnTo>
                  <a:lnTo>
                    <a:pt x="3130553" y="2606036"/>
                  </a:lnTo>
                  <a:lnTo>
                    <a:pt x="0" y="2606036"/>
                  </a:lnTo>
                  <a:close/>
                </a:path>
              </a:pathLst>
            </a:custGeom>
            <a:solidFill>
              <a:srgbClr val="FFFFFF"/>
            </a:solidFill>
            <a:ln w="38100" cap="sq">
              <a:solidFill>
                <a:srgbClr val="000000"/>
              </a:solidFill>
              <a:prstDash val="solid"/>
              <a:miter/>
            </a:ln>
          </p:spPr>
          <p:txBody>
            <a:bodyPr/>
            <a:lstStyle/>
            <a:p/>
          </p:txBody>
        </p:sp>
        <p:sp>
          <p:nvSpPr>
            <p:cNvPr id="7" name="TextBox 7"/>
            <p:cNvSpPr txBox="1"/>
            <p:nvPr/>
          </p:nvSpPr>
          <p:spPr>
            <a:xfrm>
              <a:off x="0" y="-47625"/>
              <a:ext cx="3130553" cy="2653662"/>
            </a:xfrm>
            <a:prstGeom prst="rect">
              <a:avLst/>
            </a:prstGeom>
          </p:spPr>
          <p:txBody>
            <a:bodyPr lIns="50800" tIns="50800" rIns="50800" bIns="50800" rtlCol="0" anchor="ctr"/>
            <a:lstStyle/>
            <a:p>
              <a:pPr algn="ctr">
                <a:lnSpc>
                  <a:spcPts val="3258"/>
                </a:lnSpc>
              </a:pPr>
            </a:p>
          </p:txBody>
        </p:sp>
      </p:grpSp>
      <p:sp>
        <p:nvSpPr>
          <p:cNvPr id="8" name="TextBox 8"/>
          <p:cNvSpPr txBox="1"/>
          <p:nvPr/>
        </p:nvSpPr>
        <p:spPr>
          <a:xfrm>
            <a:off x="253708" y="1859044"/>
            <a:ext cx="5055985" cy="6305274"/>
          </a:xfrm>
          <a:prstGeom prst="rect">
            <a:avLst/>
          </a:prstGeom>
        </p:spPr>
        <p:txBody>
          <a:bodyPr lIns="0" tIns="0" rIns="0" bIns="0" rtlCol="0" anchor="t">
            <a:spAutoFit/>
          </a:bodyPr>
          <a:lstStyle/>
          <a:p>
            <a:pPr algn="l">
              <a:lnSpc>
                <a:spcPts val="5018"/>
              </a:lnSpc>
            </a:pPr>
            <a:r>
              <a:rPr lang="en-US" sz="3323" b="1">
                <a:solidFill>
                  <a:srgbClr val="FFFFFF"/>
                </a:solidFill>
                <a:latin typeface="Aileron Ultra-Bold"/>
                <a:ea typeface="Aileron Ultra-Bold"/>
                <a:cs typeface="Aileron Ultra-Bold"/>
                <a:sym typeface="Aileron Ultra-Bold"/>
              </a:rPr>
              <a:t>Câu 10: Xác định phủ tối thiểu của tập phụ thuộc hàm sau: </a:t>
            </a:r>
          </a:p>
          <a:p>
            <a:pPr algn="l">
              <a:lnSpc>
                <a:spcPts val="5018"/>
              </a:lnSpc>
            </a:pPr>
            <a:endParaRPr lang="en-US" sz="3323" b="1">
              <a:solidFill>
                <a:srgbClr val="FFFFFF"/>
              </a:solidFill>
              <a:latin typeface="Aileron Ultra-Bold"/>
              <a:ea typeface="Aileron Ultra-Bold"/>
              <a:cs typeface="Aileron Ultra-Bold"/>
              <a:sym typeface="Aileron Ultra-Bold"/>
            </a:endParaRPr>
          </a:p>
          <a:p>
            <a:pPr algn="l">
              <a:lnSpc>
                <a:spcPts val="5018"/>
              </a:lnSpc>
            </a:pPr>
            <a:r>
              <a:rPr lang="en-US" sz="3323" b="1">
                <a:solidFill>
                  <a:srgbClr val="FFFFFF"/>
                </a:solidFill>
                <a:latin typeface="Aileron Ultra-Bold"/>
                <a:ea typeface="Aileron Ultra-Bold"/>
                <a:cs typeface="Aileron Ultra-Bold"/>
                <a:sym typeface="Aileron Ultra-Bold"/>
              </a:rPr>
              <a:t>a) Q (A, B, C, D, E, G)</a:t>
            </a:r>
          </a:p>
          <a:p>
            <a:pPr algn="l">
              <a:lnSpc>
                <a:spcPts val="5018"/>
              </a:lnSpc>
            </a:pPr>
            <a:r>
              <a:rPr lang="en-US" sz="3323" b="1">
                <a:solidFill>
                  <a:srgbClr val="FFFFFF"/>
                </a:solidFill>
                <a:latin typeface="Aileron Ultra-Bold"/>
                <a:ea typeface="Aileron Ultra-Bold"/>
                <a:cs typeface="Aileron Ultra-Bold"/>
                <a:sym typeface="Aileron Ultra-Bold"/>
              </a:rPr>
              <a:t>F = {AB → C; C → A; BC → D; ACD → B; D → EG; BE → C; CG → BD; CE → AG}</a:t>
            </a:r>
          </a:p>
          <a:p>
            <a:pPr algn="l">
              <a:lnSpc>
                <a:spcPts val="5018"/>
              </a:lnSpc>
            </a:pPr>
            <a:endParaRPr lang="en-US" sz="3323" b="1">
              <a:solidFill>
                <a:srgbClr val="FFFFFF"/>
              </a:solidFill>
              <a:latin typeface="Aileron Ultra-Bold"/>
              <a:ea typeface="Aileron Ultra-Bold"/>
              <a:cs typeface="Aileron Ultra-Bold"/>
              <a:sym typeface="Aileron Ultra-Bold"/>
            </a:endParaRPr>
          </a:p>
          <a:p>
            <a:pPr marL="0" lvl="0" indent="0" algn="l">
              <a:lnSpc>
                <a:spcPts val="5018"/>
              </a:lnSpc>
            </a:pPr>
            <a:endParaRPr lang="en-US" sz="3323" b="1">
              <a:solidFill>
                <a:srgbClr val="FFFFFF"/>
              </a:solidFill>
              <a:latin typeface="Aileron Ultra-Bold"/>
              <a:ea typeface="Aileron Ultra-Bold"/>
              <a:cs typeface="Aileron Ultra-Bold"/>
              <a:sym typeface="Aileron Ultra-Bold"/>
            </a:endParaRPr>
          </a:p>
        </p:txBody>
      </p:sp>
      <p:sp>
        <p:nvSpPr>
          <p:cNvPr id="9" name="TextBox 9"/>
          <p:cNvSpPr txBox="1"/>
          <p:nvPr/>
        </p:nvSpPr>
        <p:spPr>
          <a:xfrm>
            <a:off x="6563986" y="417591"/>
            <a:ext cx="11349820" cy="10111504"/>
          </a:xfrm>
          <a:prstGeom prst="rect">
            <a:avLst/>
          </a:prstGeom>
        </p:spPr>
        <p:txBody>
          <a:bodyPr lIns="0" tIns="0" rIns="0" bIns="0" rtlCol="0" anchor="t">
            <a:spAutoFit/>
          </a:bodyPr>
          <a:lstStyle/>
          <a:p>
            <a:pPr algn="just">
              <a:lnSpc>
                <a:spcPts val="4062"/>
              </a:lnSpc>
            </a:pPr>
            <a:r>
              <a:rPr lang="en-US" sz="2295" b="1">
                <a:solidFill>
                  <a:srgbClr val="000000"/>
                </a:solidFill>
                <a:latin typeface="Public Sans Bold"/>
                <a:ea typeface="Public Sans Bold"/>
                <a:cs typeface="Public Sans Bold"/>
                <a:sym typeface="Public Sans Bold"/>
              </a:rPr>
              <a:t>+) Với D → G</a:t>
            </a:r>
          </a:p>
          <a:p>
            <a:pPr algn="just">
              <a:lnSpc>
                <a:spcPts val="4062"/>
              </a:lnSpc>
            </a:pPr>
            <a:r>
              <a:rPr lang="en-US" sz="2295">
                <a:solidFill>
                  <a:srgbClr val="000000"/>
                </a:solidFill>
                <a:latin typeface="Public Sans"/>
                <a:ea typeface="Public Sans"/>
                <a:cs typeface="Public Sans"/>
                <a:sym typeface="Public Sans"/>
              </a:rPr>
              <a:t> - F \ (D → G): Ta có D+ F∖(D→G) = DE, G ∉ D+ F∖(D→G)</a:t>
            </a:r>
          </a:p>
          <a:p>
            <a:pPr algn="just">
              <a:lnSpc>
                <a:spcPts val="4062"/>
              </a:lnSpc>
            </a:pPr>
            <a:r>
              <a:rPr lang="en-US" sz="2295">
                <a:solidFill>
                  <a:srgbClr val="000000"/>
                </a:solidFill>
                <a:latin typeface="Public Sans"/>
                <a:ea typeface="Public Sans"/>
                <a:cs typeface="Public Sans"/>
                <a:sym typeface="Public Sans"/>
              </a:rPr>
              <a:t>Nên D → G là không dư thừa.</a:t>
            </a:r>
          </a:p>
          <a:p>
            <a:pPr algn="just">
              <a:lnSpc>
                <a:spcPts val="4062"/>
              </a:lnSpc>
            </a:pPr>
            <a:r>
              <a:rPr lang="en-US" sz="2295" b="1">
                <a:solidFill>
                  <a:srgbClr val="000000"/>
                </a:solidFill>
                <a:latin typeface="Public Sans Bold"/>
                <a:ea typeface="Public Sans Bold"/>
                <a:cs typeface="Public Sans Bold"/>
                <a:sym typeface="Public Sans Bold"/>
              </a:rPr>
              <a:t>+) Với BE → C</a:t>
            </a:r>
          </a:p>
          <a:p>
            <a:pPr algn="just">
              <a:lnSpc>
                <a:spcPts val="4062"/>
              </a:lnSpc>
            </a:pPr>
            <a:r>
              <a:rPr lang="en-US" sz="2295">
                <a:solidFill>
                  <a:srgbClr val="000000"/>
                </a:solidFill>
                <a:latin typeface="Public Sans"/>
                <a:ea typeface="Public Sans"/>
                <a:cs typeface="Public Sans"/>
                <a:sym typeface="Public Sans"/>
              </a:rPr>
              <a:t> - F \ (BE → C): Ta có BE+ F∖(BE→C) = BE, C ∉ BE+ F∖(BE→C) </a:t>
            </a:r>
          </a:p>
          <a:p>
            <a:pPr algn="just">
              <a:lnSpc>
                <a:spcPts val="4062"/>
              </a:lnSpc>
            </a:pPr>
            <a:r>
              <a:rPr lang="en-US" sz="2295">
                <a:solidFill>
                  <a:srgbClr val="000000"/>
                </a:solidFill>
                <a:latin typeface="Public Sans"/>
                <a:ea typeface="Public Sans"/>
                <a:cs typeface="Public Sans"/>
                <a:sym typeface="Public Sans"/>
              </a:rPr>
              <a:t>Nên BE → C là không dư thừa.</a:t>
            </a:r>
          </a:p>
          <a:p>
            <a:pPr algn="just">
              <a:lnSpc>
                <a:spcPts val="4062"/>
              </a:lnSpc>
            </a:pPr>
            <a:r>
              <a:rPr lang="en-US" sz="2295">
                <a:solidFill>
                  <a:srgbClr val="000000"/>
                </a:solidFill>
                <a:latin typeface="Public Sans"/>
                <a:ea typeface="Public Sans"/>
                <a:cs typeface="Public Sans"/>
                <a:sym typeface="Public Sans"/>
              </a:rPr>
              <a:t>+) Với CG → B</a:t>
            </a:r>
          </a:p>
          <a:p>
            <a:pPr algn="just">
              <a:lnSpc>
                <a:spcPts val="4062"/>
              </a:lnSpc>
            </a:pPr>
            <a:r>
              <a:rPr lang="en-US" sz="2295">
                <a:solidFill>
                  <a:srgbClr val="000000"/>
                </a:solidFill>
                <a:latin typeface="Public Sans"/>
                <a:ea typeface="Public Sans"/>
                <a:cs typeface="Public Sans"/>
                <a:sym typeface="Public Sans"/>
              </a:rPr>
              <a:t> - F \ (CG → B): Ta có CG+ F∖(CG→B) = CGADBF, B ∈ CG+ F∖(CG→B)</a:t>
            </a:r>
          </a:p>
          <a:p>
            <a:pPr algn="just">
              <a:lnSpc>
                <a:spcPts val="4062"/>
              </a:lnSpc>
            </a:pPr>
            <a:r>
              <a:rPr lang="en-US" sz="2295">
                <a:solidFill>
                  <a:srgbClr val="000000"/>
                </a:solidFill>
                <a:latin typeface="Public Sans"/>
                <a:ea typeface="Public Sans"/>
                <a:cs typeface="Public Sans"/>
                <a:sym typeface="Public Sans"/>
              </a:rPr>
              <a:t>Nên loại CG → B.</a:t>
            </a:r>
          </a:p>
          <a:p>
            <a:pPr algn="just">
              <a:lnSpc>
                <a:spcPts val="4062"/>
              </a:lnSpc>
            </a:pPr>
            <a:r>
              <a:rPr lang="en-US" sz="2295" b="1">
                <a:solidFill>
                  <a:srgbClr val="000000"/>
                </a:solidFill>
                <a:latin typeface="Public Sans Bold"/>
                <a:ea typeface="Public Sans Bold"/>
                <a:cs typeface="Public Sans Bold"/>
                <a:sym typeface="Public Sans Bold"/>
              </a:rPr>
              <a:t>+) Với CG → D</a:t>
            </a:r>
          </a:p>
          <a:p>
            <a:pPr algn="just">
              <a:lnSpc>
                <a:spcPts val="4062"/>
              </a:lnSpc>
            </a:pPr>
            <a:r>
              <a:rPr lang="en-US" sz="2295">
                <a:solidFill>
                  <a:srgbClr val="000000"/>
                </a:solidFill>
                <a:latin typeface="Public Sans"/>
                <a:ea typeface="Public Sans"/>
                <a:cs typeface="Public Sans"/>
                <a:sym typeface="Public Sans"/>
              </a:rPr>
              <a:t> - F \ (CG → D): Ta có CG+ F∖(CG→D) = CGA, D ∉ CG+ F∖(CG→D)  </a:t>
            </a:r>
          </a:p>
          <a:p>
            <a:pPr algn="just">
              <a:lnSpc>
                <a:spcPts val="4062"/>
              </a:lnSpc>
            </a:pPr>
            <a:r>
              <a:rPr lang="en-US" sz="2295">
                <a:solidFill>
                  <a:srgbClr val="000000"/>
                </a:solidFill>
                <a:latin typeface="Public Sans"/>
                <a:ea typeface="Public Sans"/>
                <a:cs typeface="Public Sans"/>
                <a:sym typeface="Public Sans"/>
              </a:rPr>
              <a:t>Nên CG → D là không dư thừa.</a:t>
            </a:r>
          </a:p>
          <a:p>
            <a:pPr algn="just">
              <a:lnSpc>
                <a:spcPts val="4062"/>
              </a:lnSpc>
            </a:pPr>
            <a:r>
              <a:rPr lang="en-US" sz="2295" b="1">
                <a:solidFill>
                  <a:srgbClr val="000000"/>
                </a:solidFill>
                <a:latin typeface="Public Sans Bold"/>
                <a:ea typeface="Public Sans Bold"/>
                <a:cs typeface="Public Sans Bold"/>
                <a:sym typeface="Public Sans Bold"/>
              </a:rPr>
              <a:t>+) Với CE → A</a:t>
            </a:r>
          </a:p>
          <a:p>
            <a:pPr algn="just">
              <a:lnSpc>
                <a:spcPts val="4062"/>
              </a:lnSpc>
            </a:pPr>
            <a:r>
              <a:rPr lang="en-US" sz="2295">
                <a:solidFill>
                  <a:srgbClr val="000000"/>
                </a:solidFill>
                <a:latin typeface="Public Sans"/>
                <a:ea typeface="Public Sans"/>
                <a:cs typeface="Public Sans"/>
                <a:sym typeface="Public Sans"/>
              </a:rPr>
              <a:t> - F \ (CE → A): Ta có CE+ F∖(CE→A) = CEA, A ∈ CE+ F∖(CE→A) </a:t>
            </a:r>
          </a:p>
          <a:p>
            <a:pPr algn="just">
              <a:lnSpc>
                <a:spcPts val="4062"/>
              </a:lnSpc>
            </a:pPr>
            <a:r>
              <a:rPr lang="en-US" sz="2295">
                <a:solidFill>
                  <a:srgbClr val="000000"/>
                </a:solidFill>
                <a:latin typeface="Public Sans"/>
                <a:ea typeface="Public Sans"/>
                <a:cs typeface="Public Sans"/>
                <a:sym typeface="Public Sans"/>
              </a:rPr>
              <a:t>Nên loại CE → A.</a:t>
            </a:r>
          </a:p>
          <a:p>
            <a:pPr algn="just">
              <a:lnSpc>
                <a:spcPts val="4062"/>
              </a:lnSpc>
            </a:pPr>
            <a:r>
              <a:rPr lang="en-US" sz="2295" b="1">
                <a:solidFill>
                  <a:srgbClr val="000000"/>
                </a:solidFill>
                <a:latin typeface="Public Sans Bold"/>
                <a:ea typeface="Public Sans Bold"/>
                <a:cs typeface="Public Sans Bold"/>
                <a:sym typeface="Public Sans Bold"/>
              </a:rPr>
              <a:t>+) Với CE → G</a:t>
            </a:r>
          </a:p>
          <a:p>
            <a:pPr algn="just">
              <a:lnSpc>
                <a:spcPts val="4062"/>
              </a:lnSpc>
            </a:pPr>
            <a:r>
              <a:rPr lang="en-US" sz="2295">
                <a:solidFill>
                  <a:srgbClr val="000000"/>
                </a:solidFill>
                <a:latin typeface="Public Sans"/>
                <a:ea typeface="Public Sans"/>
                <a:cs typeface="Public Sans"/>
                <a:sym typeface="Public Sans"/>
              </a:rPr>
              <a:t> - F \ (CE → G): Ta có CE+ F∖(CE→G) = CEA, G ∉ CE+ F∖(CE→G)</a:t>
            </a:r>
          </a:p>
          <a:p>
            <a:pPr algn="just">
              <a:lnSpc>
                <a:spcPts val="4062"/>
              </a:lnSpc>
            </a:pPr>
            <a:r>
              <a:rPr lang="en-US" sz="2295">
                <a:solidFill>
                  <a:srgbClr val="000000"/>
                </a:solidFill>
                <a:latin typeface="Public Sans"/>
                <a:ea typeface="Public Sans"/>
                <a:cs typeface="Public Sans"/>
                <a:sym typeface="Public Sans"/>
              </a:rPr>
              <a:t>Nên CE → G là không dư thừa.</a:t>
            </a:r>
          </a:p>
          <a:p>
            <a:pPr algn="just">
              <a:lnSpc>
                <a:spcPts val="4062"/>
              </a:lnSpc>
            </a:pPr>
            <a:r>
              <a:rPr lang="en-US" sz="2295">
                <a:solidFill>
                  <a:srgbClr val="000000"/>
                </a:solidFill>
                <a:latin typeface="Public Sans"/>
                <a:ea typeface="Public Sans"/>
                <a:cs typeface="Public Sans"/>
                <a:sym typeface="Public Sans"/>
              </a:rPr>
              <a:t>Vậy PTT(F) = { AB → C, C → A, BC → D, D → E, D → G, BE → C, CG → D, CE → G }.</a:t>
            </a:r>
          </a:p>
          <a:p>
            <a:pPr algn="just">
              <a:lnSpc>
                <a:spcPts val="4062"/>
              </a:lnSpc>
            </a:pPr>
            <a:endParaRPr lang="en-US" sz="2295">
              <a:solidFill>
                <a:srgbClr val="000000"/>
              </a:solidFill>
              <a:latin typeface="Public Sans"/>
              <a:ea typeface="Public Sans"/>
              <a:cs typeface="Public Sans"/>
              <a:sym typeface="Public Sans"/>
            </a:endParaRP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445387" y="-382439"/>
            <a:ext cx="5278550" cy="11051878"/>
            <a:chExt cx="1434329" cy="3003103"/>
          </a:xfrm>
        </p:grpSpPr>
        <p:sp>
          <p:nvSpPr>
            <p:cNvPr id="3" name="Freeform 3"/>
            <p:cNvSpPr/>
            <p:nvPr/>
          </p:nvSpPr>
          <p:spPr>
            <a:xfrm>
              <a:off x="0" y="0"/>
              <a:ext cx="1434329" cy="3003103"/>
            </a:xfrm>
            <a:custGeom>
              <a:rect l="l" t="t" r="r" b="b"/>
              <a:pathLst>
                <a:path w="1434329" h="3003103">
                  <a:moveTo>
                    <a:pt x="58667" y="0"/>
                  </a:moveTo>
                  <a:lnTo>
                    <a:pt x="1375662" y="0"/>
                  </a:lnTo>
                  <a:cubicBezTo>
                    <a:pt x="1391222" y="0"/>
                    <a:pt x="1406144" y="6181"/>
                    <a:pt x="1417146" y="17183"/>
                  </a:cubicBezTo>
                  <a:cubicBezTo>
                    <a:pt x="1428148" y="28185"/>
                    <a:pt x="1434329" y="43108"/>
                    <a:pt x="1434329" y="58667"/>
                  </a:cubicBezTo>
                  <a:lnTo>
                    <a:pt x="1434329" y="2944436"/>
                  </a:lnTo>
                  <a:cubicBezTo>
                    <a:pt x="1434329" y="2976837"/>
                    <a:pt x="1408063" y="3003103"/>
                    <a:pt x="1375662" y="3003103"/>
                  </a:cubicBezTo>
                  <a:lnTo>
                    <a:pt x="58667" y="3003103"/>
                  </a:lnTo>
                  <a:cubicBezTo>
                    <a:pt x="26266" y="3003103"/>
                    <a:pt x="0" y="2976837"/>
                    <a:pt x="0" y="2944436"/>
                  </a:cubicBezTo>
                  <a:lnTo>
                    <a:pt x="0" y="58667"/>
                  </a:lnTo>
                  <a:cubicBezTo>
                    <a:pt x="0" y="26266"/>
                    <a:pt x="26266" y="0"/>
                    <a:pt x="58667" y="0"/>
                  </a:cubicBezTo>
                  <a:close/>
                </a:path>
              </a:pathLst>
            </a:custGeom>
            <a:solidFill>
              <a:srgbClr val="5A93F6"/>
            </a:solidFill>
          </p:spPr>
          <p:txBody>
            <a:bodyPr/>
            <a:lstStyle/>
            <a:p/>
          </p:txBody>
        </p:sp>
        <p:sp>
          <p:nvSpPr>
            <p:cNvPr id="4" name="TextBox 4"/>
            <p:cNvSpPr txBox="1"/>
            <p:nvPr/>
          </p:nvSpPr>
          <p:spPr>
            <a:xfrm>
              <a:off x="0" y="-47625"/>
              <a:ext cx="1434329" cy="3050728"/>
            </a:xfrm>
            <a:prstGeom prst="rect">
              <a:avLst/>
            </a:prstGeom>
          </p:spPr>
          <p:txBody>
            <a:bodyPr lIns="43301" tIns="43301" rIns="43301" bIns="43301" rtlCol="0" anchor="ctr"/>
            <a:lstStyle/>
            <a:p>
              <a:pPr algn="ctr">
                <a:lnSpc>
                  <a:spcPts val="3258"/>
                </a:lnSpc>
              </a:pPr>
            </a:p>
          </p:txBody>
        </p:sp>
      </p:grpSp>
      <p:grpSp>
        <p:nvGrpSpPr>
          <p:cNvPr id="5" name="Group 5"/>
          <p:cNvGrpSpPr/>
          <p:nvPr/>
        </p:nvGrpSpPr>
        <p:grpSpPr>
          <a:xfrm>
            <a:off x="5069837" y="1351728"/>
            <a:ext cx="6423541" cy="8830553"/>
            <a:chExt cx="1691797" cy="2325742"/>
          </a:xfrm>
        </p:grpSpPr>
        <p:sp>
          <p:nvSpPr>
            <p:cNvPr id="6" name="Freeform 6"/>
            <p:cNvSpPr/>
            <p:nvPr/>
          </p:nvSpPr>
          <p:spPr>
            <a:xfrm>
              <a:off x="0" y="0"/>
              <a:ext cx="1691797" cy="2325742"/>
            </a:xfrm>
            <a:custGeom>
              <a:rect l="l" t="t" r="r" b="b"/>
              <a:pathLst>
                <a:path w="1691796" h="2325742">
                  <a:moveTo>
                    <a:pt x="0" y="0"/>
                  </a:moveTo>
                  <a:lnTo>
                    <a:pt x="1691797" y="0"/>
                  </a:lnTo>
                  <a:lnTo>
                    <a:pt x="1691797" y="2325742"/>
                  </a:lnTo>
                  <a:lnTo>
                    <a:pt x="0" y="2325742"/>
                  </a:lnTo>
                  <a:close/>
                </a:path>
              </a:pathLst>
            </a:custGeom>
            <a:solidFill>
              <a:srgbClr val="FFFFFF"/>
            </a:solidFill>
            <a:ln w="38100" cap="sq">
              <a:solidFill>
                <a:srgbClr val="000000"/>
              </a:solidFill>
              <a:prstDash val="solid"/>
              <a:miter/>
            </a:ln>
          </p:spPr>
          <p:txBody>
            <a:bodyPr/>
            <a:lstStyle/>
            <a:p/>
          </p:txBody>
        </p:sp>
        <p:sp>
          <p:nvSpPr>
            <p:cNvPr id="7" name="TextBox 7"/>
            <p:cNvSpPr txBox="1"/>
            <p:nvPr/>
          </p:nvSpPr>
          <p:spPr>
            <a:xfrm>
              <a:off x="0" y="-47625"/>
              <a:ext cx="1691797" cy="2373367"/>
            </a:xfrm>
            <a:prstGeom prst="rect">
              <a:avLst/>
            </a:prstGeom>
          </p:spPr>
          <p:txBody>
            <a:bodyPr lIns="50800" tIns="50800" rIns="50800" bIns="50800" rtlCol="0" anchor="ctr"/>
            <a:lstStyle/>
            <a:p>
              <a:pPr algn="ctr">
                <a:lnSpc>
                  <a:spcPts val="3258"/>
                </a:lnSpc>
              </a:pPr>
            </a:p>
          </p:txBody>
        </p:sp>
      </p:grpSp>
      <p:sp>
        <p:nvSpPr>
          <p:cNvPr id="8" name="TextBox 8"/>
          <p:cNvSpPr txBox="1"/>
          <p:nvPr/>
        </p:nvSpPr>
        <p:spPr>
          <a:xfrm>
            <a:off x="5069837" y="167572"/>
            <a:ext cx="12847082" cy="1569340"/>
          </a:xfrm>
          <a:prstGeom prst="rect">
            <a:avLst/>
          </a:prstGeom>
        </p:spPr>
        <p:txBody>
          <a:bodyPr lIns="0" tIns="0" rIns="0" bIns="0" rtlCol="0" anchor="t">
            <a:spAutoFit/>
          </a:bodyPr>
          <a:lstStyle/>
          <a:p>
            <a:pPr algn="just">
              <a:lnSpc>
                <a:spcPts val="4247"/>
              </a:lnSpc>
            </a:pPr>
            <a:r>
              <a:rPr lang="en-US" sz="2399">
                <a:solidFill>
                  <a:srgbClr val="000000"/>
                </a:solidFill>
                <a:latin typeface="Public Sans"/>
                <a:ea typeface="Public Sans"/>
                <a:cs typeface="Public Sans"/>
                <a:sym typeface="Public Sans"/>
              </a:rPr>
              <a:t>Để xác định phủ tối thiểu của các tập phụ thuộc hàm F, ta sử dụng thuật toán </a:t>
            </a:r>
          </a:p>
          <a:p>
            <a:pPr algn="just">
              <a:lnSpc>
                <a:spcPts val="4247"/>
              </a:lnSpc>
            </a:pPr>
            <a:r>
              <a:rPr lang="en-US" sz="2399">
                <a:solidFill>
                  <a:srgbClr val="000000"/>
                </a:solidFill>
                <a:latin typeface="Public Sans"/>
                <a:ea typeface="Public Sans"/>
                <a:cs typeface="Public Sans"/>
                <a:sym typeface="Public Sans"/>
              </a:rPr>
              <a:t>Armstrong để loại bỏ các phụ thuộc hàm dư thừa. </a:t>
            </a:r>
          </a:p>
          <a:p>
            <a:pPr algn="just">
              <a:lnSpc>
                <a:spcPts val="4247"/>
              </a:lnSpc>
            </a:pPr>
            <a:endParaRPr lang="en-US" sz="2399">
              <a:solidFill>
                <a:srgbClr val="000000"/>
              </a:solidFill>
              <a:latin typeface="Public Sans"/>
              <a:ea typeface="Public Sans"/>
              <a:cs typeface="Public Sans"/>
              <a:sym typeface="Public Sans"/>
            </a:endParaRPr>
          </a:p>
        </p:txBody>
      </p:sp>
      <p:sp>
        <p:nvSpPr>
          <p:cNvPr id="9" name="TextBox 9"/>
          <p:cNvSpPr txBox="1"/>
          <p:nvPr/>
        </p:nvSpPr>
        <p:spPr>
          <a:xfrm>
            <a:off x="173890" y="1938862"/>
            <a:ext cx="4390833" cy="5672139"/>
          </a:xfrm>
          <a:prstGeom prst="rect">
            <a:avLst/>
          </a:prstGeom>
        </p:spPr>
        <p:txBody>
          <a:bodyPr lIns="0" tIns="0" rIns="0" bIns="0" rtlCol="0" anchor="t">
            <a:spAutoFit/>
          </a:bodyPr>
          <a:lstStyle/>
          <a:p>
            <a:pPr algn="l">
              <a:lnSpc>
                <a:spcPts val="5018"/>
              </a:lnSpc>
            </a:pPr>
            <a:r>
              <a:rPr lang="en-US" sz="3323" b="1">
                <a:solidFill>
                  <a:srgbClr val="FFFFFF"/>
                </a:solidFill>
                <a:latin typeface="Aileron Ultra-Bold"/>
                <a:ea typeface="Aileron Ultra-Bold"/>
                <a:cs typeface="Aileron Ultra-Bold"/>
                <a:sym typeface="Aileron Ultra-Bold"/>
              </a:rPr>
              <a:t>Câu 10: Xác định phủ tối thiểu của tập phụ thuộc hàm sau: </a:t>
            </a:r>
          </a:p>
          <a:p>
            <a:pPr algn="l">
              <a:lnSpc>
                <a:spcPts val="5018"/>
              </a:lnSpc>
            </a:pPr>
            <a:endParaRPr lang="en-US" sz="3323" b="1">
              <a:solidFill>
                <a:srgbClr val="FFFFFF"/>
              </a:solidFill>
              <a:latin typeface="Aileron Ultra-Bold"/>
              <a:ea typeface="Aileron Ultra-Bold"/>
              <a:cs typeface="Aileron Ultra-Bold"/>
              <a:sym typeface="Aileron Ultra-Bold"/>
            </a:endParaRPr>
          </a:p>
          <a:p>
            <a:pPr algn="l">
              <a:lnSpc>
                <a:spcPts val="5018"/>
              </a:lnSpc>
            </a:pPr>
            <a:r>
              <a:rPr lang="en-US" sz="3323" b="1">
                <a:solidFill>
                  <a:srgbClr val="FFFFFF"/>
                </a:solidFill>
                <a:latin typeface="Aileron Ultra-Bold"/>
                <a:ea typeface="Aileron Ultra-Bold"/>
                <a:cs typeface="Aileron Ultra-Bold"/>
                <a:sym typeface="Aileron Ultra-Bold"/>
              </a:rPr>
              <a:t>b) Q(A,B,C) </a:t>
            </a:r>
          </a:p>
          <a:p>
            <a:pPr algn="l">
              <a:lnSpc>
                <a:spcPts val="5018"/>
              </a:lnSpc>
            </a:pPr>
            <a:r>
              <a:rPr lang="en-US" sz="3323" b="1">
                <a:solidFill>
                  <a:srgbClr val="FFFFFF"/>
                </a:solidFill>
                <a:latin typeface="Aileron Ultra-Bold"/>
                <a:ea typeface="Aileron Ultra-Bold"/>
                <a:cs typeface="Aileron Ultra-Bold"/>
                <a:sym typeface="Aileron Ultra-Bold"/>
              </a:rPr>
              <a:t>F={A→ B,A→ C, B→A,C→A,B→C} </a:t>
            </a:r>
          </a:p>
          <a:p>
            <a:pPr algn="l">
              <a:lnSpc>
                <a:spcPts val="5018"/>
              </a:lnSpc>
            </a:pPr>
            <a:endParaRPr lang="en-US" sz="3323" b="1">
              <a:solidFill>
                <a:srgbClr val="FFFFFF"/>
              </a:solidFill>
              <a:latin typeface="Aileron Ultra-Bold"/>
              <a:ea typeface="Aileron Ultra-Bold"/>
              <a:cs typeface="Aileron Ultra-Bold"/>
              <a:sym typeface="Aileron Ultra-Bold"/>
            </a:endParaRPr>
          </a:p>
          <a:p>
            <a:pPr marL="0" lvl="0" indent="0" algn="l">
              <a:lnSpc>
                <a:spcPts val="5018"/>
              </a:lnSpc>
            </a:pPr>
            <a:endParaRPr lang="en-US" sz="3323" b="1">
              <a:solidFill>
                <a:srgbClr val="FFFFFF"/>
              </a:solidFill>
              <a:latin typeface="Aileron Ultra-Bold"/>
              <a:ea typeface="Aileron Ultra-Bold"/>
              <a:cs typeface="Aileron Ultra-Bold"/>
              <a:sym typeface="Aileron Ultra-Bold"/>
            </a:endParaRPr>
          </a:p>
        </p:txBody>
      </p:sp>
      <p:sp>
        <p:nvSpPr>
          <p:cNvPr id="10" name="TextBox 10"/>
          <p:cNvSpPr txBox="1"/>
          <p:nvPr/>
        </p:nvSpPr>
        <p:spPr>
          <a:xfrm>
            <a:off x="5380197" y="1475165"/>
            <a:ext cx="5562129" cy="8870376"/>
          </a:xfrm>
          <a:prstGeom prst="rect">
            <a:avLst/>
          </a:prstGeom>
        </p:spPr>
        <p:txBody>
          <a:bodyPr lIns="0" tIns="0" rIns="0" bIns="0" rtlCol="0" anchor="t">
            <a:spAutoFit/>
          </a:bodyPr>
          <a:lstStyle/>
          <a:p>
            <a:pPr algn="just">
              <a:lnSpc>
                <a:spcPts val="4128"/>
              </a:lnSpc>
            </a:pPr>
            <a:r>
              <a:rPr lang="en-US" sz="2332" b="1">
                <a:solidFill>
                  <a:srgbClr val="000000"/>
                </a:solidFill>
                <a:latin typeface="Public Sans Bold"/>
                <a:ea typeface="Public Sans Bold"/>
                <a:cs typeface="Public Sans Bold"/>
                <a:sym typeface="Public Sans Bold"/>
              </a:rPr>
              <a:t>Bước 1: Tìm tập đóng F+ của F </a:t>
            </a:r>
          </a:p>
          <a:p>
            <a:pPr algn="just">
              <a:lnSpc>
                <a:spcPts val="4128"/>
              </a:lnSpc>
            </a:pPr>
            <a:r>
              <a:rPr lang="en-US" sz="2332">
                <a:solidFill>
                  <a:srgbClr val="000000"/>
                </a:solidFill>
                <a:latin typeface="Public Sans"/>
                <a:ea typeface="Public Sans"/>
                <a:cs typeface="Public Sans"/>
                <a:sym typeface="Public Sans"/>
              </a:rPr>
              <a:t>Thêm các phụ thuộc hàm dư thừa vào F: </a:t>
            </a:r>
          </a:p>
          <a:p>
            <a:pPr algn="just">
              <a:lnSpc>
                <a:spcPts val="4128"/>
              </a:lnSpc>
            </a:pPr>
            <a:r>
              <a:rPr lang="en-US" sz="2332">
                <a:solidFill>
                  <a:srgbClr val="000000"/>
                </a:solidFill>
                <a:latin typeface="Public Sans"/>
                <a:ea typeface="Public Sans"/>
                <a:cs typeface="Public Sans"/>
                <a:sym typeface="Public Sans"/>
              </a:rPr>
              <a:t>B→A: thêm A→B vào F </a:t>
            </a:r>
          </a:p>
          <a:p>
            <a:pPr algn="just">
              <a:lnSpc>
                <a:spcPts val="4128"/>
              </a:lnSpc>
            </a:pPr>
            <a:r>
              <a:rPr lang="en-US" sz="2332">
                <a:solidFill>
                  <a:srgbClr val="000000"/>
                </a:solidFill>
                <a:latin typeface="Public Sans"/>
                <a:ea typeface="Public Sans"/>
                <a:cs typeface="Public Sans"/>
                <a:sym typeface="Public Sans"/>
              </a:rPr>
              <a:t>C→B: thêm B→C vào F Các phụ thuộc hàm mới: A→B,A→C,B→A,C→A,B→C,A</a:t>
            </a:r>
          </a:p>
          <a:p>
            <a:pPr algn="just">
              <a:lnSpc>
                <a:spcPts val="4128"/>
              </a:lnSpc>
            </a:pPr>
            <a:r>
              <a:rPr lang="en-US" sz="2332">
                <a:solidFill>
                  <a:srgbClr val="000000"/>
                </a:solidFill>
                <a:latin typeface="Public Sans"/>
                <a:ea typeface="Public Sans"/>
                <a:cs typeface="Public Sans"/>
                <a:sym typeface="Public Sans"/>
              </a:rPr>
              <a:t>&gt;B, B→C </a:t>
            </a:r>
          </a:p>
          <a:p>
            <a:pPr algn="just">
              <a:lnSpc>
                <a:spcPts val="4128"/>
              </a:lnSpc>
            </a:pPr>
            <a:r>
              <a:rPr lang="en-US" sz="2332">
                <a:solidFill>
                  <a:srgbClr val="000000"/>
                </a:solidFill>
                <a:latin typeface="Public Sans"/>
                <a:ea typeface="Public Sans"/>
                <a:cs typeface="Public Sans"/>
                <a:sym typeface="Public Sans"/>
              </a:rPr>
              <a:t>Tìm tập đóng của F+ bằng cách thêm các phụ thuộc hàm mới vào F cho đến khi không </a:t>
            </a:r>
          </a:p>
          <a:p>
            <a:pPr algn="just">
              <a:lnSpc>
                <a:spcPts val="4128"/>
              </a:lnSpc>
            </a:pPr>
            <a:r>
              <a:rPr lang="en-US" sz="2332">
                <a:solidFill>
                  <a:srgbClr val="000000"/>
                </a:solidFill>
                <a:latin typeface="Public Sans"/>
                <a:ea typeface="Public Sans"/>
                <a:cs typeface="Public Sans"/>
                <a:sym typeface="Public Sans"/>
              </a:rPr>
              <a:t>có phụ thuộc nào thêm được nữa: </a:t>
            </a:r>
          </a:p>
          <a:p>
            <a:pPr algn="just">
              <a:lnSpc>
                <a:spcPts val="4128"/>
              </a:lnSpc>
            </a:pPr>
            <a:r>
              <a:rPr lang="en-US" sz="2332">
                <a:solidFill>
                  <a:srgbClr val="000000"/>
                </a:solidFill>
                <a:latin typeface="Public Sans"/>
                <a:ea typeface="Public Sans"/>
                <a:cs typeface="Public Sans"/>
                <a:sym typeface="Public Sans"/>
              </a:rPr>
              <a:t>A+ = {A,B} (với phụ thuộc hàm A→B) </a:t>
            </a:r>
          </a:p>
          <a:p>
            <a:pPr algn="just">
              <a:lnSpc>
                <a:spcPts val="4128"/>
              </a:lnSpc>
            </a:pPr>
            <a:r>
              <a:rPr lang="en-US" sz="2332">
                <a:solidFill>
                  <a:srgbClr val="000000"/>
                </a:solidFill>
                <a:latin typeface="Public Sans"/>
                <a:ea typeface="Public Sans"/>
                <a:cs typeface="Public Sans"/>
                <a:sym typeface="Public Sans"/>
              </a:rPr>
              <a:t>B+ = {A,B,C} (với phụ thuộc hàm B→C) </a:t>
            </a:r>
          </a:p>
          <a:p>
            <a:pPr algn="just">
              <a:lnSpc>
                <a:spcPts val="4128"/>
              </a:lnSpc>
            </a:pPr>
            <a:r>
              <a:rPr lang="en-US" sz="2332">
                <a:solidFill>
                  <a:srgbClr val="000000"/>
                </a:solidFill>
                <a:latin typeface="Public Sans"/>
                <a:ea typeface="Public Sans"/>
                <a:cs typeface="Public Sans"/>
                <a:sym typeface="Public Sans"/>
              </a:rPr>
              <a:t>C+ = {A,B,C} </a:t>
            </a:r>
          </a:p>
          <a:p>
            <a:pPr algn="just">
              <a:lnSpc>
                <a:spcPts val="4128"/>
              </a:lnSpc>
            </a:pPr>
            <a:r>
              <a:rPr lang="en-US" sz="2332">
                <a:solidFill>
                  <a:srgbClr val="000000"/>
                </a:solidFill>
                <a:latin typeface="Public Sans"/>
                <a:ea typeface="Public Sans"/>
                <a:cs typeface="Public Sans"/>
                <a:sym typeface="Public Sans"/>
              </a:rPr>
              <a:t>Tập đóng F+ của F là {A,B,C,A→B,B→C} (các phụ thuộc hàm còn lại có thể được </a:t>
            </a:r>
          </a:p>
          <a:p>
            <a:pPr algn="just">
              <a:lnSpc>
                <a:spcPts val="4128"/>
              </a:lnSpc>
            </a:pPr>
            <a:r>
              <a:rPr lang="en-US" sz="2332">
                <a:solidFill>
                  <a:srgbClr val="000000"/>
                </a:solidFill>
                <a:latin typeface="Public Sans"/>
                <a:ea typeface="Public Sans"/>
                <a:cs typeface="Public Sans"/>
                <a:sym typeface="Public Sans"/>
              </a:rPr>
              <a:t>suy ra từ này) </a:t>
            </a:r>
          </a:p>
          <a:p>
            <a:pPr algn="just">
              <a:lnSpc>
                <a:spcPts val="4128"/>
              </a:lnSpc>
            </a:pPr>
            <a:endParaRPr lang="en-US" sz="2332">
              <a:solidFill>
                <a:srgbClr val="000000"/>
              </a:solidFill>
              <a:latin typeface="Public Sans"/>
              <a:ea typeface="Public Sans"/>
              <a:cs typeface="Public Sans"/>
              <a:sym typeface="Public Sans"/>
            </a:endParaRPr>
          </a:p>
        </p:txBody>
      </p:sp>
      <p:grpSp>
        <p:nvGrpSpPr>
          <p:cNvPr id="11" name="Group 11"/>
          <p:cNvGrpSpPr/>
          <p:nvPr/>
        </p:nvGrpSpPr>
        <p:grpSpPr>
          <a:xfrm>
            <a:off x="11299008" y="1356093"/>
            <a:ext cx="6423541" cy="8830553"/>
            <a:chExt cx="1691797" cy="2325742"/>
          </a:xfrm>
        </p:grpSpPr>
        <p:sp>
          <p:nvSpPr>
            <p:cNvPr id="12" name="Freeform 12"/>
            <p:cNvSpPr/>
            <p:nvPr/>
          </p:nvSpPr>
          <p:spPr>
            <a:xfrm>
              <a:off x="0" y="0"/>
              <a:ext cx="1691797" cy="2325742"/>
            </a:xfrm>
            <a:custGeom>
              <a:rect l="l" t="t" r="r" b="b"/>
              <a:pathLst>
                <a:path w="1691796" h="2325742">
                  <a:moveTo>
                    <a:pt x="0" y="0"/>
                  </a:moveTo>
                  <a:lnTo>
                    <a:pt x="1691797" y="0"/>
                  </a:lnTo>
                  <a:lnTo>
                    <a:pt x="1691797" y="2325742"/>
                  </a:lnTo>
                  <a:lnTo>
                    <a:pt x="0" y="2325742"/>
                  </a:lnTo>
                  <a:close/>
                </a:path>
              </a:pathLst>
            </a:custGeom>
            <a:solidFill>
              <a:srgbClr val="FFFFFF"/>
            </a:solidFill>
            <a:ln w="38100" cap="sq">
              <a:solidFill>
                <a:srgbClr val="000000"/>
              </a:solidFill>
              <a:prstDash val="solid"/>
              <a:miter/>
            </a:ln>
          </p:spPr>
          <p:txBody>
            <a:bodyPr/>
            <a:lstStyle/>
            <a:p/>
          </p:txBody>
        </p:sp>
        <p:sp>
          <p:nvSpPr>
            <p:cNvPr id="13" name="TextBox 13"/>
            <p:cNvSpPr txBox="1"/>
            <p:nvPr/>
          </p:nvSpPr>
          <p:spPr>
            <a:xfrm>
              <a:off x="0" y="-47625"/>
              <a:ext cx="1691797" cy="2373367"/>
            </a:xfrm>
            <a:prstGeom prst="rect">
              <a:avLst/>
            </a:prstGeom>
          </p:spPr>
          <p:txBody>
            <a:bodyPr lIns="50800" tIns="50800" rIns="50800" bIns="50800" rtlCol="0" anchor="ctr"/>
            <a:lstStyle/>
            <a:p>
              <a:pPr algn="ctr">
                <a:lnSpc>
                  <a:spcPts val="3258"/>
                </a:lnSpc>
              </a:pPr>
            </a:p>
          </p:txBody>
        </p:sp>
      </p:grpSp>
      <p:sp>
        <p:nvSpPr>
          <p:cNvPr id="14" name="TextBox 14"/>
          <p:cNvSpPr txBox="1"/>
          <p:nvPr/>
        </p:nvSpPr>
        <p:spPr>
          <a:xfrm>
            <a:off x="11697171" y="1475165"/>
            <a:ext cx="5562129" cy="6774876"/>
          </a:xfrm>
          <a:prstGeom prst="rect">
            <a:avLst/>
          </a:prstGeom>
        </p:spPr>
        <p:txBody>
          <a:bodyPr lIns="0" tIns="0" rIns="0" bIns="0" rtlCol="0" anchor="t">
            <a:spAutoFit/>
          </a:bodyPr>
          <a:lstStyle/>
          <a:p>
            <a:pPr algn="just">
              <a:lnSpc>
                <a:spcPts val="4128"/>
              </a:lnSpc>
            </a:pPr>
            <a:r>
              <a:rPr lang="en-US" sz="2332" b="1">
                <a:solidFill>
                  <a:srgbClr val="000000"/>
                </a:solidFill>
                <a:latin typeface="Public Sans Bold"/>
                <a:ea typeface="Public Sans Bold"/>
                <a:cs typeface="Public Sans Bold"/>
                <a:sym typeface="Public Sans Bold"/>
              </a:rPr>
              <a:t>Bước 2: Loại bỏ các phụ thuộc hàm dư thừa </a:t>
            </a:r>
          </a:p>
          <a:p>
            <a:pPr algn="just">
              <a:lnSpc>
                <a:spcPts val="4128"/>
              </a:lnSpc>
            </a:pPr>
            <a:r>
              <a:rPr lang="en-US" sz="2332">
                <a:solidFill>
                  <a:srgbClr val="000000"/>
                </a:solidFill>
                <a:latin typeface="Public Sans"/>
                <a:ea typeface="Public Sans"/>
                <a:cs typeface="Public Sans"/>
                <a:sym typeface="Public Sans"/>
              </a:rPr>
              <a:t>Bỏ các phần tử không cần thiết khỏi các phụ thuộc hàm: </a:t>
            </a:r>
          </a:p>
          <a:p>
            <a:pPr algn="just">
              <a:lnSpc>
                <a:spcPts val="4128"/>
              </a:lnSpc>
            </a:pPr>
            <a:r>
              <a:rPr lang="en-US" sz="2332">
                <a:solidFill>
                  <a:srgbClr val="000000"/>
                </a:solidFill>
                <a:latin typeface="Public Sans"/>
                <a:ea typeface="Public Sans"/>
                <a:cs typeface="Public Sans"/>
                <a:sym typeface="Public Sans"/>
              </a:rPr>
              <a:t>A→B: loại bỏ B </a:t>
            </a:r>
          </a:p>
          <a:p>
            <a:pPr algn="just">
              <a:lnSpc>
                <a:spcPts val="4128"/>
              </a:lnSpc>
            </a:pPr>
            <a:r>
              <a:rPr lang="en-US" sz="2332">
                <a:solidFill>
                  <a:srgbClr val="000000"/>
                </a:solidFill>
                <a:latin typeface="Public Sans"/>
                <a:ea typeface="Public Sans"/>
                <a:cs typeface="Public Sans"/>
                <a:sym typeface="Public Sans"/>
              </a:rPr>
              <a:t>B→C: loại bỏ C </a:t>
            </a:r>
          </a:p>
          <a:p>
            <a:pPr algn="just">
              <a:lnSpc>
                <a:spcPts val="4128"/>
              </a:lnSpc>
            </a:pPr>
            <a:r>
              <a:rPr lang="en-US" sz="2332">
                <a:solidFill>
                  <a:srgbClr val="000000"/>
                </a:solidFill>
                <a:latin typeface="Public Sans"/>
                <a:ea typeface="Public Sans"/>
                <a:cs typeface="Public Sans"/>
                <a:sym typeface="Public Sans"/>
              </a:rPr>
              <a:t>Các phụ thuộc hàm mới: A→B </a:t>
            </a:r>
          </a:p>
          <a:p>
            <a:pPr algn="just">
              <a:lnSpc>
                <a:spcPts val="4128"/>
              </a:lnSpc>
            </a:pPr>
            <a:r>
              <a:rPr lang="en-US" sz="2332">
                <a:solidFill>
                  <a:srgbClr val="000000"/>
                </a:solidFill>
                <a:latin typeface="Public Sans"/>
                <a:ea typeface="Public Sans"/>
                <a:cs typeface="Public Sans"/>
                <a:sym typeface="Public Sans"/>
              </a:rPr>
              <a:t>Tập phụ thuộc hàm mới là F'={A→B}. Đây là phủ tối thiểu của F vì các phụ thuộc </a:t>
            </a:r>
          </a:p>
          <a:p>
            <a:pPr algn="just">
              <a:lnSpc>
                <a:spcPts val="4128"/>
              </a:lnSpc>
            </a:pPr>
            <a:r>
              <a:rPr lang="en-US" sz="2332">
                <a:solidFill>
                  <a:srgbClr val="000000"/>
                </a:solidFill>
                <a:latin typeface="Public Sans"/>
                <a:ea typeface="Public Sans"/>
                <a:cs typeface="Public Sans"/>
                <a:sym typeface="Public Sans"/>
              </a:rPr>
              <a:t>hàm còn lại có thể được suy ra từ phụ thuộc hàm duy nhất trong F'.</a:t>
            </a:r>
          </a:p>
          <a:p>
            <a:pPr algn="just">
              <a:lnSpc>
                <a:spcPts val="4128"/>
              </a:lnSpc>
            </a:pPr>
            <a:endParaRPr lang="en-US" sz="2332">
              <a:solidFill>
                <a:srgbClr val="000000"/>
              </a:solidFill>
              <a:latin typeface="Public Sans"/>
              <a:ea typeface="Public Sans"/>
              <a:cs typeface="Public Sans"/>
              <a:sym typeface="Public Sans"/>
            </a:endParaRP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445387" y="-382439"/>
            <a:ext cx="9054264" cy="11051878"/>
            <a:chExt cx="2460296" cy="3003103"/>
          </a:xfrm>
        </p:grpSpPr>
        <p:sp>
          <p:nvSpPr>
            <p:cNvPr id="3" name="Freeform 3"/>
            <p:cNvSpPr/>
            <p:nvPr/>
          </p:nvSpPr>
          <p:spPr>
            <a:xfrm>
              <a:off x="0" y="0"/>
              <a:ext cx="2460296" cy="3003103"/>
            </a:xfrm>
            <a:custGeom>
              <a:rect l="l" t="t" r="r" b="b"/>
              <a:pathLst>
                <a:path w="2460296" h="3003103">
                  <a:moveTo>
                    <a:pt x="34202" y="0"/>
                  </a:moveTo>
                  <a:lnTo>
                    <a:pt x="2426094" y="0"/>
                  </a:lnTo>
                  <a:cubicBezTo>
                    <a:pt x="2444983" y="0"/>
                    <a:pt x="2460296" y="15313"/>
                    <a:pt x="2460296" y="34202"/>
                  </a:cubicBezTo>
                  <a:lnTo>
                    <a:pt x="2460296" y="2968901"/>
                  </a:lnTo>
                  <a:cubicBezTo>
                    <a:pt x="2460296" y="2987790"/>
                    <a:pt x="2444983" y="3003103"/>
                    <a:pt x="2426094" y="3003103"/>
                  </a:cubicBezTo>
                  <a:lnTo>
                    <a:pt x="34202" y="3003103"/>
                  </a:lnTo>
                  <a:cubicBezTo>
                    <a:pt x="15313" y="3003103"/>
                    <a:pt x="0" y="2987790"/>
                    <a:pt x="0" y="2968901"/>
                  </a:cubicBezTo>
                  <a:lnTo>
                    <a:pt x="0" y="34202"/>
                  </a:lnTo>
                  <a:cubicBezTo>
                    <a:pt x="0" y="15313"/>
                    <a:pt x="15313" y="0"/>
                    <a:pt x="34202" y="0"/>
                  </a:cubicBezTo>
                  <a:close/>
                </a:path>
              </a:pathLst>
            </a:custGeom>
            <a:solidFill>
              <a:srgbClr val="5A93F6"/>
            </a:solidFill>
          </p:spPr>
          <p:txBody>
            <a:bodyPr/>
            <a:lstStyle/>
            <a:p/>
          </p:txBody>
        </p:sp>
        <p:sp>
          <p:nvSpPr>
            <p:cNvPr id="4" name="TextBox 4"/>
            <p:cNvSpPr txBox="1"/>
            <p:nvPr/>
          </p:nvSpPr>
          <p:spPr>
            <a:xfrm>
              <a:off x="0" y="-47625"/>
              <a:ext cx="2460296" cy="3050728"/>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1028700" y="2598452"/>
            <a:ext cx="6307493" cy="4405870"/>
          </a:xfrm>
          <a:prstGeom prst="rect">
            <a:avLst/>
          </a:prstGeom>
        </p:spPr>
        <p:txBody>
          <a:bodyPr lIns="0" tIns="0" rIns="0" bIns="0" rtlCol="0" anchor="t">
            <a:spAutoFit/>
          </a:bodyPr>
          <a:lstStyle/>
          <a:p>
            <a:pPr algn="l">
              <a:lnSpc>
                <a:spcPts val="5018"/>
              </a:lnSpc>
            </a:pPr>
            <a:r>
              <a:rPr lang="en-US" sz="3323" b="1">
                <a:solidFill>
                  <a:srgbClr val="FFFFFF"/>
                </a:solidFill>
                <a:latin typeface="Aileron Ultra-Bold"/>
                <a:ea typeface="Aileron Ultra-Bold"/>
                <a:cs typeface="Aileron Ultra-Bold"/>
                <a:sym typeface="Aileron Ultra-Bold"/>
              </a:rPr>
              <a:t>Câu 11: Xác định phủ tối thiểu của các tập phụ thuộc hàm sau: </a:t>
            </a:r>
          </a:p>
          <a:p>
            <a:pPr algn="l">
              <a:lnSpc>
                <a:spcPts val="5018"/>
              </a:lnSpc>
            </a:pPr>
            <a:endParaRPr lang="en-US" sz="3323" b="1">
              <a:solidFill>
                <a:srgbClr val="FFFFFF"/>
              </a:solidFill>
              <a:latin typeface="Aileron Ultra-Bold"/>
              <a:ea typeface="Aileron Ultra-Bold"/>
              <a:cs typeface="Aileron Ultra-Bold"/>
              <a:sym typeface="Aileron Ultra-Bold"/>
            </a:endParaRPr>
          </a:p>
          <a:p>
            <a:pPr algn="l">
              <a:lnSpc>
                <a:spcPts val="5018"/>
              </a:lnSpc>
            </a:pPr>
            <a:r>
              <a:rPr lang="en-US" sz="3323" b="1">
                <a:solidFill>
                  <a:srgbClr val="FFFFFF"/>
                </a:solidFill>
                <a:latin typeface="Aileron Ultra-Bold"/>
                <a:ea typeface="Aileron Ultra-Bold"/>
                <a:cs typeface="Aileron Ultra-Bold"/>
                <a:sym typeface="Aileron Ultra-Bold"/>
              </a:rPr>
              <a:t>a) Q1(ABCDEGH) </a:t>
            </a:r>
          </a:p>
          <a:p>
            <a:pPr algn="l">
              <a:lnSpc>
                <a:spcPts val="5018"/>
              </a:lnSpc>
            </a:pPr>
            <a:r>
              <a:rPr lang="en-US" sz="3323" b="1">
                <a:solidFill>
                  <a:srgbClr val="FFFFFF"/>
                </a:solidFill>
                <a:latin typeface="Aileron Ultra-Bold"/>
                <a:ea typeface="Aileron Ultra-Bold"/>
                <a:cs typeface="Aileron Ultra-Bold"/>
                <a:sym typeface="Aileron Ultra-Bold"/>
              </a:rPr>
              <a:t>F1={A→ H,AB→C,BC→D;G→B} </a:t>
            </a:r>
          </a:p>
          <a:p>
            <a:pPr marL="0" lvl="0" indent="0" algn="l">
              <a:lnSpc>
                <a:spcPts val="5018"/>
              </a:lnSpc>
            </a:pPr>
            <a:endParaRPr lang="en-US" sz="3323" b="1">
              <a:solidFill>
                <a:srgbClr val="FFFFFF"/>
              </a:solidFill>
              <a:latin typeface="Aileron Ultra-Bold"/>
              <a:ea typeface="Aileron Ultra-Bold"/>
              <a:cs typeface="Aileron Ultra-Bold"/>
              <a:sym typeface="Aileron Ultra-Bold"/>
            </a:endParaRPr>
          </a:p>
        </p:txBody>
      </p:sp>
      <p:sp>
        <p:nvSpPr>
          <p:cNvPr id="6" name="TextBox 6"/>
          <p:cNvSpPr txBox="1"/>
          <p:nvPr/>
        </p:nvSpPr>
        <p:spPr>
          <a:xfrm>
            <a:off x="8878321" y="202009"/>
            <a:ext cx="9985913" cy="9934085"/>
          </a:xfrm>
          <a:prstGeom prst="rect">
            <a:avLst/>
          </a:prstGeom>
        </p:spPr>
        <p:txBody>
          <a:bodyPr lIns="0" tIns="0" rIns="0" bIns="0" rtlCol="0" anchor="t">
            <a:spAutoFit/>
          </a:bodyPr>
          <a:lstStyle/>
          <a:p>
            <a:pPr algn="just">
              <a:lnSpc>
                <a:spcPts val="4144"/>
              </a:lnSpc>
            </a:pPr>
            <a:r>
              <a:rPr lang="en-US" sz="2762" b="1">
                <a:solidFill>
                  <a:srgbClr val="000000"/>
                </a:solidFill>
                <a:latin typeface="Public Sans Bold"/>
                <a:ea typeface="Public Sans Bold"/>
                <a:cs typeface="Public Sans Bold"/>
                <a:sym typeface="Public Sans Bold"/>
              </a:rPr>
              <a:t>Bước 1: Phân rã </a:t>
            </a:r>
          </a:p>
          <a:p>
            <a:pPr algn="just">
              <a:lnSpc>
                <a:spcPts val="4144"/>
              </a:lnSpc>
            </a:pPr>
            <a:r>
              <a:rPr lang="en-US" sz="2762">
                <a:solidFill>
                  <a:srgbClr val="000000"/>
                </a:solidFill>
                <a:latin typeface="Public Sans"/>
                <a:ea typeface="Public Sans"/>
                <a:cs typeface="Public Sans"/>
                <a:sym typeface="Public Sans"/>
              </a:rPr>
              <a:t> F1 = {A→H, AB→C, BC→D, G→B} </a:t>
            </a:r>
          </a:p>
          <a:p>
            <a:pPr algn="just">
              <a:lnSpc>
                <a:spcPts val="4144"/>
              </a:lnSpc>
            </a:pPr>
            <a:r>
              <a:rPr lang="en-US" sz="2762" b="1">
                <a:solidFill>
                  <a:srgbClr val="000000"/>
                </a:solidFill>
                <a:latin typeface="Public Sans Bold"/>
                <a:ea typeface="Public Sans Bold"/>
                <a:cs typeface="Public Sans Bold"/>
                <a:sym typeface="Public Sans Bold"/>
              </a:rPr>
              <a:t>Bước 2: Loại bỏ vế trái dư thừa: </a:t>
            </a:r>
          </a:p>
          <a:p>
            <a:pPr algn="just">
              <a:lnSpc>
                <a:spcPts val="4144"/>
              </a:lnSpc>
            </a:pPr>
            <a:r>
              <a:rPr lang="en-US" sz="2762">
                <a:solidFill>
                  <a:srgbClr val="000000"/>
                </a:solidFill>
                <a:latin typeface="Public Sans"/>
                <a:ea typeface="Public Sans"/>
                <a:cs typeface="Public Sans"/>
                <a:sym typeface="Public Sans"/>
              </a:rPr>
              <a:t>- Xét: AB→C: </a:t>
            </a:r>
          </a:p>
          <a:p>
            <a:pPr algn="just">
              <a:lnSpc>
                <a:spcPts val="4144"/>
              </a:lnSpc>
            </a:pPr>
            <a:r>
              <a:rPr lang="en-US" sz="2762">
                <a:solidFill>
                  <a:srgbClr val="000000"/>
                </a:solidFill>
                <a:latin typeface="Public Sans"/>
                <a:ea typeface="Public Sans"/>
                <a:cs typeface="Public Sans"/>
                <a:sym typeface="Public Sans"/>
              </a:rPr>
              <a:t>Nếu bỏ A: {B}+ = B không chứa C =&gt; A dư thừa </a:t>
            </a:r>
          </a:p>
          <a:p>
            <a:pPr algn="just">
              <a:lnSpc>
                <a:spcPts val="4144"/>
              </a:lnSpc>
            </a:pPr>
            <a:r>
              <a:rPr lang="en-US" sz="2762">
                <a:solidFill>
                  <a:srgbClr val="000000"/>
                </a:solidFill>
                <a:latin typeface="Public Sans"/>
                <a:ea typeface="Public Sans"/>
                <a:cs typeface="Public Sans"/>
                <a:sym typeface="Public Sans"/>
              </a:rPr>
              <a:t>Nếu bỏ B: {A}+ = AH không chứa C =&gt; B dư thừa </a:t>
            </a:r>
          </a:p>
          <a:p>
            <a:pPr algn="just">
              <a:lnSpc>
                <a:spcPts val="4144"/>
              </a:lnSpc>
            </a:pPr>
            <a:r>
              <a:rPr lang="en-US" sz="2762">
                <a:solidFill>
                  <a:srgbClr val="000000"/>
                </a:solidFill>
                <a:latin typeface="Public Sans"/>
                <a:ea typeface="Public Sans"/>
                <a:cs typeface="Public Sans"/>
                <a:sym typeface="Public Sans"/>
              </a:rPr>
              <a:t>- Xét: BC→D: </a:t>
            </a:r>
          </a:p>
          <a:p>
            <a:pPr algn="just">
              <a:lnSpc>
                <a:spcPts val="4144"/>
              </a:lnSpc>
            </a:pPr>
            <a:r>
              <a:rPr lang="en-US" sz="2762">
                <a:solidFill>
                  <a:srgbClr val="000000"/>
                </a:solidFill>
                <a:latin typeface="Public Sans"/>
                <a:ea typeface="Public Sans"/>
                <a:cs typeface="Public Sans"/>
                <a:sym typeface="Public Sans"/>
              </a:rPr>
              <a:t>Nếu bỏ B: {C}+ = C không chứa D =&gt; B dư thừa </a:t>
            </a:r>
          </a:p>
          <a:p>
            <a:pPr algn="just">
              <a:lnSpc>
                <a:spcPts val="4144"/>
              </a:lnSpc>
            </a:pPr>
            <a:r>
              <a:rPr lang="en-US" sz="2762">
                <a:solidFill>
                  <a:srgbClr val="000000"/>
                </a:solidFill>
                <a:latin typeface="Public Sans"/>
                <a:ea typeface="Public Sans"/>
                <a:cs typeface="Public Sans"/>
                <a:sym typeface="Public Sans"/>
              </a:rPr>
              <a:t>Nếu bỏ C: {B}+ = B không chứa D =&gt; C dư thừa </a:t>
            </a:r>
          </a:p>
          <a:p>
            <a:pPr algn="just">
              <a:lnSpc>
                <a:spcPts val="4144"/>
              </a:lnSpc>
            </a:pPr>
            <a:r>
              <a:rPr lang="en-US" sz="2762">
                <a:solidFill>
                  <a:srgbClr val="000000"/>
                </a:solidFill>
                <a:latin typeface="Public Sans"/>
                <a:ea typeface="Public Sans"/>
                <a:cs typeface="Public Sans"/>
                <a:sym typeface="Public Sans"/>
              </a:rPr>
              <a:t>Vậy F2 = {A→H, AB→C, BC→D, G→B}</a:t>
            </a:r>
          </a:p>
          <a:p>
            <a:pPr algn="just">
              <a:lnSpc>
                <a:spcPts val="4144"/>
              </a:lnSpc>
            </a:pPr>
            <a:r>
              <a:rPr lang="en-US" sz="2762" b="1">
                <a:solidFill>
                  <a:srgbClr val="000000"/>
                </a:solidFill>
                <a:latin typeface="Public Sans Bold"/>
                <a:ea typeface="Public Sans Bold"/>
                <a:cs typeface="Public Sans Bold"/>
                <a:sym typeface="Public Sans Bold"/>
              </a:rPr>
              <a:t> Bước 3: Loại bỏ phủ tối thiểu dư thừa: </a:t>
            </a:r>
          </a:p>
          <a:p>
            <a:pPr algn="just">
              <a:lnSpc>
                <a:spcPts val="4144"/>
              </a:lnSpc>
            </a:pPr>
            <a:r>
              <a:rPr lang="en-US" sz="2762">
                <a:solidFill>
                  <a:srgbClr val="000000"/>
                </a:solidFill>
                <a:latin typeface="Public Sans"/>
                <a:ea typeface="Public Sans"/>
                <a:cs typeface="Public Sans"/>
                <a:sym typeface="Public Sans"/>
              </a:rPr>
              <a:t>Nếu xóa A→H khỏi F2 thì:</a:t>
            </a:r>
          </a:p>
          <a:p>
            <a:pPr algn="just">
              <a:lnSpc>
                <a:spcPts val="4144"/>
              </a:lnSpc>
            </a:pPr>
            <a:r>
              <a:rPr lang="en-US" sz="2762">
                <a:solidFill>
                  <a:srgbClr val="000000"/>
                </a:solidFill>
                <a:latin typeface="Public Sans"/>
                <a:ea typeface="Public Sans"/>
                <a:cs typeface="Public Sans"/>
                <a:sym typeface="Public Sans"/>
              </a:rPr>
              <a:t>{A}+ = A không chứa H  =&gt; A→H không dư thừa </a:t>
            </a:r>
          </a:p>
          <a:p>
            <a:pPr algn="just">
              <a:lnSpc>
                <a:spcPts val="4144"/>
              </a:lnSpc>
            </a:pPr>
            <a:r>
              <a:rPr lang="en-US" sz="2762">
                <a:solidFill>
                  <a:srgbClr val="000000"/>
                </a:solidFill>
                <a:latin typeface="Public Sans"/>
                <a:ea typeface="Public Sans"/>
                <a:cs typeface="Public Sans"/>
                <a:sym typeface="Public Sans"/>
              </a:rPr>
              <a:t>Nếu xóa AB→C khỏi F2 thì: </a:t>
            </a:r>
          </a:p>
          <a:p>
            <a:pPr algn="just">
              <a:lnSpc>
                <a:spcPts val="4144"/>
              </a:lnSpc>
            </a:pPr>
            <a:r>
              <a:rPr lang="en-US" sz="2762">
                <a:solidFill>
                  <a:srgbClr val="000000"/>
                </a:solidFill>
                <a:latin typeface="Public Sans"/>
                <a:ea typeface="Public Sans"/>
                <a:cs typeface="Public Sans"/>
                <a:sym typeface="Public Sans"/>
              </a:rPr>
              <a:t>{AB}+ = ABH không chứa C  =&gt; AB→C không dư thừa </a:t>
            </a:r>
          </a:p>
          <a:p>
            <a:pPr algn="just">
              <a:lnSpc>
                <a:spcPts val="4144"/>
              </a:lnSpc>
            </a:pPr>
            <a:r>
              <a:rPr lang="en-US" sz="2762">
                <a:solidFill>
                  <a:srgbClr val="000000"/>
                </a:solidFill>
                <a:latin typeface="Public Sans"/>
                <a:ea typeface="Public Sans"/>
                <a:cs typeface="Public Sans"/>
                <a:sym typeface="Public Sans"/>
              </a:rPr>
              <a:t>Nếu xóa BC→D khỏi F2 thì:</a:t>
            </a:r>
          </a:p>
          <a:p>
            <a:pPr algn="just">
              <a:lnSpc>
                <a:spcPts val="4144"/>
              </a:lnSpc>
            </a:pPr>
            <a:r>
              <a:rPr lang="en-US" sz="2762">
                <a:solidFill>
                  <a:srgbClr val="000000"/>
                </a:solidFill>
                <a:latin typeface="Public Sans"/>
                <a:ea typeface="Public Sans"/>
                <a:cs typeface="Public Sans"/>
                <a:sym typeface="Public Sans"/>
              </a:rPr>
              <a:t> {BC}+ = BC không chứa D  =&gt; BC→D không dư thừa </a:t>
            </a:r>
          </a:p>
          <a:p>
            <a:pPr algn="just">
              <a:lnSpc>
                <a:spcPts val="4144"/>
              </a:lnSpc>
            </a:pPr>
            <a:r>
              <a:rPr lang="en-US" sz="2762">
                <a:solidFill>
                  <a:srgbClr val="000000"/>
                </a:solidFill>
                <a:latin typeface="Public Sans"/>
                <a:ea typeface="Public Sans"/>
                <a:cs typeface="Public Sans"/>
                <a:sym typeface="Public Sans"/>
              </a:rPr>
              <a:t>Nếu xóa G→B khỏi F2 thì: </a:t>
            </a:r>
          </a:p>
          <a:p>
            <a:pPr algn="just">
              <a:lnSpc>
                <a:spcPts val="4144"/>
              </a:lnSpc>
            </a:pPr>
            <a:r>
              <a:rPr lang="en-US" sz="2762">
                <a:solidFill>
                  <a:srgbClr val="000000"/>
                </a:solidFill>
                <a:latin typeface="Public Sans"/>
                <a:ea typeface="Public Sans"/>
                <a:cs typeface="Public Sans"/>
                <a:sym typeface="Public Sans"/>
              </a:rPr>
              <a:t> {G}+ = G không chứa B  =&gt; G→B không dư thừa.</a:t>
            </a:r>
          </a:p>
        </p:txBody>
      </p:sp>
      <p:grpSp>
        <p:nvGrpSpPr>
          <p:cNvPr id="7" name="Group 7"/>
          <p:cNvGrpSpPr/>
          <p:nvPr/>
        </p:nvGrpSpPr>
        <p:grpSpPr>
          <a:xfrm>
            <a:off x="253708" y="9258300"/>
            <a:ext cx="8159054" cy="699628"/>
            <a:chExt cx="2148887" cy="184264"/>
          </a:xfrm>
        </p:grpSpPr>
        <p:sp>
          <p:nvSpPr>
            <p:cNvPr id="8" name="Freeform 8"/>
            <p:cNvSpPr/>
            <p:nvPr/>
          </p:nvSpPr>
          <p:spPr>
            <a:xfrm>
              <a:off x="0" y="0"/>
              <a:ext cx="2148887" cy="184264"/>
            </a:xfrm>
            <a:custGeom>
              <a:rect l="l" t="t" r="r" b="b"/>
              <a:pathLst>
                <a:path w="2148887" h="184264">
                  <a:moveTo>
                    <a:pt x="0" y="0"/>
                  </a:moveTo>
                  <a:lnTo>
                    <a:pt x="2148887" y="0"/>
                  </a:lnTo>
                  <a:lnTo>
                    <a:pt x="2148887" y="184264"/>
                  </a:lnTo>
                  <a:lnTo>
                    <a:pt x="0" y="184264"/>
                  </a:lnTo>
                  <a:close/>
                </a:path>
              </a:pathLst>
            </a:custGeom>
            <a:solidFill>
              <a:srgbClr val="F2F2F2"/>
            </a:solidFill>
            <a:ln w="38100" cap="sq">
              <a:solidFill>
                <a:srgbClr val="000000"/>
              </a:solidFill>
              <a:prstDash val="solid"/>
              <a:miter/>
            </a:ln>
          </p:spPr>
          <p:txBody>
            <a:bodyPr/>
            <a:lstStyle/>
            <a:p/>
          </p:txBody>
        </p:sp>
        <p:sp>
          <p:nvSpPr>
            <p:cNvPr id="9" name="TextBox 9"/>
            <p:cNvSpPr txBox="1"/>
            <p:nvPr/>
          </p:nvSpPr>
          <p:spPr>
            <a:xfrm>
              <a:off x="0" y="-47625"/>
              <a:ext cx="2148887" cy="231889"/>
            </a:xfrm>
            <a:prstGeom prst="rect">
              <a:avLst/>
            </a:prstGeom>
          </p:spPr>
          <p:txBody>
            <a:bodyPr lIns="50800" tIns="50800" rIns="50800" bIns="50800" rtlCol="0" anchor="ctr"/>
            <a:lstStyle/>
            <a:p>
              <a:pPr algn="ctr">
                <a:lnSpc>
                  <a:spcPts val="3258"/>
                </a:lnSpc>
              </a:pPr>
            </a:p>
          </p:txBody>
        </p:sp>
      </p:grpSp>
      <p:sp>
        <p:nvSpPr>
          <p:cNvPr id="10" name="TextBox 10"/>
          <p:cNvSpPr txBox="1"/>
          <p:nvPr/>
        </p:nvSpPr>
        <p:spPr>
          <a:xfrm>
            <a:off x="549002" y="9266802"/>
            <a:ext cx="7863761" cy="530225"/>
          </a:xfrm>
          <a:prstGeom prst="rect">
            <a:avLst/>
          </a:prstGeom>
        </p:spPr>
        <p:txBody>
          <a:bodyPr lIns="0" tIns="0" rIns="0" bIns="0" rtlCol="0" anchor="t">
            <a:spAutoFit/>
          </a:bodyPr>
          <a:lstStyle/>
          <a:p>
            <a:pPr algn="just">
              <a:lnSpc>
                <a:spcPts val="4449"/>
              </a:lnSpc>
            </a:pPr>
            <a:r>
              <a:rPr lang="en-US" sz="2499" b="1">
                <a:solidFill>
                  <a:srgbClr val="000000"/>
                </a:solidFill>
                <a:latin typeface="Public Sans Bold"/>
                <a:ea typeface="Public Sans Bold"/>
                <a:cs typeface="Public Sans Bold"/>
                <a:sym typeface="Public Sans Bold"/>
              </a:rPr>
              <a:t>Kết luận: F tối thiểu = { A→H, AB→C, BC→D, G→B } </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sp>
        <p:nvSpPr>
          <p:cNvPr id="9" name="TextBox 9"/>
          <p:cNvSpPr txBox="1"/>
          <p:nvPr/>
        </p:nvSpPr>
        <p:spPr>
          <a:xfrm>
            <a:off x="1552367" y="4766310"/>
            <a:ext cx="16013371" cy="830580"/>
          </a:xfrm>
          <a:prstGeom prst="rect">
            <a:avLst/>
          </a:prstGeom>
        </p:spPr>
        <p:txBody>
          <a:bodyPr lIns="0" tIns="0" rIns="0" bIns="0" rtlCol="0" anchor="t">
            <a:spAutoFit/>
          </a:bodyPr>
          <a:lstStyle/>
          <a:p>
            <a:pPr marL="0" lvl="0" indent="0" algn="l">
              <a:lnSpc>
                <a:spcPts val="6360"/>
              </a:lnSpc>
              <a:spcBef>
                <a:spcPct val="0"/>
              </a:spcBef>
            </a:pPr>
            <a:r>
              <a:rPr lang="en-US" sz="6000" b="1">
                <a:solidFill>
                  <a:srgbClr val="004CCF"/>
                </a:solidFill>
                <a:latin typeface="Aileron Ultra-Bold"/>
                <a:ea typeface="Aileron Ultra-Bold"/>
                <a:cs typeface="Aileron Ultra-Bold"/>
                <a:sym typeface="Aileron Ultra-Bold"/>
              </a:rPr>
              <a:t>Phần A: Xây dựng lược đồ ERD và tạo CSDL</a:t>
            </a: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445387" y="-382439"/>
            <a:ext cx="9301810" cy="11051878"/>
            <a:chExt cx="2527561" cy="3003103"/>
          </a:xfrm>
        </p:grpSpPr>
        <p:sp>
          <p:nvSpPr>
            <p:cNvPr id="3" name="Freeform 3"/>
            <p:cNvSpPr/>
            <p:nvPr/>
          </p:nvSpPr>
          <p:spPr>
            <a:xfrm>
              <a:off x="0" y="0"/>
              <a:ext cx="2527561" cy="3003103"/>
            </a:xfrm>
            <a:custGeom>
              <a:rect l="l" t="t" r="r" b="b"/>
              <a:pathLst>
                <a:path w="2527561" h="3003103">
                  <a:moveTo>
                    <a:pt x="33292" y="0"/>
                  </a:moveTo>
                  <a:lnTo>
                    <a:pt x="2494269" y="0"/>
                  </a:lnTo>
                  <a:cubicBezTo>
                    <a:pt x="2512656" y="0"/>
                    <a:pt x="2527561" y="14905"/>
                    <a:pt x="2527561" y="33292"/>
                  </a:cubicBezTo>
                  <a:lnTo>
                    <a:pt x="2527561" y="2969811"/>
                  </a:lnTo>
                  <a:cubicBezTo>
                    <a:pt x="2527561" y="2988198"/>
                    <a:pt x="2512656" y="3003103"/>
                    <a:pt x="2494269" y="3003103"/>
                  </a:cubicBezTo>
                  <a:lnTo>
                    <a:pt x="33292" y="3003103"/>
                  </a:lnTo>
                  <a:cubicBezTo>
                    <a:pt x="14905" y="3003103"/>
                    <a:pt x="0" y="2988198"/>
                    <a:pt x="0" y="2969811"/>
                  </a:cubicBezTo>
                  <a:lnTo>
                    <a:pt x="0" y="33292"/>
                  </a:lnTo>
                  <a:cubicBezTo>
                    <a:pt x="0" y="14905"/>
                    <a:pt x="14905" y="0"/>
                    <a:pt x="33292" y="0"/>
                  </a:cubicBezTo>
                  <a:close/>
                </a:path>
              </a:pathLst>
            </a:custGeom>
            <a:solidFill>
              <a:srgbClr val="5A93F6"/>
            </a:solidFill>
          </p:spPr>
          <p:txBody>
            <a:bodyPr/>
            <a:lstStyle/>
            <a:p/>
          </p:txBody>
        </p:sp>
        <p:sp>
          <p:nvSpPr>
            <p:cNvPr id="4" name="TextBox 4"/>
            <p:cNvSpPr txBox="1"/>
            <p:nvPr/>
          </p:nvSpPr>
          <p:spPr>
            <a:xfrm>
              <a:off x="0" y="-47625"/>
              <a:ext cx="2527561" cy="3050728"/>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743279" y="3204745"/>
            <a:ext cx="7668297" cy="3772735"/>
          </a:xfrm>
          <a:prstGeom prst="rect">
            <a:avLst/>
          </a:prstGeom>
        </p:spPr>
        <p:txBody>
          <a:bodyPr lIns="0" tIns="0" rIns="0" bIns="0" rtlCol="0" anchor="t">
            <a:spAutoFit/>
          </a:bodyPr>
          <a:lstStyle/>
          <a:p>
            <a:pPr algn="l">
              <a:lnSpc>
                <a:spcPts val="5018"/>
              </a:lnSpc>
            </a:pPr>
            <a:r>
              <a:rPr lang="en-US" sz="3323" b="1">
                <a:solidFill>
                  <a:srgbClr val="FFFFFF"/>
                </a:solidFill>
                <a:latin typeface="Aileron Ultra-Bold"/>
                <a:ea typeface="Aileron Ultra-Bold"/>
                <a:cs typeface="Aileron Ultra-Bold"/>
                <a:sym typeface="Aileron Ultra-Bold"/>
              </a:rPr>
              <a:t>Câu 11: Xác định phủ tối thiểu của các tập phụ thuộc hàm sau: </a:t>
            </a:r>
          </a:p>
          <a:p>
            <a:pPr algn="l">
              <a:lnSpc>
                <a:spcPts val="5018"/>
              </a:lnSpc>
            </a:pPr>
            <a:endParaRPr lang="en-US" sz="3323" b="1">
              <a:solidFill>
                <a:srgbClr val="FFFFFF"/>
              </a:solidFill>
              <a:latin typeface="Aileron Ultra-Bold"/>
              <a:ea typeface="Aileron Ultra-Bold"/>
              <a:cs typeface="Aileron Ultra-Bold"/>
              <a:sym typeface="Aileron Ultra-Bold"/>
            </a:endParaRPr>
          </a:p>
          <a:p>
            <a:pPr algn="l">
              <a:lnSpc>
                <a:spcPts val="5018"/>
              </a:lnSpc>
            </a:pPr>
            <a:r>
              <a:rPr lang="en-US" sz="3323" b="1">
                <a:solidFill>
                  <a:srgbClr val="FFFFFF"/>
                </a:solidFill>
                <a:latin typeface="Aileron Ultra-Bold"/>
                <a:ea typeface="Aileron Ultra-Bold"/>
                <a:cs typeface="Aileron Ultra-Bold"/>
                <a:sym typeface="Aileron Ultra-Bold"/>
              </a:rPr>
              <a:t>b) Q2(ABCSXYZ) </a:t>
            </a:r>
          </a:p>
          <a:p>
            <a:pPr algn="l">
              <a:lnSpc>
                <a:spcPts val="5018"/>
              </a:lnSpc>
            </a:pPr>
            <a:r>
              <a:rPr lang="en-US" sz="3323" b="1">
                <a:solidFill>
                  <a:srgbClr val="FFFFFF"/>
                </a:solidFill>
                <a:latin typeface="Aileron Ultra-Bold"/>
                <a:ea typeface="Aileron Ultra-Bold"/>
                <a:cs typeface="Aileron Ultra-Bold"/>
                <a:sym typeface="Aileron Ultra-Bold"/>
              </a:rPr>
              <a:t>F2={S→A;AX→B;S→B;BY→C;CZ→X} </a:t>
            </a:r>
          </a:p>
          <a:p>
            <a:pPr marL="0" lvl="0" indent="0" algn="l">
              <a:lnSpc>
                <a:spcPts val="5018"/>
              </a:lnSpc>
            </a:pPr>
            <a:endParaRPr lang="en-US" sz="3323" b="1">
              <a:solidFill>
                <a:srgbClr val="FFFFFF"/>
              </a:solidFill>
              <a:latin typeface="Aileron Ultra-Bold"/>
              <a:ea typeface="Aileron Ultra-Bold"/>
              <a:cs typeface="Aileron Ultra-Bold"/>
              <a:sym typeface="Aileron Ultra-Bold"/>
            </a:endParaRPr>
          </a:p>
        </p:txBody>
      </p:sp>
      <p:sp>
        <p:nvSpPr>
          <p:cNvPr id="6" name="TextBox 6"/>
          <p:cNvSpPr txBox="1"/>
          <p:nvPr/>
        </p:nvSpPr>
        <p:spPr>
          <a:xfrm>
            <a:off x="9535827" y="139268"/>
            <a:ext cx="8199928" cy="9941788"/>
          </a:xfrm>
          <a:prstGeom prst="rect">
            <a:avLst/>
          </a:prstGeom>
        </p:spPr>
        <p:txBody>
          <a:bodyPr lIns="0" tIns="0" rIns="0" bIns="0" rtlCol="0" anchor="t">
            <a:spAutoFit/>
          </a:bodyPr>
          <a:lstStyle/>
          <a:p>
            <a:pPr algn="just">
              <a:lnSpc>
                <a:spcPts val="3340"/>
              </a:lnSpc>
            </a:pPr>
            <a:r>
              <a:rPr lang="en-US" sz="2226" b="1">
                <a:solidFill>
                  <a:srgbClr val="000000"/>
                </a:solidFill>
                <a:latin typeface="Public Sans Bold"/>
                <a:ea typeface="Public Sans Bold"/>
                <a:cs typeface="Public Sans Bold"/>
                <a:sym typeface="Public Sans Bold"/>
              </a:rPr>
              <a:t>Bước 1: Phân rã </a:t>
            </a:r>
          </a:p>
          <a:p>
            <a:pPr algn="just">
              <a:lnSpc>
                <a:spcPts val="3340"/>
              </a:lnSpc>
            </a:pPr>
            <a:r>
              <a:rPr lang="en-US" sz="2226">
                <a:solidFill>
                  <a:srgbClr val="000000"/>
                </a:solidFill>
                <a:latin typeface="Public Sans"/>
                <a:ea typeface="Public Sans"/>
                <a:cs typeface="Public Sans"/>
                <a:sym typeface="Public Sans"/>
              </a:rPr>
              <a:t> F1 = {S→A, AX→B, S→B, BY→C, CZ→X} </a:t>
            </a:r>
          </a:p>
          <a:p>
            <a:pPr algn="just">
              <a:lnSpc>
                <a:spcPts val="3340"/>
              </a:lnSpc>
            </a:pPr>
            <a:r>
              <a:rPr lang="en-US" sz="2226" b="1">
                <a:solidFill>
                  <a:srgbClr val="000000"/>
                </a:solidFill>
                <a:latin typeface="Public Sans Bold"/>
                <a:ea typeface="Public Sans Bold"/>
                <a:cs typeface="Public Sans Bold"/>
                <a:sym typeface="Public Sans Bold"/>
              </a:rPr>
              <a:t>Bước 2: Loại bỏ vế trái dư thừa: </a:t>
            </a:r>
          </a:p>
          <a:p>
            <a:pPr algn="just">
              <a:lnSpc>
                <a:spcPts val="3340"/>
              </a:lnSpc>
            </a:pPr>
            <a:r>
              <a:rPr lang="en-US" sz="2226">
                <a:solidFill>
                  <a:srgbClr val="000000"/>
                </a:solidFill>
                <a:latin typeface="Public Sans"/>
                <a:ea typeface="Public Sans"/>
                <a:cs typeface="Public Sans"/>
                <a:sym typeface="Public Sans"/>
              </a:rPr>
              <a:t> - Xét: AX→B: </a:t>
            </a:r>
          </a:p>
          <a:p>
            <a:pPr algn="just">
              <a:lnSpc>
                <a:spcPts val="3340"/>
              </a:lnSpc>
            </a:pPr>
            <a:r>
              <a:rPr lang="en-US" sz="2226">
                <a:solidFill>
                  <a:srgbClr val="000000"/>
                </a:solidFill>
                <a:latin typeface="Public Sans"/>
                <a:ea typeface="Public Sans"/>
                <a:cs typeface="Public Sans"/>
                <a:sym typeface="Public Sans"/>
              </a:rPr>
              <a:t>Nếu bỏ A: {X}+ = X không chứa B =&gt; A dư thừa </a:t>
            </a:r>
          </a:p>
          <a:p>
            <a:pPr algn="just">
              <a:lnSpc>
                <a:spcPts val="3340"/>
              </a:lnSpc>
            </a:pPr>
            <a:r>
              <a:rPr lang="en-US" sz="2226">
                <a:solidFill>
                  <a:srgbClr val="000000"/>
                </a:solidFill>
                <a:latin typeface="Public Sans"/>
                <a:ea typeface="Public Sans"/>
                <a:cs typeface="Public Sans"/>
                <a:sym typeface="Public Sans"/>
              </a:rPr>
              <a:t>Nếu bỏ X: {A}+ = A không chứa B =&gt; X dư thừa </a:t>
            </a:r>
          </a:p>
          <a:p>
            <a:pPr algn="just">
              <a:lnSpc>
                <a:spcPts val="3340"/>
              </a:lnSpc>
            </a:pPr>
            <a:r>
              <a:rPr lang="en-US" sz="2226">
                <a:solidFill>
                  <a:srgbClr val="000000"/>
                </a:solidFill>
                <a:latin typeface="Public Sans"/>
                <a:ea typeface="Public Sans"/>
                <a:cs typeface="Public Sans"/>
                <a:sym typeface="Public Sans"/>
              </a:rPr>
              <a:t>- Xét: BY→C: </a:t>
            </a:r>
          </a:p>
          <a:p>
            <a:pPr algn="just">
              <a:lnSpc>
                <a:spcPts val="3340"/>
              </a:lnSpc>
            </a:pPr>
            <a:r>
              <a:rPr lang="en-US" sz="2226">
                <a:solidFill>
                  <a:srgbClr val="000000"/>
                </a:solidFill>
                <a:latin typeface="Public Sans"/>
                <a:ea typeface="Public Sans"/>
                <a:cs typeface="Public Sans"/>
                <a:sym typeface="Public Sans"/>
              </a:rPr>
              <a:t>Nếu bỏ B: {Y}+ = Y không chứa C =&gt; B dư thừa </a:t>
            </a:r>
          </a:p>
          <a:p>
            <a:pPr algn="just">
              <a:lnSpc>
                <a:spcPts val="3340"/>
              </a:lnSpc>
            </a:pPr>
            <a:r>
              <a:rPr lang="en-US" sz="2226">
                <a:solidFill>
                  <a:srgbClr val="000000"/>
                </a:solidFill>
                <a:latin typeface="Public Sans"/>
                <a:ea typeface="Public Sans"/>
                <a:cs typeface="Public Sans"/>
                <a:sym typeface="Public Sans"/>
              </a:rPr>
              <a:t>Nếu bỏ Y: {B}+ = B không chứa C =&gt; Y dư thừa </a:t>
            </a:r>
          </a:p>
          <a:p>
            <a:pPr algn="just">
              <a:lnSpc>
                <a:spcPts val="3340"/>
              </a:lnSpc>
            </a:pPr>
            <a:r>
              <a:rPr lang="en-US" sz="2226">
                <a:solidFill>
                  <a:srgbClr val="000000"/>
                </a:solidFill>
                <a:latin typeface="Public Sans"/>
                <a:ea typeface="Public Sans"/>
                <a:cs typeface="Public Sans"/>
                <a:sym typeface="Public Sans"/>
              </a:rPr>
              <a:t>- Xét: CZ→X: </a:t>
            </a:r>
          </a:p>
          <a:p>
            <a:pPr algn="just">
              <a:lnSpc>
                <a:spcPts val="3340"/>
              </a:lnSpc>
            </a:pPr>
            <a:r>
              <a:rPr lang="en-US" sz="2226">
                <a:solidFill>
                  <a:srgbClr val="000000"/>
                </a:solidFill>
                <a:latin typeface="Public Sans"/>
                <a:ea typeface="Public Sans"/>
                <a:cs typeface="Public Sans"/>
                <a:sym typeface="Public Sans"/>
              </a:rPr>
              <a:t>Nếu bỏ C: {Z}+ = Z không chứa X =&gt; C dư thừa </a:t>
            </a:r>
          </a:p>
          <a:p>
            <a:pPr algn="just">
              <a:lnSpc>
                <a:spcPts val="3340"/>
              </a:lnSpc>
            </a:pPr>
            <a:r>
              <a:rPr lang="en-US" sz="2226">
                <a:solidFill>
                  <a:srgbClr val="000000"/>
                </a:solidFill>
                <a:latin typeface="Public Sans"/>
                <a:ea typeface="Public Sans"/>
                <a:cs typeface="Public Sans"/>
                <a:sym typeface="Public Sans"/>
              </a:rPr>
              <a:t>Nếu bỏ Z: {C}+ = C không chứa X =&gt; Z dư thừa </a:t>
            </a:r>
          </a:p>
          <a:p>
            <a:pPr algn="just">
              <a:lnSpc>
                <a:spcPts val="3340"/>
              </a:lnSpc>
            </a:pPr>
            <a:r>
              <a:rPr lang="en-US" sz="2226">
                <a:solidFill>
                  <a:srgbClr val="000000"/>
                </a:solidFill>
                <a:latin typeface="Public Sans"/>
                <a:ea typeface="Public Sans"/>
                <a:cs typeface="Public Sans"/>
                <a:sym typeface="Public Sans"/>
              </a:rPr>
              <a:t>Vậy F2 = {S→A, AX→B, S→B, BY→C, CZ→X}</a:t>
            </a:r>
          </a:p>
          <a:p>
            <a:pPr algn="just">
              <a:lnSpc>
                <a:spcPts val="3340"/>
              </a:lnSpc>
            </a:pPr>
            <a:r>
              <a:rPr lang="en-US" sz="2226" b="1">
                <a:solidFill>
                  <a:srgbClr val="000000"/>
                </a:solidFill>
                <a:latin typeface="Public Sans Bold"/>
                <a:ea typeface="Public Sans Bold"/>
                <a:cs typeface="Public Sans Bold"/>
                <a:sym typeface="Public Sans Bold"/>
              </a:rPr>
              <a:t>Bước 3: Loại bỏ phủ tối thiểu dư thừa: </a:t>
            </a:r>
          </a:p>
          <a:p>
            <a:pPr algn="just">
              <a:lnSpc>
                <a:spcPts val="3340"/>
              </a:lnSpc>
            </a:pPr>
            <a:r>
              <a:rPr lang="en-US" sz="2226">
                <a:solidFill>
                  <a:srgbClr val="000000"/>
                </a:solidFill>
                <a:latin typeface="Public Sans"/>
                <a:ea typeface="Public Sans"/>
                <a:cs typeface="Public Sans"/>
                <a:sym typeface="Public Sans"/>
              </a:rPr>
              <a:t>Nếu xóa S→A khỏi F2 thì:</a:t>
            </a:r>
          </a:p>
          <a:p>
            <a:pPr algn="just">
              <a:lnSpc>
                <a:spcPts val="3340"/>
              </a:lnSpc>
            </a:pPr>
            <a:r>
              <a:rPr lang="en-US" sz="2226">
                <a:solidFill>
                  <a:srgbClr val="000000"/>
                </a:solidFill>
                <a:latin typeface="Public Sans"/>
                <a:ea typeface="Public Sans"/>
                <a:cs typeface="Public Sans"/>
                <a:sym typeface="Public Sans"/>
              </a:rPr>
              <a:t> {S}+ = SB không chứa A =&gt; S→A không dư thừa </a:t>
            </a:r>
          </a:p>
          <a:p>
            <a:pPr algn="just">
              <a:lnSpc>
                <a:spcPts val="3340"/>
              </a:lnSpc>
            </a:pPr>
            <a:r>
              <a:rPr lang="en-US" sz="2226">
                <a:solidFill>
                  <a:srgbClr val="000000"/>
                </a:solidFill>
                <a:latin typeface="Public Sans"/>
                <a:ea typeface="Public Sans"/>
                <a:cs typeface="Public Sans"/>
                <a:sym typeface="Public Sans"/>
              </a:rPr>
              <a:t>Nếu xóa AX→B khỏi F2 thì:</a:t>
            </a:r>
          </a:p>
          <a:p>
            <a:pPr algn="just">
              <a:lnSpc>
                <a:spcPts val="3340"/>
              </a:lnSpc>
            </a:pPr>
            <a:r>
              <a:rPr lang="en-US" sz="2226">
                <a:solidFill>
                  <a:srgbClr val="000000"/>
                </a:solidFill>
                <a:latin typeface="Public Sans"/>
                <a:ea typeface="Public Sans"/>
                <a:cs typeface="Public Sans"/>
                <a:sym typeface="Public Sans"/>
              </a:rPr>
              <a:t> {AX}+ = AX không chứa B =&gt; AX→B không dư thừa </a:t>
            </a:r>
          </a:p>
          <a:p>
            <a:pPr algn="just">
              <a:lnSpc>
                <a:spcPts val="3340"/>
              </a:lnSpc>
            </a:pPr>
            <a:r>
              <a:rPr lang="en-US" sz="2226">
                <a:solidFill>
                  <a:srgbClr val="000000"/>
                </a:solidFill>
                <a:latin typeface="Public Sans"/>
                <a:ea typeface="Public Sans"/>
                <a:cs typeface="Public Sans"/>
                <a:sym typeface="Public Sans"/>
              </a:rPr>
              <a:t>Nếu xóa S→B khỏi F2 thì:</a:t>
            </a:r>
          </a:p>
          <a:p>
            <a:pPr algn="just">
              <a:lnSpc>
                <a:spcPts val="3340"/>
              </a:lnSpc>
            </a:pPr>
            <a:r>
              <a:rPr lang="en-US" sz="2226">
                <a:solidFill>
                  <a:srgbClr val="000000"/>
                </a:solidFill>
                <a:latin typeface="Public Sans"/>
                <a:ea typeface="Public Sans"/>
                <a:cs typeface="Public Sans"/>
                <a:sym typeface="Public Sans"/>
              </a:rPr>
              <a:t> {S}+ = SA không chứa B =&gt; S→B không dư thừa </a:t>
            </a:r>
          </a:p>
          <a:p>
            <a:pPr algn="just">
              <a:lnSpc>
                <a:spcPts val="3340"/>
              </a:lnSpc>
            </a:pPr>
            <a:r>
              <a:rPr lang="en-US" sz="2226">
                <a:solidFill>
                  <a:srgbClr val="000000"/>
                </a:solidFill>
                <a:latin typeface="Public Sans"/>
                <a:ea typeface="Public Sans"/>
                <a:cs typeface="Public Sans"/>
                <a:sym typeface="Public Sans"/>
              </a:rPr>
              <a:t>Nếu xóa BY→C khỏi F2 thì:</a:t>
            </a:r>
          </a:p>
          <a:p>
            <a:pPr algn="just">
              <a:lnSpc>
                <a:spcPts val="3340"/>
              </a:lnSpc>
            </a:pPr>
            <a:r>
              <a:rPr lang="en-US" sz="2226">
                <a:solidFill>
                  <a:srgbClr val="000000"/>
                </a:solidFill>
                <a:latin typeface="Public Sans"/>
                <a:ea typeface="Public Sans"/>
                <a:cs typeface="Public Sans"/>
                <a:sym typeface="Public Sans"/>
              </a:rPr>
              <a:t> {BY}+ = BY không chứa C =&gt; BY→C không dư thừa </a:t>
            </a:r>
          </a:p>
          <a:p>
            <a:pPr algn="just">
              <a:lnSpc>
                <a:spcPts val="3340"/>
              </a:lnSpc>
            </a:pPr>
            <a:r>
              <a:rPr lang="en-US" sz="2226">
                <a:solidFill>
                  <a:srgbClr val="000000"/>
                </a:solidFill>
                <a:latin typeface="Public Sans"/>
                <a:ea typeface="Public Sans"/>
                <a:cs typeface="Public Sans"/>
                <a:sym typeface="Public Sans"/>
              </a:rPr>
              <a:t>Nếu xóa CZ→X khỏi F2 thì:</a:t>
            </a:r>
          </a:p>
          <a:p>
            <a:pPr algn="just">
              <a:lnSpc>
                <a:spcPts val="3340"/>
              </a:lnSpc>
            </a:pPr>
            <a:r>
              <a:rPr lang="en-US" sz="2226">
                <a:solidFill>
                  <a:srgbClr val="000000"/>
                </a:solidFill>
                <a:latin typeface="Public Sans"/>
                <a:ea typeface="Public Sans"/>
                <a:cs typeface="Public Sans"/>
                <a:sym typeface="Public Sans"/>
              </a:rPr>
              <a:t> {CZ}+ = CZ không chứa X =&gt; CZ→X không dư thừa.</a:t>
            </a:r>
          </a:p>
        </p:txBody>
      </p:sp>
      <p:grpSp>
        <p:nvGrpSpPr>
          <p:cNvPr id="7" name="Group 7"/>
          <p:cNvGrpSpPr/>
          <p:nvPr/>
        </p:nvGrpSpPr>
        <p:grpSpPr>
          <a:xfrm>
            <a:off x="253708" y="9258300"/>
            <a:ext cx="8357818" cy="746146"/>
            <a:chExt cx="2201236" cy="196516"/>
          </a:xfrm>
        </p:grpSpPr>
        <p:sp>
          <p:nvSpPr>
            <p:cNvPr id="8" name="Freeform 8"/>
            <p:cNvSpPr/>
            <p:nvPr/>
          </p:nvSpPr>
          <p:spPr>
            <a:xfrm>
              <a:off x="0" y="0"/>
              <a:ext cx="2201236" cy="196516"/>
            </a:xfrm>
            <a:custGeom>
              <a:rect l="l" t="t" r="r" b="b"/>
              <a:pathLst>
                <a:path w="2201236" h="196516">
                  <a:moveTo>
                    <a:pt x="0" y="0"/>
                  </a:moveTo>
                  <a:lnTo>
                    <a:pt x="2201236" y="0"/>
                  </a:lnTo>
                  <a:lnTo>
                    <a:pt x="2201236" y="196516"/>
                  </a:lnTo>
                  <a:lnTo>
                    <a:pt x="0" y="196516"/>
                  </a:lnTo>
                  <a:close/>
                </a:path>
              </a:pathLst>
            </a:custGeom>
            <a:solidFill>
              <a:srgbClr val="F2F2F2"/>
            </a:solidFill>
            <a:ln w="38100" cap="sq">
              <a:solidFill>
                <a:srgbClr val="000000"/>
              </a:solidFill>
              <a:prstDash val="solid"/>
              <a:miter/>
            </a:ln>
          </p:spPr>
          <p:txBody>
            <a:bodyPr/>
            <a:lstStyle/>
            <a:p/>
          </p:txBody>
        </p:sp>
        <p:sp>
          <p:nvSpPr>
            <p:cNvPr id="9" name="TextBox 9"/>
            <p:cNvSpPr txBox="1"/>
            <p:nvPr/>
          </p:nvSpPr>
          <p:spPr>
            <a:xfrm>
              <a:off x="0" y="-47625"/>
              <a:ext cx="2201236" cy="244141"/>
            </a:xfrm>
            <a:prstGeom prst="rect">
              <a:avLst/>
            </a:prstGeom>
          </p:spPr>
          <p:txBody>
            <a:bodyPr lIns="50800" tIns="50800" rIns="50800" bIns="50800" rtlCol="0" anchor="ctr"/>
            <a:lstStyle/>
            <a:p>
              <a:pPr algn="ctr">
                <a:lnSpc>
                  <a:spcPts val="3258"/>
                </a:lnSpc>
              </a:pPr>
            </a:p>
          </p:txBody>
        </p:sp>
      </p:grpSp>
      <p:sp>
        <p:nvSpPr>
          <p:cNvPr id="10" name="TextBox 10"/>
          <p:cNvSpPr txBox="1"/>
          <p:nvPr/>
        </p:nvSpPr>
        <p:spPr>
          <a:xfrm>
            <a:off x="453659" y="9321874"/>
            <a:ext cx="7957917" cy="476123"/>
          </a:xfrm>
          <a:prstGeom prst="rect">
            <a:avLst/>
          </a:prstGeom>
        </p:spPr>
        <p:txBody>
          <a:bodyPr lIns="0" tIns="0" rIns="0" bIns="0" rtlCol="0" anchor="t">
            <a:spAutoFit/>
          </a:bodyPr>
          <a:lstStyle/>
          <a:p>
            <a:pPr algn="just">
              <a:lnSpc>
                <a:spcPts val="3916"/>
              </a:lnSpc>
            </a:pPr>
            <a:r>
              <a:rPr lang="en-US" sz="2200" b="1">
                <a:solidFill>
                  <a:srgbClr val="000000"/>
                </a:solidFill>
                <a:latin typeface="Public Sans Bold"/>
                <a:ea typeface="Public Sans Bold"/>
                <a:cs typeface="Public Sans Bold"/>
                <a:sym typeface="Public Sans Bold"/>
              </a:rPr>
              <a:t>Kết luận: F tối thiểu = { S→A, AX→B, S→B, BY→C, CZ→X }</a:t>
            </a: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445387" y="-382439"/>
            <a:ext cx="6197831" cy="11051878"/>
            <a:chExt cx="1684123" cy="3003103"/>
          </a:xfrm>
        </p:grpSpPr>
        <p:sp>
          <p:nvSpPr>
            <p:cNvPr id="3" name="Freeform 3"/>
            <p:cNvSpPr/>
            <p:nvPr/>
          </p:nvSpPr>
          <p:spPr>
            <a:xfrm>
              <a:off x="0" y="0"/>
              <a:ext cx="1684123" cy="3003103"/>
            </a:xfrm>
            <a:custGeom>
              <a:rect l="l" t="t" r="r" b="b"/>
              <a:pathLst>
                <a:path w="1684123" h="3003103">
                  <a:moveTo>
                    <a:pt x="49965" y="0"/>
                  </a:moveTo>
                  <a:lnTo>
                    <a:pt x="1634158" y="0"/>
                  </a:lnTo>
                  <a:cubicBezTo>
                    <a:pt x="1661753" y="0"/>
                    <a:pt x="1684123" y="22370"/>
                    <a:pt x="1684123" y="49965"/>
                  </a:cubicBezTo>
                  <a:lnTo>
                    <a:pt x="1684123" y="2953138"/>
                  </a:lnTo>
                  <a:cubicBezTo>
                    <a:pt x="1684123" y="2980733"/>
                    <a:pt x="1661753" y="3003103"/>
                    <a:pt x="1634158" y="3003103"/>
                  </a:cubicBezTo>
                  <a:lnTo>
                    <a:pt x="49965" y="3003103"/>
                  </a:lnTo>
                  <a:cubicBezTo>
                    <a:pt x="22370" y="3003103"/>
                    <a:pt x="0" y="2980733"/>
                    <a:pt x="0" y="2953138"/>
                  </a:cubicBezTo>
                  <a:lnTo>
                    <a:pt x="0" y="49965"/>
                  </a:lnTo>
                  <a:cubicBezTo>
                    <a:pt x="0" y="22370"/>
                    <a:pt x="22370" y="0"/>
                    <a:pt x="49965" y="0"/>
                  </a:cubicBezTo>
                  <a:close/>
                </a:path>
              </a:pathLst>
            </a:custGeom>
            <a:solidFill>
              <a:srgbClr val="5A93F6"/>
            </a:solidFill>
          </p:spPr>
          <p:txBody>
            <a:bodyPr/>
            <a:lstStyle/>
            <a:p/>
          </p:txBody>
        </p:sp>
        <p:sp>
          <p:nvSpPr>
            <p:cNvPr id="4" name="TextBox 4"/>
            <p:cNvSpPr txBox="1"/>
            <p:nvPr/>
          </p:nvSpPr>
          <p:spPr>
            <a:xfrm>
              <a:off x="0" y="-47625"/>
              <a:ext cx="1684123" cy="3050728"/>
            </a:xfrm>
            <a:prstGeom prst="rect">
              <a:avLst/>
            </a:prstGeom>
          </p:spPr>
          <p:txBody>
            <a:bodyPr lIns="43301" tIns="43301" rIns="43301" bIns="43301" rtlCol="0" anchor="ctr"/>
            <a:lstStyle/>
            <a:p>
              <a:pPr algn="ctr">
                <a:lnSpc>
                  <a:spcPts val="3258"/>
                </a:lnSpc>
              </a:pPr>
            </a:p>
          </p:txBody>
        </p:sp>
      </p:grpSp>
      <p:grpSp>
        <p:nvGrpSpPr>
          <p:cNvPr id="5" name="Group 5"/>
          <p:cNvGrpSpPr/>
          <p:nvPr/>
        </p:nvGrpSpPr>
        <p:grpSpPr>
          <a:xfrm>
            <a:off x="6037752" y="190500"/>
            <a:ext cx="5822601" cy="8921221"/>
            <a:chExt cx="1533525" cy="2349622"/>
          </a:xfrm>
        </p:grpSpPr>
        <p:sp>
          <p:nvSpPr>
            <p:cNvPr id="6" name="Freeform 6"/>
            <p:cNvSpPr/>
            <p:nvPr/>
          </p:nvSpPr>
          <p:spPr>
            <a:xfrm>
              <a:off x="0" y="0"/>
              <a:ext cx="1533525" cy="2349622"/>
            </a:xfrm>
            <a:custGeom>
              <a:rect l="l" t="t" r="r" b="b"/>
              <a:pathLst>
                <a:path w="1533525" h="2349622">
                  <a:moveTo>
                    <a:pt x="0" y="0"/>
                  </a:moveTo>
                  <a:lnTo>
                    <a:pt x="1533525" y="0"/>
                  </a:lnTo>
                  <a:lnTo>
                    <a:pt x="1533525" y="2349622"/>
                  </a:lnTo>
                  <a:lnTo>
                    <a:pt x="0" y="2349622"/>
                  </a:lnTo>
                  <a:close/>
                </a:path>
              </a:pathLst>
            </a:custGeom>
            <a:solidFill>
              <a:srgbClr val="F2F2F2"/>
            </a:solidFill>
            <a:ln w="38100" cap="sq">
              <a:solidFill>
                <a:srgbClr val="000000"/>
              </a:solidFill>
              <a:prstDash val="solid"/>
              <a:miter/>
            </a:ln>
          </p:spPr>
          <p:txBody>
            <a:bodyPr/>
            <a:lstStyle/>
            <a:p/>
          </p:txBody>
        </p:sp>
        <p:sp>
          <p:nvSpPr>
            <p:cNvPr id="7" name="TextBox 7"/>
            <p:cNvSpPr txBox="1"/>
            <p:nvPr/>
          </p:nvSpPr>
          <p:spPr>
            <a:xfrm>
              <a:off x="0" y="-47625"/>
              <a:ext cx="1533525" cy="2397247"/>
            </a:xfrm>
            <a:prstGeom prst="rect">
              <a:avLst/>
            </a:prstGeom>
          </p:spPr>
          <p:txBody>
            <a:bodyPr lIns="50800" tIns="50800" rIns="50800" bIns="50800" rtlCol="0" anchor="ctr"/>
            <a:lstStyle/>
            <a:p>
              <a:pPr algn="ctr">
                <a:lnSpc>
                  <a:spcPts val="3258"/>
                </a:lnSpc>
              </a:pPr>
            </a:p>
          </p:txBody>
        </p:sp>
      </p:grpSp>
      <p:sp>
        <p:nvSpPr>
          <p:cNvPr id="8" name="TextBox 8"/>
          <p:cNvSpPr txBox="1"/>
          <p:nvPr/>
        </p:nvSpPr>
        <p:spPr>
          <a:xfrm>
            <a:off x="245189" y="2571945"/>
            <a:ext cx="5230588" cy="5672139"/>
          </a:xfrm>
          <a:prstGeom prst="rect">
            <a:avLst/>
          </a:prstGeom>
        </p:spPr>
        <p:txBody>
          <a:bodyPr lIns="0" tIns="0" rIns="0" bIns="0" rtlCol="0" anchor="t">
            <a:spAutoFit/>
          </a:bodyPr>
          <a:lstStyle/>
          <a:p>
            <a:pPr algn="l">
              <a:lnSpc>
                <a:spcPts val="5018"/>
              </a:lnSpc>
            </a:pPr>
            <a:r>
              <a:rPr lang="en-US" sz="3323" b="1">
                <a:solidFill>
                  <a:srgbClr val="FFFFFF"/>
                </a:solidFill>
                <a:latin typeface="Aileron Ultra-Bold"/>
                <a:ea typeface="Aileron Ultra-Bold"/>
                <a:cs typeface="Aileron Ultra-Bold"/>
                <a:sym typeface="Aileron Ultra-Bold"/>
              </a:rPr>
              <a:t>Câu 11: Xác định phủ tối thiểu của các tập phụ thuộc hàm sau: </a:t>
            </a:r>
          </a:p>
          <a:p>
            <a:pPr algn="l">
              <a:lnSpc>
                <a:spcPts val="5018"/>
              </a:lnSpc>
            </a:pPr>
            <a:endParaRPr lang="en-US" sz="3323" b="1">
              <a:solidFill>
                <a:srgbClr val="FFFFFF"/>
              </a:solidFill>
              <a:latin typeface="Aileron Ultra-Bold"/>
              <a:ea typeface="Aileron Ultra-Bold"/>
              <a:cs typeface="Aileron Ultra-Bold"/>
              <a:sym typeface="Aileron Ultra-Bold"/>
            </a:endParaRPr>
          </a:p>
          <a:p>
            <a:pPr algn="l">
              <a:lnSpc>
                <a:spcPts val="5018"/>
              </a:lnSpc>
            </a:pPr>
            <a:r>
              <a:rPr lang="en-US" sz="3323" b="1">
                <a:solidFill>
                  <a:srgbClr val="FFFFFF"/>
                </a:solidFill>
                <a:latin typeface="Aileron Ultra-Bold"/>
                <a:ea typeface="Aileron Ultra-Bold"/>
                <a:cs typeface="Aileron Ultra-Bold"/>
                <a:sym typeface="Aileron Ultra-Bold"/>
              </a:rPr>
              <a:t>c) Q3(ABCDEGHIJ) </a:t>
            </a:r>
          </a:p>
          <a:p>
            <a:pPr algn="l">
              <a:lnSpc>
                <a:spcPts val="5018"/>
              </a:lnSpc>
            </a:pPr>
            <a:r>
              <a:rPr lang="en-US" sz="3323" b="1">
                <a:solidFill>
                  <a:srgbClr val="FFFFFF"/>
                </a:solidFill>
                <a:latin typeface="Aileron Ultra-Bold"/>
                <a:ea typeface="Aileron Ultra-Bold"/>
                <a:cs typeface="Aileron Ultra-Bold"/>
                <a:sym typeface="Aileron Ultra-Bold"/>
              </a:rPr>
              <a:t>F3{BG→D;G→J;AI→C;CE→H;BD→G;JH→A; D→I } </a:t>
            </a:r>
          </a:p>
          <a:p>
            <a:pPr algn="l">
              <a:lnSpc>
                <a:spcPts val="5018"/>
              </a:lnSpc>
            </a:pPr>
            <a:r>
              <a:rPr lang="en-US" sz="3323" b="1">
                <a:solidFill>
                  <a:srgbClr val="FFFFFF"/>
                </a:solidFill>
                <a:latin typeface="Aileron Ultra-Bold"/>
                <a:ea typeface="Aileron Ultra-Bold"/>
                <a:cs typeface="Aileron Ultra-Bold"/>
                <a:sym typeface="Aileron Ultra-Bold"/>
              </a:rPr>
              <a:t> </a:t>
            </a:r>
          </a:p>
          <a:p>
            <a:pPr marL="0" lvl="0" indent="0" algn="l">
              <a:lnSpc>
                <a:spcPts val="5018"/>
              </a:lnSpc>
            </a:pPr>
            <a:endParaRPr lang="en-US" sz="3323" b="1">
              <a:solidFill>
                <a:srgbClr val="FFFFFF"/>
              </a:solidFill>
              <a:latin typeface="Aileron Ultra-Bold"/>
              <a:ea typeface="Aileron Ultra-Bold"/>
              <a:cs typeface="Aileron Ultra-Bold"/>
              <a:sym typeface="Aileron Ultra-Bold"/>
            </a:endParaRPr>
          </a:p>
        </p:txBody>
      </p:sp>
      <p:sp>
        <p:nvSpPr>
          <p:cNvPr id="9" name="TextBox 9"/>
          <p:cNvSpPr txBox="1"/>
          <p:nvPr/>
        </p:nvSpPr>
        <p:spPr>
          <a:xfrm>
            <a:off x="6220580" y="259080"/>
            <a:ext cx="5456945" cy="8999220"/>
          </a:xfrm>
          <a:prstGeom prst="rect">
            <a:avLst/>
          </a:prstGeom>
        </p:spPr>
        <p:txBody>
          <a:bodyPr lIns="0" tIns="0" rIns="0" bIns="0" rtlCol="0" anchor="t">
            <a:spAutoFit/>
          </a:bodyPr>
          <a:lstStyle/>
          <a:p>
            <a:pPr algn="just">
              <a:lnSpc>
                <a:spcPts val="3240"/>
              </a:lnSpc>
            </a:pPr>
            <a:r>
              <a:rPr lang="en-US" sz="2000" b="1">
                <a:solidFill>
                  <a:srgbClr val="000000"/>
                </a:solidFill>
                <a:latin typeface="Public Sans Bold"/>
                <a:ea typeface="Public Sans Bold"/>
                <a:cs typeface="Public Sans Bold"/>
                <a:sym typeface="Public Sans Bold"/>
              </a:rPr>
              <a:t>Bước 1: Phân rã </a:t>
            </a:r>
          </a:p>
          <a:p>
            <a:pPr algn="just">
              <a:lnSpc>
                <a:spcPts val="3240"/>
              </a:lnSpc>
            </a:pPr>
            <a:r>
              <a:rPr lang="en-US" sz="2000">
                <a:solidFill>
                  <a:srgbClr val="000000"/>
                </a:solidFill>
                <a:latin typeface="Public Sans"/>
                <a:ea typeface="Public Sans"/>
                <a:cs typeface="Public Sans"/>
                <a:sym typeface="Public Sans"/>
              </a:rPr>
              <a:t> F1 = {BG→D, G→J, AI→C, CE→H, BD→G, JH→A, D→I} </a:t>
            </a:r>
          </a:p>
          <a:p>
            <a:pPr algn="just">
              <a:lnSpc>
                <a:spcPts val="3240"/>
              </a:lnSpc>
            </a:pPr>
            <a:r>
              <a:rPr lang="en-US" sz="2000" b="1">
                <a:solidFill>
                  <a:srgbClr val="000000"/>
                </a:solidFill>
                <a:latin typeface="Public Sans Bold"/>
                <a:ea typeface="Public Sans Bold"/>
                <a:cs typeface="Public Sans Bold"/>
                <a:sym typeface="Public Sans Bold"/>
              </a:rPr>
              <a:t>Bước 2: Loại bỏ vế trái dư thừa: </a:t>
            </a:r>
          </a:p>
          <a:p>
            <a:pPr algn="just">
              <a:lnSpc>
                <a:spcPts val="3240"/>
              </a:lnSpc>
            </a:pPr>
            <a:r>
              <a:rPr lang="en-US" sz="2000">
                <a:solidFill>
                  <a:srgbClr val="000000"/>
                </a:solidFill>
                <a:latin typeface="Public Sans"/>
                <a:ea typeface="Public Sans"/>
                <a:cs typeface="Public Sans"/>
                <a:sym typeface="Public Sans"/>
              </a:rPr>
              <a:t>- Xét: BG→D: </a:t>
            </a:r>
          </a:p>
          <a:p>
            <a:pPr algn="just">
              <a:lnSpc>
                <a:spcPts val="3240"/>
              </a:lnSpc>
            </a:pPr>
            <a:r>
              <a:rPr lang="en-US" sz="2000">
                <a:solidFill>
                  <a:srgbClr val="000000"/>
                </a:solidFill>
                <a:latin typeface="Public Sans"/>
                <a:ea typeface="Public Sans"/>
                <a:cs typeface="Public Sans"/>
                <a:sym typeface="Public Sans"/>
              </a:rPr>
              <a:t>Nếu bỏ B: {G}+ = GJ không chứa D =&gt; B dư thừa </a:t>
            </a:r>
          </a:p>
          <a:p>
            <a:pPr algn="just">
              <a:lnSpc>
                <a:spcPts val="3240"/>
              </a:lnSpc>
            </a:pPr>
            <a:r>
              <a:rPr lang="en-US" sz="2000">
                <a:solidFill>
                  <a:srgbClr val="000000"/>
                </a:solidFill>
                <a:latin typeface="Public Sans"/>
                <a:ea typeface="Public Sans"/>
                <a:cs typeface="Public Sans"/>
                <a:sym typeface="Public Sans"/>
              </a:rPr>
              <a:t>Nếu bỏ G: {B}+ = B không chứa D =&gt; G dư thừa </a:t>
            </a:r>
          </a:p>
          <a:p>
            <a:pPr algn="just">
              <a:lnSpc>
                <a:spcPts val="3240"/>
              </a:lnSpc>
            </a:pPr>
            <a:r>
              <a:rPr lang="en-US" sz="2000">
                <a:solidFill>
                  <a:srgbClr val="000000"/>
                </a:solidFill>
                <a:latin typeface="Public Sans"/>
                <a:ea typeface="Public Sans"/>
                <a:cs typeface="Public Sans"/>
                <a:sym typeface="Public Sans"/>
              </a:rPr>
              <a:t>- Xét: AI→C: </a:t>
            </a:r>
          </a:p>
          <a:p>
            <a:pPr algn="just">
              <a:lnSpc>
                <a:spcPts val="3240"/>
              </a:lnSpc>
            </a:pPr>
            <a:r>
              <a:rPr lang="en-US" sz="2000">
                <a:solidFill>
                  <a:srgbClr val="000000"/>
                </a:solidFill>
                <a:latin typeface="Public Sans"/>
                <a:ea typeface="Public Sans"/>
                <a:cs typeface="Public Sans"/>
                <a:sym typeface="Public Sans"/>
              </a:rPr>
              <a:t>Nếu bỏ A: {I}+ = I không chứa C =&gt; A dư thừa </a:t>
            </a:r>
          </a:p>
          <a:p>
            <a:pPr algn="just">
              <a:lnSpc>
                <a:spcPts val="3240"/>
              </a:lnSpc>
            </a:pPr>
            <a:r>
              <a:rPr lang="en-US" sz="2000">
                <a:solidFill>
                  <a:srgbClr val="000000"/>
                </a:solidFill>
                <a:latin typeface="Public Sans"/>
                <a:ea typeface="Public Sans"/>
                <a:cs typeface="Public Sans"/>
                <a:sym typeface="Public Sans"/>
              </a:rPr>
              <a:t>Nếu bỏ I: {A}+ = A không chứa C =&gt; I dư thừa </a:t>
            </a:r>
          </a:p>
          <a:p>
            <a:pPr algn="just">
              <a:lnSpc>
                <a:spcPts val="3240"/>
              </a:lnSpc>
            </a:pPr>
            <a:r>
              <a:rPr lang="en-US" sz="2000">
                <a:solidFill>
                  <a:srgbClr val="000000"/>
                </a:solidFill>
                <a:latin typeface="Public Sans"/>
                <a:ea typeface="Public Sans"/>
                <a:cs typeface="Public Sans"/>
                <a:sym typeface="Public Sans"/>
              </a:rPr>
              <a:t>- Xét: CE→H: </a:t>
            </a:r>
          </a:p>
          <a:p>
            <a:pPr algn="just">
              <a:lnSpc>
                <a:spcPts val="3240"/>
              </a:lnSpc>
            </a:pPr>
            <a:r>
              <a:rPr lang="en-US" sz="2000">
                <a:solidFill>
                  <a:srgbClr val="000000"/>
                </a:solidFill>
                <a:latin typeface="Public Sans"/>
                <a:ea typeface="Public Sans"/>
                <a:cs typeface="Public Sans"/>
                <a:sym typeface="Public Sans"/>
              </a:rPr>
              <a:t>Nếu bỏ C: {E}+ = E không chứa H =&gt; C dư thừa </a:t>
            </a:r>
          </a:p>
          <a:p>
            <a:pPr algn="just">
              <a:lnSpc>
                <a:spcPts val="3240"/>
              </a:lnSpc>
            </a:pPr>
            <a:r>
              <a:rPr lang="en-US" sz="2000">
                <a:solidFill>
                  <a:srgbClr val="000000"/>
                </a:solidFill>
                <a:latin typeface="Public Sans"/>
                <a:ea typeface="Public Sans"/>
                <a:cs typeface="Public Sans"/>
                <a:sym typeface="Public Sans"/>
              </a:rPr>
              <a:t>Nếu bỏ E: {C}+ = C không chứa H =&gt; E dư thừa </a:t>
            </a:r>
          </a:p>
          <a:p>
            <a:pPr algn="just">
              <a:lnSpc>
                <a:spcPts val="3240"/>
              </a:lnSpc>
            </a:pPr>
            <a:r>
              <a:rPr lang="en-US" sz="2000">
                <a:solidFill>
                  <a:srgbClr val="000000"/>
                </a:solidFill>
                <a:latin typeface="Public Sans"/>
                <a:ea typeface="Public Sans"/>
                <a:cs typeface="Public Sans"/>
                <a:sym typeface="Public Sans"/>
              </a:rPr>
              <a:t>- Xét: BD→G: </a:t>
            </a:r>
          </a:p>
          <a:p>
            <a:pPr algn="just">
              <a:lnSpc>
                <a:spcPts val="3240"/>
              </a:lnSpc>
            </a:pPr>
            <a:r>
              <a:rPr lang="en-US" sz="2000">
                <a:solidFill>
                  <a:srgbClr val="000000"/>
                </a:solidFill>
                <a:latin typeface="Public Sans"/>
                <a:ea typeface="Public Sans"/>
                <a:cs typeface="Public Sans"/>
                <a:sym typeface="Public Sans"/>
              </a:rPr>
              <a:t>Nếu bỏ B: {D}+ = DI không chứa G =&gt; B dư thừa </a:t>
            </a:r>
          </a:p>
          <a:p>
            <a:pPr algn="just">
              <a:lnSpc>
                <a:spcPts val="3240"/>
              </a:lnSpc>
            </a:pPr>
            <a:r>
              <a:rPr lang="en-US" sz="2000">
                <a:solidFill>
                  <a:srgbClr val="000000"/>
                </a:solidFill>
                <a:latin typeface="Public Sans"/>
                <a:ea typeface="Public Sans"/>
                <a:cs typeface="Public Sans"/>
                <a:sym typeface="Public Sans"/>
              </a:rPr>
              <a:t>Nếu bỏ D: {B}+ = B không chứa G =&gt; D dư thừa </a:t>
            </a:r>
          </a:p>
          <a:p>
            <a:pPr algn="just">
              <a:lnSpc>
                <a:spcPts val="3240"/>
              </a:lnSpc>
            </a:pPr>
            <a:r>
              <a:rPr lang="en-US" sz="2000">
                <a:solidFill>
                  <a:srgbClr val="000000"/>
                </a:solidFill>
                <a:latin typeface="Public Sans"/>
                <a:ea typeface="Public Sans"/>
                <a:cs typeface="Public Sans"/>
                <a:sym typeface="Public Sans"/>
              </a:rPr>
              <a:t>- Xét: JH→A: </a:t>
            </a:r>
          </a:p>
          <a:p>
            <a:pPr algn="just">
              <a:lnSpc>
                <a:spcPts val="3240"/>
              </a:lnSpc>
            </a:pPr>
            <a:r>
              <a:rPr lang="en-US" sz="2000">
                <a:solidFill>
                  <a:srgbClr val="000000"/>
                </a:solidFill>
                <a:latin typeface="Public Sans"/>
                <a:ea typeface="Public Sans"/>
                <a:cs typeface="Public Sans"/>
                <a:sym typeface="Public Sans"/>
              </a:rPr>
              <a:t>Nếu bỏ J: {H}+ = H không chứa A =&gt; J dư thừa </a:t>
            </a:r>
          </a:p>
          <a:p>
            <a:pPr algn="just">
              <a:lnSpc>
                <a:spcPts val="3240"/>
              </a:lnSpc>
            </a:pPr>
            <a:r>
              <a:rPr lang="en-US" sz="2000">
                <a:solidFill>
                  <a:srgbClr val="000000"/>
                </a:solidFill>
                <a:latin typeface="Public Sans"/>
                <a:ea typeface="Public Sans"/>
                <a:cs typeface="Public Sans"/>
                <a:sym typeface="Public Sans"/>
              </a:rPr>
              <a:t>Nếu bỏ H: {J}+ = J không chứa A =&gt; H dư thừa </a:t>
            </a:r>
          </a:p>
          <a:p>
            <a:pPr algn="just">
              <a:lnSpc>
                <a:spcPts val="3240"/>
              </a:lnSpc>
            </a:pPr>
            <a:r>
              <a:rPr lang="en-US" sz="2000">
                <a:solidFill>
                  <a:srgbClr val="000000"/>
                </a:solidFill>
                <a:latin typeface="Public Sans"/>
                <a:ea typeface="Public Sans"/>
                <a:cs typeface="Public Sans"/>
                <a:sym typeface="Public Sans"/>
              </a:rPr>
              <a:t>Vậy F2 = {BG→D, G→J, AI→C, CE→H, BD→G, JH→A, D→I}.</a:t>
            </a:r>
          </a:p>
          <a:p>
            <a:pPr algn="just">
              <a:lnSpc>
                <a:spcPts val="3240"/>
              </a:lnSpc>
            </a:pPr>
            <a:endParaRPr lang="en-US" sz="2000">
              <a:solidFill>
                <a:srgbClr val="000000"/>
              </a:solidFill>
              <a:latin typeface="Public Sans"/>
              <a:ea typeface="Public Sans"/>
              <a:cs typeface="Public Sans"/>
              <a:sym typeface="Public Sans"/>
            </a:endParaRPr>
          </a:p>
        </p:txBody>
      </p:sp>
      <p:grpSp>
        <p:nvGrpSpPr>
          <p:cNvPr id="10" name="Group 10"/>
          <p:cNvGrpSpPr/>
          <p:nvPr/>
        </p:nvGrpSpPr>
        <p:grpSpPr>
          <a:xfrm>
            <a:off x="7391729" y="9426558"/>
            <a:ext cx="9702879" cy="746146"/>
            <a:chExt cx="2555491" cy="196516"/>
          </a:xfrm>
        </p:grpSpPr>
        <p:sp>
          <p:nvSpPr>
            <p:cNvPr id="11" name="Freeform 11"/>
            <p:cNvSpPr/>
            <p:nvPr/>
          </p:nvSpPr>
          <p:spPr>
            <a:xfrm>
              <a:off x="0" y="0"/>
              <a:ext cx="2555491" cy="196516"/>
            </a:xfrm>
            <a:custGeom>
              <a:rect l="l" t="t" r="r" b="b"/>
              <a:pathLst>
                <a:path w="2555491" h="196516">
                  <a:moveTo>
                    <a:pt x="0" y="0"/>
                  </a:moveTo>
                  <a:lnTo>
                    <a:pt x="2555491" y="0"/>
                  </a:lnTo>
                  <a:lnTo>
                    <a:pt x="2555491" y="196516"/>
                  </a:lnTo>
                  <a:lnTo>
                    <a:pt x="0" y="196516"/>
                  </a:lnTo>
                  <a:close/>
                </a:path>
              </a:pathLst>
            </a:custGeom>
            <a:solidFill>
              <a:srgbClr val="F2F2F2"/>
            </a:solidFill>
            <a:ln w="38100" cap="sq">
              <a:solidFill>
                <a:srgbClr val="000000"/>
              </a:solidFill>
              <a:prstDash val="solid"/>
              <a:miter/>
            </a:ln>
          </p:spPr>
          <p:txBody>
            <a:bodyPr/>
            <a:lstStyle/>
            <a:p/>
          </p:txBody>
        </p:sp>
        <p:sp>
          <p:nvSpPr>
            <p:cNvPr id="12" name="TextBox 12"/>
            <p:cNvSpPr txBox="1"/>
            <p:nvPr/>
          </p:nvSpPr>
          <p:spPr>
            <a:xfrm>
              <a:off x="0" y="-47625"/>
              <a:ext cx="2555491" cy="244141"/>
            </a:xfrm>
            <a:prstGeom prst="rect">
              <a:avLst/>
            </a:prstGeom>
          </p:spPr>
          <p:txBody>
            <a:bodyPr lIns="50800" tIns="50800" rIns="50800" bIns="50800" rtlCol="0" anchor="ctr"/>
            <a:lstStyle/>
            <a:p>
              <a:pPr algn="ctr">
                <a:lnSpc>
                  <a:spcPts val="3258"/>
                </a:lnSpc>
              </a:pPr>
            </a:p>
          </p:txBody>
        </p:sp>
      </p:grpSp>
      <p:sp>
        <p:nvSpPr>
          <p:cNvPr id="13" name="TextBox 13"/>
          <p:cNvSpPr txBox="1"/>
          <p:nvPr/>
        </p:nvSpPr>
        <p:spPr>
          <a:xfrm>
            <a:off x="7591680" y="9490132"/>
            <a:ext cx="9502929" cy="971423"/>
          </a:xfrm>
          <a:prstGeom prst="rect">
            <a:avLst/>
          </a:prstGeom>
        </p:spPr>
        <p:txBody>
          <a:bodyPr lIns="0" tIns="0" rIns="0" bIns="0" rtlCol="0" anchor="t">
            <a:spAutoFit/>
          </a:bodyPr>
          <a:lstStyle/>
          <a:p>
            <a:pPr algn="just">
              <a:lnSpc>
                <a:spcPts val="3916"/>
              </a:lnSpc>
            </a:pPr>
            <a:r>
              <a:rPr lang="en-US" sz="2200" b="1">
                <a:solidFill>
                  <a:srgbClr val="000000"/>
                </a:solidFill>
                <a:latin typeface="Public Sans Bold"/>
                <a:ea typeface="Public Sans Bold"/>
                <a:cs typeface="Public Sans Bold"/>
                <a:sym typeface="Public Sans Bold"/>
              </a:rPr>
              <a:t>Kết luận: F tối thiểu = { BG→D, G→J, AI→C, CE→H, BD→G, JH→A, D→I }</a:t>
            </a:r>
          </a:p>
          <a:p>
            <a:pPr algn="just">
              <a:lnSpc>
                <a:spcPts val="3916"/>
              </a:lnSpc>
            </a:pPr>
            <a:endParaRPr lang="en-US" sz="2200" b="1">
              <a:solidFill>
                <a:srgbClr val="000000"/>
              </a:solidFill>
              <a:latin typeface="Public Sans Bold"/>
              <a:ea typeface="Public Sans Bold"/>
              <a:cs typeface="Public Sans Bold"/>
              <a:sym typeface="Public Sans Bold"/>
            </a:endParaRPr>
          </a:p>
        </p:txBody>
      </p:sp>
      <p:grpSp>
        <p:nvGrpSpPr>
          <p:cNvPr id="14" name="Group 14"/>
          <p:cNvGrpSpPr/>
          <p:nvPr/>
        </p:nvGrpSpPr>
        <p:grpSpPr>
          <a:xfrm>
            <a:off x="12243169" y="190500"/>
            <a:ext cx="5700715" cy="8921221"/>
            <a:chExt cx="1501423" cy="2349622"/>
          </a:xfrm>
        </p:grpSpPr>
        <p:sp>
          <p:nvSpPr>
            <p:cNvPr id="15" name="Freeform 15"/>
            <p:cNvSpPr/>
            <p:nvPr/>
          </p:nvSpPr>
          <p:spPr>
            <a:xfrm>
              <a:off x="0" y="0"/>
              <a:ext cx="1501423" cy="2349622"/>
            </a:xfrm>
            <a:custGeom>
              <a:rect l="l" t="t" r="r" b="b"/>
              <a:pathLst>
                <a:path w="1501423" h="2349622">
                  <a:moveTo>
                    <a:pt x="0" y="0"/>
                  </a:moveTo>
                  <a:lnTo>
                    <a:pt x="1501423" y="0"/>
                  </a:lnTo>
                  <a:lnTo>
                    <a:pt x="1501423" y="2349622"/>
                  </a:lnTo>
                  <a:lnTo>
                    <a:pt x="0" y="2349622"/>
                  </a:lnTo>
                  <a:close/>
                </a:path>
              </a:pathLst>
            </a:custGeom>
            <a:solidFill>
              <a:srgbClr val="F2F2F2"/>
            </a:solidFill>
            <a:ln w="38100" cap="sq">
              <a:solidFill>
                <a:srgbClr val="000000"/>
              </a:solidFill>
              <a:prstDash val="solid"/>
              <a:miter/>
            </a:ln>
          </p:spPr>
          <p:txBody>
            <a:bodyPr/>
            <a:lstStyle/>
            <a:p/>
          </p:txBody>
        </p:sp>
        <p:sp>
          <p:nvSpPr>
            <p:cNvPr id="16" name="TextBox 16"/>
            <p:cNvSpPr txBox="1"/>
            <p:nvPr/>
          </p:nvSpPr>
          <p:spPr>
            <a:xfrm>
              <a:off x="0" y="-47625"/>
              <a:ext cx="1501423" cy="2397247"/>
            </a:xfrm>
            <a:prstGeom prst="rect">
              <a:avLst/>
            </a:prstGeom>
          </p:spPr>
          <p:txBody>
            <a:bodyPr lIns="50800" tIns="50800" rIns="50800" bIns="50800" rtlCol="0" anchor="ctr"/>
            <a:lstStyle/>
            <a:p>
              <a:pPr algn="ctr">
                <a:lnSpc>
                  <a:spcPts val="3258"/>
                </a:lnSpc>
              </a:pPr>
            </a:p>
          </p:txBody>
        </p:sp>
      </p:grpSp>
      <p:sp>
        <p:nvSpPr>
          <p:cNvPr id="17" name="TextBox 17"/>
          <p:cNvSpPr txBox="1"/>
          <p:nvPr/>
        </p:nvSpPr>
        <p:spPr>
          <a:xfrm>
            <a:off x="12452719" y="254035"/>
            <a:ext cx="4323902" cy="8787765"/>
          </a:xfrm>
          <a:prstGeom prst="rect">
            <a:avLst/>
          </a:prstGeom>
        </p:spPr>
        <p:txBody>
          <a:bodyPr lIns="0" tIns="0" rIns="0" bIns="0" rtlCol="0" anchor="t">
            <a:spAutoFit/>
          </a:bodyPr>
          <a:lstStyle/>
          <a:p>
            <a:pPr algn="just">
              <a:lnSpc>
                <a:spcPts val="3180"/>
              </a:lnSpc>
            </a:pPr>
            <a:r>
              <a:rPr lang="en-US" sz="2000" b="1">
                <a:solidFill>
                  <a:srgbClr val="000000"/>
                </a:solidFill>
                <a:latin typeface="Public Sans Bold"/>
                <a:ea typeface="Public Sans Bold"/>
                <a:cs typeface="Public Sans Bold"/>
                <a:sym typeface="Public Sans Bold"/>
              </a:rPr>
              <a:t>Bước 3: Loại bỏ PTH dư thừa: </a:t>
            </a:r>
          </a:p>
          <a:p>
            <a:pPr algn="just">
              <a:lnSpc>
                <a:spcPts val="3180"/>
              </a:lnSpc>
            </a:pPr>
            <a:r>
              <a:rPr lang="en-US" sz="2000">
                <a:solidFill>
                  <a:srgbClr val="000000"/>
                </a:solidFill>
                <a:latin typeface="Public Sans"/>
                <a:ea typeface="Public Sans"/>
                <a:cs typeface="Public Sans"/>
                <a:sym typeface="Public Sans"/>
              </a:rPr>
              <a:t>Nếu xóa BG→D khỏi F2 thì:</a:t>
            </a:r>
          </a:p>
          <a:p>
            <a:pPr algn="just">
              <a:lnSpc>
                <a:spcPts val="3180"/>
              </a:lnSpc>
            </a:pPr>
            <a:r>
              <a:rPr lang="en-US" sz="2000">
                <a:solidFill>
                  <a:srgbClr val="000000"/>
                </a:solidFill>
                <a:latin typeface="Public Sans"/>
                <a:ea typeface="Public Sans"/>
                <a:cs typeface="Public Sans"/>
                <a:sym typeface="Public Sans"/>
              </a:rPr>
              <a:t> {BG}+ = BGJ không chứa D =&gt; BG→D không dư thừa </a:t>
            </a:r>
          </a:p>
          <a:p>
            <a:pPr algn="just">
              <a:lnSpc>
                <a:spcPts val="3180"/>
              </a:lnSpc>
            </a:pPr>
            <a:r>
              <a:rPr lang="en-US" sz="2000">
                <a:solidFill>
                  <a:srgbClr val="000000"/>
                </a:solidFill>
                <a:latin typeface="Public Sans"/>
                <a:ea typeface="Public Sans"/>
                <a:cs typeface="Public Sans"/>
                <a:sym typeface="Public Sans"/>
              </a:rPr>
              <a:t>Nếu xóa G→J khỏi F2 thì: </a:t>
            </a:r>
          </a:p>
          <a:p>
            <a:pPr algn="just">
              <a:lnSpc>
                <a:spcPts val="3180"/>
              </a:lnSpc>
            </a:pPr>
            <a:r>
              <a:rPr lang="en-US" sz="2000">
                <a:solidFill>
                  <a:srgbClr val="000000"/>
                </a:solidFill>
                <a:latin typeface="Public Sans"/>
                <a:ea typeface="Public Sans"/>
                <a:cs typeface="Public Sans"/>
                <a:sym typeface="Public Sans"/>
              </a:rPr>
              <a:t> {G}+ = G không chứa J =&gt; G→J không dư thừa </a:t>
            </a:r>
          </a:p>
          <a:p>
            <a:pPr algn="just">
              <a:lnSpc>
                <a:spcPts val="3180"/>
              </a:lnSpc>
            </a:pPr>
            <a:r>
              <a:rPr lang="en-US" sz="2000">
                <a:solidFill>
                  <a:srgbClr val="000000"/>
                </a:solidFill>
                <a:latin typeface="Public Sans"/>
                <a:ea typeface="Public Sans"/>
                <a:cs typeface="Public Sans"/>
                <a:sym typeface="Public Sans"/>
              </a:rPr>
              <a:t>Nếu xóa AI→C khỏi F2 thì:</a:t>
            </a:r>
          </a:p>
          <a:p>
            <a:pPr algn="just">
              <a:lnSpc>
                <a:spcPts val="3180"/>
              </a:lnSpc>
            </a:pPr>
            <a:r>
              <a:rPr lang="en-US" sz="2000">
                <a:solidFill>
                  <a:srgbClr val="000000"/>
                </a:solidFill>
                <a:latin typeface="Public Sans"/>
                <a:ea typeface="Public Sans"/>
                <a:cs typeface="Public Sans"/>
                <a:sym typeface="Public Sans"/>
              </a:rPr>
              <a:t> {AI}+ = AI không chứa C =&gt; AI→C không dư thừa </a:t>
            </a:r>
          </a:p>
          <a:p>
            <a:pPr algn="just">
              <a:lnSpc>
                <a:spcPts val="3180"/>
              </a:lnSpc>
            </a:pPr>
            <a:r>
              <a:rPr lang="en-US" sz="2000">
                <a:solidFill>
                  <a:srgbClr val="000000"/>
                </a:solidFill>
                <a:latin typeface="Public Sans"/>
                <a:ea typeface="Public Sans"/>
                <a:cs typeface="Public Sans"/>
                <a:sym typeface="Public Sans"/>
              </a:rPr>
              <a:t>Nếu xóa CE→H khỏi F2 thì:</a:t>
            </a:r>
          </a:p>
          <a:p>
            <a:pPr algn="just">
              <a:lnSpc>
                <a:spcPts val="3180"/>
              </a:lnSpc>
            </a:pPr>
            <a:r>
              <a:rPr lang="en-US" sz="2000">
                <a:solidFill>
                  <a:srgbClr val="000000"/>
                </a:solidFill>
                <a:latin typeface="Public Sans"/>
                <a:ea typeface="Public Sans"/>
                <a:cs typeface="Public Sans"/>
                <a:sym typeface="Public Sans"/>
              </a:rPr>
              <a:t> {CE}+ = CE không chứa H =&gt;CE→H không dư thừa </a:t>
            </a:r>
          </a:p>
          <a:p>
            <a:pPr algn="just">
              <a:lnSpc>
                <a:spcPts val="3180"/>
              </a:lnSpc>
            </a:pPr>
            <a:r>
              <a:rPr lang="en-US" sz="2000">
                <a:solidFill>
                  <a:srgbClr val="000000"/>
                </a:solidFill>
                <a:latin typeface="Public Sans"/>
                <a:ea typeface="Public Sans"/>
                <a:cs typeface="Public Sans"/>
                <a:sym typeface="Public Sans"/>
              </a:rPr>
              <a:t>Nếu xóa BD→G khỏi F2 thì:</a:t>
            </a:r>
          </a:p>
          <a:p>
            <a:pPr algn="just">
              <a:lnSpc>
                <a:spcPts val="3180"/>
              </a:lnSpc>
            </a:pPr>
            <a:r>
              <a:rPr lang="en-US" sz="2000">
                <a:solidFill>
                  <a:srgbClr val="000000"/>
                </a:solidFill>
                <a:latin typeface="Public Sans"/>
                <a:ea typeface="Public Sans"/>
                <a:cs typeface="Public Sans"/>
                <a:sym typeface="Public Sans"/>
              </a:rPr>
              <a:t> {BD}+ = BDI không chứa G =&gt; BD→G không dư thừa </a:t>
            </a:r>
          </a:p>
          <a:p>
            <a:pPr algn="just">
              <a:lnSpc>
                <a:spcPts val="3180"/>
              </a:lnSpc>
            </a:pPr>
            <a:r>
              <a:rPr lang="en-US" sz="2000">
                <a:solidFill>
                  <a:srgbClr val="000000"/>
                </a:solidFill>
                <a:latin typeface="Public Sans"/>
                <a:ea typeface="Public Sans"/>
                <a:cs typeface="Public Sans"/>
                <a:sym typeface="Public Sans"/>
              </a:rPr>
              <a:t>Nếu xóa JH→A khỏi F2 thì:</a:t>
            </a:r>
          </a:p>
          <a:p>
            <a:pPr algn="just">
              <a:lnSpc>
                <a:spcPts val="3180"/>
              </a:lnSpc>
            </a:pPr>
            <a:r>
              <a:rPr lang="en-US" sz="2000">
                <a:solidFill>
                  <a:srgbClr val="000000"/>
                </a:solidFill>
                <a:latin typeface="Public Sans"/>
                <a:ea typeface="Public Sans"/>
                <a:cs typeface="Public Sans"/>
                <a:sym typeface="Public Sans"/>
              </a:rPr>
              <a:t> {JH}+ = JH không chứa A =&gt; JH→A không dư thừa </a:t>
            </a:r>
          </a:p>
          <a:p>
            <a:pPr algn="just">
              <a:lnSpc>
                <a:spcPts val="3180"/>
              </a:lnSpc>
            </a:pPr>
            <a:r>
              <a:rPr lang="en-US" sz="2000">
                <a:solidFill>
                  <a:srgbClr val="000000"/>
                </a:solidFill>
                <a:latin typeface="Public Sans"/>
                <a:ea typeface="Public Sans"/>
                <a:cs typeface="Public Sans"/>
                <a:sym typeface="Public Sans"/>
              </a:rPr>
              <a:t>Nếu xóa D→I khỏi F2 thì: </a:t>
            </a:r>
          </a:p>
          <a:p>
            <a:pPr algn="just">
              <a:lnSpc>
                <a:spcPts val="3180"/>
              </a:lnSpc>
            </a:pPr>
            <a:r>
              <a:rPr lang="en-US" sz="2000">
                <a:solidFill>
                  <a:srgbClr val="000000"/>
                </a:solidFill>
                <a:latin typeface="Public Sans"/>
                <a:ea typeface="Public Sans"/>
                <a:cs typeface="Public Sans"/>
                <a:sym typeface="Public Sans"/>
              </a:rPr>
              <a:t> {D}+ = D không chứa I =&gt; D→I không dư thừa.</a:t>
            </a: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338461" y="-789255"/>
            <a:ext cx="9179925" cy="11368781"/>
            <a:chExt cx="2494441" cy="3089214"/>
          </a:xfrm>
        </p:grpSpPr>
        <p:sp>
          <p:nvSpPr>
            <p:cNvPr id="3" name="Freeform 3"/>
            <p:cNvSpPr/>
            <p:nvPr/>
          </p:nvSpPr>
          <p:spPr>
            <a:xfrm>
              <a:off x="0" y="0"/>
              <a:ext cx="2494441" cy="3089214"/>
            </a:xfrm>
            <a:custGeom>
              <a:rect l="l" t="t" r="r" b="b"/>
              <a:pathLst>
                <a:path w="2494441" h="3089214">
                  <a:moveTo>
                    <a:pt x="33734" y="0"/>
                  </a:moveTo>
                  <a:lnTo>
                    <a:pt x="2460707" y="0"/>
                  </a:lnTo>
                  <a:cubicBezTo>
                    <a:pt x="2479338" y="0"/>
                    <a:pt x="2494441" y="15103"/>
                    <a:pt x="2494441" y="33734"/>
                  </a:cubicBezTo>
                  <a:lnTo>
                    <a:pt x="2494441" y="3055480"/>
                  </a:lnTo>
                  <a:cubicBezTo>
                    <a:pt x="2494441" y="3074111"/>
                    <a:pt x="2479338" y="3089214"/>
                    <a:pt x="2460707" y="3089214"/>
                  </a:cubicBezTo>
                  <a:lnTo>
                    <a:pt x="33734" y="3089214"/>
                  </a:lnTo>
                  <a:cubicBezTo>
                    <a:pt x="15103" y="3089214"/>
                    <a:pt x="0" y="3074111"/>
                    <a:pt x="0" y="3055480"/>
                  </a:cubicBezTo>
                  <a:lnTo>
                    <a:pt x="0" y="33734"/>
                  </a:lnTo>
                  <a:cubicBezTo>
                    <a:pt x="0" y="15103"/>
                    <a:pt x="15103" y="0"/>
                    <a:pt x="33734" y="0"/>
                  </a:cubicBezTo>
                  <a:close/>
                </a:path>
              </a:pathLst>
            </a:custGeom>
            <a:solidFill>
              <a:srgbClr val="5A93F6"/>
            </a:solidFill>
          </p:spPr>
          <p:txBody>
            <a:bodyPr/>
            <a:lstStyle/>
            <a:p/>
          </p:txBody>
        </p:sp>
        <p:sp>
          <p:nvSpPr>
            <p:cNvPr id="4" name="TextBox 4"/>
            <p:cNvSpPr txBox="1"/>
            <p:nvPr/>
          </p:nvSpPr>
          <p:spPr>
            <a:xfrm>
              <a:off x="0" y="-47625"/>
              <a:ext cx="2494441" cy="3136839"/>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253708" y="3009669"/>
            <a:ext cx="7995586" cy="4405870"/>
          </a:xfrm>
          <a:prstGeom prst="rect">
            <a:avLst/>
          </a:prstGeom>
        </p:spPr>
        <p:txBody>
          <a:bodyPr lIns="0" tIns="0" rIns="0" bIns="0" rtlCol="0" anchor="t">
            <a:spAutoFit/>
          </a:bodyPr>
          <a:lstStyle/>
          <a:p>
            <a:pPr algn="l">
              <a:lnSpc>
                <a:spcPts val="5018"/>
              </a:lnSpc>
            </a:pPr>
            <a:r>
              <a:rPr lang="en-US" sz="3323" b="1">
                <a:solidFill>
                  <a:srgbClr val="FFFFFF"/>
                </a:solidFill>
                <a:latin typeface="Aileron Ultra-Bold"/>
                <a:ea typeface="Aileron Ultra-Bold"/>
                <a:cs typeface="Aileron Ultra-Bold"/>
                <a:sym typeface="Aileron Ultra-Bold"/>
              </a:rPr>
              <a:t>Câu 11: Xác định phủ tối thiểu của các tập phụ thuộc hàm sau: </a:t>
            </a:r>
          </a:p>
          <a:p>
            <a:pPr algn="l">
              <a:lnSpc>
                <a:spcPts val="5018"/>
              </a:lnSpc>
            </a:pPr>
            <a:endParaRPr lang="en-US" sz="3323" b="1">
              <a:solidFill>
                <a:srgbClr val="FFFFFF"/>
              </a:solidFill>
              <a:latin typeface="Aileron Ultra-Bold"/>
              <a:ea typeface="Aileron Ultra-Bold"/>
              <a:cs typeface="Aileron Ultra-Bold"/>
              <a:sym typeface="Aileron Ultra-Bold"/>
            </a:endParaRPr>
          </a:p>
          <a:p>
            <a:pPr algn="l">
              <a:lnSpc>
                <a:spcPts val="5018"/>
              </a:lnSpc>
            </a:pPr>
            <a:r>
              <a:rPr lang="en-US" sz="3323" b="1">
                <a:solidFill>
                  <a:srgbClr val="FFFFFF"/>
                </a:solidFill>
                <a:latin typeface="Aileron Ultra-Bold"/>
                <a:ea typeface="Aileron Ultra-Bold"/>
                <a:cs typeface="Aileron Ultra-Bold"/>
                <a:sym typeface="Aileron Ultra-Bold"/>
              </a:rPr>
              <a:t>d) Q4(ABCDEGHIJ) </a:t>
            </a:r>
          </a:p>
          <a:p>
            <a:pPr algn="l">
              <a:lnSpc>
                <a:spcPts val="5018"/>
              </a:lnSpc>
            </a:pPr>
            <a:r>
              <a:rPr lang="en-US" sz="3323" b="1">
                <a:solidFill>
                  <a:srgbClr val="FFFFFF"/>
                </a:solidFill>
                <a:latin typeface="Aileron Ultra-Bold"/>
                <a:ea typeface="Aileron Ultra-Bold"/>
                <a:cs typeface="Aileron Ultra-Bold"/>
                <a:sym typeface="Aileron Ultra-Bold"/>
              </a:rPr>
              <a:t>F4{BH→I;GC→A;I→J;AE→G;D→B;I→H} </a:t>
            </a:r>
          </a:p>
          <a:p>
            <a:pPr algn="l">
              <a:lnSpc>
                <a:spcPts val="5018"/>
              </a:lnSpc>
            </a:pPr>
            <a:endParaRPr lang="en-US" sz="3323" b="1">
              <a:solidFill>
                <a:srgbClr val="FFFFFF"/>
              </a:solidFill>
              <a:latin typeface="Aileron Ultra-Bold"/>
              <a:ea typeface="Aileron Ultra-Bold"/>
              <a:cs typeface="Aileron Ultra-Bold"/>
              <a:sym typeface="Aileron Ultra-Bold"/>
            </a:endParaRPr>
          </a:p>
          <a:p>
            <a:pPr marL="0" lvl="0" indent="0" algn="l">
              <a:lnSpc>
                <a:spcPts val="5018"/>
              </a:lnSpc>
            </a:pPr>
            <a:endParaRPr lang="en-US" sz="3323" b="1">
              <a:solidFill>
                <a:srgbClr val="FFFFFF"/>
              </a:solidFill>
              <a:latin typeface="Aileron Ultra-Bold"/>
              <a:ea typeface="Aileron Ultra-Bold"/>
              <a:cs typeface="Aileron Ultra-Bold"/>
              <a:sym typeface="Aileron Ultra-Bold"/>
            </a:endParaRPr>
          </a:p>
        </p:txBody>
      </p:sp>
      <p:sp>
        <p:nvSpPr>
          <p:cNvPr id="6" name="TextBox 6"/>
          <p:cNvSpPr txBox="1"/>
          <p:nvPr/>
        </p:nvSpPr>
        <p:spPr>
          <a:xfrm>
            <a:off x="9515843" y="87722"/>
            <a:ext cx="7923744" cy="10091753"/>
          </a:xfrm>
          <a:prstGeom prst="rect">
            <a:avLst/>
          </a:prstGeom>
        </p:spPr>
        <p:txBody>
          <a:bodyPr lIns="0" tIns="0" rIns="0" bIns="0" rtlCol="0" anchor="t">
            <a:spAutoFit/>
          </a:bodyPr>
          <a:lstStyle/>
          <a:p>
            <a:pPr algn="just">
              <a:lnSpc>
                <a:spcPts val="3059"/>
              </a:lnSpc>
            </a:pPr>
            <a:r>
              <a:rPr lang="en-US" sz="2039" b="1">
                <a:solidFill>
                  <a:srgbClr val="000000"/>
                </a:solidFill>
                <a:latin typeface="Public Sans Bold"/>
                <a:ea typeface="Public Sans Bold"/>
                <a:cs typeface="Public Sans Bold"/>
                <a:sym typeface="Public Sans Bold"/>
              </a:rPr>
              <a:t>Bước 1: Phân rã </a:t>
            </a:r>
          </a:p>
          <a:p>
            <a:pPr algn="just">
              <a:lnSpc>
                <a:spcPts val="3059"/>
              </a:lnSpc>
            </a:pPr>
            <a:r>
              <a:rPr lang="en-US" sz="2039">
                <a:solidFill>
                  <a:srgbClr val="000000"/>
                </a:solidFill>
                <a:latin typeface="Public Sans"/>
                <a:ea typeface="Public Sans"/>
                <a:cs typeface="Public Sans"/>
                <a:sym typeface="Public Sans"/>
              </a:rPr>
              <a:t> F1 = {BH→I, GC→A, I→J, AE→G, D→B, I→H} </a:t>
            </a:r>
          </a:p>
          <a:p>
            <a:pPr algn="just">
              <a:lnSpc>
                <a:spcPts val="3059"/>
              </a:lnSpc>
            </a:pPr>
            <a:r>
              <a:rPr lang="en-US" sz="2039" b="1">
                <a:solidFill>
                  <a:srgbClr val="000000"/>
                </a:solidFill>
                <a:latin typeface="Public Sans Bold"/>
                <a:ea typeface="Public Sans Bold"/>
                <a:cs typeface="Public Sans Bold"/>
                <a:sym typeface="Public Sans Bold"/>
              </a:rPr>
              <a:t>Bước 2: Loại bỏ vế trái dư thừa: </a:t>
            </a:r>
          </a:p>
          <a:p>
            <a:pPr algn="just">
              <a:lnSpc>
                <a:spcPts val="3059"/>
              </a:lnSpc>
            </a:pPr>
            <a:r>
              <a:rPr lang="en-US" sz="2039">
                <a:solidFill>
                  <a:srgbClr val="000000"/>
                </a:solidFill>
                <a:latin typeface="Public Sans"/>
                <a:ea typeface="Public Sans"/>
                <a:cs typeface="Public Sans"/>
                <a:sym typeface="Public Sans"/>
              </a:rPr>
              <a:t>- Xét: BH→I: </a:t>
            </a:r>
          </a:p>
          <a:p>
            <a:pPr algn="just">
              <a:lnSpc>
                <a:spcPts val="3059"/>
              </a:lnSpc>
            </a:pPr>
            <a:r>
              <a:rPr lang="en-US" sz="2039">
                <a:solidFill>
                  <a:srgbClr val="000000"/>
                </a:solidFill>
                <a:latin typeface="Public Sans"/>
                <a:ea typeface="Public Sans"/>
                <a:cs typeface="Public Sans"/>
                <a:sym typeface="Public Sans"/>
              </a:rPr>
              <a:t>Nếu bỏ B: {H}+ = H không chứa I =&gt; B dư thừa </a:t>
            </a:r>
          </a:p>
          <a:p>
            <a:pPr algn="just">
              <a:lnSpc>
                <a:spcPts val="3059"/>
              </a:lnSpc>
            </a:pPr>
            <a:r>
              <a:rPr lang="en-US" sz="2039">
                <a:solidFill>
                  <a:srgbClr val="000000"/>
                </a:solidFill>
                <a:latin typeface="Public Sans"/>
                <a:ea typeface="Public Sans"/>
                <a:cs typeface="Public Sans"/>
                <a:sym typeface="Public Sans"/>
              </a:rPr>
              <a:t>Nếu bỏ H: {B}+ = B không chứa I =&gt; H dư thừa </a:t>
            </a:r>
          </a:p>
          <a:p>
            <a:pPr algn="just">
              <a:lnSpc>
                <a:spcPts val="3059"/>
              </a:lnSpc>
            </a:pPr>
            <a:r>
              <a:rPr lang="en-US" sz="2039">
                <a:solidFill>
                  <a:srgbClr val="000000"/>
                </a:solidFill>
                <a:latin typeface="Public Sans"/>
                <a:ea typeface="Public Sans"/>
                <a:cs typeface="Public Sans"/>
                <a:sym typeface="Public Sans"/>
              </a:rPr>
              <a:t>- Xét: GC→A: </a:t>
            </a:r>
          </a:p>
          <a:p>
            <a:pPr algn="just">
              <a:lnSpc>
                <a:spcPts val="3059"/>
              </a:lnSpc>
            </a:pPr>
            <a:r>
              <a:rPr lang="en-US" sz="2039">
                <a:solidFill>
                  <a:srgbClr val="000000"/>
                </a:solidFill>
                <a:latin typeface="Public Sans"/>
                <a:ea typeface="Public Sans"/>
                <a:cs typeface="Public Sans"/>
                <a:sym typeface="Public Sans"/>
              </a:rPr>
              <a:t>Nếu bỏ G: {C}+ = C không chứa A =&gt; G dư thừa </a:t>
            </a:r>
          </a:p>
          <a:p>
            <a:pPr algn="just">
              <a:lnSpc>
                <a:spcPts val="3059"/>
              </a:lnSpc>
            </a:pPr>
            <a:r>
              <a:rPr lang="en-US" sz="2039">
                <a:solidFill>
                  <a:srgbClr val="000000"/>
                </a:solidFill>
                <a:latin typeface="Public Sans"/>
                <a:ea typeface="Public Sans"/>
                <a:cs typeface="Public Sans"/>
                <a:sym typeface="Public Sans"/>
              </a:rPr>
              <a:t>Nếu bỏ C: {G}+ = G không chứa A =&gt; C dư thừa </a:t>
            </a:r>
          </a:p>
          <a:p>
            <a:pPr algn="just">
              <a:lnSpc>
                <a:spcPts val="3059"/>
              </a:lnSpc>
            </a:pPr>
            <a:r>
              <a:rPr lang="en-US" sz="2039">
                <a:solidFill>
                  <a:srgbClr val="000000"/>
                </a:solidFill>
                <a:latin typeface="Public Sans"/>
                <a:ea typeface="Public Sans"/>
                <a:cs typeface="Public Sans"/>
                <a:sym typeface="Public Sans"/>
              </a:rPr>
              <a:t>- Xét: AE→G: </a:t>
            </a:r>
          </a:p>
          <a:p>
            <a:pPr algn="just">
              <a:lnSpc>
                <a:spcPts val="3059"/>
              </a:lnSpc>
            </a:pPr>
            <a:r>
              <a:rPr lang="en-US" sz="2039">
                <a:solidFill>
                  <a:srgbClr val="000000"/>
                </a:solidFill>
                <a:latin typeface="Public Sans"/>
                <a:ea typeface="Public Sans"/>
                <a:cs typeface="Public Sans"/>
                <a:sym typeface="Public Sans"/>
              </a:rPr>
              <a:t>Nếu bỏ A: {E}+ = E không chứa G =&gt; A dư thừa </a:t>
            </a:r>
          </a:p>
          <a:p>
            <a:pPr algn="just">
              <a:lnSpc>
                <a:spcPts val="3059"/>
              </a:lnSpc>
            </a:pPr>
            <a:r>
              <a:rPr lang="en-US" sz="2039">
                <a:solidFill>
                  <a:srgbClr val="000000"/>
                </a:solidFill>
                <a:latin typeface="Public Sans"/>
                <a:ea typeface="Public Sans"/>
                <a:cs typeface="Public Sans"/>
                <a:sym typeface="Public Sans"/>
              </a:rPr>
              <a:t>Nếu bỏ E: {A}+ = A không chứa G =&gt; E dư thừa </a:t>
            </a:r>
          </a:p>
          <a:p>
            <a:pPr algn="just">
              <a:lnSpc>
                <a:spcPts val="3059"/>
              </a:lnSpc>
            </a:pPr>
            <a:r>
              <a:rPr lang="en-US" sz="2039">
                <a:solidFill>
                  <a:srgbClr val="000000"/>
                </a:solidFill>
                <a:latin typeface="Public Sans"/>
                <a:ea typeface="Public Sans"/>
                <a:cs typeface="Public Sans"/>
                <a:sym typeface="Public Sans"/>
              </a:rPr>
              <a:t>Vậy F2 = {BH→I, GC→A, I→J, AE→G, D→B, I→H} </a:t>
            </a:r>
          </a:p>
          <a:p>
            <a:pPr algn="just">
              <a:lnSpc>
                <a:spcPts val="3059"/>
              </a:lnSpc>
            </a:pPr>
            <a:r>
              <a:rPr lang="en-US" sz="2039" b="1">
                <a:solidFill>
                  <a:srgbClr val="000000"/>
                </a:solidFill>
                <a:latin typeface="Public Sans Bold"/>
                <a:ea typeface="Public Sans Bold"/>
                <a:cs typeface="Public Sans Bold"/>
                <a:sym typeface="Public Sans Bold"/>
              </a:rPr>
              <a:t>Bước 3: Loại bỏ PTH dư thừa: </a:t>
            </a:r>
          </a:p>
          <a:p>
            <a:pPr algn="just">
              <a:lnSpc>
                <a:spcPts val="3059"/>
              </a:lnSpc>
            </a:pPr>
            <a:r>
              <a:rPr lang="en-US" sz="2039">
                <a:solidFill>
                  <a:srgbClr val="000000"/>
                </a:solidFill>
                <a:latin typeface="Public Sans"/>
                <a:ea typeface="Public Sans"/>
                <a:cs typeface="Public Sans"/>
                <a:sym typeface="Public Sans"/>
              </a:rPr>
              <a:t>Nếu xóa BH→I khỏi F2 thì: </a:t>
            </a:r>
          </a:p>
          <a:p>
            <a:pPr algn="just">
              <a:lnSpc>
                <a:spcPts val="3059"/>
              </a:lnSpc>
            </a:pPr>
            <a:r>
              <a:rPr lang="en-US" sz="2039">
                <a:solidFill>
                  <a:srgbClr val="000000"/>
                </a:solidFill>
                <a:latin typeface="Public Sans"/>
                <a:ea typeface="Public Sans"/>
                <a:cs typeface="Public Sans"/>
                <a:sym typeface="Public Sans"/>
              </a:rPr>
              <a:t> {BH}+ = BH không chứa I =&gt; BH→I không dư thừa </a:t>
            </a:r>
          </a:p>
          <a:p>
            <a:pPr algn="just">
              <a:lnSpc>
                <a:spcPts val="3059"/>
              </a:lnSpc>
            </a:pPr>
            <a:r>
              <a:rPr lang="en-US" sz="2039">
                <a:solidFill>
                  <a:srgbClr val="000000"/>
                </a:solidFill>
                <a:latin typeface="Public Sans"/>
                <a:ea typeface="Public Sans"/>
                <a:cs typeface="Public Sans"/>
                <a:sym typeface="Public Sans"/>
              </a:rPr>
              <a:t>Nếu xóa GC→A khỏi F2 thì:</a:t>
            </a:r>
          </a:p>
          <a:p>
            <a:pPr algn="just">
              <a:lnSpc>
                <a:spcPts val="3059"/>
              </a:lnSpc>
            </a:pPr>
            <a:r>
              <a:rPr lang="en-US" sz="2039">
                <a:solidFill>
                  <a:srgbClr val="000000"/>
                </a:solidFill>
                <a:latin typeface="Public Sans"/>
                <a:ea typeface="Public Sans"/>
                <a:cs typeface="Public Sans"/>
                <a:sym typeface="Public Sans"/>
              </a:rPr>
              <a:t> {GC}+ = GC không chứa A =&gt; GC→A không dư thừa </a:t>
            </a:r>
          </a:p>
          <a:p>
            <a:pPr algn="just">
              <a:lnSpc>
                <a:spcPts val="3059"/>
              </a:lnSpc>
            </a:pPr>
            <a:r>
              <a:rPr lang="en-US" sz="2039">
                <a:solidFill>
                  <a:srgbClr val="000000"/>
                </a:solidFill>
                <a:latin typeface="Public Sans"/>
                <a:ea typeface="Public Sans"/>
                <a:cs typeface="Public Sans"/>
                <a:sym typeface="Public Sans"/>
              </a:rPr>
              <a:t>Nếu xóa I→J khỏi F2 thì:</a:t>
            </a:r>
          </a:p>
          <a:p>
            <a:pPr algn="just">
              <a:lnSpc>
                <a:spcPts val="3059"/>
              </a:lnSpc>
            </a:pPr>
            <a:r>
              <a:rPr lang="en-US" sz="2039">
                <a:solidFill>
                  <a:srgbClr val="000000"/>
                </a:solidFill>
                <a:latin typeface="Public Sans"/>
                <a:ea typeface="Public Sans"/>
                <a:cs typeface="Public Sans"/>
                <a:sym typeface="Public Sans"/>
              </a:rPr>
              <a:t> {I}+ = IH không chứa J =&gt; I→J không dư thừa </a:t>
            </a:r>
          </a:p>
          <a:p>
            <a:pPr algn="just">
              <a:lnSpc>
                <a:spcPts val="3059"/>
              </a:lnSpc>
            </a:pPr>
            <a:r>
              <a:rPr lang="en-US" sz="2039">
                <a:solidFill>
                  <a:srgbClr val="000000"/>
                </a:solidFill>
                <a:latin typeface="Public Sans"/>
                <a:ea typeface="Public Sans"/>
                <a:cs typeface="Public Sans"/>
                <a:sym typeface="Public Sans"/>
              </a:rPr>
              <a:t>Nếu xóa AE→G khỏi F2 thì:</a:t>
            </a:r>
          </a:p>
          <a:p>
            <a:pPr algn="just">
              <a:lnSpc>
                <a:spcPts val="3059"/>
              </a:lnSpc>
            </a:pPr>
            <a:r>
              <a:rPr lang="en-US" sz="2039">
                <a:solidFill>
                  <a:srgbClr val="000000"/>
                </a:solidFill>
                <a:latin typeface="Public Sans"/>
                <a:ea typeface="Public Sans"/>
                <a:cs typeface="Public Sans"/>
                <a:sym typeface="Public Sans"/>
              </a:rPr>
              <a:t> {AE}+ = AE không chứa G =&gt; AE→G không dư thừa </a:t>
            </a:r>
          </a:p>
          <a:p>
            <a:pPr algn="just">
              <a:lnSpc>
                <a:spcPts val="3059"/>
              </a:lnSpc>
            </a:pPr>
            <a:r>
              <a:rPr lang="en-US" sz="2039">
                <a:solidFill>
                  <a:srgbClr val="000000"/>
                </a:solidFill>
                <a:latin typeface="Public Sans"/>
                <a:ea typeface="Public Sans"/>
                <a:cs typeface="Public Sans"/>
                <a:sym typeface="Public Sans"/>
              </a:rPr>
              <a:t>Nếu xóa D→B khỏi F2 thì: </a:t>
            </a:r>
          </a:p>
          <a:p>
            <a:pPr algn="just">
              <a:lnSpc>
                <a:spcPts val="3059"/>
              </a:lnSpc>
            </a:pPr>
            <a:r>
              <a:rPr lang="en-US" sz="2039">
                <a:solidFill>
                  <a:srgbClr val="000000"/>
                </a:solidFill>
                <a:latin typeface="Public Sans"/>
                <a:ea typeface="Public Sans"/>
                <a:cs typeface="Public Sans"/>
                <a:sym typeface="Public Sans"/>
              </a:rPr>
              <a:t> {D}+ = D không chứa B =&gt; D→B không dư thừa </a:t>
            </a:r>
          </a:p>
          <a:p>
            <a:pPr algn="just">
              <a:lnSpc>
                <a:spcPts val="3059"/>
              </a:lnSpc>
            </a:pPr>
            <a:r>
              <a:rPr lang="en-US" sz="2039">
                <a:solidFill>
                  <a:srgbClr val="000000"/>
                </a:solidFill>
                <a:latin typeface="Public Sans"/>
                <a:ea typeface="Public Sans"/>
                <a:cs typeface="Public Sans"/>
                <a:sym typeface="Public Sans"/>
              </a:rPr>
              <a:t>Nếu xóa I→H khỏi F2 thì:</a:t>
            </a:r>
          </a:p>
          <a:p>
            <a:pPr algn="just">
              <a:lnSpc>
                <a:spcPts val="3059"/>
              </a:lnSpc>
            </a:pPr>
            <a:r>
              <a:rPr lang="en-US" sz="2039">
                <a:solidFill>
                  <a:srgbClr val="000000"/>
                </a:solidFill>
                <a:latin typeface="Public Sans"/>
                <a:ea typeface="Public Sans"/>
                <a:cs typeface="Public Sans"/>
                <a:sym typeface="Public Sans"/>
              </a:rPr>
              <a:t> {I}+ = IJ không chứa H =&gt; I→H không dư thừa </a:t>
            </a:r>
          </a:p>
        </p:txBody>
      </p:sp>
      <p:grpSp>
        <p:nvGrpSpPr>
          <p:cNvPr id="7" name="Group 7"/>
          <p:cNvGrpSpPr/>
          <p:nvPr/>
        </p:nvGrpSpPr>
        <p:grpSpPr>
          <a:xfrm>
            <a:off x="336257" y="8980369"/>
            <a:ext cx="8191559" cy="731303"/>
            <a:chExt cx="2201236" cy="196516"/>
          </a:xfrm>
        </p:grpSpPr>
        <p:sp>
          <p:nvSpPr>
            <p:cNvPr id="8" name="Freeform 8"/>
            <p:cNvSpPr/>
            <p:nvPr/>
          </p:nvSpPr>
          <p:spPr>
            <a:xfrm>
              <a:off x="0" y="0"/>
              <a:ext cx="2201236" cy="196516"/>
            </a:xfrm>
            <a:custGeom>
              <a:rect l="l" t="t" r="r" b="b"/>
              <a:pathLst>
                <a:path w="2201236" h="196516">
                  <a:moveTo>
                    <a:pt x="0" y="0"/>
                  </a:moveTo>
                  <a:lnTo>
                    <a:pt x="2201236" y="0"/>
                  </a:lnTo>
                  <a:lnTo>
                    <a:pt x="2201236" y="196516"/>
                  </a:lnTo>
                  <a:lnTo>
                    <a:pt x="0" y="196516"/>
                  </a:lnTo>
                  <a:close/>
                </a:path>
              </a:pathLst>
            </a:custGeom>
            <a:solidFill>
              <a:srgbClr val="F2F2F2"/>
            </a:solidFill>
            <a:ln w="38100" cap="sq">
              <a:solidFill>
                <a:srgbClr val="000000"/>
              </a:solidFill>
              <a:prstDash val="solid"/>
              <a:miter/>
            </a:ln>
          </p:spPr>
          <p:txBody>
            <a:bodyPr/>
            <a:lstStyle/>
            <a:p/>
          </p:txBody>
        </p:sp>
        <p:sp>
          <p:nvSpPr>
            <p:cNvPr id="9" name="TextBox 9"/>
            <p:cNvSpPr txBox="1"/>
            <p:nvPr/>
          </p:nvSpPr>
          <p:spPr>
            <a:xfrm>
              <a:off x="0" y="-47625"/>
              <a:ext cx="2201236" cy="244141"/>
            </a:xfrm>
            <a:prstGeom prst="rect">
              <a:avLst/>
            </a:prstGeom>
          </p:spPr>
          <p:txBody>
            <a:bodyPr lIns="50800" tIns="50800" rIns="50800" bIns="50800" rtlCol="0" anchor="ctr"/>
            <a:lstStyle/>
            <a:p>
              <a:pPr algn="ctr">
                <a:lnSpc>
                  <a:spcPts val="3397"/>
                </a:lnSpc>
              </a:pPr>
            </a:p>
          </p:txBody>
        </p:sp>
      </p:grpSp>
      <p:sp>
        <p:nvSpPr>
          <p:cNvPr id="10" name="TextBox 10"/>
          <p:cNvSpPr txBox="1"/>
          <p:nvPr/>
        </p:nvSpPr>
        <p:spPr>
          <a:xfrm>
            <a:off x="532230" y="9049361"/>
            <a:ext cx="8309234" cy="471980"/>
          </a:xfrm>
          <a:prstGeom prst="rect">
            <a:avLst/>
          </a:prstGeom>
        </p:spPr>
        <p:txBody>
          <a:bodyPr lIns="0" tIns="0" rIns="0" bIns="0" rtlCol="0" anchor="t">
            <a:spAutoFit/>
          </a:bodyPr>
          <a:lstStyle/>
          <a:p>
            <a:pPr algn="just">
              <a:lnSpc>
                <a:spcPts val="4016"/>
              </a:lnSpc>
            </a:pPr>
            <a:r>
              <a:rPr lang="en-US" sz="2256" b="1">
                <a:solidFill>
                  <a:srgbClr val="000000"/>
                </a:solidFill>
                <a:latin typeface="Public Sans Bold"/>
                <a:ea typeface="Public Sans Bold"/>
                <a:cs typeface="Public Sans Bold"/>
                <a:sym typeface="Public Sans Bold"/>
              </a:rPr>
              <a:t>Kết luận: F tối thiểu = { S→A, AX→B, S→B, BY→C, CZ→X }</a:t>
            </a: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sp>
        <p:nvSpPr>
          <p:cNvPr id="9" name="TextBox 9"/>
          <p:cNvSpPr txBox="1"/>
          <p:nvPr/>
        </p:nvSpPr>
        <p:spPr>
          <a:xfrm>
            <a:off x="5822111" y="4766310"/>
            <a:ext cx="6481928" cy="830580"/>
          </a:xfrm>
          <a:prstGeom prst="rect">
            <a:avLst/>
          </a:prstGeom>
        </p:spPr>
        <p:txBody>
          <a:bodyPr lIns="0" tIns="0" rIns="0" bIns="0" rtlCol="0" anchor="t">
            <a:spAutoFit/>
          </a:bodyPr>
          <a:lstStyle/>
          <a:p>
            <a:pPr marL="0" lvl="0" indent="0" algn="l">
              <a:lnSpc>
                <a:spcPts val="6360"/>
              </a:lnSpc>
              <a:spcBef>
                <a:spcPct val="0"/>
              </a:spcBef>
            </a:pPr>
            <a:r>
              <a:rPr lang="en-US" sz="6000" b="1">
                <a:solidFill>
                  <a:srgbClr val="004CCF"/>
                </a:solidFill>
                <a:latin typeface="Aileron Ultra-Bold"/>
                <a:ea typeface="Aileron Ultra-Bold"/>
                <a:cs typeface="Aileron Ultra-Bold"/>
                <a:sym typeface="Aileron Ultra-Bold"/>
              </a:rPr>
              <a:t>Bài tập tổng hợp</a:t>
            </a:r>
          </a:p>
        </p:txBody>
      </p:sp>
      <p:grpSp>
        <p:nvGrpSpPr>
          <p:cNvPr id="10" name="Group 10"/>
          <p:cNvGrpSpPr/>
          <p:nvPr/>
        </p:nvGrpSpPr>
        <p:grpSpPr>
          <a:xfrm>
            <a:off x="7103347" y="5908855"/>
            <a:ext cx="3852436" cy="731303"/>
            <a:chExt cx="1035227" cy="196516"/>
          </a:xfrm>
        </p:grpSpPr>
        <p:sp>
          <p:nvSpPr>
            <p:cNvPr id="11" name="Freeform 11"/>
            <p:cNvSpPr/>
            <p:nvPr/>
          </p:nvSpPr>
          <p:spPr>
            <a:xfrm>
              <a:off x="0" y="0"/>
              <a:ext cx="1035227" cy="196516"/>
            </a:xfrm>
            <a:custGeom>
              <a:rect l="l" t="t" r="r" b="b"/>
              <a:pathLst>
                <a:path w="1035227" h="196516">
                  <a:moveTo>
                    <a:pt x="0" y="0"/>
                  </a:moveTo>
                  <a:lnTo>
                    <a:pt x="1035227" y="0"/>
                  </a:lnTo>
                  <a:lnTo>
                    <a:pt x="1035227" y="196516"/>
                  </a:lnTo>
                  <a:lnTo>
                    <a:pt x="0" y="196516"/>
                  </a:lnTo>
                  <a:close/>
                </a:path>
              </a:pathLst>
            </a:custGeom>
            <a:solidFill>
              <a:srgbClr val="F2F2F2"/>
            </a:solidFill>
            <a:ln w="38100" cap="sq">
              <a:solidFill>
                <a:srgbClr val="000000"/>
              </a:solidFill>
              <a:prstDash val="solid"/>
              <a:miter/>
            </a:ln>
          </p:spPr>
          <p:txBody>
            <a:bodyPr/>
            <a:lstStyle/>
            <a:p/>
          </p:txBody>
        </p:sp>
        <p:sp>
          <p:nvSpPr>
            <p:cNvPr id="12" name="TextBox 12"/>
            <p:cNvSpPr txBox="1"/>
            <p:nvPr/>
          </p:nvSpPr>
          <p:spPr>
            <a:xfrm>
              <a:off x="0" y="-47625"/>
              <a:ext cx="1035227" cy="244141"/>
            </a:xfrm>
            <a:prstGeom prst="rect">
              <a:avLst/>
            </a:prstGeom>
          </p:spPr>
          <p:txBody>
            <a:bodyPr lIns="50800" tIns="50800" rIns="50800" bIns="50800" rtlCol="0" anchor="ctr"/>
            <a:lstStyle/>
            <a:p>
              <a:pPr algn="ctr">
                <a:lnSpc>
                  <a:spcPts val="3397"/>
                </a:lnSpc>
              </a:pPr>
            </a:p>
          </p:txBody>
        </p:sp>
      </p:grpSp>
      <p:sp>
        <p:nvSpPr>
          <p:cNvPr id="13" name="TextBox 13"/>
          <p:cNvSpPr txBox="1"/>
          <p:nvPr/>
        </p:nvSpPr>
        <p:spPr>
          <a:xfrm>
            <a:off x="7385181" y="5865885"/>
            <a:ext cx="3799472" cy="636270"/>
          </a:xfrm>
          <a:prstGeom prst="rect">
            <a:avLst/>
          </a:prstGeom>
        </p:spPr>
        <p:txBody>
          <a:bodyPr lIns="0" tIns="0" rIns="0" bIns="0" rtlCol="0" anchor="t">
            <a:spAutoFit/>
          </a:bodyPr>
          <a:lstStyle/>
          <a:p>
            <a:pPr algn="just">
              <a:lnSpc>
                <a:spcPts val="5340"/>
              </a:lnSpc>
            </a:pPr>
            <a:r>
              <a:rPr lang="en-US" sz="3000" b="1">
                <a:solidFill>
                  <a:srgbClr val="000000"/>
                </a:solidFill>
                <a:latin typeface="Public Sans Bold"/>
                <a:ea typeface="Public Sans Bold"/>
                <a:cs typeface="Public Sans Bold"/>
                <a:sym typeface="Public Sans Bold"/>
              </a:rPr>
              <a:t>Nguyễn Kiều Trinh</a:t>
            </a: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31118" y="-1081781"/>
            <a:ext cx="9179925" cy="11368781"/>
            <a:chExt cx="2494441" cy="3089214"/>
          </a:xfrm>
        </p:grpSpPr>
        <p:sp>
          <p:nvSpPr>
            <p:cNvPr id="3" name="Freeform 3"/>
            <p:cNvSpPr/>
            <p:nvPr/>
          </p:nvSpPr>
          <p:spPr>
            <a:xfrm>
              <a:off x="0" y="0"/>
              <a:ext cx="2494441" cy="3089214"/>
            </a:xfrm>
            <a:custGeom>
              <a:rect l="l" t="t" r="r" b="b"/>
              <a:pathLst>
                <a:path w="2494441" h="3089214">
                  <a:moveTo>
                    <a:pt x="33734" y="0"/>
                  </a:moveTo>
                  <a:lnTo>
                    <a:pt x="2460707" y="0"/>
                  </a:lnTo>
                  <a:cubicBezTo>
                    <a:pt x="2479338" y="0"/>
                    <a:pt x="2494441" y="15103"/>
                    <a:pt x="2494441" y="33734"/>
                  </a:cubicBezTo>
                  <a:lnTo>
                    <a:pt x="2494441" y="3055480"/>
                  </a:lnTo>
                  <a:cubicBezTo>
                    <a:pt x="2494441" y="3074111"/>
                    <a:pt x="2479338" y="3089214"/>
                    <a:pt x="2460707" y="3089214"/>
                  </a:cubicBezTo>
                  <a:lnTo>
                    <a:pt x="33734" y="3089214"/>
                  </a:lnTo>
                  <a:cubicBezTo>
                    <a:pt x="15103" y="3089214"/>
                    <a:pt x="0" y="3074111"/>
                    <a:pt x="0" y="3055480"/>
                  </a:cubicBezTo>
                  <a:lnTo>
                    <a:pt x="0" y="33734"/>
                  </a:lnTo>
                  <a:cubicBezTo>
                    <a:pt x="0" y="15103"/>
                    <a:pt x="15103" y="0"/>
                    <a:pt x="33734" y="0"/>
                  </a:cubicBezTo>
                  <a:close/>
                </a:path>
              </a:pathLst>
            </a:custGeom>
            <a:solidFill>
              <a:srgbClr val="5A93F6"/>
            </a:solidFill>
          </p:spPr>
          <p:txBody>
            <a:bodyPr/>
            <a:lstStyle/>
            <a:p/>
          </p:txBody>
        </p:sp>
        <p:sp>
          <p:nvSpPr>
            <p:cNvPr id="4" name="TextBox 4"/>
            <p:cNvSpPr txBox="1"/>
            <p:nvPr/>
          </p:nvSpPr>
          <p:spPr>
            <a:xfrm>
              <a:off x="0" y="-47625"/>
              <a:ext cx="2494441" cy="3136839"/>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433078" y="860250"/>
            <a:ext cx="7993186" cy="6936358"/>
          </a:xfrm>
          <a:prstGeom prst="rect">
            <a:avLst/>
          </a:prstGeom>
        </p:spPr>
        <p:txBody>
          <a:bodyPr lIns="0" tIns="0" rIns="0" bIns="0" rtlCol="0" anchor="t">
            <a:spAutoFit/>
          </a:bodyPr>
          <a:lstStyle/>
          <a:p>
            <a:pPr algn="l">
              <a:lnSpc>
                <a:spcPts val="5017"/>
              </a:lnSpc>
            </a:pPr>
            <a:r>
              <a:rPr lang="en-US" sz="3322" b="1">
                <a:solidFill>
                  <a:srgbClr val="FFFFFF"/>
                </a:solidFill>
                <a:latin typeface="Aileron Ultra-Bold"/>
                <a:ea typeface="Aileron Ultra-Bold"/>
                <a:cs typeface="Aileron Ultra-Bold"/>
                <a:sym typeface="Aileron Ultra-Bold"/>
              </a:rPr>
              <a:t>Câu 4 : Cho lược đồ quan hệ Q (A, B, C, D) và tập phụ thuộc hàm F</a:t>
            </a:r>
          </a:p>
          <a:p>
            <a:pPr algn="l">
              <a:lnSpc>
                <a:spcPts val="5017"/>
              </a:lnSpc>
            </a:pPr>
            <a:r>
              <a:rPr lang="en-US" sz="3322" b="1">
                <a:solidFill>
                  <a:srgbClr val="FFFFFF"/>
                </a:solidFill>
                <a:latin typeface="Aileron Ultra-Bold"/>
                <a:ea typeface="Aileron Ultra-Bold"/>
                <a:cs typeface="Aileron Ultra-Bold"/>
                <a:sym typeface="Aileron Ultra-Bold"/>
              </a:rPr>
              <a:t> F = {A→B; B→C; D→B} </a:t>
            </a:r>
          </a:p>
          <a:p>
            <a:pPr algn="l">
              <a:lnSpc>
                <a:spcPts val="5017"/>
              </a:lnSpc>
            </a:pPr>
            <a:r>
              <a:rPr lang="en-US" sz="3322" b="1">
                <a:solidFill>
                  <a:srgbClr val="FFFFFF"/>
                </a:solidFill>
                <a:latin typeface="Aileron Ultra-Bold"/>
                <a:ea typeface="Aileron Ultra-Bold"/>
                <a:cs typeface="Aileron Ultra-Bold"/>
                <a:sym typeface="Aileron Ultra-Bold"/>
              </a:rPr>
              <a:t>C = {Q₁ (A, C, D); Q₂ (B, D)}</a:t>
            </a:r>
          </a:p>
          <a:p>
            <a:pPr algn="l">
              <a:lnSpc>
                <a:spcPts val="5017"/>
              </a:lnSpc>
            </a:pPr>
            <a:r>
              <a:rPr lang="en-US" sz="3322" b="1">
                <a:solidFill>
                  <a:srgbClr val="FFFFFF"/>
                </a:solidFill>
                <a:latin typeface="Aileron Ultra-Bold"/>
                <a:ea typeface="Aileron Ultra-Bold"/>
                <a:cs typeface="Aileron Ultra-Bold"/>
                <a:sym typeface="Aileron Ultra-Bold"/>
              </a:rPr>
              <a:t> a) Xác định các Fᵢ (những phụ thuộc hàm F được bao trong Qᵢ).</a:t>
            </a:r>
          </a:p>
          <a:p>
            <a:pPr algn="l">
              <a:lnSpc>
                <a:spcPts val="5017"/>
              </a:lnSpc>
            </a:pPr>
            <a:endParaRPr lang="en-US" sz="3322" b="1">
              <a:solidFill>
                <a:srgbClr val="FFFFFF"/>
              </a:solidFill>
              <a:latin typeface="Aileron Ultra-Bold"/>
              <a:ea typeface="Aileron Ultra-Bold"/>
              <a:cs typeface="Aileron Ultra-Bold"/>
              <a:sym typeface="Aileron Ultra-Bold"/>
            </a:endParaRPr>
          </a:p>
          <a:p>
            <a:pPr algn="l">
              <a:lnSpc>
                <a:spcPts val="5017"/>
              </a:lnSpc>
            </a:pPr>
            <a:endParaRPr lang="en-US" sz="3322" b="1">
              <a:solidFill>
                <a:srgbClr val="FFFFFF"/>
              </a:solidFill>
              <a:latin typeface="Aileron Ultra-Bold"/>
              <a:ea typeface="Aileron Ultra-Bold"/>
              <a:cs typeface="Aileron Ultra-Bold"/>
              <a:sym typeface="Aileron Ultra-Bold"/>
            </a:endParaRPr>
          </a:p>
          <a:p>
            <a:pPr algn="l">
              <a:lnSpc>
                <a:spcPts val="5017"/>
              </a:lnSpc>
            </a:pPr>
            <a:endParaRPr lang="en-US" sz="3322" b="1">
              <a:solidFill>
                <a:srgbClr val="FFFFFF"/>
              </a:solidFill>
              <a:latin typeface="Aileron Ultra-Bold"/>
              <a:ea typeface="Aileron Ultra-Bold"/>
              <a:cs typeface="Aileron Ultra-Bold"/>
              <a:sym typeface="Aileron Ultra-Bold"/>
            </a:endParaRPr>
          </a:p>
          <a:p>
            <a:pPr algn="l">
              <a:lnSpc>
                <a:spcPts val="5017"/>
              </a:lnSpc>
            </a:pPr>
            <a:endParaRPr lang="en-US" sz="3322" b="1">
              <a:solidFill>
                <a:srgbClr val="FFFFFF"/>
              </a:solidFill>
              <a:latin typeface="Aileron Ultra-Bold"/>
              <a:ea typeface="Aileron Ultra-Bold"/>
              <a:cs typeface="Aileron Ultra-Bold"/>
              <a:sym typeface="Aileron Ultra-Bold"/>
            </a:endParaRPr>
          </a:p>
          <a:p>
            <a:pPr marL="0" lvl="0" indent="0" algn="l">
              <a:lnSpc>
                <a:spcPts val="5017"/>
              </a:lnSpc>
            </a:pPr>
            <a:endParaRPr lang="en-US" sz="3322" b="1">
              <a:solidFill>
                <a:srgbClr val="FFFFFF"/>
              </a:solidFill>
              <a:latin typeface="Aileron Ultra-Bold"/>
              <a:ea typeface="Aileron Ultra-Bold"/>
              <a:cs typeface="Aileron Ultra-Bold"/>
              <a:sym typeface="Aileron Ultra-Bold"/>
            </a:endParaRPr>
          </a:p>
        </p:txBody>
      </p:sp>
      <p:grpSp>
        <p:nvGrpSpPr>
          <p:cNvPr id="6" name="Group 6"/>
          <p:cNvGrpSpPr/>
          <p:nvPr/>
        </p:nvGrpSpPr>
        <p:grpSpPr>
          <a:xfrm>
            <a:off x="245227" y="6499882"/>
            <a:ext cx="8567259" cy="2260830"/>
            <a:chExt cx="2302194" cy="607530"/>
          </a:xfrm>
        </p:grpSpPr>
        <p:sp>
          <p:nvSpPr>
            <p:cNvPr id="7" name="Freeform 7"/>
            <p:cNvSpPr/>
            <p:nvPr/>
          </p:nvSpPr>
          <p:spPr>
            <a:xfrm>
              <a:off x="0" y="0"/>
              <a:ext cx="2302194" cy="607530"/>
            </a:xfrm>
            <a:custGeom>
              <a:rect l="l" t="t" r="r" b="b"/>
              <a:pathLst>
                <a:path w="2302194" h="607530">
                  <a:moveTo>
                    <a:pt x="0" y="0"/>
                  </a:moveTo>
                  <a:lnTo>
                    <a:pt x="2302194" y="0"/>
                  </a:lnTo>
                  <a:lnTo>
                    <a:pt x="2302194" y="607530"/>
                  </a:lnTo>
                  <a:lnTo>
                    <a:pt x="0" y="607530"/>
                  </a:lnTo>
                  <a:close/>
                </a:path>
              </a:pathLst>
            </a:custGeom>
            <a:solidFill>
              <a:srgbClr val="F2F2F2"/>
            </a:solidFill>
            <a:ln w="38100" cap="sq">
              <a:solidFill>
                <a:srgbClr val="000000"/>
              </a:solidFill>
              <a:prstDash val="solid"/>
              <a:miter/>
            </a:ln>
          </p:spPr>
          <p:txBody>
            <a:bodyPr/>
            <a:lstStyle/>
            <a:p/>
          </p:txBody>
        </p:sp>
        <p:sp>
          <p:nvSpPr>
            <p:cNvPr id="8" name="TextBox 8"/>
            <p:cNvSpPr txBox="1"/>
            <p:nvPr/>
          </p:nvSpPr>
          <p:spPr>
            <a:xfrm>
              <a:off x="0" y="-47625"/>
              <a:ext cx="2302194" cy="655155"/>
            </a:xfrm>
            <a:prstGeom prst="rect">
              <a:avLst/>
            </a:prstGeom>
          </p:spPr>
          <p:txBody>
            <a:bodyPr lIns="50800" tIns="50800" rIns="50800" bIns="50800" rtlCol="0" anchor="ctr"/>
            <a:lstStyle/>
            <a:p>
              <a:pPr algn="ctr">
                <a:lnSpc>
                  <a:spcPts val="3397"/>
                </a:lnSpc>
              </a:pPr>
            </a:p>
          </p:txBody>
        </p:sp>
      </p:grpSp>
      <p:sp>
        <p:nvSpPr>
          <p:cNvPr id="9" name="TextBox 9"/>
          <p:cNvSpPr txBox="1"/>
          <p:nvPr/>
        </p:nvSpPr>
        <p:spPr>
          <a:xfrm>
            <a:off x="433078" y="6525223"/>
            <a:ext cx="8191559" cy="2409418"/>
          </a:xfrm>
          <a:prstGeom prst="rect">
            <a:avLst/>
          </a:prstGeom>
        </p:spPr>
        <p:txBody>
          <a:bodyPr lIns="0" tIns="0" rIns="0" bIns="0" rtlCol="0" anchor="t">
            <a:spAutoFit/>
          </a:bodyPr>
          <a:lstStyle/>
          <a:p>
            <a:pPr algn="just">
              <a:lnSpc>
                <a:spcPts val="3876"/>
              </a:lnSpc>
            </a:pPr>
            <a:r>
              <a:rPr lang="en-US" sz="2177" b="1">
                <a:solidFill>
                  <a:srgbClr val="000000"/>
                </a:solidFill>
                <a:latin typeface="Public Sans Bold"/>
                <a:ea typeface="Public Sans Bold"/>
                <a:cs typeface="Public Sans Bold"/>
                <a:sym typeface="Public Sans Bold"/>
              </a:rPr>
              <a:t>Kết luận: Các phụ thuộc hàm được bao trong các quan hệ con Q1 và Q2 là:</a:t>
            </a:r>
          </a:p>
          <a:p>
            <a:pPr algn="just">
              <a:lnSpc>
                <a:spcPts val="3876"/>
              </a:lnSpc>
            </a:pPr>
            <a:r>
              <a:rPr lang="en-US" sz="2177" b="1">
                <a:solidFill>
                  <a:srgbClr val="000000"/>
                </a:solidFill>
                <a:latin typeface="Public Sans Bold"/>
                <a:ea typeface="Public Sans Bold"/>
                <a:cs typeface="Public Sans Bold"/>
                <a:sym typeface="Public Sans Bold"/>
              </a:rPr>
              <a:t>Q1 (A, C, D): không có phụ thuộc hàm nào </a:t>
            </a:r>
          </a:p>
          <a:p>
            <a:pPr algn="just">
              <a:lnSpc>
                <a:spcPts val="3876"/>
              </a:lnSpc>
            </a:pPr>
            <a:r>
              <a:rPr lang="en-US" sz="2177" b="1">
                <a:solidFill>
                  <a:srgbClr val="000000"/>
                </a:solidFill>
                <a:latin typeface="Public Sans Bold"/>
                <a:ea typeface="Public Sans Bold"/>
                <a:cs typeface="Public Sans Bold"/>
                <a:sym typeface="Public Sans Bold"/>
              </a:rPr>
              <a:t>Q2 (B, D): D -&gt; B</a:t>
            </a:r>
          </a:p>
          <a:p>
            <a:pPr algn="just">
              <a:lnSpc>
                <a:spcPts val="3876"/>
              </a:lnSpc>
            </a:pPr>
            <a:endParaRPr lang="en-US" sz="2177" b="1">
              <a:solidFill>
                <a:srgbClr val="000000"/>
              </a:solidFill>
              <a:latin typeface="Public Sans Bold"/>
              <a:ea typeface="Public Sans Bold"/>
              <a:cs typeface="Public Sans Bold"/>
              <a:sym typeface="Public Sans Bold"/>
            </a:endParaRPr>
          </a:p>
        </p:txBody>
      </p:sp>
      <p:sp>
        <p:nvSpPr>
          <p:cNvPr id="10" name="TextBox 10"/>
          <p:cNvSpPr txBox="1"/>
          <p:nvPr/>
        </p:nvSpPr>
        <p:spPr>
          <a:xfrm>
            <a:off x="9144000" y="571961"/>
            <a:ext cx="8279227" cy="9416857"/>
          </a:xfrm>
          <a:prstGeom prst="rect">
            <a:avLst/>
          </a:prstGeom>
        </p:spPr>
        <p:txBody>
          <a:bodyPr lIns="0" tIns="0" rIns="0" bIns="0" rtlCol="0" anchor="t">
            <a:spAutoFit/>
          </a:bodyPr>
          <a:lstStyle/>
          <a:p>
            <a:pPr algn="l">
              <a:lnSpc>
                <a:spcPts val="3589"/>
              </a:lnSpc>
            </a:pPr>
            <a:r>
              <a:rPr lang="en-US" sz="2564">
                <a:solidFill>
                  <a:srgbClr val="000000"/>
                </a:solidFill>
                <a:latin typeface="Public Sans"/>
                <a:ea typeface="Public Sans"/>
                <a:cs typeface="Public Sans"/>
                <a:sym typeface="Public Sans"/>
              </a:rPr>
              <a:t>- Q1 (A, C, D) </a:t>
            </a:r>
          </a:p>
          <a:p>
            <a:pPr algn="l">
              <a:lnSpc>
                <a:spcPts val="3589"/>
              </a:lnSpc>
            </a:pPr>
            <a:r>
              <a:rPr lang="en-US" sz="2564">
                <a:solidFill>
                  <a:srgbClr val="000000"/>
                </a:solidFill>
                <a:latin typeface="Public Sans"/>
                <a:ea typeface="Public Sans"/>
                <a:cs typeface="Public Sans"/>
                <a:sym typeface="Public Sans"/>
              </a:rPr>
              <a:t>A -&gt; B không bao trong Q1 vì B không thuộc lược đồ của Q1 </a:t>
            </a:r>
          </a:p>
          <a:p>
            <a:pPr algn="l">
              <a:lnSpc>
                <a:spcPts val="3589"/>
              </a:lnSpc>
            </a:pPr>
            <a:r>
              <a:rPr lang="en-US" sz="2564">
                <a:solidFill>
                  <a:srgbClr val="000000"/>
                </a:solidFill>
                <a:latin typeface="Public Sans"/>
                <a:ea typeface="Public Sans"/>
                <a:cs typeface="Public Sans"/>
                <a:sym typeface="Public Sans"/>
              </a:rPr>
              <a:t>B -&gt; C không bao trong Q1 vì B không thuộc lược đồ của Q1 </a:t>
            </a:r>
          </a:p>
          <a:p>
            <a:pPr algn="l">
              <a:lnSpc>
                <a:spcPts val="3589"/>
              </a:lnSpc>
            </a:pPr>
            <a:r>
              <a:rPr lang="en-US" sz="2564">
                <a:solidFill>
                  <a:srgbClr val="000000"/>
                </a:solidFill>
                <a:latin typeface="Public Sans"/>
                <a:ea typeface="Public Sans"/>
                <a:cs typeface="Public Sans"/>
                <a:sym typeface="Public Sans"/>
              </a:rPr>
              <a:t>D -&gt; B không bao trong Q1 vì B không thuộc lược đồ của Q1 </a:t>
            </a:r>
          </a:p>
          <a:p>
            <a:pPr algn="l">
              <a:lnSpc>
                <a:spcPts val="3589"/>
              </a:lnSpc>
            </a:pPr>
            <a:r>
              <a:rPr lang="en-US" sz="2564">
                <a:solidFill>
                  <a:srgbClr val="000000"/>
                </a:solidFill>
                <a:latin typeface="Public Sans"/>
                <a:ea typeface="Public Sans"/>
                <a:cs typeface="Public Sans"/>
                <a:sym typeface="Public Sans"/>
              </a:rPr>
              <a:t>=&gt; F1 = ∅ vì không có phụ thuộc hàm nào trong F hợp lệ trong Q1 </a:t>
            </a:r>
          </a:p>
          <a:p>
            <a:pPr algn="l">
              <a:lnSpc>
                <a:spcPts val="3589"/>
              </a:lnSpc>
            </a:pPr>
            <a:r>
              <a:rPr lang="en-US" sz="2564">
                <a:solidFill>
                  <a:srgbClr val="000000"/>
                </a:solidFill>
                <a:latin typeface="Public Sans"/>
                <a:ea typeface="Public Sans"/>
                <a:cs typeface="Public Sans"/>
                <a:sym typeface="Public Sans"/>
              </a:rPr>
              <a:t>- Q2 (B, D) </a:t>
            </a:r>
          </a:p>
          <a:p>
            <a:pPr algn="l">
              <a:lnSpc>
                <a:spcPts val="3589"/>
              </a:lnSpc>
            </a:pPr>
            <a:r>
              <a:rPr lang="en-US" sz="2564">
                <a:solidFill>
                  <a:srgbClr val="000000"/>
                </a:solidFill>
                <a:latin typeface="Public Sans"/>
                <a:ea typeface="Public Sans"/>
                <a:cs typeface="Public Sans"/>
                <a:sym typeface="Public Sans"/>
              </a:rPr>
              <a:t>A -&gt; B không bao trong Q2 vì A không thuộc lược đồ của Q2 </a:t>
            </a:r>
          </a:p>
          <a:p>
            <a:pPr algn="l">
              <a:lnSpc>
                <a:spcPts val="3589"/>
              </a:lnSpc>
            </a:pPr>
            <a:r>
              <a:rPr lang="en-US" sz="2564">
                <a:solidFill>
                  <a:srgbClr val="000000"/>
                </a:solidFill>
                <a:latin typeface="Public Sans"/>
                <a:ea typeface="Public Sans"/>
                <a:cs typeface="Public Sans"/>
                <a:sym typeface="Public Sans"/>
              </a:rPr>
              <a:t>B -&gt; C không bao trong Q2 vì C không thuộc lược đồ của Q2 </a:t>
            </a:r>
          </a:p>
          <a:p>
            <a:pPr algn="l">
              <a:lnSpc>
                <a:spcPts val="3589"/>
              </a:lnSpc>
            </a:pPr>
            <a:r>
              <a:rPr lang="en-US" sz="2564">
                <a:solidFill>
                  <a:srgbClr val="000000"/>
                </a:solidFill>
                <a:latin typeface="Public Sans"/>
                <a:ea typeface="Public Sans"/>
                <a:cs typeface="Public Sans"/>
                <a:sym typeface="Public Sans"/>
              </a:rPr>
              <a:t>D -&gt; B bao trong Q2 vì cả D và B đều thuộc lược đồ của Q2</a:t>
            </a:r>
          </a:p>
          <a:p>
            <a:pPr algn="l">
              <a:lnSpc>
                <a:spcPts val="3589"/>
              </a:lnSpc>
            </a:pPr>
            <a:r>
              <a:rPr lang="en-US" sz="2564">
                <a:solidFill>
                  <a:srgbClr val="000000"/>
                </a:solidFill>
                <a:latin typeface="Public Sans"/>
                <a:ea typeface="Public Sans"/>
                <a:cs typeface="Public Sans"/>
                <a:sym typeface="Public Sans"/>
              </a:rPr>
              <a:t>=&gt; F2 = { D -&gt; B}  </a:t>
            </a:r>
          </a:p>
          <a:p>
            <a:pPr algn="ctr">
              <a:lnSpc>
                <a:spcPts val="7166"/>
              </a:lnSpc>
            </a:pPr>
            <a:endParaRPr lang="en-US" sz="2564">
              <a:solidFill>
                <a:srgbClr val="000000"/>
              </a:solidFill>
              <a:latin typeface="Public Sans"/>
              <a:ea typeface="Public Sans"/>
              <a:cs typeface="Public Sans"/>
              <a:sym typeface="Public Sans"/>
            </a:endParaRPr>
          </a:p>
          <a:p>
            <a:pPr algn="ctr">
              <a:lnSpc>
                <a:spcPts val="7166"/>
              </a:lnSpc>
            </a:pPr>
            <a:endParaRPr lang="en-US" sz="2564">
              <a:solidFill>
                <a:srgbClr val="000000"/>
              </a:solidFill>
              <a:latin typeface="Public Sans"/>
              <a:ea typeface="Public Sans"/>
              <a:cs typeface="Public Sans"/>
              <a:sym typeface="Public Sans"/>
            </a:endParaRPr>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sp>
        <p:nvSpPr>
          <p:cNvPr id="9" name="TextBox 9"/>
          <p:cNvSpPr txBox="1"/>
          <p:nvPr/>
        </p:nvSpPr>
        <p:spPr>
          <a:xfrm>
            <a:off x="5822111" y="4766310"/>
            <a:ext cx="6481928" cy="830580"/>
          </a:xfrm>
          <a:prstGeom prst="rect">
            <a:avLst/>
          </a:prstGeom>
        </p:spPr>
        <p:txBody>
          <a:bodyPr lIns="0" tIns="0" rIns="0" bIns="0" rtlCol="0" anchor="t">
            <a:spAutoFit/>
          </a:bodyPr>
          <a:lstStyle/>
          <a:p>
            <a:pPr marL="0" lvl="0" indent="0" algn="l">
              <a:lnSpc>
                <a:spcPts val="6360"/>
              </a:lnSpc>
              <a:spcBef>
                <a:spcPct val="0"/>
              </a:spcBef>
            </a:pPr>
            <a:r>
              <a:rPr lang="en-US" sz="6000" b="1">
                <a:solidFill>
                  <a:srgbClr val="004CCF"/>
                </a:solidFill>
                <a:latin typeface="Aileron Ultra-Bold"/>
                <a:ea typeface="Aileron Ultra-Bold"/>
                <a:cs typeface="Aileron Ultra-Bold"/>
                <a:sym typeface="Aileron Ultra-Bold"/>
              </a:rPr>
              <a:t>Bài tập tổng hợp</a:t>
            </a:r>
          </a:p>
        </p:txBody>
      </p:sp>
      <p:grpSp>
        <p:nvGrpSpPr>
          <p:cNvPr id="10" name="Group 10"/>
          <p:cNvGrpSpPr/>
          <p:nvPr/>
        </p:nvGrpSpPr>
        <p:grpSpPr>
          <a:xfrm>
            <a:off x="6893086" y="6030741"/>
            <a:ext cx="4339978" cy="731303"/>
            <a:chExt cx="1166239" cy="196516"/>
          </a:xfrm>
        </p:grpSpPr>
        <p:sp>
          <p:nvSpPr>
            <p:cNvPr id="11" name="Freeform 11"/>
            <p:cNvSpPr/>
            <p:nvPr/>
          </p:nvSpPr>
          <p:spPr>
            <a:xfrm>
              <a:off x="0" y="0"/>
              <a:ext cx="1166239" cy="196516"/>
            </a:xfrm>
            <a:custGeom>
              <a:rect l="l" t="t" r="r" b="b"/>
              <a:pathLst>
                <a:path w="1166239" h="196516">
                  <a:moveTo>
                    <a:pt x="0" y="0"/>
                  </a:moveTo>
                  <a:lnTo>
                    <a:pt x="1166239" y="0"/>
                  </a:lnTo>
                  <a:lnTo>
                    <a:pt x="1166239" y="196516"/>
                  </a:lnTo>
                  <a:lnTo>
                    <a:pt x="0" y="196516"/>
                  </a:lnTo>
                  <a:close/>
                </a:path>
              </a:pathLst>
            </a:custGeom>
            <a:solidFill>
              <a:srgbClr val="F2F2F2"/>
            </a:solidFill>
            <a:ln w="38100" cap="sq">
              <a:solidFill>
                <a:srgbClr val="000000"/>
              </a:solidFill>
              <a:prstDash val="solid"/>
              <a:miter/>
            </a:ln>
          </p:spPr>
          <p:txBody>
            <a:bodyPr/>
            <a:lstStyle/>
            <a:p/>
          </p:txBody>
        </p:sp>
        <p:sp>
          <p:nvSpPr>
            <p:cNvPr id="12" name="TextBox 12"/>
            <p:cNvSpPr txBox="1"/>
            <p:nvPr/>
          </p:nvSpPr>
          <p:spPr>
            <a:xfrm>
              <a:off x="0" y="-47625"/>
              <a:ext cx="1166239" cy="244141"/>
            </a:xfrm>
            <a:prstGeom prst="rect">
              <a:avLst/>
            </a:prstGeom>
          </p:spPr>
          <p:txBody>
            <a:bodyPr lIns="50800" tIns="50800" rIns="50800" bIns="50800" rtlCol="0" anchor="ctr"/>
            <a:lstStyle/>
            <a:p>
              <a:pPr algn="ctr">
                <a:lnSpc>
                  <a:spcPts val="3397"/>
                </a:lnSpc>
              </a:pPr>
            </a:p>
          </p:txBody>
        </p:sp>
      </p:grpSp>
      <p:sp>
        <p:nvSpPr>
          <p:cNvPr id="13" name="TextBox 13"/>
          <p:cNvSpPr txBox="1"/>
          <p:nvPr/>
        </p:nvSpPr>
        <p:spPr>
          <a:xfrm>
            <a:off x="7174920" y="5987770"/>
            <a:ext cx="3799472" cy="636270"/>
          </a:xfrm>
          <a:prstGeom prst="rect">
            <a:avLst/>
          </a:prstGeom>
        </p:spPr>
        <p:txBody>
          <a:bodyPr lIns="0" tIns="0" rIns="0" bIns="0" rtlCol="0" anchor="t">
            <a:spAutoFit/>
          </a:bodyPr>
          <a:lstStyle/>
          <a:p>
            <a:pPr algn="just">
              <a:lnSpc>
                <a:spcPts val="5340"/>
              </a:lnSpc>
            </a:pPr>
            <a:r>
              <a:rPr lang="en-US" sz="3000" b="1">
                <a:solidFill>
                  <a:srgbClr val="000000"/>
                </a:solidFill>
                <a:latin typeface="Public Sans Bold"/>
                <a:ea typeface="Public Sans Bold"/>
                <a:cs typeface="Public Sans Bold"/>
                <a:sym typeface="Public Sans Bold"/>
              </a:rPr>
              <a:t>Đặng Thị Thanh Trúc</a:t>
            </a: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502392" y="-1081781"/>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grpSp>
        <p:nvGrpSpPr>
          <p:cNvPr id="5" name="Group 5"/>
          <p:cNvGrpSpPr/>
          <p:nvPr/>
        </p:nvGrpSpPr>
        <p:grpSpPr>
          <a:xfrm>
            <a:off x="996575" y="7346057"/>
            <a:ext cx="7362668" cy="1337669"/>
            <a:chExt cx="1978496" cy="359458"/>
          </a:xfrm>
        </p:grpSpPr>
        <p:sp>
          <p:nvSpPr>
            <p:cNvPr id="6" name="Freeform 6"/>
            <p:cNvSpPr/>
            <p:nvPr/>
          </p:nvSpPr>
          <p:spPr>
            <a:xfrm>
              <a:off x="0" y="0"/>
              <a:ext cx="1978496" cy="359458"/>
            </a:xfrm>
            <a:custGeom>
              <a:rect l="l" t="t" r="r" b="b"/>
              <a:pathLst>
                <a:path w="1978496" h="359458">
                  <a:moveTo>
                    <a:pt x="0" y="0"/>
                  </a:moveTo>
                  <a:lnTo>
                    <a:pt x="1978496" y="0"/>
                  </a:lnTo>
                  <a:lnTo>
                    <a:pt x="1978496" y="359458"/>
                  </a:lnTo>
                  <a:lnTo>
                    <a:pt x="0" y="359458"/>
                  </a:lnTo>
                  <a:close/>
                </a:path>
              </a:pathLst>
            </a:custGeom>
            <a:solidFill>
              <a:srgbClr val="F2F2F2"/>
            </a:solidFill>
            <a:ln w="38100" cap="sq">
              <a:solidFill>
                <a:srgbClr val="000000"/>
              </a:solidFill>
              <a:prstDash val="solid"/>
              <a:miter/>
            </a:ln>
          </p:spPr>
          <p:txBody>
            <a:bodyPr/>
            <a:lstStyle/>
            <a:p/>
          </p:txBody>
        </p:sp>
        <p:sp>
          <p:nvSpPr>
            <p:cNvPr id="7" name="TextBox 7"/>
            <p:cNvSpPr txBox="1"/>
            <p:nvPr/>
          </p:nvSpPr>
          <p:spPr>
            <a:xfrm>
              <a:off x="0" y="-47625"/>
              <a:ext cx="1978496" cy="407083"/>
            </a:xfrm>
            <a:prstGeom prst="rect">
              <a:avLst/>
            </a:prstGeom>
          </p:spPr>
          <p:txBody>
            <a:bodyPr lIns="50800" tIns="50800" rIns="50800" bIns="50800" rtlCol="0" anchor="ctr"/>
            <a:lstStyle/>
            <a:p>
              <a:pPr algn="ctr">
                <a:lnSpc>
                  <a:spcPts val="3397"/>
                </a:lnSpc>
              </a:pPr>
            </a:p>
          </p:txBody>
        </p:sp>
      </p:grpSp>
      <p:sp>
        <p:nvSpPr>
          <p:cNvPr id="8" name="Freeform 8"/>
          <p:cNvSpPr/>
          <p:nvPr/>
        </p:nvSpPr>
        <p:spPr>
          <a:xfrm>
            <a:off x="8845080" y="3795819"/>
            <a:ext cx="9442920" cy="2128586"/>
          </a:xfrm>
          <a:custGeom>
            <a:rect l="l" t="t" r="r" b="b"/>
            <a:pathLst>
              <a:path w="9442920" h="2128586">
                <a:moveTo>
                  <a:pt x="0" y="0"/>
                </a:moveTo>
                <a:lnTo>
                  <a:pt x="9442920" y="0"/>
                </a:lnTo>
                <a:lnTo>
                  <a:pt x="9442920" y="2128586"/>
                </a:lnTo>
                <a:lnTo>
                  <a:pt x="0" y="2128586"/>
                </a:lnTo>
                <a:lnTo>
                  <a:pt x="0" y="0"/>
                </a:lnTo>
                <a:close/>
              </a:path>
            </a:pathLst>
          </a:custGeom>
          <a:blipFill>
            <a:blip r:embed="rId2"/>
            <a:stretch>
              <a:fillRect/>
            </a:stretch>
          </a:blipFill>
        </p:spPr>
        <p:txBody>
          <a:bodyPr/>
          <a:lstStyle/>
          <a:p/>
        </p:txBody>
      </p:sp>
      <p:sp>
        <p:nvSpPr>
          <p:cNvPr id="9" name="TextBox 9"/>
          <p:cNvSpPr txBox="1"/>
          <p:nvPr/>
        </p:nvSpPr>
        <p:spPr>
          <a:xfrm>
            <a:off x="1094562" y="2717143"/>
            <a:ext cx="7995586" cy="2506466"/>
          </a:xfrm>
          <a:prstGeom prst="rect">
            <a:avLst/>
          </a:prstGeom>
        </p:spPr>
        <p:txBody>
          <a:bodyPr lIns="0" tIns="0" rIns="0" bIns="0" rtlCol="0" anchor="t">
            <a:spAutoFit/>
          </a:bodyPr>
          <a:lstStyle/>
          <a:p>
            <a:pPr algn="l">
              <a:lnSpc>
                <a:spcPts val="5018"/>
              </a:lnSpc>
            </a:pPr>
            <a:r>
              <a:rPr lang="en-US" sz="3323" b="1">
                <a:solidFill>
                  <a:srgbClr val="FFFFFF"/>
                </a:solidFill>
                <a:latin typeface="Aileron Ultra-Bold"/>
                <a:ea typeface="Aileron Ultra-Bold"/>
                <a:cs typeface="Aileron Ultra-Bold"/>
                <a:sym typeface="Aileron Ultra-Bold"/>
              </a:rPr>
              <a:t>Câu 2:  Kiểm tra dạng chuẩn Q(C,S,Z) F={CS → Z;Z → C}</a:t>
            </a:r>
          </a:p>
          <a:p>
            <a:pPr algn="l">
              <a:lnSpc>
                <a:spcPts val="5018"/>
              </a:lnSpc>
            </a:pPr>
            <a:endParaRPr lang="en-US" sz="3323" b="1">
              <a:solidFill>
                <a:srgbClr val="FFFFFF"/>
              </a:solidFill>
              <a:latin typeface="Aileron Ultra-Bold"/>
              <a:ea typeface="Aileron Ultra-Bold"/>
              <a:cs typeface="Aileron Ultra-Bold"/>
              <a:sym typeface="Aileron Ultra-Bold"/>
            </a:endParaRPr>
          </a:p>
          <a:p>
            <a:pPr marL="0" lvl="0" indent="0" algn="l">
              <a:lnSpc>
                <a:spcPts val="5018"/>
              </a:lnSpc>
            </a:pPr>
            <a:endParaRPr lang="en-US" sz="3323" b="1">
              <a:solidFill>
                <a:srgbClr val="FFFFFF"/>
              </a:solidFill>
              <a:latin typeface="Aileron Ultra-Bold"/>
              <a:ea typeface="Aileron Ultra-Bold"/>
              <a:cs typeface="Aileron Ultra-Bold"/>
              <a:sym typeface="Aileron Ultra-Bold"/>
            </a:endParaRPr>
          </a:p>
        </p:txBody>
      </p:sp>
      <p:sp>
        <p:nvSpPr>
          <p:cNvPr id="10" name="TextBox 10"/>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11" name="TextBox 11"/>
          <p:cNvSpPr txBox="1"/>
          <p:nvPr/>
        </p:nvSpPr>
        <p:spPr>
          <a:xfrm>
            <a:off x="1177110" y="7484145"/>
            <a:ext cx="6967447" cy="1481630"/>
          </a:xfrm>
          <a:prstGeom prst="rect">
            <a:avLst/>
          </a:prstGeom>
        </p:spPr>
        <p:txBody>
          <a:bodyPr lIns="0" tIns="0" rIns="0" bIns="0" rtlCol="0" anchor="t">
            <a:spAutoFit/>
          </a:bodyPr>
          <a:lstStyle/>
          <a:p>
            <a:pPr algn="just">
              <a:lnSpc>
                <a:spcPts val="4016"/>
              </a:lnSpc>
            </a:pPr>
            <a:r>
              <a:rPr lang="en-US" sz="2256" b="1">
                <a:solidFill>
                  <a:srgbClr val="000000"/>
                </a:solidFill>
                <a:latin typeface="Public Sans Bold"/>
                <a:ea typeface="Public Sans Bold"/>
                <a:cs typeface="Public Sans Bold"/>
                <a:sym typeface="Public Sans Bold"/>
              </a:rPr>
              <a:t>Kết luận: Khóa là CS,ZC.</a:t>
            </a:r>
          </a:p>
          <a:p>
            <a:pPr algn="just">
              <a:lnSpc>
                <a:spcPts val="4016"/>
              </a:lnSpc>
            </a:pPr>
            <a:r>
              <a:rPr lang="en-US" sz="2256" b="1">
                <a:solidFill>
                  <a:srgbClr val="000000"/>
                </a:solidFill>
                <a:latin typeface="Public Sans Bold"/>
                <a:ea typeface="Public Sans Bold"/>
                <a:cs typeface="Public Sans Bold"/>
                <a:sym typeface="Public Sans Bold"/>
              </a:rPr>
              <a:t>Đạt dạng chuẩn 3 vì Z, C là thuộc tính khóa.</a:t>
            </a:r>
          </a:p>
          <a:p>
            <a:pPr algn="just">
              <a:lnSpc>
                <a:spcPts val="4016"/>
              </a:lnSpc>
            </a:pPr>
            <a:endParaRPr lang="en-US" sz="2256" b="1">
              <a:solidFill>
                <a:srgbClr val="000000"/>
              </a:solidFill>
              <a:latin typeface="Public Sans Bold"/>
              <a:ea typeface="Public Sans Bold"/>
              <a:cs typeface="Public Sans Bold"/>
              <a:sym typeface="Public Sans Bold"/>
            </a:endParaRPr>
          </a:p>
        </p:txBody>
      </p:sp>
      <p:sp>
        <p:nvSpPr>
          <p:cNvPr id="12" name="TextBox 12"/>
          <p:cNvSpPr txBox="1"/>
          <p:nvPr/>
        </p:nvSpPr>
        <p:spPr>
          <a:xfrm>
            <a:off x="9090147" y="1736577"/>
            <a:ext cx="6056653" cy="2059242"/>
          </a:xfrm>
          <a:prstGeom prst="rect">
            <a:avLst/>
          </a:prstGeom>
        </p:spPr>
        <p:txBody>
          <a:bodyPr lIns="0" tIns="0" rIns="0" bIns="0" rtlCol="0" anchor="t">
            <a:spAutoFit/>
          </a:bodyPr>
          <a:lstStyle/>
          <a:p>
            <a:pPr algn="l">
              <a:lnSpc>
                <a:spcPts val="4060"/>
              </a:lnSpc>
            </a:pPr>
            <a:r>
              <a:rPr lang="en-US" sz="2900">
                <a:solidFill>
                  <a:srgbClr val="000000"/>
                </a:solidFill>
                <a:latin typeface="Public Sans"/>
                <a:ea typeface="Public Sans"/>
                <a:cs typeface="Public Sans"/>
                <a:sym typeface="Public Sans"/>
              </a:rPr>
              <a:t>Q(C,S,Z) F={CS → Z</a:t>
            </a:r>
          </a:p>
          <a:p>
            <a:pPr algn="l">
              <a:lnSpc>
                <a:spcPts val="4060"/>
              </a:lnSpc>
            </a:pPr>
            <a:r>
              <a:rPr lang="en-US" sz="2900">
                <a:solidFill>
                  <a:srgbClr val="000000"/>
                </a:solidFill>
                <a:latin typeface="Public Sans"/>
                <a:ea typeface="Public Sans"/>
                <a:cs typeface="Public Sans"/>
                <a:sym typeface="Public Sans"/>
              </a:rPr>
              <a:t>    Z → C}</a:t>
            </a:r>
          </a:p>
          <a:p>
            <a:pPr algn="l">
              <a:lnSpc>
                <a:spcPts val="4060"/>
              </a:lnSpc>
            </a:pPr>
            <a:r>
              <a:rPr lang="en-US" sz="2900">
                <a:solidFill>
                  <a:srgbClr val="000000"/>
                </a:solidFill>
                <a:latin typeface="Public Sans"/>
                <a:ea typeface="Public Sans"/>
                <a:cs typeface="Public Sans"/>
                <a:sym typeface="Public Sans"/>
              </a:rPr>
              <a:t>TN= {S} TG={C,Z} = Xi</a:t>
            </a:r>
          </a:p>
          <a:p>
            <a:pPr algn="l">
              <a:lnSpc>
                <a:spcPts val="4136"/>
              </a:lnSpc>
            </a:pPr>
            <a:r>
              <a:rPr lang="en-US" sz="2954">
                <a:solidFill>
                  <a:srgbClr val="000000"/>
                </a:solidFill>
                <a:latin typeface="Noto Serif Display"/>
                <a:ea typeface="Noto Serif Display"/>
                <a:cs typeface="Noto Serif Display"/>
                <a:sym typeface="Noto Serif Display"/>
              </a:rPr>
              <a:t>                                                </a:t>
            </a:r>
          </a:p>
        </p:txBody>
      </p:sp>
      <p:sp>
        <p:nvSpPr>
          <p:cNvPr id="13" name="TextBox 13"/>
          <p:cNvSpPr txBox="1"/>
          <p:nvPr/>
        </p:nvSpPr>
        <p:spPr>
          <a:xfrm>
            <a:off x="9144000" y="6081430"/>
            <a:ext cx="7384107" cy="1536065"/>
          </a:xfrm>
          <a:prstGeom prst="rect">
            <a:avLst/>
          </a:prstGeom>
        </p:spPr>
        <p:txBody>
          <a:bodyPr lIns="0" tIns="0" rIns="0" bIns="0" rtlCol="0" anchor="t">
            <a:spAutoFit/>
          </a:bodyPr>
          <a:lstStyle/>
          <a:p>
            <a:pPr algn="l">
              <a:lnSpc>
                <a:spcPts val="4060"/>
              </a:lnSpc>
            </a:pPr>
            <a:r>
              <a:rPr lang="en-US" sz="2900">
                <a:solidFill>
                  <a:srgbClr val="000000"/>
                </a:solidFill>
                <a:latin typeface="Public Sans"/>
                <a:ea typeface="Public Sans"/>
                <a:cs typeface="Public Sans"/>
                <a:sym typeface="Public Sans"/>
              </a:rPr>
              <a:t>Khóa là CS,ZC.</a:t>
            </a:r>
          </a:p>
          <a:p>
            <a:pPr algn="l">
              <a:lnSpc>
                <a:spcPts val="4060"/>
              </a:lnSpc>
            </a:pPr>
            <a:r>
              <a:rPr lang="en-US" sz="2900">
                <a:solidFill>
                  <a:srgbClr val="000000"/>
                </a:solidFill>
                <a:latin typeface="Public Sans"/>
                <a:ea typeface="Public Sans"/>
                <a:cs typeface="Public Sans"/>
                <a:sym typeface="Public Sans"/>
              </a:rPr>
              <a:t>Đạt dạng chuẩn 3 vì Z, C là thuộc tính khóa.</a:t>
            </a:r>
          </a:p>
          <a:p>
            <a:pPr algn="l">
              <a:lnSpc>
                <a:spcPts val="4060"/>
              </a:lnSpc>
            </a:pPr>
            <a:endParaRPr lang="en-US" sz="2900">
              <a:solidFill>
                <a:srgbClr val="000000"/>
              </a:solidFill>
              <a:latin typeface="Public Sans"/>
              <a:ea typeface="Public Sans"/>
              <a:cs typeface="Public Sans"/>
              <a:sym typeface="Public Sans"/>
            </a:endParaRPr>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82208" y="-1093916"/>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grpSp>
        <p:nvGrpSpPr>
          <p:cNvPr id="5" name="Group 5"/>
          <p:cNvGrpSpPr/>
          <p:nvPr/>
        </p:nvGrpSpPr>
        <p:grpSpPr>
          <a:xfrm>
            <a:off x="534629" y="6279826"/>
            <a:ext cx="7648915" cy="1999617"/>
            <a:chExt cx="2055417" cy="537337"/>
          </a:xfrm>
        </p:grpSpPr>
        <p:sp>
          <p:nvSpPr>
            <p:cNvPr id="6" name="Freeform 6"/>
            <p:cNvSpPr/>
            <p:nvPr/>
          </p:nvSpPr>
          <p:spPr>
            <a:xfrm>
              <a:off x="0" y="0"/>
              <a:ext cx="2055417" cy="537337"/>
            </a:xfrm>
            <a:custGeom>
              <a:rect l="l" t="t" r="r" b="b"/>
              <a:pathLst>
                <a:path w="2055417" h="537337">
                  <a:moveTo>
                    <a:pt x="0" y="0"/>
                  </a:moveTo>
                  <a:lnTo>
                    <a:pt x="2055417" y="0"/>
                  </a:lnTo>
                  <a:lnTo>
                    <a:pt x="2055417" y="537337"/>
                  </a:lnTo>
                  <a:lnTo>
                    <a:pt x="0" y="537337"/>
                  </a:lnTo>
                  <a:close/>
                </a:path>
              </a:pathLst>
            </a:custGeom>
            <a:solidFill>
              <a:srgbClr val="F2F2F2"/>
            </a:solidFill>
            <a:ln w="38100" cap="sq">
              <a:solidFill>
                <a:srgbClr val="000000"/>
              </a:solidFill>
              <a:prstDash val="solid"/>
              <a:miter/>
            </a:ln>
          </p:spPr>
          <p:txBody>
            <a:bodyPr/>
            <a:lstStyle/>
            <a:p/>
          </p:txBody>
        </p:sp>
        <p:sp>
          <p:nvSpPr>
            <p:cNvPr id="7" name="TextBox 7"/>
            <p:cNvSpPr txBox="1"/>
            <p:nvPr/>
          </p:nvSpPr>
          <p:spPr>
            <a:xfrm>
              <a:off x="0" y="-47625"/>
              <a:ext cx="2055417" cy="584962"/>
            </a:xfrm>
            <a:prstGeom prst="rect">
              <a:avLst/>
            </a:prstGeom>
          </p:spPr>
          <p:txBody>
            <a:bodyPr lIns="50800" tIns="50800" rIns="50800" bIns="50800" rtlCol="0" anchor="ctr"/>
            <a:lstStyle/>
            <a:p>
              <a:pPr algn="ctr">
                <a:lnSpc>
                  <a:spcPts val="3397"/>
                </a:lnSpc>
              </a:pPr>
            </a:p>
          </p:txBody>
        </p:sp>
      </p:grpSp>
      <p:sp>
        <p:nvSpPr>
          <p:cNvPr id="8" name="TextBox 8"/>
          <p:cNvSpPr txBox="1"/>
          <p:nvPr/>
        </p:nvSpPr>
        <p:spPr>
          <a:xfrm>
            <a:off x="302396" y="1703577"/>
            <a:ext cx="8267510" cy="4553712"/>
          </a:xfrm>
          <a:prstGeom prst="rect">
            <a:avLst/>
          </a:prstGeom>
        </p:spPr>
        <p:txBody>
          <a:bodyPr lIns="0" tIns="0" rIns="0" bIns="0" rtlCol="0" anchor="t">
            <a:spAutoFit/>
          </a:bodyPr>
          <a:lstStyle/>
          <a:p>
            <a:pPr algn="l">
              <a:lnSpc>
                <a:spcPts val="3624"/>
              </a:lnSpc>
            </a:pPr>
            <a:r>
              <a:rPr lang="en-US" sz="2400" b="1">
                <a:solidFill>
                  <a:srgbClr val="FFFFFF"/>
                </a:solidFill>
                <a:latin typeface="Aileron Ultra-Bold"/>
                <a:ea typeface="Aileron Ultra-Bold"/>
                <a:cs typeface="Aileron Ultra-Bold"/>
                <a:sym typeface="Aileron Ultra-Bold"/>
              </a:rPr>
              <a:t>Câu 3: Cho lược đồ CSDL</a:t>
            </a:r>
          </a:p>
          <a:p>
            <a:pPr algn="l">
              <a:lnSpc>
                <a:spcPts val="3624"/>
              </a:lnSpc>
            </a:pPr>
            <a:r>
              <a:rPr lang="en-US" sz="2400" b="1">
                <a:solidFill>
                  <a:srgbClr val="FFFFFF"/>
                </a:solidFill>
                <a:latin typeface="Aileron Ultra-Bold"/>
                <a:ea typeface="Aileron Ultra-Bold"/>
                <a:cs typeface="Aileron Ultra-Bold"/>
                <a:sym typeface="Aileron Ultra-Bold"/>
              </a:rPr>
              <a:t>Kehoach (NGAY, GIO, PHONG, MONHOC, GIAOVIEN) </a:t>
            </a:r>
          </a:p>
          <a:p>
            <a:pPr algn="l">
              <a:lnSpc>
                <a:spcPts val="3624"/>
              </a:lnSpc>
            </a:pPr>
            <a:r>
              <a:rPr lang="en-US" sz="2400" b="1">
                <a:solidFill>
                  <a:srgbClr val="FFFFFF"/>
                </a:solidFill>
                <a:latin typeface="Aileron Ultra-Bold"/>
                <a:ea typeface="Aileron Ultra-Bold"/>
                <a:cs typeface="Aileron Ultra-Bold"/>
                <a:sym typeface="Aileron Ultra-Bold"/>
              </a:rPr>
              <a:t>F={NGAY,GIO,PHONG→MONHOC</a:t>
            </a:r>
          </a:p>
          <a:p>
            <a:pPr algn="l">
              <a:lnSpc>
                <a:spcPts val="3624"/>
              </a:lnSpc>
            </a:pPr>
            <a:r>
              <a:rPr lang="en-US" sz="2400" b="1">
                <a:solidFill>
                  <a:srgbClr val="FFFFFF"/>
                </a:solidFill>
                <a:latin typeface="Aileron Ultra-Bold"/>
                <a:ea typeface="Aileron Ultra-Bold"/>
                <a:cs typeface="Aileron Ultra-Bold"/>
                <a:sym typeface="Aileron Ultra-Bold"/>
              </a:rPr>
              <a:t>MONHOC, NGAY→GIAOVIEN NGAY, GIO, PHONG →GIAOVIEN</a:t>
            </a:r>
          </a:p>
          <a:p>
            <a:pPr algn="l">
              <a:lnSpc>
                <a:spcPts val="3624"/>
              </a:lnSpc>
            </a:pPr>
            <a:r>
              <a:rPr lang="en-US" sz="2400" b="1">
                <a:solidFill>
                  <a:srgbClr val="FFFFFF"/>
                </a:solidFill>
                <a:latin typeface="Aileron Ultra-Bold"/>
                <a:ea typeface="Aileron Ultra-Bold"/>
                <a:cs typeface="Aileron Ultra-Bold"/>
                <a:sym typeface="Aileron Ultra-Bold"/>
              </a:rPr>
              <a:t>MONHOC→GIAOVIEN}</a:t>
            </a:r>
          </a:p>
          <a:p>
            <a:pPr algn="l">
              <a:lnSpc>
                <a:spcPts val="3624"/>
              </a:lnSpc>
            </a:pPr>
            <a:r>
              <a:rPr lang="en-US" sz="2400" b="1">
                <a:solidFill>
                  <a:srgbClr val="FFFFFF"/>
                </a:solidFill>
                <a:latin typeface="Aileron Ultra-Bold"/>
                <a:ea typeface="Aileron Ultra-Bold"/>
                <a:cs typeface="Aileron Ultra-Bold"/>
                <a:sym typeface="Aileron Ultra-Bold"/>
              </a:rPr>
              <a:t>Xác định dạng chuẩn cao nhất của Kehoach</a:t>
            </a:r>
          </a:p>
          <a:p>
            <a:pPr algn="l">
              <a:lnSpc>
                <a:spcPts val="3624"/>
              </a:lnSpc>
            </a:pPr>
            <a:r>
              <a:rPr lang="en-US" sz="2400" b="1">
                <a:solidFill>
                  <a:srgbClr val="FFFFFF"/>
                </a:solidFill>
                <a:latin typeface="Aileron Ultra-Bold"/>
                <a:ea typeface="Aileron Ultra-Bold"/>
                <a:cs typeface="Aileron Ultra-Bold"/>
                <a:sym typeface="Aileron Ultra-Bold"/>
              </a:rPr>
              <a:t> </a:t>
            </a:r>
          </a:p>
          <a:p>
            <a:pPr algn="l">
              <a:lnSpc>
                <a:spcPts val="3624"/>
              </a:lnSpc>
            </a:pPr>
            <a:endParaRPr lang="en-US" sz="2400" b="1">
              <a:solidFill>
                <a:srgbClr val="FFFFFF"/>
              </a:solidFill>
              <a:latin typeface="Aileron Ultra-Bold"/>
              <a:ea typeface="Aileron Ultra-Bold"/>
              <a:cs typeface="Aileron Ultra-Bold"/>
              <a:sym typeface="Aileron Ultra-Bold"/>
            </a:endParaRPr>
          </a:p>
          <a:p>
            <a:pPr marL="0" lvl="0" indent="0" algn="l">
              <a:lnSpc>
                <a:spcPts val="3624"/>
              </a:lnSpc>
            </a:pPr>
            <a:endParaRPr lang="en-US" sz="2400" b="1">
              <a:solidFill>
                <a:srgbClr val="FFFFFF"/>
              </a:solidFill>
              <a:latin typeface="Aileron Ultra-Bold"/>
              <a:ea typeface="Aileron Ultra-Bold"/>
              <a:cs typeface="Aileron Ultra-Bold"/>
              <a:sym typeface="Aileron Ultra-Bold"/>
            </a:endParaRPr>
          </a:p>
        </p:txBody>
      </p:sp>
      <p:sp>
        <p:nvSpPr>
          <p:cNvPr id="9" name="TextBox 9"/>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10" name="TextBox 10"/>
          <p:cNvSpPr txBox="1"/>
          <p:nvPr/>
        </p:nvSpPr>
        <p:spPr>
          <a:xfrm>
            <a:off x="732240" y="6446496"/>
            <a:ext cx="7110571" cy="2491280"/>
          </a:xfrm>
          <a:prstGeom prst="rect">
            <a:avLst/>
          </a:prstGeom>
        </p:spPr>
        <p:txBody>
          <a:bodyPr lIns="0" tIns="0" rIns="0" bIns="0" rtlCol="0" anchor="t">
            <a:spAutoFit/>
          </a:bodyPr>
          <a:lstStyle/>
          <a:p>
            <a:pPr algn="just">
              <a:lnSpc>
                <a:spcPts val="4016"/>
              </a:lnSpc>
            </a:pPr>
            <a:r>
              <a:rPr lang="en-US" sz="2256" b="1">
                <a:solidFill>
                  <a:srgbClr val="000000"/>
                </a:solidFill>
                <a:latin typeface="Public Sans Bold"/>
                <a:ea typeface="Public Sans Bold"/>
                <a:cs typeface="Public Sans Bold"/>
                <a:sym typeface="Public Sans Bold"/>
              </a:rPr>
              <a:t>Kết luận: Lược đồ quan hệ Kehoach ở dạng chuẩn cao nhất là 2NF, vì không thỏa mãn điều kiện của 3NF.</a:t>
            </a:r>
          </a:p>
          <a:p>
            <a:pPr algn="just">
              <a:lnSpc>
                <a:spcPts val="4016"/>
              </a:lnSpc>
            </a:pPr>
            <a:endParaRPr lang="en-US" sz="2256" b="1">
              <a:solidFill>
                <a:srgbClr val="000000"/>
              </a:solidFill>
              <a:latin typeface="Public Sans Bold"/>
              <a:ea typeface="Public Sans Bold"/>
              <a:cs typeface="Public Sans Bold"/>
              <a:sym typeface="Public Sans Bold"/>
            </a:endParaRPr>
          </a:p>
          <a:p>
            <a:pPr algn="just">
              <a:lnSpc>
                <a:spcPts val="4016"/>
              </a:lnSpc>
            </a:pPr>
            <a:endParaRPr lang="en-US" sz="2256" b="1">
              <a:solidFill>
                <a:srgbClr val="000000"/>
              </a:solidFill>
              <a:latin typeface="Public Sans Bold"/>
              <a:ea typeface="Public Sans Bold"/>
              <a:cs typeface="Public Sans Bold"/>
              <a:sym typeface="Public Sans Bold"/>
            </a:endParaRPr>
          </a:p>
        </p:txBody>
      </p:sp>
      <p:sp>
        <p:nvSpPr>
          <p:cNvPr id="11" name="TextBox 11"/>
          <p:cNvSpPr txBox="1"/>
          <p:nvPr/>
        </p:nvSpPr>
        <p:spPr>
          <a:xfrm>
            <a:off x="8569906" y="858648"/>
            <a:ext cx="9444154" cy="8503028"/>
          </a:xfrm>
          <a:prstGeom prst="rect">
            <a:avLst/>
          </a:prstGeom>
        </p:spPr>
        <p:txBody>
          <a:bodyPr lIns="0" tIns="0" rIns="0" bIns="0" rtlCol="0" anchor="t">
            <a:spAutoFit/>
          </a:bodyPr>
          <a:lstStyle/>
          <a:p>
            <a:pPr algn="l">
              <a:lnSpc>
                <a:spcPts val="4199"/>
              </a:lnSpc>
            </a:pPr>
            <a:r>
              <a:rPr lang="en-US" sz="2999">
                <a:solidFill>
                  <a:srgbClr val="000000"/>
                </a:solidFill>
                <a:latin typeface="Public Sans"/>
                <a:ea typeface="Public Sans"/>
                <a:cs typeface="Public Sans"/>
                <a:sym typeface="Public Sans"/>
              </a:rPr>
              <a:t>1. Kiểm tra 1NF :Quan hệ Kehoach đã ở dạng chuẩn 1NF vì không có thuộc tính lặp và mỗi cột chỉ chứa giá trị đơn trị.</a:t>
            </a:r>
          </a:p>
          <a:p>
            <a:pPr algn="l">
              <a:lnSpc>
                <a:spcPts val="4199"/>
              </a:lnSpc>
            </a:pPr>
            <a:r>
              <a:rPr lang="en-US" sz="2999">
                <a:solidFill>
                  <a:srgbClr val="000000"/>
                </a:solidFill>
                <a:latin typeface="Public Sans"/>
                <a:ea typeface="Public Sans"/>
                <a:cs typeface="Public Sans"/>
                <a:sym typeface="Public Sans"/>
              </a:rPr>
              <a:t>2. Kiểm tra 2NF: </a:t>
            </a:r>
          </a:p>
          <a:p>
            <a:pPr algn="l">
              <a:lnSpc>
                <a:spcPts val="4199"/>
              </a:lnSpc>
            </a:pPr>
            <a:r>
              <a:rPr lang="en-US" sz="2999">
                <a:solidFill>
                  <a:srgbClr val="000000"/>
                </a:solidFill>
                <a:latin typeface="Public Sans"/>
                <a:ea typeface="Public Sans"/>
                <a:cs typeface="Public Sans"/>
                <a:sym typeface="Public Sans"/>
              </a:rPr>
              <a:t>- Xác định các khóa chính của quan hệ: Từ tập phụ thuộc hàm, ta thấy rằng tập {NGAY, GIO,PHONG} là một khóa chính vì nó xác định duy nhất các thuộc tính còn lại.</a:t>
            </a:r>
          </a:p>
          <a:p>
            <a:pPr algn="l">
              <a:lnSpc>
                <a:spcPts val="4199"/>
              </a:lnSpc>
            </a:pPr>
            <a:r>
              <a:rPr lang="en-US" sz="2999">
                <a:solidFill>
                  <a:srgbClr val="000000"/>
                </a:solidFill>
                <a:latin typeface="Public Sans"/>
                <a:ea typeface="Public Sans"/>
                <a:cs typeface="Public Sans"/>
                <a:sym typeface="Public Sans"/>
              </a:rPr>
              <a:t>- Kiểm tra phụ thuộc hàm không đầy đủ vào khóa: Không có phụ thuộc hàm nào không đầy đủ vì các thuộc tính của khóa chính không bị loại bỏ.</a:t>
            </a:r>
          </a:p>
          <a:p>
            <a:pPr algn="l">
              <a:lnSpc>
                <a:spcPts val="4199"/>
              </a:lnSpc>
            </a:pPr>
            <a:r>
              <a:rPr lang="en-US" sz="2999">
                <a:solidFill>
                  <a:srgbClr val="000000"/>
                </a:solidFill>
                <a:latin typeface="Public Sans"/>
                <a:ea typeface="Public Sans"/>
                <a:cs typeface="Public Sans"/>
                <a:sym typeface="Public Sans"/>
              </a:rPr>
              <a:t>3. Kiểm tra 3NF (Dạng chuẩn thứ ba):</a:t>
            </a:r>
          </a:p>
          <a:p>
            <a:pPr algn="l">
              <a:lnSpc>
                <a:spcPts val="4199"/>
              </a:lnSpc>
            </a:pPr>
            <a:r>
              <a:rPr lang="en-US" sz="2999">
                <a:solidFill>
                  <a:srgbClr val="000000"/>
                </a:solidFill>
                <a:latin typeface="Public Sans"/>
                <a:ea typeface="Public Sans"/>
                <a:cs typeface="Public Sans"/>
                <a:sym typeface="Public Sans"/>
              </a:rPr>
              <a:t>Quan hệ không đạt chuẩn 3NF vì có phụ thuộc bắc cầu: MONHOC -&gt; GIAOVIEN, trong đó MONHOC không phải là khóa chính.</a:t>
            </a:r>
          </a:p>
          <a:p>
            <a:pPr algn="l">
              <a:lnSpc>
                <a:spcPts val="4199"/>
              </a:lnSpc>
            </a:pPr>
            <a:endParaRPr lang="en-US" sz="2999">
              <a:solidFill>
                <a:srgbClr val="000000"/>
              </a:solidFill>
              <a:latin typeface="Public Sans"/>
              <a:ea typeface="Public Sans"/>
              <a:cs typeface="Public Sans"/>
              <a:sym typeface="Public Sans"/>
            </a:endParaRP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sp>
        <p:nvSpPr>
          <p:cNvPr id="9" name="TextBox 9"/>
          <p:cNvSpPr txBox="1"/>
          <p:nvPr/>
        </p:nvSpPr>
        <p:spPr>
          <a:xfrm>
            <a:off x="5822111" y="4766310"/>
            <a:ext cx="6481928" cy="830580"/>
          </a:xfrm>
          <a:prstGeom prst="rect">
            <a:avLst/>
          </a:prstGeom>
        </p:spPr>
        <p:txBody>
          <a:bodyPr lIns="0" tIns="0" rIns="0" bIns="0" rtlCol="0" anchor="t">
            <a:spAutoFit/>
          </a:bodyPr>
          <a:lstStyle/>
          <a:p>
            <a:pPr marL="0" lvl="0" indent="0" algn="l">
              <a:lnSpc>
                <a:spcPts val="6360"/>
              </a:lnSpc>
              <a:spcBef>
                <a:spcPct val="0"/>
              </a:spcBef>
            </a:pPr>
            <a:r>
              <a:rPr lang="en-US" sz="6000" b="1">
                <a:solidFill>
                  <a:srgbClr val="004CCF"/>
                </a:solidFill>
                <a:latin typeface="Aileron Ultra-Bold"/>
                <a:ea typeface="Aileron Ultra-Bold"/>
                <a:cs typeface="Aileron Ultra-Bold"/>
                <a:sym typeface="Aileron Ultra-Bold"/>
              </a:rPr>
              <a:t>Bài tập tổng hợp</a:t>
            </a:r>
          </a:p>
        </p:txBody>
      </p:sp>
      <p:grpSp>
        <p:nvGrpSpPr>
          <p:cNvPr id="10" name="Group 10"/>
          <p:cNvGrpSpPr/>
          <p:nvPr/>
        </p:nvGrpSpPr>
        <p:grpSpPr>
          <a:xfrm>
            <a:off x="6893086" y="6030741"/>
            <a:ext cx="4339978" cy="731303"/>
            <a:chExt cx="1166239" cy="196516"/>
          </a:xfrm>
        </p:grpSpPr>
        <p:sp>
          <p:nvSpPr>
            <p:cNvPr id="11" name="Freeform 11"/>
            <p:cNvSpPr/>
            <p:nvPr/>
          </p:nvSpPr>
          <p:spPr>
            <a:xfrm>
              <a:off x="0" y="0"/>
              <a:ext cx="1166239" cy="196516"/>
            </a:xfrm>
            <a:custGeom>
              <a:rect l="l" t="t" r="r" b="b"/>
              <a:pathLst>
                <a:path w="1166239" h="196516">
                  <a:moveTo>
                    <a:pt x="0" y="0"/>
                  </a:moveTo>
                  <a:lnTo>
                    <a:pt x="1166239" y="0"/>
                  </a:lnTo>
                  <a:lnTo>
                    <a:pt x="1166239" y="196516"/>
                  </a:lnTo>
                  <a:lnTo>
                    <a:pt x="0" y="196516"/>
                  </a:lnTo>
                  <a:close/>
                </a:path>
              </a:pathLst>
            </a:custGeom>
            <a:solidFill>
              <a:srgbClr val="F2F2F2"/>
            </a:solidFill>
            <a:ln w="38100" cap="sq">
              <a:solidFill>
                <a:srgbClr val="000000"/>
              </a:solidFill>
              <a:prstDash val="solid"/>
              <a:miter/>
            </a:ln>
          </p:spPr>
          <p:txBody>
            <a:bodyPr/>
            <a:lstStyle/>
            <a:p/>
          </p:txBody>
        </p:sp>
        <p:sp>
          <p:nvSpPr>
            <p:cNvPr id="12" name="TextBox 12"/>
            <p:cNvSpPr txBox="1"/>
            <p:nvPr/>
          </p:nvSpPr>
          <p:spPr>
            <a:xfrm>
              <a:off x="0" y="-47625"/>
              <a:ext cx="1166239" cy="244141"/>
            </a:xfrm>
            <a:prstGeom prst="rect">
              <a:avLst/>
            </a:prstGeom>
          </p:spPr>
          <p:txBody>
            <a:bodyPr lIns="50800" tIns="50800" rIns="50800" bIns="50800" rtlCol="0" anchor="ctr"/>
            <a:lstStyle/>
            <a:p>
              <a:pPr algn="ctr">
                <a:lnSpc>
                  <a:spcPts val="3397"/>
                </a:lnSpc>
              </a:pPr>
            </a:p>
          </p:txBody>
        </p:sp>
      </p:grpSp>
      <p:sp>
        <p:nvSpPr>
          <p:cNvPr id="13" name="TextBox 13"/>
          <p:cNvSpPr txBox="1"/>
          <p:nvPr/>
        </p:nvSpPr>
        <p:spPr>
          <a:xfrm>
            <a:off x="7174920" y="5987770"/>
            <a:ext cx="3799472" cy="636270"/>
          </a:xfrm>
          <a:prstGeom prst="rect">
            <a:avLst/>
          </a:prstGeom>
        </p:spPr>
        <p:txBody>
          <a:bodyPr lIns="0" tIns="0" rIns="0" bIns="0" rtlCol="0" anchor="t">
            <a:spAutoFit/>
          </a:bodyPr>
          <a:lstStyle/>
          <a:p>
            <a:pPr algn="just">
              <a:lnSpc>
                <a:spcPts val="5340"/>
              </a:lnSpc>
            </a:pPr>
            <a:r>
              <a:rPr lang="en-US" sz="3000" b="1">
                <a:solidFill>
                  <a:srgbClr val="000000"/>
                </a:solidFill>
                <a:latin typeface="Public Sans Bold"/>
                <a:ea typeface="Public Sans Bold"/>
                <a:cs typeface="Public Sans Bold"/>
                <a:sym typeface="Public Sans Bold"/>
              </a:rPr>
              <a:t>Huỳnh Phương Anh</a:t>
            </a: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82208" y="-1356764"/>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248725" y="253287"/>
            <a:ext cx="7540414" cy="4145153"/>
          </a:xfrm>
          <a:prstGeom prst="rect">
            <a:avLst/>
          </a:prstGeom>
        </p:spPr>
        <p:txBody>
          <a:bodyPr lIns="0" tIns="0" rIns="0" bIns="0" rtlCol="0" anchor="t">
            <a:spAutoFit/>
          </a:bodyPr>
          <a:lstStyle/>
          <a:p>
            <a:pPr algn="l">
              <a:lnSpc>
                <a:spcPts val="4983"/>
              </a:lnSpc>
            </a:pPr>
            <a:r>
              <a:rPr lang="en-US" sz="3300" b="1">
                <a:solidFill>
                  <a:srgbClr val="FFFFFF"/>
                </a:solidFill>
                <a:latin typeface="Aileron Ultra-Bold"/>
                <a:ea typeface="Aileron Ultra-Bold"/>
                <a:cs typeface="Aileron Ultra-Bold"/>
                <a:sym typeface="Aileron Ultra-Bold"/>
              </a:rPr>
              <a:t>Câu 1: Xác định dạng chuẩn của các lược đồ quan hệ</a:t>
            </a:r>
          </a:p>
          <a:p>
            <a:pPr algn="l">
              <a:lnSpc>
                <a:spcPts val="4379"/>
              </a:lnSpc>
            </a:pPr>
            <a:endParaRPr lang="en-US" sz="3300" b="1">
              <a:solidFill>
                <a:srgbClr val="FFFFFF"/>
              </a:solidFill>
              <a:latin typeface="Aileron Ultra-Bold"/>
              <a:ea typeface="Aileron Ultra-Bold"/>
              <a:cs typeface="Aileron Ultra-Bold"/>
              <a:sym typeface="Aileron Ultra-Bold"/>
            </a:endParaRPr>
          </a:p>
          <a:p>
            <a:pPr algn="l">
              <a:lnSpc>
                <a:spcPts val="4983"/>
              </a:lnSpc>
            </a:pPr>
            <a:r>
              <a:rPr lang="en-US" sz="3300" b="1">
                <a:solidFill>
                  <a:srgbClr val="FFFFFF"/>
                </a:solidFill>
                <a:latin typeface="Aileron Ultra-Bold"/>
                <a:ea typeface="Aileron Ultra-Bold"/>
                <a:cs typeface="Aileron Ultra-Bold"/>
                <a:sym typeface="Aileron Ultra-Bold"/>
              </a:rPr>
              <a:t>a) Q(ABCDEG)</a:t>
            </a:r>
          </a:p>
          <a:p>
            <a:pPr algn="l">
              <a:lnSpc>
                <a:spcPts val="4983"/>
              </a:lnSpc>
            </a:pPr>
            <a:r>
              <a:rPr lang="en-US" sz="3300" b="1">
                <a:solidFill>
                  <a:srgbClr val="FFFFFF"/>
                </a:solidFill>
                <a:latin typeface="Aileron Ultra-Bold"/>
                <a:ea typeface="Aileron Ultra-Bold"/>
                <a:cs typeface="Aileron Ultra-Bold"/>
                <a:sym typeface="Aileron Ultra-Bold"/>
              </a:rPr>
              <a:t>F = {A → BC, C → DE, E → G}</a:t>
            </a:r>
          </a:p>
          <a:p>
            <a:pPr algn="l">
              <a:lnSpc>
                <a:spcPts val="4379"/>
              </a:lnSpc>
            </a:pPr>
            <a:endParaRPr lang="en-US" sz="3300" b="1">
              <a:solidFill>
                <a:srgbClr val="FFFFFF"/>
              </a:solidFill>
              <a:latin typeface="Aileron Ultra-Bold"/>
              <a:ea typeface="Aileron Ultra-Bold"/>
              <a:cs typeface="Aileron Ultra-Bold"/>
              <a:sym typeface="Aileron Ultra-Bold"/>
            </a:endParaRPr>
          </a:p>
          <a:p>
            <a:pPr marL="0" lvl="0" indent="0" algn="l">
              <a:lnSpc>
                <a:spcPts val="4379"/>
              </a:lnSpc>
            </a:pPr>
            <a:endParaRPr lang="en-US" sz="3300" b="1">
              <a:solidFill>
                <a:srgbClr val="FFFFFF"/>
              </a:solidFill>
              <a:latin typeface="Aileron Ultra-Bold"/>
              <a:ea typeface="Aileron Ultra-Bold"/>
              <a:cs typeface="Aileron Ultra-Bold"/>
              <a:sym typeface="Aileron Ultra-Bold"/>
            </a:endParaRPr>
          </a:p>
        </p:txBody>
      </p:sp>
      <p:sp>
        <p:nvSpPr>
          <p:cNvPr id="6" name="TextBox 6"/>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7" name="TextBox 7"/>
          <p:cNvSpPr txBox="1"/>
          <p:nvPr/>
        </p:nvSpPr>
        <p:spPr>
          <a:xfrm>
            <a:off x="8511292" y="115577"/>
            <a:ext cx="9199508" cy="5027923"/>
          </a:xfrm>
          <a:prstGeom prst="rect">
            <a:avLst/>
          </a:prstGeom>
        </p:spPr>
        <p:txBody>
          <a:bodyPr lIns="0" tIns="0" rIns="0" bIns="0" rtlCol="0" anchor="t">
            <a:spAutoFit/>
          </a:bodyPr>
          <a:lstStyle/>
          <a:p>
            <a:pPr algn="l">
              <a:lnSpc>
                <a:spcPts val="3053"/>
              </a:lnSpc>
            </a:pPr>
            <a:r>
              <a:rPr lang="en-US" sz="2180">
                <a:solidFill>
                  <a:srgbClr val="000000"/>
                </a:solidFill>
                <a:latin typeface="Public Sans"/>
                <a:ea typeface="Public Sans"/>
                <a:cs typeface="Public Sans"/>
                <a:sym typeface="Public Sans"/>
              </a:rPr>
              <a:t> 1. Kiểm tra khóa</a:t>
            </a:r>
          </a:p>
          <a:p>
            <a:pPr algn="l">
              <a:lnSpc>
                <a:spcPts val="3053"/>
              </a:lnSpc>
            </a:pPr>
            <a:r>
              <a:rPr lang="en-US" sz="2180">
                <a:solidFill>
                  <a:srgbClr val="000000"/>
                </a:solidFill>
                <a:latin typeface="Public Sans"/>
                <a:ea typeface="Public Sans"/>
                <a:cs typeface="Public Sans"/>
                <a:sym typeface="Public Sans"/>
              </a:rPr>
              <a:t>Tính bao đóng A⁺:</a:t>
            </a:r>
          </a:p>
          <a:p>
            <a:pPr algn="l">
              <a:lnSpc>
                <a:spcPts val="3053"/>
              </a:lnSpc>
            </a:pPr>
            <a:r>
              <a:rPr lang="en-US" sz="2180">
                <a:solidFill>
                  <a:srgbClr val="000000"/>
                </a:solidFill>
                <a:latin typeface="Public Sans"/>
                <a:ea typeface="Public Sans"/>
                <a:cs typeface="Public Sans"/>
                <a:sym typeface="Public Sans"/>
              </a:rPr>
              <a:t>A → BC</a:t>
            </a:r>
          </a:p>
          <a:p>
            <a:pPr algn="l">
              <a:lnSpc>
                <a:spcPts val="3053"/>
              </a:lnSpc>
            </a:pPr>
            <a:r>
              <a:rPr lang="en-US" sz="2180">
                <a:solidFill>
                  <a:srgbClr val="000000"/>
                </a:solidFill>
                <a:latin typeface="Public Sans"/>
                <a:ea typeface="Public Sans"/>
                <a:cs typeface="Public Sans"/>
                <a:sym typeface="Public Sans"/>
              </a:rPr>
              <a:t>C → DE</a:t>
            </a:r>
          </a:p>
          <a:p>
            <a:pPr algn="l">
              <a:lnSpc>
                <a:spcPts val="3053"/>
              </a:lnSpc>
            </a:pPr>
            <a:r>
              <a:rPr lang="en-US" sz="2180">
                <a:solidFill>
                  <a:srgbClr val="000000"/>
                </a:solidFill>
                <a:latin typeface="Public Sans"/>
                <a:ea typeface="Public Sans"/>
                <a:cs typeface="Public Sans"/>
                <a:sym typeface="Public Sans"/>
              </a:rPr>
              <a:t>E → G</a:t>
            </a:r>
          </a:p>
          <a:p>
            <a:pPr algn="l">
              <a:lnSpc>
                <a:spcPts val="3053"/>
              </a:lnSpc>
            </a:pPr>
            <a:r>
              <a:rPr lang="en-US" sz="2180">
                <a:solidFill>
                  <a:srgbClr val="000000"/>
                </a:solidFill>
                <a:latin typeface="Public Sans"/>
                <a:ea typeface="Public Sans"/>
                <a:cs typeface="Public Sans"/>
                <a:sym typeface="Public Sans"/>
              </a:rPr>
              <a:t>⟹ A⁺ = {A, B, C, D, E, G} = toàn bộ Q</a:t>
            </a:r>
          </a:p>
          <a:p>
            <a:pPr algn="l">
              <a:lnSpc>
                <a:spcPts val="3053"/>
              </a:lnSpc>
            </a:pPr>
            <a:r>
              <a:rPr lang="en-US" sz="2180">
                <a:solidFill>
                  <a:srgbClr val="000000"/>
                </a:solidFill>
                <a:latin typeface="Public Sans"/>
                <a:ea typeface="Public Sans"/>
                <a:cs typeface="Public Sans"/>
                <a:sym typeface="Public Sans"/>
              </a:rPr>
              <a:t>→ A là khóa</a:t>
            </a:r>
          </a:p>
          <a:p>
            <a:pPr algn="l">
              <a:lnSpc>
                <a:spcPts val="3053"/>
              </a:lnSpc>
            </a:pPr>
            <a:r>
              <a:rPr lang="en-US" sz="2180">
                <a:solidFill>
                  <a:srgbClr val="000000"/>
                </a:solidFill>
                <a:latin typeface="Public Sans"/>
                <a:ea typeface="Public Sans"/>
                <a:cs typeface="Public Sans"/>
                <a:sym typeface="Public Sans"/>
              </a:rPr>
              <a:t>2. Dạng chuẩn:</a:t>
            </a:r>
          </a:p>
          <a:p>
            <a:pPr algn="l">
              <a:lnSpc>
                <a:spcPts val="3053"/>
              </a:lnSpc>
            </a:pPr>
            <a:r>
              <a:rPr lang="en-US" sz="2180">
                <a:solidFill>
                  <a:srgbClr val="000000"/>
                </a:solidFill>
                <a:latin typeface="Public Sans"/>
                <a:ea typeface="Public Sans"/>
                <a:cs typeface="Public Sans"/>
                <a:sym typeface="Public Sans"/>
              </a:rPr>
              <a:t>Có phụ thuộc không đơn thuộc tính bên phải: A → BC, C → DE</a:t>
            </a:r>
          </a:p>
          <a:p>
            <a:pPr algn="l">
              <a:lnSpc>
                <a:spcPts val="3053"/>
              </a:lnSpc>
            </a:pPr>
            <a:r>
              <a:rPr lang="en-US" sz="2180">
                <a:solidFill>
                  <a:srgbClr val="000000"/>
                </a:solidFill>
                <a:latin typeface="Public Sans"/>
                <a:ea typeface="Public Sans"/>
                <a:cs typeface="Public Sans"/>
                <a:sym typeface="Public Sans"/>
              </a:rPr>
              <a:t>→ Không đạt 2NF</a:t>
            </a:r>
          </a:p>
          <a:p>
            <a:pPr algn="l">
              <a:lnSpc>
                <a:spcPts val="3053"/>
              </a:lnSpc>
            </a:pPr>
            <a:r>
              <a:rPr lang="en-US" sz="2180">
                <a:solidFill>
                  <a:srgbClr val="000000"/>
                </a:solidFill>
                <a:latin typeface="Public Sans"/>
                <a:ea typeface="Public Sans"/>
                <a:cs typeface="Public Sans"/>
                <a:sym typeface="Public Sans"/>
              </a:rPr>
              <a:t>→ Không đạt 3NF hoặc BCNF nếu chưa tách</a:t>
            </a:r>
          </a:p>
          <a:p>
            <a:pPr algn="l">
              <a:lnSpc>
                <a:spcPts val="3053"/>
              </a:lnSpc>
            </a:pPr>
            <a:r>
              <a:rPr lang="en-US" sz="2180">
                <a:solidFill>
                  <a:srgbClr val="000000"/>
                </a:solidFill>
                <a:latin typeface="Public Sans"/>
                <a:ea typeface="Public Sans"/>
                <a:cs typeface="Public Sans"/>
                <a:sym typeface="Public Sans"/>
              </a:rPr>
              <a:t>⟹ Dạng chuẩn: 1NF</a:t>
            </a:r>
          </a:p>
          <a:p>
            <a:pPr algn="l">
              <a:lnSpc>
                <a:spcPts val="3053"/>
              </a:lnSpc>
            </a:pPr>
            <a:endParaRPr lang="en-US" sz="2180">
              <a:solidFill>
                <a:srgbClr val="000000"/>
              </a:solidFill>
              <a:latin typeface="Public Sans"/>
              <a:ea typeface="Public Sans"/>
              <a:cs typeface="Public Sans"/>
              <a:sym typeface="Public Sans"/>
            </a:endParaRPr>
          </a:p>
        </p:txBody>
      </p:sp>
      <p:sp>
        <p:nvSpPr>
          <p:cNvPr id="8" name="AutoShape 8"/>
          <p:cNvSpPr/>
          <p:nvPr/>
        </p:nvSpPr>
        <p:spPr>
          <a:xfrm>
            <a:off x="82208" y="4880652"/>
            <a:ext cx="18198232" cy="0"/>
          </a:xfrm>
          <a:prstGeom prst="line">
            <a:avLst/>
          </a:prstGeom>
          <a:ln w="38100" cap="flat">
            <a:solidFill>
              <a:srgbClr val="000000"/>
            </a:solidFill>
            <a:prstDash val="sysDash"/>
            <a:headEnd type="none" w="sm" len="sm"/>
            <a:tailEnd type="none" w="sm" len="sm"/>
          </a:ln>
        </p:spPr>
        <p:txBody>
          <a:bodyPr/>
          <a:lstStyle/>
          <a:p/>
        </p:txBody>
      </p:sp>
      <p:sp>
        <p:nvSpPr>
          <p:cNvPr id="9" name="TextBox 9"/>
          <p:cNvSpPr txBox="1"/>
          <p:nvPr/>
        </p:nvSpPr>
        <p:spPr>
          <a:xfrm>
            <a:off x="248725" y="5409916"/>
            <a:ext cx="5775229" cy="2174287"/>
          </a:xfrm>
          <a:prstGeom prst="rect">
            <a:avLst/>
          </a:prstGeom>
        </p:spPr>
        <p:txBody>
          <a:bodyPr lIns="0" tIns="0" rIns="0" bIns="0" rtlCol="0" anchor="t">
            <a:spAutoFit/>
          </a:bodyPr>
          <a:lstStyle/>
          <a:p>
            <a:pPr algn="l">
              <a:lnSpc>
                <a:spcPts val="4625"/>
              </a:lnSpc>
            </a:pPr>
            <a:r>
              <a:rPr lang="en-US" sz="3304" b="1">
                <a:solidFill>
                  <a:srgbClr val="FFFFFF"/>
                </a:solidFill>
                <a:latin typeface="Aileron Bold"/>
                <a:ea typeface="Aileron Bold"/>
                <a:cs typeface="Aileron Bold"/>
                <a:sym typeface="Aileron Bold"/>
              </a:rPr>
              <a:t>b) Q(ABCDEFGH)</a:t>
            </a:r>
          </a:p>
          <a:p>
            <a:pPr algn="l">
              <a:lnSpc>
                <a:spcPts val="4625"/>
              </a:lnSpc>
            </a:pPr>
            <a:r>
              <a:rPr lang="en-US" sz="3304" b="1">
                <a:solidFill>
                  <a:srgbClr val="FFFFFF"/>
                </a:solidFill>
                <a:latin typeface="Aileron Bold"/>
                <a:ea typeface="Aileron Bold"/>
                <a:cs typeface="Aileron Bold"/>
                <a:sym typeface="Aileron Bold"/>
              </a:rPr>
              <a:t>F = {C → AB, D → E, B → G}</a:t>
            </a:r>
          </a:p>
          <a:p>
            <a:pPr algn="ctr">
              <a:lnSpc>
                <a:spcPts val="8294"/>
              </a:lnSpc>
            </a:pPr>
            <a:endParaRPr lang="en-US" sz="3304" b="1">
              <a:solidFill>
                <a:srgbClr val="FFFFFF"/>
              </a:solidFill>
              <a:latin typeface="Aileron Bold"/>
              <a:ea typeface="Aileron Bold"/>
              <a:cs typeface="Aileron Bold"/>
              <a:sym typeface="Aileron Bold"/>
            </a:endParaRPr>
          </a:p>
        </p:txBody>
      </p:sp>
      <p:sp>
        <p:nvSpPr>
          <p:cNvPr id="10" name="TextBox 10"/>
          <p:cNvSpPr txBox="1"/>
          <p:nvPr/>
        </p:nvSpPr>
        <p:spPr>
          <a:xfrm>
            <a:off x="8511292" y="5086350"/>
            <a:ext cx="10407889" cy="4969151"/>
          </a:xfrm>
          <a:prstGeom prst="rect">
            <a:avLst/>
          </a:prstGeom>
        </p:spPr>
        <p:txBody>
          <a:bodyPr lIns="0" tIns="0" rIns="0" bIns="0" rtlCol="0" anchor="t">
            <a:spAutoFit/>
          </a:bodyPr>
          <a:lstStyle/>
          <a:p>
            <a:pPr algn="l">
              <a:lnSpc>
                <a:spcPts val="3035"/>
              </a:lnSpc>
            </a:pPr>
            <a:r>
              <a:rPr lang="en-US" sz="2168">
                <a:solidFill>
                  <a:srgbClr val="000000"/>
                </a:solidFill>
                <a:latin typeface="Public Sans"/>
                <a:ea typeface="Public Sans"/>
                <a:cs typeface="Public Sans"/>
                <a:sym typeface="Public Sans"/>
              </a:rPr>
              <a:t>1. Kiểm tra khóa:</a:t>
            </a:r>
          </a:p>
          <a:p>
            <a:pPr algn="l">
              <a:lnSpc>
                <a:spcPts val="3035"/>
              </a:lnSpc>
            </a:pPr>
            <a:r>
              <a:rPr lang="en-US" sz="2168">
                <a:solidFill>
                  <a:srgbClr val="000000"/>
                </a:solidFill>
                <a:latin typeface="Public Sans"/>
                <a:ea typeface="Public Sans"/>
                <a:cs typeface="Public Sans"/>
                <a:sym typeface="Public Sans"/>
              </a:rPr>
              <a:t>Thử CD⁺:</a:t>
            </a:r>
          </a:p>
          <a:p>
            <a:pPr algn="l">
              <a:lnSpc>
                <a:spcPts val="3035"/>
              </a:lnSpc>
            </a:pPr>
            <a:r>
              <a:rPr lang="en-US" sz="2168">
                <a:solidFill>
                  <a:srgbClr val="000000"/>
                </a:solidFill>
                <a:latin typeface="Public Sans"/>
                <a:ea typeface="Public Sans"/>
                <a:cs typeface="Public Sans"/>
                <a:sym typeface="Public Sans"/>
              </a:rPr>
              <a:t>C → AB</a:t>
            </a:r>
          </a:p>
          <a:p>
            <a:pPr algn="l">
              <a:lnSpc>
                <a:spcPts val="3035"/>
              </a:lnSpc>
            </a:pPr>
            <a:r>
              <a:rPr lang="en-US" sz="2168">
                <a:solidFill>
                  <a:srgbClr val="000000"/>
                </a:solidFill>
                <a:latin typeface="Public Sans"/>
                <a:ea typeface="Public Sans"/>
                <a:cs typeface="Public Sans"/>
                <a:sym typeface="Public Sans"/>
              </a:rPr>
              <a:t>D → E</a:t>
            </a:r>
          </a:p>
          <a:p>
            <a:pPr algn="l">
              <a:lnSpc>
                <a:spcPts val="3035"/>
              </a:lnSpc>
            </a:pPr>
            <a:r>
              <a:rPr lang="en-US" sz="2168">
                <a:solidFill>
                  <a:srgbClr val="000000"/>
                </a:solidFill>
                <a:latin typeface="Public Sans"/>
                <a:ea typeface="Public Sans"/>
                <a:cs typeface="Public Sans"/>
                <a:sym typeface="Public Sans"/>
              </a:rPr>
              <a:t>B → G</a:t>
            </a:r>
          </a:p>
          <a:p>
            <a:pPr algn="l">
              <a:lnSpc>
                <a:spcPts val="3035"/>
              </a:lnSpc>
            </a:pPr>
            <a:r>
              <a:rPr lang="en-US" sz="2168">
                <a:solidFill>
                  <a:srgbClr val="000000"/>
                </a:solidFill>
                <a:latin typeface="Public Sans"/>
                <a:ea typeface="Public Sans"/>
                <a:cs typeface="Public Sans"/>
                <a:sym typeface="Public Sans"/>
              </a:rPr>
              <a:t>→ CD⁺ = {A, B, C, D, E, G} (thiếu F, H)</a:t>
            </a:r>
          </a:p>
          <a:p>
            <a:pPr algn="l">
              <a:lnSpc>
                <a:spcPts val="3035"/>
              </a:lnSpc>
            </a:pPr>
            <a:r>
              <a:rPr lang="en-US" sz="2168">
                <a:solidFill>
                  <a:srgbClr val="000000"/>
                </a:solidFill>
                <a:latin typeface="Public Sans"/>
                <a:ea typeface="Public Sans"/>
                <a:cs typeface="Public Sans"/>
                <a:sym typeface="Public Sans"/>
              </a:rPr>
              <a:t>→ Không có thông tin để tìm khóa chính xác</a:t>
            </a:r>
          </a:p>
          <a:p>
            <a:pPr algn="l">
              <a:lnSpc>
                <a:spcPts val="3035"/>
              </a:lnSpc>
            </a:pPr>
            <a:r>
              <a:rPr lang="en-US" sz="2168">
                <a:solidFill>
                  <a:srgbClr val="000000"/>
                </a:solidFill>
                <a:latin typeface="Public Sans"/>
                <a:ea typeface="Public Sans"/>
                <a:cs typeface="Public Sans"/>
                <a:sym typeface="Public Sans"/>
              </a:rPr>
              <a:t>→ Giả sử C không là khóa</a:t>
            </a:r>
          </a:p>
          <a:p>
            <a:pPr algn="l">
              <a:lnSpc>
                <a:spcPts val="3035"/>
              </a:lnSpc>
            </a:pPr>
            <a:r>
              <a:rPr lang="en-US" sz="2168">
                <a:solidFill>
                  <a:srgbClr val="000000"/>
                </a:solidFill>
                <a:latin typeface="Public Sans"/>
                <a:ea typeface="Public Sans"/>
                <a:cs typeface="Public Sans"/>
                <a:sym typeface="Public Sans"/>
              </a:rPr>
              <a:t>2. Dạng chuẩn:</a:t>
            </a:r>
          </a:p>
          <a:p>
            <a:pPr algn="l">
              <a:lnSpc>
                <a:spcPts val="3035"/>
              </a:lnSpc>
            </a:pPr>
            <a:r>
              <a:rPr lang="en-US" sz="2168">
                <a:solidFill>
                  <a:srgbClr val="000000"/>
                </a:solidFill>
                <a:latin typeface="Public Sans"/>
                <a:ea typeface="Public Sans"/>
                <a:cs typeface="Public Sans"/>
                <a:sym typeface="Public Sans"/>
              </a:rPr>
              <a:t>C → AB: nếu C không là khóa → vi phạm BCNF</a:t>
            </a:r>
          </a:p>
          <a:p>
            <a:pPr algn="l">
              <a:lnSpc>
                <a:spcPts val="3035"/>
              </a:lnSpc>
            </a:pPr>
            <a:r>
              <a:rPr lang="en-US" sz="2168">
                <a:solidFill>
                  <a:srgbClr val="000000"/>
                </a:solidFill>
                <a:latin typeface="Public Sans"/>
                <a:ea typeface="Public Sans"/>
                <a:cs typeface="Public Sans"/>
                <a:sym typeface="Public Sans"/>
              </a:rPr>
              <a:t>Phụ thuộc không đầy đủ khóa chính → cũng không đạt 3NF</a:t>
            </a:r>
          </a:p>
          <a:p>
            <a:pPr algn="l">
              <a:lnSpc>
                <a:spcPts val="3035"/>
              </a:lnSpc>
            </a:pPr>
            <a:r>
              <a:rPr lang="en-US" sz="2168">
                <a:solidFill>
                  <a:srgbClr val="000000"/>
                </a:solidFill>
                <a:latin typeface="Public Sans"/>
                <a:ea typeface="Public Sans"/>
                <a:cs typeface="Public Sans"/>
                <a:sym typeface="Public Sans"/>
              </a:rPr>
              <a:t>⟹ Dạng chuẩn: 1NF</a:t>
            </a:r>
          </a:p>
          <a:p>
            <a:pPr algn="l">
              <a:lnSpc>
                <a:spcPts val="3035"/>
              </a:lnSpc>
            </a:pPr>
            <a:endParaRPr lang="en-US" sz="2168">
              <a:solidFill>
                <a:srgbClr val="000000"/>
              </a:solidFill>
              <a:latin typeface="Public Sans"/>
              <a:ea typeface="Public Sans"/>
              <a:cs typeface="Public Sans"/>
              <a:sym typeface="Public Sans"/>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3719199">
            <a:off x="308394" y="-5344957"/>
            <a:ext cx="17671211" cy="20976915"/>
          </a:xfrm>
          <a:custGeom>
            <a:rect l="l" t="t" r="r" b="b"/>
            <a:pathLst>
              <a:path w="17671212" h="20976915">
                <a:moveTo>
                  <a:pt x="9081757" y="0"/>
                </a:moveTo>
                <a:lnTo>
                  <a:pt x="17671212" y="16145346"/>
                </a:lnTo>
                <a:lnTo>
                  <a:pt x="8589455" y="20976914"/>
                </a:lnTo>
                <a:lnTo>
                  <a:pt x="0" y="4831568"/>
                </a:lnTo>
                <a:lnTo>
                  <a:pt x="9081757" y="0"/>
                </a:lnTo>
                <a:close/>
              </a:path>
            </a:pathLst>
          </a:custGeom>
          <a:blipFill>
            <a:blip r:embed="rId2"/>
            <a:stretch>
              <a:fillRect l="-58333" t="-10908" r="-28081" b="0"/>
            </a:stretch>
          </a:blipFill>
        </p:spPr>
        <p:txBody>
          <a:bodyPr/>
          <a:lstStyle/>
          <a:p/>
        </p:txBody>
      </p:sp>
      <p:sp>
        <p:nvSpPr>
          <p:cNvPr id="3" name="Freeform 3"/>
          <p:cNvSpPr/>
          <p:nvPr/>
        </p:nvSpPr>
        <p:spPr>
          <a:xfrm>
            <a:off x="1689833" y="1365600"/>
            <a:ext cx="14908335" cy="8479116"/>
          </a:xfrm>
          <a:custGeom>
            <a:rect l="l" t="t" r="r" b="b"/>
            <a:pathLst>
              <a:path w="14908335" h="8479116">
                <a:moveTo>
                  <a:pt x="0" y="0"/>
                </a:moveTo>
                <a:lnTo>
                  <a:pt x="14908334" y="0"/>
                </a:lnTo>
                <a:lnTo>
                  <a:pt x="14908334" y="8479116"/>
                </a:lnTo>
                <a:lnTo>
                  <a:pt x="0" y="8479116"/>
                </a:lnTo>
                <a:lnTo>
                  <a:pt x="0" y="0"/>
                </a:lnTo>
                <a:close/>
              </a:path>
            </a:pathLst>
          </a:custGeom>
          <a:blipFill>
            <a:blip r:embed="rId3"/>
            <a:stretch>
              <a:fillRect/>
            </a:stretch>
          </a:blipFill>
        </p:spPr>
        <p:txBody>
          <a:bodyPr/>
          <a:lstStyle/>
          <a:p/>
        </p:txBody>
      </p:sp>
      <p:sp>
        <p:nvSpPr>
          <p:cNvPr id="4" name="TextBox 4"/>
          <p:cNvSpPr txBox="1"/>
          <p:nvPr/>
        </p:nvSpPr>
        <p:spPr>
          <a:xfrm>
            <a:off x="1028700" y="422275"/>
            <a:ext cx="9016189" cy="606425"/>
          </a:xfrm>
          <a:prstGeom prst="rect">
            <a:avLst/>
          </a:prstGeom>
        </p:spPr>
        <p:txBody>
          <a:bodyPr lIns="0" tIns="0" rIns="0" bIns="0" rtlCol="0" anchor="t">
            <a:spAutoFit/>
          </a:bodyPr>
          <a:lstStyle/>
          <a:p>
            <a:pPr algn="just">
              <a:lnSpc>
                <a:spcPts val="4899"/>
              </a:lnSpc>
            </a:pPr>
            <a:r>
              <a:rPr lang="en-US" sz="3499" b="1">
                <a:solidFill>
                  <a:srgbClr val="000000"/>
                </a:solidFill>
                <a:latin typeface="Public Sans Bold"/>
                <a:ea typeface="Public Sans Bold"/>
                <a:cs typeface="Public Sans Bold"/>
                <a:sym typeface="Public Sans Bold"/>
              </a:rPr>
              <a:t>1. Vẽ mô hình ER (Huỳnh Phương Anh)</a:t>
            </a: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44884" y="-1093916"/>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248725" y="499812"/>
            <a:ext cx="7540414" cy="4221353"/>
          </a:xfrm>
          <a:prstGeom prst="rect">
            <a:avLst/>
          </a:prstGeom>
        </p:spPr>
        <p:txBody>
          <a:bodyPr lIns="0" tIns="0" rIns="0" bIns="0" rtlCol="0" anchor="t">
            <a:spAutoFit/>
          </a:bodyPr>
          <a:lstStyle/>
          <a:p>
            <a:pPr algn="l">
              <a:lnSpc>
                <a:spcPts val="4983"/>
              </a:lnSpc>
            </a:pPr>
            <a:r>
              <a:rPr lang="en-US" sz="3300" b="1">
                <a:solidFill>
                  <a:srgbClr val="FFFFFF"/>
                </a:solidFill>
                <a:latin typeface="Aileron Ultra-Bold"/>
                <a:ea typeface="Aileron Ultra-Bold"/>
                <a:cs typeface="Aileron Ultra-Bold"/>
                <a:sym typeface="Aileron Ultra-Bold"/>
              </a:rPr>
              <a:t>Câu 1: Xác định dạng chuẩn của các lược đồ quan hệ</a:t>
            </a:r>
          </a:p>
          <a:p>
            <a:pPr algn="l">
              <a:lnSpc>
                <a:spcPts val="4983"/>
              </a:lnSpc>
            </a:pPr>
            <a:endParaRPr lang="en-US" sz="3300" b="1">
              <a:solidFill>
                <a:srgbClr val="FFFFFF"/>
              </a:solidFill>
              <a:latin typeface="Aileron Ultra-Bold"/>
              <a:ea typeface="Aileron Ultra-Bold"/>
              <a:cs typeface="Aileron Ultra-Bold"/>
              <a:sym typeface="Aileron Ultra-Bold"/>
            </a:endParaRPr>
          </a:p>
          <a:p>
            <a:pPr algn="l">
              <a:lnSpc>
                <a:spcPts val="4983"/>
              </a:lnSpc>
            </a:pPr>
            <a:r>
              <a:rPr lang="en-US" sz="3300" b="1">
                <a:solidFill>
                  <a:srgbClr val="FFFFFF"/>
                </a:solidFill>
                <a:latin typeface="Aileron Ultra-Bold"/>
                <a:ea typeface="Aileron Ultra-Bold"/>
                <a:cs typeface="Aileron Ultra-Bold"/>
                <a:sym typeface="Aileron Ultra-Bold"/>
              </a:rPr>
              <a:t>c) Q(ABCDEFGH)</a:t>
            </a:r>
          </a:p>
          <a:p>
            <a:pPr algn="l">
              <a:lnSpc>
                <a:spcPts val="4983"/>
              </a:lnSpc>
            </a:pPr>
            <a:r>
              <a:rPr lang="en-US" sz="3300" b="1">
                <a:solidFill>
                  <a:srgbClr val="FFFFFF"/>
                </a:solidFill>
                <a:latin typeface="Aileron Ultra-Bold"/>
                <a:ea typeface="Aileron Ultra-Bold"/>
                <a:cs typeface="Aileron Ultra-Bold"/>
                <a:sym typeface="Aileron Ultra-Bold"/>
              </a:rPr>
              <a:t>F = {A → BC, D → E, H → G}</a:t>
            </a:r>
          </a:p>
          <a:p>
            <a:pPr algn="l">
              <a:lnSpc>
                <a:spcPts val="4379"/>
              </a:lnSpc>
            </a:pPr>
            <a:endParaRPr lang="en-US" sz="3300" b="1">
              <a:solidFill>
                <a:srgbClr val="FFFFFF"/>
              </a:solidFill>
              <a:latin typeface="Aileron Ultra-Bold"/>
              <a:ea typeface="Aileron Ultra-Bold"/>
              <a:cs typeface="Aileron Ultra-Bold"/>
              <a:sym typeface="Aileron Ultra-Bold"/>
            </a:endParaRPr>
          </a:p>
          <a:p>
            <a:pPr marL="0" lvl="0" indent="0" algn="l">
              <a:lnSpc>
                <a:spcPts val="4379"/>
              </a:lnSpc>
            </a:pPr>
            <a:endParaRPr lang="en-US" sz="3300" b="1">
              <a:solidFill>
                <a:srgbClr val="FFFFFF"/>
              </a:solidFill>
              <a:latin typeface="Aileron Ultra-Bold"/>
              <a:ea typeface="Aileron Ultra-Bold"/>
              <a:cs typeface="Aileron Ultra-Bold"/>
              <a:sym typeface="Aileron Ultra-Bold"/>
            </a:endParaRPr>
          </a:p>
        </p:txBody>
      </p:sp>
      <p:sp>
        <p:nvSpPr>
          <p:cNvPr id="6" name="TextBox 6"/>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7" name="TextBox 7"/>
          <p:cNvSpPr txBox="1"/>
          <p:nvPr/>
        </p:nvSpPr>
        <p:spPr>
          <a:xfrm>
            <a:off x="8511292" y="115577"/>
            <a:ext cx="10309580" cy="5194447"/>
          </a:xfrm>
          <a:prstGeom prst="rect">
            <a:avLst/>
          </a:prstGeom>
        </p:spPr>
        <p:txBody>
          <a:bodyPr lIns="0" tIns="0" rIns="0" bIns="0" rtlCol="0" anchor="t">
            <a:spAutoFit/>
          </a:bodyPr>
          <a:lstStyle/>
          <a:p>
            <a:pPr algn="l">
              <a:lnSpc>
                <a:spcPts val="3421"/>
              </a:lnSpc>
            </a:pPr>
            <a:r>
              <a:rPr lang="en-US" sz="2443">
                <a:solidFill>
                  <a:srgbClr val="000000"/>
                </a:solidFill>
                <a:latin typeface="Public Sans"/>
                <a:ea typeface="Public Sans"/>
                <a:cs typeface="Public Sans"/>
                <a:sym typeface="Public Sans"/>
              </a:rPr>
              <a:t>1. Tìm khóa:</a:t>
            </a:r>
          </a:p>
          <a:p>
            <a:pPr algn="l">
              <a:lnSpc>
                <a:spcPts val="3421"/>
              </a:lnSpc>
            </a:pPr>
            <a:r>
              <a:rPr lang="en-US" sz="2443">
                <a:solidFill>
                  <a:srgbClr val="000000"/>
                </a:solidFill>
                <a:latin typeface="Public Sans"/>
                <a:ea typeface="Public Sans"/>
                <a:cs typeface="Public Sans"/>
                <a:sym typeface="Public Sans"/>
              </a:rPr>
              <a:t>Thử AHD⁺:</a:t>
            </a:r>
          </a:p>
          <a:p>
            <a:pPr algn="l">
              <a:lnSpc>
                <a:spcPts val="3421"/>
              </a:lnSpc>
            </a:pPr>
            <a:r>
              <a:rPr lang="en-US" sz="2443">
                <a:solidFill>
                  <a:srgbClr val="000000"/>
                </a:solidFill>
                <a:latin typeface="Public Sans"/>
                <a:ea typeface="Public Sans"/>
                <a:cs typeface="Public Sans"/>
                <a:sym typeface="Public Sans"/>
              </a:rPr>
              <a:t>A → BC</a:t>
            </a:r>
          </a:p>
          <a:p>
            <a:pPr algn="l">
              <a:lnSpc>
                <a:spcPts val="3421"/>
              </a:lnSpc>
            </a:pPr>
            <a:r>
              <a:rPr lang="en-US" sz="2443">
                <a:solidFill>
                  <a:srgbClr val="000000"/>
                </a:solidFill>
                <a:latin typeface="Public Sans"/>
                <a:ea typeface="Public Sans"/>
                <a:cs typeface="Public Sans"/>
                <a:sym typeface="Public Sans"/>
              </a:rPr>
              <a:t>D → E</a:t>
            </a:r>
          </a:p>
          <a:p>
            <a:pPr algn="l">
              <a:lnSpc>
                <a:spcPts val="3421"/>
              </a:lnSpc>
            </a:pPr>
            <a:r>
              <a:rPr lang="en-US" sz="2443">
                <a:solidFill>
                  <a:srgbClr val="000000"/>
                </a:solidFill>
                <a:latin typeface="Public Sans"/>
                <a:ea typeface="Public Sans"/>
                <a:cs typeface="Public Sans"/>
                <a:sym typeface="Public Sans"/>
              </a:rPr>
              <a:t>H → G</a:t>
            </a:r>
          </a:p>
          <a:p>
            <a:pPr algn="l">
              <a:lnSpc>
                <a:spcPts val="3421"/>
              </a:lnSpc>
            </a:pPr>
            <a:r>
              <a:rPr lang="en-US" sz="2443">
                <a:solidFill>
                  <a:srgbClr val="000000"/>
                </a:solidFill>
                <a:latin typeface="Public Sans"/>
                <a:ea typeface="Public Sans"/>
                <a:cs typeface="Public Sans"/>
                <a:sym typeface="Public Sans"/>
              </a:rPr>
              <a:t>→ AHD⁺ = {A, B, C, D, E, H, G} (thiếu F)</a:t>
            </a:r>
          </a:p>
          <a:p>
            <a:pPr algn="l">
              <a:lnSpc>
                <a:spcPts val="3421"/>
              </a:lnSpc>
            </a:pPr>
            <a:r>
              <a:rPr lang="en-US" sz="2443">
                <a:solidFill>
                  <a:srgbClr val="000000"/>
                </a:solidFill>
                <a:latin typeface="Public Sans"/>
                <a:ea typeface="Public Sans"/>
                <a:cs typeface="Public Sans"/>
                <a:sym typeface="Public Sans"/>
              </a:rPr>
              <a:t>→ Không bao toàn bộ Q → Không đủ tìm khóa chính xác</a:t>
            </a:r>
          </a:p>
          <a:p>
            <a:pPr algn="l">
              <a:lnSpc>
                <a:spcPts val="3421"/>
              </a:lnSpc>
            </a:pPr>
            <a:r>
              <a:rPr lang="en-US" sz="2443">
                <a:solidFill>
                  <a:srgbClr val="000000"/>
                </a:solidFill>
                <a:latin typeface="Public Sans"/>
                <a:ea typeface="Public Sans"/>
                <a:cs typeface="Public Sans"/>
                <a:sym typeface="Public Sans"/>
              </a:rPr>
              <a:t>2. Dạng chuẩn:</a:t>
            </a:r>
          </a:p>
          <a:p>
            <a:pPr algn="l">
              <a:lnSpc>
                <a:spcPts val="3421"/>
              </a:lnSpc>
            </a:pPr>
            <a:r>
              <a:rPr lang="en-US" sz="2443">
                <a:solidFill>
                  <a:srgbClr val="000000"/>
                </a:solidFill>
                <a:latin typeface="Public Sans"/>
                <a:ea typeface="Public Sans"/>
                <a:cs typeface="Public Sans"/>
                <a:sym typeface="Public Sans"/>
              </a:rPr>
              <a:t>Tất cả vế trái là thuộc tính đơn → đạt 2NF</a:t>
            </a:r>
          </a:p>
          <a:p>
            <a:pPr algn="l">
              <a:lnSpc>
                <a:spcPts val="3421"/>
              </a:lnSpc>
            </a:pPr>
            <a:r>
              <a:rPr lang="en-US" sz="2443">
                <a:solidFill>
                  <a:srgbClr val="000000"/>
                </a:solidFill>
                <a:latin typeface="Public Sans"/>
                <a:ea typeface="Public Sans"/>
                <a:cs typeface="Public Sans"/>
                <a:sym typeface="Public Sans"/>
              </a:rPr>
              <a:t>Nhưng nếu A, D, H không là khóa → vi phạm BCNF</a:t>
            </a:r>
          </a:p>
          <a:p>
            <a:pPr algn="l">
              <a:lnSpc>
                <a:spcPts val="3421"/>
              </a:lnSpc>
            </a:pPr>
            <a:r>
              <a:rPr lang="en-US" sz="2443">
                <a:solidFill>
                  <a:srgbClr val="000000"/>
                </a:solidFill>
                <a:latin typeface="Public Sans"/>
                <a:ea typeface="Public Sans"/>
                <a:cs typeface="Public Sans"/>
                <a:sym typeface="Public Sans"/>
              </a:rPr>
              <a:t>⟹ Dạng chuẩn: 2NF</a:t>
            </a:r>
          </a:p>
          <a:p>
            <a:pPr algn="l">
              <a:lnSpc>
                <a:spcPts val="3421"/>
              </a:lnSpc>
            </a:pPr>
            <a:endParaRPr lang="en-US" sz="2443">
              <a:solidFill>
                <a:srgbClr val="000000"/>
              </a:solidFill>
              <a:latin typeface="Public Sans"/>
              <a:ea typeface="Public Sans"/>
              <a:cs typeface="Public Sans"/>
              <a:sym typeface="Public Sans"/>
            </a:endParaRPr>
          </a:p>
        </p:txBody>
      </p:sp>
      <p:sp>
        <p:nvSpPr>
          <p:cNvPr id="8" name="AutoShape 8"/>
          <p:cNvSpPr/>
          <p:nvPr/>
        </p:nvSpPr>
        <p:spPr>
          <a:xfrm>
            <a:off x="44884" y="5143500"/>
            <a:ext cx="18198232" cy="0"/>
          </a:xfrm>
          <a:prstGeom prst="line">
            <a:avLst/>
          </a:prstGeom>
          <a:ln w="38100" cap="flat">
            <a:solidFill>
              <a:srgbClr val="000000"/>
            </a:solidFill>
            <a:prstDash val="sysDash"/>
            <a:headEnd type="none" w="sm" len="sm"/>
            <a:tailEnd type="none" w="sm" len="sm"/>
          </a:ln>
        </p:spPr>
        <p:txBody>
          <a:bodyPr/>
          <a:lstStyle/>
          <a:p/>
        </p:txBody>
      </p:sp>
      <p:sp>
        <p:nvSpPr>
          <p:cNvPr id="9" name="TextBox 9"/>
          <p:cNvSpPr txBox="1"/>
          <p:nvPr/>
        </p:nvSpPr>
        <p:spPr>
          <a:xfrm>
            <a:off x="248725" y="5409916"/>
            <a:ext cx="8100993" cy="1725930"/>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d)Q(ABCDEG)</a:t>
            </a:r>
          </a:p>
          <a:p>
            <a:pPr algn="l">
              <a:lnSpc>
                <a:spcPts val="4620"/>
              </a:lnSpc>
            </a:pPr>
            <a:r>
              <a:rPr lang="en-US" sz="3300" b="1">
                <a:solidFill>
                  <a:srgbClr val="FFFFFF"/>
                </a:solidFill>
                <a:latin typeface="Aileron Bold"/>
                <a:ea typeface="Aileron Bold"/>
                <a:cs typeface="Aileron Bold"/>
                <a:sym typeface="Aileron Bold"/>
              </a:rPr>
              <a:t>F = {AB → C, C → B, ABD → E, G → A}</a:t>
            </a:r>
          </a:p>
          <a:p>
            <a:pPr algn="l">
              <a:lnSpc>
                <a:spcPts val="4620"/>
              </a:lnSpc>
            </a:pPr>
            <a:endParaRPr lang="en-US" sz="3300" b="1">
              <a:solidFill>
                <a:srgbClr val="FFFFFF"/>
              </a:solidFill>
              <a:latin typeface="Aileron Bold"/>
              <a:ea typeface="Aileron Bold"/>
              <a:cs typeface="Aileron Bold"/>
              <a:sym typeface="Aileron Bold"/>
            </a:endParaRPr>
          </a:p>
        </p:txBody>
      </p:sp>
      <p:sp>
        <p:nvSpPr>
          <p:cNvPr id="10" name="TextBox 10"/>
          <p:cNvSpPr txBox="1"/>
          <p:nvPr/>
        </p:nvSpPr>
        <p:spPr>
          <a:xfrm>
            <a:off x="8511292" y="5252874"/>
            <a:ext cx="10309580" cy="5504984"/>
          </a:xfrm>
          <a:prstGeom prst="rect">
            <a:avLst/>
          </a:prstGeom>
        </p:spPr>
        <p:txBody>
          <a:bodyPr lIns="0" tIns="0" rIns="0" bIns="0" rtlCol="0" anchor="t">
            <a:spAutoFit/>
          </a:bodyPr>
          <a:lstStyle/>
          <a:p>
            <a:pPr algn="l">
              <a:lnSpc>
                <a:spcPts val="3366"/>
              </a:lnSpc>
            </a:pPr>
            <a:r>
              <a:rPr lang="en-US" sz="2404">
                <a:solidFill>
                  <a:srgbClr val="000000"/>
                </a:solidFill>
                <a:latin typeface="Public Sans"/>
                <a:ea typeface="Public Sans"/>
                <a:cs typeface="Public Sans"/>
                <a:sym typeface="Public Sans"/>
              </a:rPr>
              <a:t>1. Tìm khóa:</a:t>
            </a:r>
          </a:p>
          <a:p>
            <a:pPr algn="l">
              <a:lnSpc>
                <a:spcPts val="3366"/>
              </a:lnSpc>
            </a:pPr>
            <a:r>
              <a:rPr lang="en-US" sz="2404">
                <a:solidFill>
                  <a:srgbClr val="000000"/>
                </a:solidFill>
                <a:latin typeface="Public Sans"/>
                <a:ea typeface="Public Sans"/>
                <a:cs typeface="Public Sans"/>
                <a:sym typeface="Public Sans"/>
              </a:rPr>
              <a:t>Thử GBD⁺:</a:t>
            </a:r>
          </a:p>
          <a:p>
            <a:pPr algn="l">
              <a:lnSpc>
                <a:spcPts val="3366"/>
              </a:lnSpc>
            </a:pPr>
            <a:r>
              <a:rPr lang="en-US" sz="2404">
                <a:solidFill>
                  <a:srgbClr val="000000"/>
                </a:solidFill>
                <a:latin typeface="Public Sans"/>
                <a:ea typeface="Public Sans"/>
                <a:cs typeface="Public Sans"/>
                <a:sym typeface="Public Sans"/>
              </a:rPr>
              <a:t>G → A</a:t>
            </a:r>
          </a:p>
          <a:p>
            <a:pPr algn="l">
              <a:lnSpc>
                <a:spcPts val="3366"/>
              </a:lnSpc>
            </a:pPr>
            <a:r>
              <a:rPr lang="en-US" sz="2404">
                <a:solidFill>
                  <a:srgbClr val="000000"/>
                </a:solidFill>
                <a:latin typeface="Public Sans"/>
                <a:ea typeface="Public Sans"/>
                <a:cs typeface="Public Sans"/>
                <a:sym typeface="Public Sans"/>
              </a:rPr>
              <a:t>A + B → C</a:t>
            </a:r>
          </a:p>
          <a:p>
            <a:pPr algn="l">
              <a:lnSpc>
                <a:spcPts val="3366"/>
              </a:lnSpc>
            </a:pPr>
            <a:r>
              <a:rPr lang="en-US" sz="2404">
                <a:solidFill>
                  <a:srgbClr val="000000"/>
                </a:solidFill>
                <a:latin typeface="Public Sans"/>
                <a:ea typeface="Public Sans"/>
                <a:cs typeface="Public Sans"/>
                <a:sym typeface="Public Sans"/>
              </a:rPr>
              <a:t>ABD → E</a:t>
            </a:r>
          </a:p>
          <a:p>
            <a:pPr algn="l">
              <a:lnSpc>
                <a:spcPts val="3366"/>
              </a:lnSpc>
            </a:pPr>
            <a:r>
              <a:rPr lang="en-US" sz="2404">
                <a:solidFill>
                  <a:srgbClr val="000000"/>
                </a:solidFill>
                <a:latin typeface="Public Sans"/>
                <a:ea typeface="Public Sans"/>
                <a:cs typeface="Public Sans"/>
                <a:sym typeface="Public Sans"/>
              </a:rPr>
              <a:t>C → B</a:t>
            </a:r>
          </a:p>
          <a:p>
            <a:pPr algn="l">
              <a:lnSpc>
                <a:spcPts val="3366"/>
              </a:lnSpc>
            </a:pPr>
            <a:r>
              <a:rPr lang="en-US" sz="2404">
                <a:solidFill>
                  <a:srgbClr val="000000"/>
                </a:solidFill>
                <a:latin typeface="Public Sans"/>
                <a:ea typeface="Public Sans"/>
                <a:cs typeface="Public Sans"/>
                <a:sym typeface="Public Sans"/>
              </a:rPr>
              <a:t>→ GBD⁺ = {A, B, C, D, E, G} = Q</a:t>
            </a:r>
          </a:p>
          <a:p>
            <a:pPr algn="l">
              <a:lnSpc>
                <a:spcPts val="3366"/>
              </a:lnSpc>
            </a:pPr>
            <a:r>
              <a:rPr lang="en-US" sz="2404">
                <a:solidFill>
                  <a:srgbClr val="000000"/>
                </a:solidFill>
                <a:latin typeface="Public Sans"/>
                <a:ea typeface="Public Sans"/>
                <a:cs typeface="Public Sans"/>
                <a:sym typeface="Public Sans"/>
              </a:rPr>
              <a:t>→ GBD là khóa</a:t>
            </a:r>
          </a:p>
          <a:p>
            <a:pPr algn="l">
              <a:lnSpc>
                <a:spcPts val="3366"/>
              </a:lnSpc>
            </a:pPr>
            <a:r>
              <a:rPr lang="en-US" sz="2404">
                <a:solidFill>
                  <a:srgbClr val="000000"/>
                </a:solidFill>
                <a:latin typeface="Public Sans"/>
                <a:ea typeface="Public Sans"/>
                <a:cs typeface="Public Sans"/>
                <a:sym typeface="Public Sans"/>
              </a:rPr>
              <a:t>2. Dạng chuẩn:</a:t>
            </a:r>
          </a:p>
          <a:p>
            <a:pPr algn="l">
              <a:lnSpc>
                <a:spcPts val="3366"/>
              </a:lnSpc>
            </a:pPr>
            <a:r>
              <a:rPr lang="en-US" sz="2404">
                <a:solidFill>
                  <a:srgbClr val="000000"/>
                </a:solidFill>
                <a:latin typeface="Public Sans"/>
                <a:ea typeface="Public Sans"/>
                <a:cs typeface="Public Sans"/>
                <a:sym typeface="Public Sans"/>
              </a:rPr>
              <a:t>Phụ thuộc C → B: C không là siêu khóa → vi phạm BCNF</a:t>
            </a:r>
          </a:p>
          <a:p>
            <a:pPr algn="l">
              <a:lnSpc>
                <a:spcPts val="3366"/>
              </a:lnSpc>
            </a:pPr>
            <a:r>
              <a:rPr lang="en-US" sz="2404">
                <a:solidFill>
                  <a:srgbClr val="000000"/>
                </a:solidFill>
                <a:latin typeface="Public Sans"/>
                <a:ea typeface="Public Sans"/>
                <a:cs typeface="Public Sans"/>
                <a:sym typeface="Public Sans"/>
              </a:rPr>
              <a:t>⟹ Dạng chuẩn: 2NF</a:t>
            </a:r>
          </a:p>
          <a:p>
            <a:pPr algn="l">
              <a:lnSpc>
                <a:spcPts val="3366"/>
              </a:lnSpc>
            </a:pPr>
            <a:endParaRPr lang="en-US" sz="2404">
              <a:solidFill>
                <a:srgbClr val="000000"/>
              </a:solidFill>
              <a:latin typeface="Public Sans"/>
              <a:ea typeface="Public Sans"/>
              <a:cs typeface="Public Sans"/>
              <a:sym typeface="Public Sans"/>
            </a:endParaRPr>
          </a:p>
          <a:p>
            <a:pPr algn="l">
              <a:lnSpc>
                <a:spcPts val="3366"/>
              </a:lnSpc>
            </a:pPr>
            <a:endParaRPr lang="en-US" sz="2404">
              <a:solidFill>
                <a:srgbClr val="000000"/>
              </a:solidFill>
              <a:latin typeface="Public Sans"/>
              <a:ea typeface="Public Sans"/>
              <a:cs typeface="Public Sans"/>
              <a:sym typeface="Public Sans"/>
            </a:endParaRPr>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82208" y="-1093916"/>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302396" y="1684527"/>
            <a:ext cx="7890583" cy="4994529"/>
          </a:xfrm>
          <a:prstGeom prst="rect">
            <a:avLst/>
          </a:prstGeom>
        </p:spPr>
        <p:txBody>
          <a:bodyPr lIns="0" tIns="0" rIns="0" bIns="0" rtlCol="0" anchor="t">
            <a:spAutoFit/>
          </a:bodyPr>
          <a:lstStyle/>
          <a:p>
            <a:pPr algn="l">
              <a:lnSpc>
                <a:spcPts val="4983"/>
              </a:lnSpc>
            </a:pPr>
            <a:r>
              <a:rPr lang="en-US" sz="3300" b="1">
                <a:solidFill>
                  <a:srgbClr val="FFFFFF"/>
                </a:solidFill>
                <a:latin typeface="Aileron Ultra-Bold"/>
                <a:ea typeface="Aileron Ultra-Bold"/>
                <a:cs typeface="Aileron Ultra-Bold"/>
                <a:sym typeface="Aileron Ultra-Bold"/>
              </a:rPr>
              <a:t> Câu 1: Xác định dạng chuẩn của các lược đồ quan hệ</a:t>
            </a:r>
          </a:p>
          <a:p>
            <a:pPr algn="l">
              <a:lnSpc>
                <a:spcPts val="4983"/>
              </a:lnSpc>
            </a:pPr>
            <a:endParaRPr lang="en-US" sz="3300" b="1">
              <a:solidFill>
                <a:srgbClr val="FFFFFF"/>
              </a:solidFill>
              <a:latin typeface="Aileron Ultra-Bold"/>
              <a:ea typeface="Aileron Ultra-Bold"/>
              <a:cs typeface="Aileron Ultra-Bold"/>
              <a:sym typeface="Aileron Ultra-Bold"/>
            </a:endParaRPr>
          </a:p>
          <a:p>
            <a:pPr algn="l">
              <a:lnSpc>
                <a:spcPts val="4983"/>
              </a:lnSpc>
            </a:pPr>
            <a:r>
              <a:rPr lang="en-US" sz="3300" b="1">
                <a:solidFill>
                  <a:srgbClr val="FFFFFF"/>
                </a:solidFill>
                <a:latin typeface="Aileron Ultra-Bold"/>
                <a:ea typeface="Aileron Ultra-Bold"/>
                <a:cs typeface="Aileron Ultra-Bold"/>
                <a:sym typeface="Aileron Ultra-Bold"/>
              </a:rPr>
              <a:t>e) Q(ABCDEFGH)</a:t>
            </a:r>
          </a:p>
          <a:p>
            <a:pPr algn="l">
              <a:lnSpc>
                <a:spcPts val="4983"/>
              </a:lnSpc>
            </a:pPr>
            <a:r>
              <a:rPr lang="en-US" sz="3300" b="1">
                <a:solidFill>
                  <a:srgbClr val="FFFFFF"/>
                </a:solidFill>
                <a:latin typeface="Aileron Ultra-Bold"/>
                <a:ea typeface="Aileron Ultra-Bold"/>
                <a:cs typeface="Aileron Ultra-Bold"/>
                <a:sym typeface="Aileron Ultra-Bold"/>
              </a:rPr>
              <a:t>F = {AC → B, BI → ACD, ABC → D, H → I, ACE → BCG, CG → AE}</a:t>
            </a:r>
          </a:p>
          <a:p>
            <a:pPr algn="l">
              <a:lnSpc>
                <a:spcPts val="4983"/>
              </a:lnSpc>
            </a:pPr>
            <a:endParaRPr lang="en-US" sz="3300" b="1">
              <a:solidFill>
                <a:srgbClr val="FFFFFF"/>
              </a:solidFill>
              <a:latin typeface="Aileron Ultra-Bold"/>
              <a:ea typeface="Aileron Ultra-Bold"/>
              <a:cs typeface="Aileron Ultra-Bold"/>
              <a:sym typeface="Aileron Ultra-Bold"/>
            </a:endParaRPr>
          </a:p>
          <a:p>
            <a:pPr marL="0" lvl="0" indent="0" algn="l">
              <a:lnSpc>
                <a:spcPts val="4983"/>
              </a:lnSpc>
            </a:pPr>
            <a:endParaRPr lang="en-US" sz="3300" b="1">
              <a:solidFill>
                <a:srgbClr val="FFFFFF"/>
              </a:solidFill>
              <a:latin typeface="Aileron Ultra-Bold"/>
              <a:ea typeface="Aileron Ultra-Bold"/>
              <a:cs typeface="Aileron Ultra-Bold"/>
              <a:sym typeface="Aileron Ultra-Bold"/>
            </a:endParaRPr>
          </a:p>
        </p:txBody>
      </p:sp>
      <p:sp>
        <p:nvSpPr>
          <p:cNvPr id="6" name="TextBox 6"/>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7" name="TextBox 7"/>
          <p:cNvSpPr txBox="1"/>
          <p:nvPr/>
        </p:nvSpPr>
        <p:spPr>
          <a:xfrm>
            <a:off x="8534125" y="1941568"/>
            <a:ext cx="9265249" cy="5221613"/>
          </a:xfrm>
          <a:prstGeom prst="rect">
            <a:avLst/>
          </a:prstGeom>
        </p:spPr>
        <p:txBody>
          <a:bodyPr lIns="0" tIns="0" rIns="0" bIns="0" rtlCol="0" anchor="t">
            <a:spAutoFit/>
          </a:bodyPr>
          <a:lstStyle/>
          <a:p>
            <a:pPr algn="l">
              <a:lnSpc>
                <a:spcPts val="4619"/>
              </a:lnSpc>
            </a:pPr>
            <a:r>
              <a:rPr lang="en-US" sz="3299">
                <a:solidFill>
                  <a:srgbClr val="000000"/>
                </a:solidFill>
                <a:latin typeface="Public Sans"/>
                <a:ea typeface="Public Sans"/>
                <a:cs typeface="Public Sans"/>
                <a:sym typeface="Public Sans"/>
              </a:rPr>
              <a:t>1. Phân tích:</a:t>
            </a:r>
          </a:p>
          <a:p>
            <a:pPr algn="l">
              <a:lnSpc>
                <a:spcPts val="4619"/>
              </a:lnSpc>
            </a:pPr>
            <a:r>
              <a:rPr lang="en-US" sz="3299">
                <a:solidFill>
                  <a:srgbClr val="000000"/>
                </a:solidFill>
                <a:latin typeface="Public Sans"/>
                <a:ea typeface="Public Sans"/>
                <a:cs typeface="Public Sans"/>
                <a:sym typeface="Public Sans"/>
              </a:rPr>
              <a:t>Vế trái của nhiều phụ thuộc là tổ hợp không phải khóa</a:t>
            </a:r>
          </a:p>
          <a:p>
            <a:pPr algn="l">
              <a:lnSpc>
                <a:spcPts val="4619"/>
              </a:lnSpc>
            </a:pPr>
            <a:r>
              <a:rPr lang="en-US" sz="3299">
                <a:solidFill>
                  <a:srgbClr val="000000"/>
                </a:solidFill>
                <a:latin typeface="Public Sans"/>
                <a:ea typeface="Public Sans"/>
                <a:cs typeface="Public Sans"/>
                <a:sym typeface="Public Sans"/>
              </a:rPr>
              <a:t>Ví dụ: H → I nếu H không là khóa → vi phạm BCNF</a:t>
            </a:r>
          </a:p>
          <a:p>
            <a:pPr algn="l">
              <a:lnSpc>
                <a:spcPts val="4619"/>
              </a:lnSpc>
            </a:pPr>
            <a:r>
              <a:rPr lang="en-US" sz="3299">
                <a:solidFill>
                  <a:srgbClr val="000000"/>
                </a:solidFill>
                <a:latin typeface="Public Sans"/>
                <a:ea typeface="Public Sans"/>
                <a:cs typeface="Public Sans"/>
                <a:sym typeface="Public Sans"/>
              </a:rPr>
              <a:t>→ Các vế phải cũng không đơn → không đạt 2NF</a:t>
            </a:r>
          </a:p>
          <a:p>
            <a:pPr algn="l">
              <a:lnSpc>
                <a:spcPts val="4619"/>
              </a:lnSpc>
            </a:pPr>
            <a:r>
              <a:rPr lang="en-US" sz="3299">
                <a:solidFill>
                  <a:srgbClr val="000000"/>
                </a:solidFill>
                <a:latin typeface="Public Sans"/>
                <a:ea typeface="Public Sans"/>
                <a:cs typeface="Public Sans"/>
                <a:sym typeface="Public Sans"/>
              </a:rPr>
              <a:t>⟹ Dạng chuẩn: 1NF</a:t>
            </a:r>
          </a:p>
          <a:p>
            <a:pPr algn="l">
              <a:lnSpc>
                <a:spcPts val="4619"/>
              </a:lnSpc>
            </a:pPr>
            <a:endParaRPr lang="en-US" sz="3299">
              <a:solidFill>
                <a:srgbClr val="000000"/>
              </a:solidFill>
              <a:latin typeface="Public Sans"/>
              <a:ea typeface="Public Sans"/>
              <a:cs typeface="Public Sans"/>
              <a:sym typeface="Public Sans"/>
            </a:endParaRP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82208" y="-1093916"/>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302396" y="1684527"/>
            <a:ext cx="7890583" cy="1851279"/>
          </a:xfrm>
          <a:prstGeom prst="rect">
            <a:avLst/>
          </a:prstGeom>
        </p:spPr>
        <p:txBody>
          <a:bodyPr lIns="0" tIns="0" rIns="0" bIns="0" rtlCol="0" anchor="t">
            <a:spAutoFit/>
          </a:bodyPr>
          <a:lstStyle/>
          <a:p>
            <a:pPr algn="l">
              <a:lnSpc>
                <a:spcPts val="4983"/>
              </a:lnSpc>
            </a:pPr>
            <a:r>
              <a:rPr lang="en-US" sz="3300" b="1">
                <a:solidFill>
                  <a:srgbClr val="FFFFFF"/>
                </a:solidFill>
                <a:latin typeface="Aileron Ultra-Bold"/>
                <a:ea typeface="Aileron Ultra-Bold"/>
                <a:cs typeface="Aileron Ultra-Bold"/>
                <a:sym typeface="Aileron Ultra-Bold"/>
              </a:rPr>
              <a:t> Câu 7: </a:t>
            </a:r>
          </a:p>
          <a:p>
            <a:pPr algn="l">
              <a:lnSpc>
                <a:spcPts val="4983"/>
              </a:lnSpc>
            </a:pPr>
            <a:endParaRPr lang="en-US" sz="3300" b="1">
              <a:solidFill>
                <a:srgbClr val="FFFFFF"/>
              </a:solidFill>
              <a:latin typeface="Aileron Ultra-Bold"/>
              <a:ea typeface="Aileron Ultra-Bold"/>
              <a:cs typeface="Aileron Ultra-Bold"/>
              <a:sym typeface="Aileron Ultra-Bold"/>
            </a:endParaRPr>
          </a:p>
          <a:p>
            <a:pPr marL="0" lvl="0" indent="0" algn="l">
              <a:lnSpc>
                <a:spcPts val="4983"/>
              </a:lnSpc>
            </a:pPr>
            <a:endParaRPr lang="en-US" sz="3300" b="1">
              <a:solidFill>
                <a:srgbClr val="FFFFFF"/>
              </a:solidFill>
              <a:latin typeface="Aileron Ultra-Bold"/>
              <a:ea typeface="Aileron Ultra-Bold"/>
              <a:cs typeface="Aileron Ultra-Bold"/>
              <a:sym typeface="Aileron Ultra-Bold"/>
            </a:endParaRPr>
          </a:p>
        </p:txBody>
      </p:sp>
      <p:sp>
        <p:nvSpPr>
          <p:cNvPr id="6" name="TextBox 6"/>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sp>
        <p:nvSpPr>
          <p:cNvPr id="9" name="TextBox 9"/>
          <p:cNvSpPr txBox="1"/>
          <p:nvPr/>
        </p:nvSpPr>
        <p:spPr>
          <a:xfrm>
            <a:off x="5822111" y="4766310"/>
            <a:ext cx="6481928" cy="830580"/>
          </a:xfrm>
          <a:prstGeom prst="rect">
            <a:avLst/>
          </a:prstGeom>
        </p:spPr>
        <p:txBody>
          <a:bodyPr lIns="0" tIns="0" rIns="0" bIns="0" rtlCol="0" anchor="t">
            <a:spAutoFit/>
          </a:bodyPr>
          <a:lstStyle/>
          <a:p>
            <a:pPr marL="0" lvl="0" indent="0" algn="l">
              <a:lnSpc>
                <a:spcPts val="6360"/>
              </a:lnSpc>
              <a:spcBef>
                <a:spcPct val="0"/>
              </a:spcBef>
            </a:pPr>
            <a:r>
              <a:rPr lang="en-US" sz="6000" b="1">
                <a:solidFill>
                  <a:srgbClr val="004CCF"/>
                </a:solidFill>
                <a:latin typeface="Aileron Ultra-Bold"/>
                <a:ea typeface="Aileron Ultra-Bold"/>
                <a:cs typeface="Aileron Ultra-Bold"/>
                <a:sym typeface="Aileron Ultra-Bold"/>
              </a:rPr>
              <a:t>Bài tập tổng hợp</a:t>
            </a:r>
          </a:p>
        </p:txBody>
      </p:sp>
      <p:grpSp>
        <p:nvGrpSpPr>
          <p:cNvPr id="10" name="Group 10"/>
          <p:cNvGrpSpPr/>
          <p:nvPr/>
        </p:nvGrpSpPr>
        <p:grpSpPr>
          <a:xfrm>
            <a:off x="6893086" y="6030741"/>
            <a:ext cx="4339978" cy="731303"/>
            <a:chExt cx="1166239" cy="196516"/>
          </a:xfrm>
        </p:grpSpPr>
        <p:sp>
          <p:nvSpPr>
            <p:cNvPr id="11" name="Freeform 11"/>
            <p:cNvSpPr/>
            <p:nvPr/>
          </p:nvSpPr>
          <p:spPr>
            <a:xfrm>
              <a:off x="0" y="0"/>
              <a:ext cx="1166239" cy="196516"/>
            </a:xfrm>
            <a:custGeom>
              <a:rect l="l" t="t" r="r" b="b"/>
              <a:pathLst>
                <a:path w="1166239" h="196516">
                  <a:moveTo>
                    <a:pt x="0" y="0"/>
                  </a:moveTo>
                  <a:lnTo>
                    <a:pt x="1166239" y="0"/>
                  </a:lnTo>
                  <a:lnTo>
                    <a:pt x="1166239" y="196516"/>
                  </a:lnTo>
                  <a:lnTo>
                    <a:pt x="0" y="196516"/>
                  </a:lnTo>
                  <a:close/>
                </a:path>
              </a:pathLst>
            </a:custGeom>
            <a:solidFill>
              <a:srgbClr val="F2F2F2"/>
            </a:solidFill>
            <a:ln w="38100" cap="sq">
              <a:solidFill>
                <a:srgbClr val="000000"/>
              </a:solidFill>
              <a:prstDash val="solid"/>
              <a:miter/>
            </a:ln>
          </p:spPr>
          <p:txBody>
            <a:bodyPr/>
            <a:lstStyle/>
            <a:p/>
          </p:txBody>
        </p:sp>
        <p:sp>
          <p:nvSpPr>
            <p:cNvPr id="12" name="TextBox 12"/>
            <p:cNvSpPr txBox="1"/>
            <p:nvPr/>
          </p:nvSpPr>
          <p:spPr>
            <a:xfrm>
              <a:off x="0" y="-47625"/>
              <a:ext cx="1166239" cy="244141"/>
            </a:xfrm>
            <a:prstGeom prst="rect">
              <a:avLst/>
            </a:prstGeom>
          </p:spPr>
          <p:txBody>
            <a:bodyPr lIns="50800" tIns="50800" rIns="50800" bIns="50800" rtlCol="0" anchor="ctr"/>
            <a:lstStyle/>
            <a:p>
              <a:pPr algn="ctr">
                <a:lnSpc>
                  <a:spcPts val="3397"/>
                </a:lnSpc>
              </a:pPr>
            </a:p>
          </p:txBody>
        </p:sp>
      </p:grpSp>
      <p:sp>
        <p:nvSpPr>
          <p:cNvPr id="13" name="TextBox 13"/>
          <p:cNvSpPr txBox="1"/>
          <p:nvPr/>
        </p:nvSpPr>
        <p:spPr>
          <a:xfrm>
            <a:off x="7174920" y="5987770"/>
            <a:ext cx="3799472" cy="636270"/>
          </a:xfrm>
          <a:prstGeom prst="rect">
            <a:avLst/>
          </a:prstGeom>
        </p:spPr>
        <p:txBody>
          <a:bodyPr lIns="0" tIns="0" rIns="0" bIns="0" rtlCol="0" anchor="t">
            <a:spAutoFit/>
          </a:bodyPr>
          <a:lstStyle/>
          <a:p>
            <a:pPr algn="just">
              <a:lnSpc>
                <a:spcPts val="5340"/>
              </a:lnSpc>
            </a:pPr>
            <a:r>
              <a:rPr lang="en-US" sz="3000" b="1">
                <a:solidFill>
                  <a:srgbClr val="000000"/>
                </a:solidFill>
                <a:latin typeface="Public Sans Bold"/>
                <a:ea typeface="Public Sans Bold"/>
                <a:cs typeface="Public Sans Bold"/>
                <a:sym typeface="Public Sans Bold"/>
              </a:rPr>
              <a:t>Huỳnh Lê Thuỳ Linh</a:t>
            </a: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44884" y="-45128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8511292" y="115577"/>
            <a:ext cx="9986690" cy="5689600"/>
          </a:xfrm>
          <a:prstGeom prst="rect">
            <a:avLst/>
          </a:prstGeom>
        </p:spPr>
        <p:txBody>
          <a:bodyPr lIns="0" tIns="0" rIns="0" bIns="0" rtlCol="0" anchor="t">
            <a:spAutoFit/>
          </a:bodyPr>
          <a:lstStyle/>
          <a:p>
            <a:pPr algn="l">
              <a:lnSpc>
                <a:spcPts val="3499"/>
              </a:lnSpc>
            </a:pPr>
            <a:r>
              <a:rPr lang="en-US" sz="2499">
                <a:solidFill>
                  <a:srgbClr val="000000"/>
                </a:solidFill>
                <a:latin typeface="Public Sans"/>
                <a:ea typeface="Public Sans"/>
                <a:cs typeface="Public Sans"/>
                <a:sym typeface="Public Sans"/>
              </a:rPr>
              <a:t>EK⁺ = {E, K}</a:t>
            </a:r>
          </a:p>
          <a:p>
            <a:pPr algn="l">
              <a:lnSpc>
                <a:spcPts val="3499"/>
              </a:lnSpc>
            </a:pPr>
            <a:r>
              <a:rPr lang="en-US" sz="2499">
                <a:solidFill>
                  <a:srgbClr val="000000"/>
                </a:solidFill>
                <a:latin typeface="Public Sans"/>
                <a:ea typeface="Public Sans"/>
                <a:cs typeface="Public Sans"/>
                <a:sym typeface="Public Sans"/>
              </a:rPr>
              <a:t>E → C ⇒ EK⁺ ⊇ {C}</a:t>
            </a:r>
          </a:p>
          <a:p>
            <a:pPr algn="l">
              <a:lnSpc>
                <a:spcPts val="3499"/>
              </a:lnSpc>
            </a:pPr>
            <a:r>
              <a:rPr lang="en-US" sz="2499">
                <a:solidFill>
                  <a:srgbClr val="000000"/>
                </a:solidFill>
                <a:latin typeface="Public Sans"/>
                <a:ea typeface="Public Sans"/>
                <a:cs typeface="Public Sans"/>
                <a:sym typeface="Public Sans"/>
              </a:rPr>
              <a:t>→ EK⁺ = {E, K, C}</a:t>
            </a:r>
          </a:p>
          <a:p>
            <a:pPr algn="l">
              <a:lnSpc>
                <a:spcPts val="3499"/>
              </a:lnSpc>
            </a:pPr>
            <a:r>
              <a:rPr lang="en-US" sz="2499">
                <a:solidFill>
                  <a:srgbClr val="000000"/>
                </a:solidFill>
                <a:latin typeface="Public Sans"/>
                <a:ea typeface="Public Sans"/>
                <a:cs typeface="Public Sans"/>
                <a:sym typeface="Public Sans"/>
              </a:rPr>
              <a:t>C → D ⇒ EK⁺ ⊇ {D}</a:t>
            </a:r>
          </a:p>
          <a:p>
            <a:pPr algn="l">
              <a:lnSpc>
                <a:spcPts val="3499"/>
              </a:lnSpc>
            </a:pPr>
            <a:r>
              <a:rPr lang="en-US" sz="2499">
                <a:solidFill>
                  <a:srgbClr val="000000"/>
                </a:solidFill>
                <a:latin typeface="Public Sans"/>
                <a:ea typeface="Public Sans"/>
                <a:cs typeface="Public Sans"/>
                <a:sym typeface="Public Sans"/>
              </a:rPr>
              <a:t>EK⁺ = {E, K, C, D}</a:t>
            </a:r>
          </a:p>
          <a:p>
            <a:pPr algn="l">
              <a:lnSpc>
                <a:spcPts val="3499"/>
              </a:lnSpc>
            </a:pPr>
            <a:r>
              <a:rPr lang="en-US" sz="2499">
                <a:solidFill>
                  <a:srgbClr val="000000"/>
                </a:solidFill>
                <a:latin typeface="Public Sans"/>
                <a:ea typeface="Public Sans"/>
                <a:cs typeface="Public Sans"/>
                <a:sym typeface="Public Sans"/>
              </a:rPr>
              <a:t>E → G ⇒ EK⁺ ⊇ {G}</a:t>
            </a:r>
          </a:p>
          <a:p>
            <a:pPr algn="l">
              <a:lnSpc>
                <a:spcPts val="3499"/>
              </a:lnSpc>
            </a:pPr>
            <a:r>
              <a:rPr lang="en-US" sz="2499">
                <a:solidFill>
                  <a:srgbClr val="000000"/>
                </a:solidFill>
                <a:latin typeface="Public Sans"/>
                <a:ea typeface="Public Sans"/>
                <a:cs typeface="Public Sans"/>
                <a:sym typeface="Public Sans"/>
              </a:rPr>
              <a:t>→ EK⁺ = {E, K, C, D, G}</a:t>
            </a:r>
          </a:p>
          <a:p>
            <a:pPr algn="l">
              <a:lnSpc>
                <a:spcPts val="3499"/>
              </a:lnSpc>
            </a:pPr>
            <a:r>
              <a:rPr lang="en-US" sz="2499">
                <a:solidFill>
                  <a:srgbClr val="000000"/>
                </a:solidFill>
                <a:latin typeface="Public Sans"/>
                <a:ea typeface="Public Sans"/>
                <a:cs typeface="Public Sans"/>
                <a:sym typeface="Public Sans"/>
              </a:rPr>
              <a:t>CK → H</a:t>
            </a:r>
          </a:p>
          <a:p>
            <a:pPr algn="l">
              <a:lnSpc>
                <a:spcPts val="3499"/>
              </a:lnSpc>
            </a:pPr>
            <a:r>
              <a:rPr lang="en-US" sz="2499">
                <a:solidFill>
                  <a:srgbClr val="000000"/>
                </a:solidFill>
                <a:latin typeface="Public Sans"/>
                <a:ea typeface="Public Sans"/>
                <a:cs typeface="Public Sans"/>
                <a:sym typeface="Public Sans"/>
              </a:rPr>
              <a:t>→ CK = {C, K} ⊆ EK⁺ ⇒ EK⁺ ⊇ {H}</a:t>
            </a:r>
          </a:p>
          <a:p>
            <a:pPr algn="l">
              <a:lnSpc>
                <a:spcPts val="3499"/>
              </a:lnSpc>
            </a:pPr>
            <a:r>
              <a:rPr lang="en-US" sz="2499">
                <a:solidFill>
                  <a:srgbClr val="000000"/>
                </a:solidFill>
                <a:latin typeface="Public Sans"/>
                <a:ea typeface="Public Sans"/>
                <a:cs typeface="Public Sans"/>
                <a:sym typeface="Public Sans"/>
              </a:rPr>
              <a:t>→ EK⁺ = {E, K, C, D, G, H}</a:t>
            </a:r>
          </a:p>
          <a:p>
            <a:pPr algn="l">
              <a:lnSpc>
                <a:spcPts val="3499"/>
              </a:lnSpc>
            </a:pPr>
            <a:r>
              <a:rPr lang="en-US" sz="2499">
                <a:solidFill>
                  <a:srgbClr val="000000"/>
                </a:solidFill>
                <a:latin typeface="Public Sans"/>
                <a:ea typeface="Public Sans"/>
                <a:cs typeface="Public Sans"/>
                <a:sym typeface="Public Sans"/>
              </a:rPr>
              <a:t>Từ bao đóng =&gt; EK → D và EK → H </a:t>
            </a:r>
          </a:p>
          <a:p>
            <a:pPr algn="l">
              <a:lnSpc>
                <a:spcPts val="3499"/>
              </a:lnSpc>
            </a:pPr>
            <a:r>
              <a:rPr lang="en-US" sz="2499">
                <a:solidFill>
                  <a:srgbClr val="000000"/>
                </a:solidFill>
                <a:latin typeface="Public Sans"/>
                <a:ea typeface="Public Sans"/>
                <a:cs typeface="Public Sans"/>
                <a:sym typeface="Public Sans"/>
              </a:rPr>
              <a:t>=&gt; EK → DH được suy diễn từ F</a:t>
            </a:r>
          </a:p>
          <a:p>
            <a:pPr algn="l">
              <a:lnSpc>
                <a:spcPts val="3499"/>
              </a:lnSpc>
            </a:pPr>
            <a:endParaRPr lang="en-US" sz="2499">
              <a:solidFill>
                <a:srgbClr val="000000"/>
              </a:solidFill>
              <a:latin typeface="Public Sans"/>
              <a:ea typeface="Public Sans"/>
              <a:cs typeface="Public Sans"/>
              <a:sym typeface="Public Sans"/>
            </a:endParaRPr>
          </a:p>
        </p:txBody>
      </p:sp>
      <p:sp>
        <p:nvSpPr>
          <p:cNvPr id="6" name="AutoShape 6"/>
          <p:cNvSpPr/>
          <p:nvPr/>
        </p:nvSpPr>
        <p:spPr>
          <a:xfrm>
            <a:off x="44884" y="5786127"/>
            <a:ext cx="18305610" cy="0"/>
          </a:xfrm>
          <a:prstGeom prst="line">
            <a:avLst/>
          </a:prstGeom>
          <a:ln w="38100" cap="flat">
            <a:solidFill>
              <a:srgbClr val="000000"/>
            </a:solidFill>
            <a:prstDash val="sysDash"/>
            <a:headEnd type="none" w="sm" len="sm"/>
            <a:tailEnd type="none" w="sm" len="sm"/>
          </a:ln>
        </p:spPr>
        <p:txBody>
          <a:bodyPr/>
          <a:lstStyle/>
          <a:p/>
        </p:txBody>
      </p:sp>
      <p:sp>
        <p:nvSpPr>
          <p:cNvPr id="7" name="Freeform 7"/>
          <p:cNvSpPr/>
          <p:nvPr/>
        </p:nvSpPr>
        <p:spPr>
          <a:xfrm>
            <a:off x="8497912" y="7068106"/>
            <a:ext cx="8748008" cy="2461660"/>
          </a:xfrm>
          <a:custGeom>
            <a:rect l="l" t="t" r="r" b="b"/>
            <a:pathLst>
              <a:path w="8748008" h="2461660">
                <a:moveTo>
                  <a:pt x="0" y="0"/>
                </a:moveTo>
                <a:lnTo>
                  <a:pt x="8748008" y="0"/>
                </a:lnTo>
                <a:lnTo>
                  <a:pt x="8748008" y="2461660"/>
                </a:lnTo>
                <a:lnTo>
                  <a:pt x="0" y="2461660"/>
                </a:lnTo>
                <a:lnTo>
                  <a:pt x="0" y="0"/>
                </a:lnTo>
                <a:close/>
              </a:path>
            </a:pathLst>
          </a:custGeom>
          <a:blipFill>
            <a:blip r:embed="rId2"/>
            <a:stretch>
              <a:fillRect t="-587" b="-587"/>
            </a:stretch>
          </a:blipFill>
        </p:spPr>
        <p:txBody>
          <a:bodyPr/>
          <a:lstStyle/>
          <a:p/>
        </p:txBody>
      </p:sp>
      <p:sp>
        <p:nvSpPr>
          <p:cNvPr id="8" name="TextBox 8"/>
          <p:cNvSpPr txBox="1"/>
          <p:nvPr/>
        </p:nvSpPr>
        <p:spPr>
          <a:xfrm>
            <a:off x="248725" y="253287"/>
            <a:ext cx="8100993" cy="4365879"/>
          </a:xfrm>
          <a:prstGeom prst="rect">
            <a:avLst/>
          </a:prstGeom>
        </p:spPr>
        <p:txBody>
          <a:bodyPr lIns="0" tIns="0" rIns="0" bIns="0" rtlCol="0" anchor="t">
            <a:spAutoFit/>
          </a:bodyPr>
          <a:lstStyle/>
          <a:p>
            <a:pPr algn="l">
              <a:lnSpc>
                <a:spcPts val="4983"/>
              </a:lnSpc>
            </a:pPr>
            <a:r>
              <a:rPr lang="en-US" sz="3300" b="1">
                <a:solidFill>
                  <a:srgbClr val="FFFFFF"/>
                </a:solidFill>
                <a:latin typeface="Aileron Ultra-Bold"/>
                <a:ea typeface="Aileron Ultra-Bold"/>
                <a:cs typeface="Aileron Ultra-Bold"/>
                <a:sym typeface="Aileron Ultra-Bold"/>
              </a:rPr>
              <a:t>Câu 5: Giả sử ta có lược đồ quan hệ Q(C,D,E,G,H,K) và tập phụ thuộc hàm F như sau: F = {CK→ H; C →D; E→C; E →G; CK →E}</a:t>
            </a:r>
          </a:p>
          <a:p>
            <a:pPr algn="l">
              <a:lnSpc>
                <a:spcPts val="4983"/>
              </a:lnSpc>
            </a:pPr>
            <a:endParaRPr lang="en-US" sz="3300" b="1">
              <a:solidFill>
                <a:srgbClr val="FFFFFF"/>
              </a:solidFill>
              <a:latin typeface="Aileron Ultra-Bold"/>
              <a:ea typeface="Aileron Ultra-Bold"/>
              <a:cs typeface="Aileron Ultra-Bold"/>
              <a:sym typeface="Aileron Ultra-Bold"/>
            </a:endParaRPr>
          </a:p>
          <a:p>
            <a:pPr algn="l">
              <a:lnSpc>
                <a:spcPts val="4983"/>
              </a:lnSpc>
            </a:pPr>
            <a:r>
              <a:rPr lang="en-US" sz="3300" b="1">
                <a:solidFill>
                  <a:srgbClr val="FFFFFF"/>
                </a:solidFill>
                <a:latin typeface="Aileron Bold"/>
                <a:ea typeface="Aileron Bold"/>
                <a:cs typeface="Aileron Bold"/>
                <a:sym typeface="Aileron Bold"/>
              </a:rPr>
              <a:t>a) Từ tập F, hãy chứng minh EK → DH</a:t>
            </a:r>
          </a:p>
          <a:p>
            <a:pPr marL="0" lvl="0" indent="0" algn="l">
              <a:lnSpc>
                <a:spcPts val="4983"/>
              </a:lnSpc>
            </a:pPr>
            <a:endParaRPr lang="en-US" sz="3300" b="1">
              <a:solidFill>
                <a:srgbClr val="FFFFFF"/>
              </a:solidFill>
              <a:latin typeface="Aileron Bold"/>
              <a:ea typeface="Aileron Bold"/>
              <a:cs typeface="Aileron Bold"/>
              <a:sym typeface="Aileron Bold"/>
            </a:endParaRPr>
          </a:p>
        </p:txBody>
      </p:sp>
      <p:sp>
        <p:nvSpPr>
          <p:cNvPr id="9" name="TextBox 9"/>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10" name="TextBox 10"/>
          <p:cNvSpPr txBox="1"/>
          <p:nvPr/>
        </p:nvSpPr>
        <p:spPr>
          <a:xfrm>
            <a:off x="199547" y="6144611"/>
            <a:ext cx="7868417" cy="114490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b) Tìm tất cả các khóa của Q.</a:t>
            </a:r>
          </a:p>
          <a:p>
            <a:pPr algn="l">
              <a:lnSpc>
                <a:spcPts val="4620"/>
              </a:lnSpc>
            </a:pPr>
            <a:endParaRPr lang="en-US" sz="3300" b="1">
              <a:solidFill>
                <a:srgbClr val="FFFFFF"/>
              </a:solidFill>
              <a:latin typeface="Aileron Bold"/>
              <a:ea typeface="Aileron Bold"/>
              <a:cs typeface="Aileron Bold"/>
              <a:sym typeface="Aileron Bold"/>
            </a:endParaRPr>
          </a:p>
        </p:txBody>
      </p:sp>
      <p:sp>
        <p:nvSpPr>
          <p:cNvPr id="11" name="TextBox 11"/>
          <p:cNvSpPr txBox="1"/>
          <p:nvPr/>
        </p:nvSpPr>
        <p:spPr>
          <a:xfrm>
            <a:off x="8511292" y="5949031"/>
            <a:ext cx="10407889" cy="1536065"/>
          </a:xfrm>
          <a:prstGeom prst="rect">
            <a:avLst/>
          </a:prstGeom>
        </p:spPr>
        <p:txBody>
          <a:bodyPr lIns="0" tIns="0" rIns="0" bIns="0" rtlCol="0" anchor="t">
            <a:spAutoFit/>
          </a:bodyPr>
          <a:lstStyle/>
          <a:p>
            <a:pPr algn="l">
              <a:lnSpc>
                <a:spcPts val="4060"/>
              </a:lnSpc>
            </a:pPr>
            <a:r>
              <a:rPr lang="en-US" sz="2900">
                <a:solidFill>
                  <a:srgbClr val="000000"/>
                </a:solidFill>
                <a:latin typeface="Public Sans"/>
                <a:ea typeface="Public Sans"/>
                <a:cs typeface="Public Sans"/>
                <a:sym typeface="Public Sans"/>
              </a:rPr>
              <a:t>TN = {K}</a:t>
            </a:r>
          </a:p>
          <a:p>
            <a:pPr algn="l">
              <a:lnSpc>
                <a:spcPts val="4060"/>
              </a:lnSpc>
            </a:pPr>
            <a:r>
              <a:rPr lang="en-US" sz="2900">
                <a:solidFill>
                  <a:srgbClr val="000000"/>
                </a:solidFill>
                <a:latin typeface="Public Sans"/>
                <a:ea typeface="Public Sans"/>
                <a:cs typeface="Public Sans"/>
                <a:sym typeface="Public Sans"/>
              </a:rPr>
              <a:t>TG = {CE}</a:t>
            </a:r>
          </a:p>
          <a:p>
            <a:pPr algn="l">
              <a:lnSpc>
                <a:spcPts val="4060"/>
              </a:lnSpc>
            </a:pPr>
            <a:endParaRPr lang="en-US" sz="2900">
              <a:solidFill>
                <a:srgbClr val="000000"/>
              </a:solidFill>
              <a:latin typeface="Public Sans"/>
              <a:ea typeface="Public Sans"/>
              <a:cs typeface="Public Sans"/>
              <a:sym typeface="Public Sans"/>
            </a:endParaRPr>
          </a:p>
        </p:txBody>
      </p:sp>
      <p:sp>
        <p:nvSpPr>
          <p:cNvPr id="12" name="TextBox 12"/>
          <p:cNvSpPr txBox="1"/>
          <p:nvPr/>
        </p:nvSpPr>
        <p:spPr>
          <a:xfrm>
            <a:off x="8609030" y="9594741"/>
            <a:ext cx="8525773" cy="497840"/>
          </a:xfrm>
          <a:prstGeom prst="rect">
            <a:avLst/>
          </a:prstGeom>
        </p:spPr>
        <p:txBody>
          <a:bodyPr lIns="0" tIns="0" rIns="0" bIns="0" rtlCol="0" anchor="t">
            <a:spAutoFit/>
          </a:bodyPr>
          <a:lstStyle/>
          <a:p>
            <a:pPr algn="l">
              <a:lnSpc>
                <a:spcPts val="4060"/>
              </a:lnSpc>
            </a:pPr>
            <a:r>
              <a:rPr lang="en-US" sz="2900">
                <a:solidFill>
                  <a:srgbClr val="000000"/>
                </a:solidFill>
                <a:latin typeface="Noto Serif Display"/>
                <a:ea typeface="Noto Serif Display"/>
                <a:cs typeface="Noto Serif Display"/>
                <a:sym typeface="Noto Serif Display"/>
              </a:rPr>
              <a:t>Khóa là CK, EK</a:t>
            </a: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82208" y="-1093916"/>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302396" y="1684527"/>
            <a:ext cx="7890583" cy="3737229"/>
          </a:xfrm>
          <a:prstGeom prst="rect">
            <a:avLst/>
          </a:prstGeom>
        </p:spPr>
        <p:txBody>
          <a:bodyPr lIns="0" tIns="0" rIns="0" bIns="0" rtlCol="0" anchor="t">
            <a:spAutoFit/>
          </a:bodyPr>
          <a:lstStyle/>
          <a:p>
            <a:pPr algn="l">
              <a:lnSpc>
                <a:spcPts val="4983"/>
              </a:lnSpc>
            </a:pPr>
            <a:r>
              <a:rPr lang="en-US" sz="3300" b="1">
                <a:solidFill>
                  <a:srgbClr val="FFFFFF"/>
                </a:solidFill>
                <a:latin typeface="Aileron Ultra-Bold"/>
                <a:ea typeface="Aileron Ultra-Bold"/>
                <a:cs typeface="Aileron Ultra-Bold"/>
                <a:sym typeface="Aileron Ultra-Bold"/>
              </a:rPr>
              <a:t>Câu 5: Giả sử ta có lược đồ quan hệ Q(C,D,E,G,H,K) và tập phụ thuộc hàm F như sau: F = {CK→ H; C →D; E→C; E →G; CK →E}</a:t>
            </a:r>
          </a:p>
          <a:p>
            <a:pPr algn="l">
              <a:lnSpc>
                <a:spcPts val="4983"/>
              </a:lnSpc>
            </a:pPr>
            <a:endParaRPr lang="en-US" sz="3300" b="1">
              <a:solidFill>
                <a:srgbClr val="FFFFFF"/>
              </a:solidFill>
              <a:latin typeface="Aileron Ultra-Bold"/>
              <a:ea typeface="Aileron Ultra-Bold"/>
              <a:cs typeface="Aileron Ultra-Bold"/>
              <a:sym typeface="Aileron Ultra-Bold"/>
            </a:endParaRPr>
          </a:p>
          <a:p>
            <a:pPr marL="0" lvl="0" indent="0" algn="l">
              <a:lnSpc>
                <a:spcPts val="4983"/>
              </a:lnSpc>
            </a:pPr>
            <a:r>
              <a:rPr lang="en-US" sz="3300" b="1">
                <a:solidFill>
                  <a:srgbClr val="FFFFFF"/>
                </a:solidFill>
                <a:latin typeface="Aileron Ultra-Bold"/>
                <a:ea typeface="Aileron Ultra-Bold"/>
                <a:cs typeface="Aileron Ultra-Bold"/>
                <a:sym typeface="Aileron Ultra-Bold"/>
              </a:rPr>
              <a:t>c) Xác định dạng chuẩn của Q.</a:t>
            </a:r>
          </a:p>
        </p:txBody>
      </p:sp>
      <p:sp>
        <p:nvSpPr>
          <p:cNvPr id="6" name="TextBox 6"/>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7" name="TextBox 7"/>
          <p:cNvSpPr txBox="1"/>
          <p:nvPr/>
        </p:nvSpPr>
        <p:spPr>
          <a:xfrm>
            <a:off x="8516234" y="170494"/>
            <a:ext cx="9265249" cy="9869813"/>
          </a:xfrm>
          <a:prstGeom prst="rect">
            <a:avLst/>
          </a:prstGeom>
        </p:spPr>
        <p:txBody>
          <a:bodyPr lIns="0" tIns="0" rIns="0" bIns="0" rtlCol="0" anchor="t">
            <a:spAutoFit/>
          </a:bodyPr>
          <a:lstStyle/>
          <a:p>
            <a:pPr algn="l">
              <a:lnSpc>
                <a:spcPts val="4619"/>
              </a:lnSpc>
            </a:pPr>
            <a:r>
              <a:rPr lang="en-US" sz="3299">
                <a:solidFill>
                  <a:srgbClr val="000000"/>
                </a:solidFill>
                <a:latin typeface="Public Sans"/>
                <a:ea typeface="Public Sans"/>
                <a:cs typeface="Public Sans"/>
                <a:sym typeface="Public Sans"/>
              </a:rPr>
              <a:t>F = {CK→ H; C →D; E→C; E →G; CK →E}</a:t>
            </a:r>
          </a:p>
          <a:p>
            <a:pPr algn="l">
              <a:lnSpc>
                <a:spcPts val="4619"/>
              </a:lnSpc>
            </a:pPr>
            <a:r>
              <a:rPr lang="en-US" sz="3299">
                <a:solidFill>
                  <a:srgbClr val="000000"/>
                </a:solidFill>
                <a:latin typeface="Public Sans"/>
                <a:ea typeface="Public Sans"/>
                <a:cs typeface="Public Sans"/>
                <a:sym typeface="Public Sans"/>
              </a:rPr>
              <a:t>Khóa: CK, EK</a:t>
            </a:r>
          </a:p>
          <a:p>
            <a:pPr algn="l">
              <a:lnSpc>
                <a:spcPts val="4619"/>
              </a:lnSpc>
            </a:pPr>
            <a:r>
              <a:rPr lang="en-US" sz="3299">
                <a:solidFill>
                  <a:srgbClr val="000000"/>
                </a:solidFill>
                <a:latin typeface="Public Sans"/>
                <a:ea typeface="Public Sans"/>
                <a:cs typeface="Public Sans"/>
                <a:sym typeface="Public Sans"/>
              </a:rPr>
              <a:t>Thuộc tính không khóa DGH</a:t>
            </a:r>
          </a:p>
          <a:p>
            <a:pPr algn="l">
              <a:lnSpc>
                <a:spcPts val="4619"/>
              </a:lnSpc>
            </a:pPr>
            <a:r>
              <a:rPr lang="en-US" sz="3299">
                <a:solidFill>
                  <a:srgbClr val="000000"/>
                </a:solidFill>
                <a:latin typeface="Public Sans"/>
                <a:ea typeface="Public Sans"/>
                <a:cs typeface="Public Sans"/>
                <a:sym typeface="Public Sans"/>
              </a:rPr>
              <a:t>* Xét dạng chuẩn BCNF:</a:t>
            </a:r>
          </a:p>
          <a:p>
            <a:pPr algn="l">
              <a:lnSpc>
                <a:spcPts val="4619"/>
              </a:lnSpc>
            </a:pPr>
            <a:r>
              <a:rPr lang="en-US" sz="3299">
                <a:solidFill>
                  <a:srgbClr val="000000"/>
                </a:solidFill>
                <a:latin typeface="Public Sans"/>
                <a:ea typeface="Public Sans"/>
                <a:cs typeface="Public Sans"/>
                <a:sym typeface="Public Sans"/>
              </a:rPr>
              <a:t>C →D; E→C; E →G: vi phạm chuẩn BCNF do vế trái không phải là siêu khóa</a:t>
            </a:r>
          </a:p>
          <a:p>
            <a:pPr algn="l">
              <a:lnSpc>
                <a:spcPts val="4619"/>
              </a:lnSpc>
            </a:pPr>
            <a:r>
              <a:rPr lang="en-US" sz="3299">
                <a:solidFill>
                  <a:srgbClr val="000000"/>
                </a:solidFill>
                <a:latin typeface="Public Sans"/>
                <a:ea typeface="Public Sans"/>
                <a:cs typeface="Public Sans"/>
                <a:sym typeface="Public Sans"/>
              </a:rPr>
              <a:t>=&gt; Lược đồ Q không đạt chuẩn BCNF</a:t>
            </a:r>
          </a:p>
          <a:p>
            <a:pPr algn="l">
              <a:lnSpc>
                <a:spcPts val="4619"/>
              </a:lnSpc>
            </a:pPr>
            <a:r>
              <a:rPr lang="en-US" sz="3299">
                <a:solidFill>
                  <a:srgbClr val="000000"/>
                </a:solidFill>
                <a:latin typeface="Public Sans"/>
                <a:ea typeface="Public Sans"/>
                <a:cs typeface="Public Sans"/>
                <a:sym typeface="Public Sans"/>
              </a:rPr>
              <a:t>* Xét dạng chuẩn 3NF:</a:t>
            </a:r>
          </a:p>
          <a:p>
            <a:pPr algn="l">
              <a:lnSpc>
                <a:spcPts val="4619"/>
              </a:lnSpc>
            </a:pPr>
            <a:r>
              <a:rPr lang="en-US" sz="3299">
                <a:solidFill>
                  <a:srgbClr val="000000"/>
                </a:solidFill>
                <a:latin typeface="Public Sans"/>
                <a:ea typeface="Public Sans"/>
                <a:cs typeface="Public Sans"/>
                <a:sym typeface="Public Sans"/>
              </a:rPr>
              <a:t>C → D; E → G: vi phạm chuẩn 3NF do vế trái không phải là siêu khóa và vế phải không phải là thuộc tính của khóa</a:t>
            </a:r>
          </a:p>
          <a:p>
            <a:pPr algn="l">
              <a:lnSpc>
                <a:spcPts val="4619"/>
              </a:lnSpc>
            </a:pPr>
            <a:r>
              <a:rPr lang="en-US" sz="3299">
                <a:solidFill>
                  <a:srgbClr val="000000"/>
                </a:solidFill>
                <a:latin typeface="Public Sans"/>
                <a:ea typeface="Public Sans"/>
                <a:cs typeface="Public Sans"/>
                <a:sym typeface="Public Sans"/>
              </a:rPr>
              <a:t>* Xét dạng chuẩn 2NF:</a:t>
            </a:r>
          </a:p>
          <a:p>
            <a:pPr algn="l">
              <a:lnSpc>
                <a:spcPts val="4619"/>
              </a:lnSpc>
            </a:pPr>
            <a:r>
              <a:rPr lang="en-US" sz="3299">
                <a:solidFill>
                  <a:srgbClr val="000000"/>
                </a:solidFill>
                <a:latin typeface="Public Sans"/>
                <a:ea typeface="Public Sans"/>
                <a:cs typeface="Public Sans"/>
                <a:sym typeface="Public Sans"/>
              </a:rPr>
              <a:t>C → D: C là một phần của khóa CK, và D là thuộc tính không khóa. Tuy nhiên, D phụ thuộc vào một phần khóa =&gt; Vi phạm 2NF</a:t>
            </a:r>
          </a:p>
          <a:p>
            <a:pPr algn="l">
              <a:lnSpc>
                <a:spcPts val="4619"/>
              </a:lnSpc>
            </a:pPr>
            <a:r>
              <a:rPr lang="en-US" sz="3299">
                <a:solidFill>
                  <a:srgbClr val="000000"/>
                </a:solidFill>
                <a:latin typeface="Public Sans"/>
                <a:ea typeface="Public Sans"/>
                <a:cs typeface="Public Sans"/>
                <a:sym typeface="Public Sans"/>
              </a:rPr>
              <a:t>=&gt; Vậy dạng chuẩn cao nhất của Q là 1NF</a:t>
            </a:r>
          </a:p>
          <a:p>
            <a:pPr algn="l">
              <a:lnSpc>
                <a:spcPts val="4619"/>
              </a:lnSpc>
            </a:pPr>
            <a:endParaRPr lang="en-US" sz="3299">
              <a:solidFill>
                <a:srgbClr val="000000"/>
              </a:solidFill>
              <a:latin typeface="Public Sans"/>
              <a:ea typeface="Public Sans"/>
              <a:cs typeface="Public Sans"/>
              <a:sym typeface="Public Sans"/>
            </a:endParaRPr>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44884" y="-45128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8511292" y="115577"/>
            <a:ext cx="9986690" cy="5689600"/>
          </a:xfrm>
          <a:prstGeom prst="rect">
            <a:avLst/>
          </a:prstGeom>
        </p:spPr>
        <p:txBody>
          <a:bodyPr lIns="0" tIns="0" rIns="0" bIns="0" rtlCol="0" anchor="t">
            <a:spAutoFit/>
          </a:bodyPr>
          <a:lstStyle/>
          <a:p>
            <a:pPr algn="l">
              <a:lnSpc>
                <a:spcPts val="3499"/>
              </a:lnSpc>
            </a:pPr>
            <a:r>
              <a:rPr lang="en-US" sz="2499">
                <a:solidFill>
                  <a:srgbClr val="000000"/>
                </a:solidFill>
                <a:latin typeface="Public Sans"/>
                <a:ea typeface="Public Sans"/>
                <a:cs typeface="Public Sans"/>
                <a:sym typeface="Public Sans"/>
              </a:rPr>
              <a:t>EK⁺ = {E, K}</a:t>
            </a:r>
          </a:p>
          <a:p>
            <a:pPr algn="l">
              <a:lnSpc>
                <a:spcPts val="3499"/>
              </a:lnSpc>
            </a:pPr>
            <a:r>
              <a:rPr lang="en-US" sz="2499">
                <a:solidFill>
                  <a:srgbClr val="000000"/>
                </a:solidFill>
                <a:latin typeface="Public Sans"/>
                <a:ea typeface="Public Sans"/>
                <a:cs typeface="Public Sans"/>
                <a:sym typeface="Public Sans"/>
              </a:rPr>
              <a:t>E → C ⇒ EK⁺ ⊇ {C}</a:t>
            </a:r>
          </a:p>
          <a:p>
            <a:pPr algn="l">
              <a:lnSpc>
                <a:spcPts val="3499"/>
              </a:lnSpc>
            </a:pPr>
            <a:r>
              <a:rPr lang="en-US" sz="2499">
                <a:solidFill>
                  <a:srgbClr val="000000"/>
                </a:solidFill>
                <a:latin typeface="Public Sans"/>
                <a:ea typeface="Public Sans"/>
                <a:cs typeface="Public Sans"/>
                <a:sym typeface="Public Sans"/>
              </a:rPr>
              <a:t>→ EK⁺ = {E, K, C}</a:t>
            </a:r>
          </a:p>
          <a:p>
            <a:pPr algn="l">
              <a:lnSpc>
                <a:spcPts val="3499"/>
              </a:lnSpc>
            </a:pPr>
            <a:r>
              <a:rPr lang="en-US" sz="2499">
                <a:solidFill>
                  <a:srgbClr val="000000"/>
                </a:solidFill>
                <a:latin typeface="Public Sans"/>
                <a:ea typeface="Public Sans"/>
                <a:cs typeface="Public Sans"/>
                <a:sym typeface="Public Sans"/>
              </a:rPr>
              <a:t>C → D ⇒ EK⁺ ⊇ {D}</a:t>
            </a:r>
          </a:p>
          <a:p>
            <a:pPr algn="l">
              <a:lnSpc>
                <a:spcPts val="3499"/>
              </a:lnSpc>
            </a:pPr>
            <a:r>
              <a:rPr lang="en-US" sz="2499">
                <a:solidFill>
                  <a:srgbClr val="000000"/>
                </a:solidFill>
                <a:latin typeface="Public Sans"/>
                <a:ea typeface="Public Sans"/>
                <a:cs typeface="Public Sans"/>
                <a:sym typeface="Public Sans"/>
              </a:rPr>
              <a:t>EK⁺ = {E, K, C, D}</a:t>
            </a:r>
          </a:p>
          <a:p>
            <a:pPr algn="l">
              <a:lnSpc>
                <a:spcPts val="3499"/>
              </a:lnSpc>
            </a:pPr>
            <a:r>
              <a:rPr lang="en-US" sz="2499">
                <a:solidFill>
                  <a:srgbClr val="000000"/>
                </a:solidFill>
                <a:latin typeface="Public Sans"/>
                <a:ea typeface="Public Sans"/>
                <a:cs typeface="Public Sans"/>
                <a:sym typeface="Public Sans"/>
              </a:rPr>
              <a:t>E → G ⇒ EK⁺ ⊇ {G}</a:t>
            </a:r>
          </a:p>
          <a:p>
            <a:pPr algn="l">
              <a:lnSpc>
                <a:spcPts val="3499"/>
              </a:lnSpc>
            </a:pPr>
            <a:r>
              <a:rPr lang="en-US" sz="2499">
                <a:solidFill>
                  <a:srgbClr val="000000"/>
                </a:solidFill>
                <a:latin typeface="Public Sans"/>
                <a:ea typeface="Public Sans"/>
                <a:cs typeface="Public Sans"/>
                <a:sym typeface="Public Sans"/>
              </a:rPr>
              <a:t>→ EK⁺ = {E, K, C, D, G}</a:t>
            </a:r>
          </a:p>
          <a:p>
            <a:pPr algn="l">
              <a:lnSpc>
                <a:spcPts val="3499"/>
              </a:lnSpc>
            </a:pPr>
            <a:r>
              <a:rPr lang="en-US" sz="2499">
                <a:solidFill>
                  <a:srgbClr val="000000"/>
                </a:solidFill>
                <a:latin typeface="Public Sans"/>
                <a:ea typeface="Public Sans"/>
                <a:cs typeface="Public Sans"/>
                <a:sym typeface="Public Sans"/>
              </a:rPr>
              <a:t>CK → H</a:t>
            </a:r>
          </a:p>
          <a:p>
            <a:pPr algn="l">
              <a:lnSpc>
                <a:spcPts val="3499"/>
              </a:lnSpc>
            </a:pPr>
            <a:r>
              <a:rPr lang="en-US" sz="2499">
                <a:solidFill>
                  <a:srgbClr val="000000"/>
                </a:solidFill>
                <a:latin typeface="Public Sans"/>
                <a:ea typeface="Public Sans"/>
                <a:cs typeface="Public Sans"/>
                <a:sym typeface="Public Sans"/>
              </a:rPr>
              <a:t>→ CK = {C, K} ⊆ EK⁺ ⇒ EK⁺ ⊇ {H}</a:t>
            </a:r>
          </a:p>
          <a:p>
            <a:pPr algn="l">
              <a:lnSpc>
                <a:spcPts val="3499"/>
              </a:lnSpc>
            </a:pPr>
            <a:r>
              <a:rPr lang="en-US" sz="2499">
                <a:solidFill>
                  <a:srgbClr val="000000"/>
                </a:solidFill>
                <a:latin typeface="Public Sans"/>
                <a:ea typeface="Public Sans"/>
                <a:cs typeface="Public Sans"/>
                <a:sym typeface="Public Sans"/>
              </a:rPr>
              <a:t>→ EK⁺ = {E, K, C, D, G, H}</a:t>
            </a:r>
          </a:p>
          <a:p>
            <a:pPr algn="l">
              <a:lnSpc>
                <a:spcPts val="3499"/>
              </a:lnSpc>
            </a:pPr>
            <a:r>
              <a:rPr lang="en-US" sz="2499">
                <a:solidFill>
                  <a:srgbClr val="000000"/>
                </a:solidFill>
                <a:latin typeface="Public Sans"/>
                <a:ea typeface="Public Sans"/>
                <a:cs typeface="Public Sans"/>
                <a:sym typeface="Public Sans"/>
              </a:rPr>
              <a:t>Từ bao đóng =&gt; EK → D và EK → H </a:t>
            </a:r>
          </a:p>
          <a:p>
            <a:pPr algn="l">
              <a:lnSpc>
                <a:spcPts val="3499"/>
              </a:lnSpc>
            </a:pPr>
            <a:r>
              <a:rPr lang="en-US" sz="2499">
                <a:solidFill>
                  <a:srgbClr val="000000"/>
                </a:solidFill>
                <a:latin typeface="Public Sans"/>
                <a:ea typeface="Public Sans"/>
                <a:cs typeface="Public Sans"/>
                <a:sym typeface="Public Sans"/>
              </a:rPr>
              <a:t>=&gt; EK → DH được suy diễn từ F</a:t>
            </a:r>
          </a:p>
          <a:p>
            <a:pPr algn="l">
              <a:lnSpc>
                <a:spcPts val="3499"/>
              </a:lnSpc>
            </a:pPr>
            <a:endParaRPr lang="en-US" sz="2499">
              <a:solidFill>
                <a:srgbClr val="000000"/>
              </a:solidFill>
              <a:latin typeface="Public Sans"/>
              <a:ea typeface="Public Sans"/>
              <a:cs typeface="Public Sans"/>
              <a:sym typeface="Public Sans"/>
            </a:endParaRPr>
          </a:p>
        </p:txBody>
      </p:sp>
      <p:sp>
        <p:nvSpPr>
          <p:cNvPr id="6" name="AutoShape 6"/>
          <p:cNvSpPr/>
          <p:nvPr/>
        </p:nvSpPr>
        <p:spPr>
          <a:xfrm>
            <a:off x="44884" y="5786127"/>
            <a:ext cx="18305610" cy="0"/>
          </a:xfrm>
          <a:prstGeom prst="line">
            <a:avLst/>
          </a:prstGeom>
          <a:ln w="38100" cap="flat">
            <a:solidFill>
              <a:srgbClr val="000000"/>
            </a:solidFill>
            <a:prstDash val="sysDash"/>
            <a:headEnd type="none" w="sm" len="sm"/>
            <a:tailEnd type="none" w="sm" len="sm"/>
          </a:ln>
        </p:spPr>
        <p:txBody>
          <a:bodyPr/>
          <a:lstStyle/>
          <a:p/>
        </p:txBody>
      </p:sp>
      <p:sp>
        <p:nvSpPr>
          <p:cNvPr id="7" name="Freeform 7"/>
          <p:cNvSpPr/>
          <p:nvPr/>
        </p:nvSpPr>
        <p:spPr>
          <a:xfrm>
            <a:off x="8497912" y="7068106"/>
            <a:ext cx="8748008" cy="2461660"/>
          </a:xfrm>
          <a:custGeom>
            <a:rect l="l" t="t" r="r" b="b"/>
            <a:pathLst>
              <a:path w="8748008" h="2461660">
                <a:moveTo>
                  <a:pt x="0" y="0"/>
                </a:moveTo>
                <a:lnTo>
                  <a:pt x="8748008" y="0"/>
                </a:lnTo>
                <a:lnTo>
                  <a:pt x="8748008" y="2461660"/>
                </a:lnTo>
                <a:lnTo>
                  <a:pt x="0" y="2461660"/>
                </a:lnTo>
                <a:lnTo>
                  <a:pt x="0" y="0"/>
                </a:lnTo>
                <a:close/>
              </a:path>
            </a:pathLst>
          </a:custGeom>
          <a:blipFill>
            <a:blip r:embed="rId2"/>
            <a:stretch>
              <a:fillRect t="-587" b="-587"/>
            </a:stretch>
          </a:blipFill>
        </p:spPr>
        <p:txBody>
          <a:bodyPr/>
          <a:lstStyle/>
          <a:p/>
        </p:txBody>
      </p:sp>
      <p:sp>
        <p:nvSpPr>
          <p:cNvPr id="8" name="TextBox 8"/>
          <p:cNvSpPr txBox="1"/>
          <p:nvPr/>
        </p:nvSpPr>
        <p:spPr>
          <a:xfrm>
            <a:off x="199547" y="1387037"/>
            <a:ext cx="7546388" cy="3108579"/>
          </a:xfrm>
          <a:prstGeom prst="rect">
            <a:avLst/>
          </a:prstGeom>
        </p:spPr>
        <p:txBody>
          <a:bodyPr lIns="0" tIns="0" rIns="0" bIns="0" rtlCol="0" anchor="t">
            <a:spAutoFit/>
          </a:bodyPr>
          <a:lstStyle/>
          <a:p>
            <a:pPr algn="l">
              <a:lnSpc>
                <a:spcPts val="4983"/>
              </a:lnSpc>
            </a:pPr>
            <a:r>
              <a:rPr lang="en-US" sz="3300" b="1">
                <a:solidFill>
                  <a:srgbClr val="FFFFFF"/>
                </a:solidFill>
                <a:latin typeface="Aileron Ultra-Bold"/>
                <a:ea typeface="Aileron Ultra-Bold"/>
                <a:cs typeface="Aileron Ultra-Bold"/>
                <a:sym typeface="Aileron Ultra-Bold"/>
              </a:rPr>
              <a:t>Câu 6: Cho lược đồ quan hệ Q(S,I,D,M) F = {f₁:SI → DM; f₂:SD→ M; f₃:D→ M}</a:t>
            </a:r>
          </a:p>
          <a:p>
            <a:pPr algn="l">
              <a:lnSpc>
                <a:spcPts val="4983"/>
              </a:lnSpc>
            </a:pPr>
            <a:r>
              <a:rPr lang="en-US" sz="3300" b="1">
                <a:solidFill>
                  <a:srgbClr val="FFFFFF"/>
                </a:solidFill>
                <a:latin typeface="Aileron Ultra-Bold"/>
                <a:ea typeface="Aileron Ultra-Bold"/>
                <a:cs typeface="Aileron Ultra-Bold"/>
                <a:sym typeface="Aileron Ultra-Bold"/>
              </a:rPr>
              <a:t>a) Tính bao đóng D⁺, SD⁺, SI⁺</a:t>
            </a:r>
          </a:p>
          <a:p>
            <a:pPr marL="0" lvl="0" indent="0" algn="l">
              <a:lnSpc>
                <a:spcPts val="4983"/>
              </a:lnSpc>
            </a:pPr>
            <a:endParaRPr lang="en-US" sz="3300" b="1">
              <a:solidFill>
                <a:srgbClr val="FFFFFF"/>
              </a:solidFill>
              <a:latin typeface="Aileron Ultra-Bold"/>
              <a:ea typeface="Aileron Ultra-Bold"/>
              <a:cs typeface="Aileron Ultra-Bold"/>
              <a:sym typeface="Aileron Ultra-Bold"/>
            </a:endParaRPr>
          </a:p>
        </p:txBody>
      </p:sp>
      <p:sp>
        <p:nvSpPr>
          <p:cNvPr id="9" name="TextBox 9"/>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10" name="TextBox 10"/>
          <p:cNvSpPr txBox="1"/>
          <p:nvPr/>
        </p:nvSpPr>
        <p:spPr>
          <a:xfrm>
            <a:off x="244430" y="6683726"/>
            <a:ext cx="7868417" cy="114490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b) Tìm tất cả các khóa của Q</a:t>
            </a:r>
          </a:p>
          <a:p>
            <a:pPr algn="l">
              <a:lnSpc>
                <a:spcPts val="4620"/>
              </a:lnSpc>
            </a:pPr>
            <a:endParaRPr lang="en-US" sz="3300" b="1">
              <a:solidFill>
                <a:srgbClr val="FFFFFF"/>
              </a:solidFill>
              <a:latin typeface="Aileron Bold"/>
              <a:ea typeface="Aileron Bold"/>
              <a:cs typeface="Aileron Bold"/>
              <a:sym typeface="Aileron Bold"/>
            </a:endParaRPr>
          </a:p>
        </p:txBody>
      </p:sp>
      <p:sp>
        <p:nvSpPr>
          <p:cNvPr id="11" name="TextBox 11"/>
          <p:cNvSpPr txBox="1"/>
          <p:nvPr/>
        </p:nvSpPr>
        <p:spPr>
          <a:xfrm>
            <a:off x="8511292" y="5949031"/>
            <a:ext cx="10407889" cy="1536065"/>
          </a:xfrm>
          <a:prstGeom prst="rect">
            <a:avLst/>
          </a:prstGeom>
        </p:spPr>
        <p:txBody>
          <a:bodyPr lIns="0" tIns="0" rIns="0" bIns="0" rtlCol="0" anchor="t">
            <a:spAutoFit/>
          </a:bodyPr>
          <a:lstStyle/>
          <a:p>
            <a:pPr algn="l">
              <a:lnSpc>
                <a:spcPts val="4060"/>
              </a:lnSpc>
            </a:pPr>
            <a:r>
              <a:rPr lang="en-US" sz="2900">
                <a:solidFill>
                  <a:srgbClr val="000000"/>
                </a:solidFill>
                <a:latin typeface="Public Sans"/>
                <a:ea typeface="Public Sans"/>
                <a:cs typeface="Public Sans"/>
                <a:sym typeface="Public Sans"/>
              </a:rPr>
              <a:t>TN = {K}</a:t>
            </a:r>
          </a:p>
          <a:p>
            <a:pPr algn="l">
              <a:lnSpc>
                <a:spcPts val="4060"/>
              </a:lnSpc>
            </a:pPr>
            <a:r>
              <a:rPr lang="en-US" sz="2900">
                <a:solidFill>
                  <a:srgbClr val="000000"/>
                </a:solidFill>
                <a:latin typeface="Public Sans"/>
                <a:ea typeface="Public Sans"/>
                <a:cs typeface="Public Sans"/>
                <a:sym typeface="Public Sans"/>
              </a:rPr>
              <a:t>TG = {CE}</a:t>
            </a:r>
          </a:p>
          <a:p>
            <a:pPr algn="l">
              <a:lnSpc>
                <a:spcPts val="4060"/>
              </a:lnSpc>
            </a:pPr>
            <a:endParaRPr lang="en-US" sz="2900">
              <a:solidFill>
                <a:srgbClr val="000000"/>
              </a:solidFill>
              <a:latin typeface="Public Sans"/>
              <a:ea typeface="Public Sans"/>
              <a:cs typeface="Public Sans"/>
              <a:sym typeface="Public Sans"/>
            </a:endParaRPr>
          </a:p>
        </p:txBody>
      </p:sp>
      <p:sp>
        <p:nvSpPr>
          <p:cNvPr id="12" name="TextBox 12"/>
          <p:cNvSpPr txBox="1"/>
          <p:nvPr/>
        </p:nvSpPr>
        <p:spPr>
          <a:xfrm>
            <a:off x="8609030" y="9594741"/>
            <a:ext cx="8525773" cy="497840"/>
          </a:xfrm>
          <a:prstGeom prst="rect">
            <a:avLst/>
          </a:prstGeom>
        </p:spPr>
        <p:txBody>
          <a:bodyPr lIns="0" tIns="0" rIns="0" bIns="0" rtlCol="0" anchor="t">
            <a:spAutoFit/>
          </a:bodyPr>
          <a:lstStyle/>
          <a:p>
            <a:pPr algn="l">
              <a:lnSpc>
                <a:spcPts val="4060"/>
              </a:lnSpc>
            </a:pPr>
            <a:r>
              <a:rPr lang="en-US" sz="2900">
                <a:solidFill>
                  <a:srgbClr val="000000"/>
                </a:solidFill>
                <a:latin typeface="Noto Serif Display"/>
                <a:ea typeface="Noto Serif Display"/>
                <a:cs typeface="Noto Serif Display"/>
                <a:sym typeface="Noto Serif Display"/>
              </a:rPr>
              <a:t>Khóa là CK, EK</a:t>
            </a: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8224958" y="115577"/>
            <a:ext cx="8353415" cy="10281758"/>
          </a:xfrm>
          <a:prstGeom prst="rect">
            <a:avLst/>
          </a:prstGeom>
        </p:spPr>
        <p:txBody>
          <a:bodyPr lIns="0" tIns="0" rIns="0" bIns="0" rtlCol="0" anchor="t">
            <a:spAutoFit/>
          </a:bodyPr>
          <a:lstStyle/>
          <a:p>
            <a:pPr algn="l">
              <a:lnSpc>
                <a:spcPts val="3438"/>
              </a:lnSpc>
            </a:pPr>
            <a:r>
              <a:rPr lang="en-US" sz="2456" b="1">
                <a:solidFill>
                  <a:srgbClr val="000000"/>
                </a:solidFill>
                <a:latin typeface="Public Sans Bold"/>
                <a:ea typeface="Public Sans Bold"/>
                <a:cs typeface="Public Sans Bold"/>
                <a:sym typeface="Public Sans Bold"/>
              </a:rPr>
              <a:t>* Tách vế phải có 1 thuộc tính:</a:t>
            </a:r>
          </a:p>
          <a:p>
            <a:pPr algn="l">
              <a:lnSpc>
                <a:spcPts val="3438"/>
              </a:lnSpc>
            </a:pPr>
            <a:r>
              <a:rPr lang="en-US" sz="2456">
                <a:solidFill>
                  <a:srgbClr val="000000"/>
                </a:solidFill>
                <a:latin typeface="Public Sans"/>
                <a:ea typeface="Public Sans"/>
                <a:cs typeface="Public Sans"/>
                <a:sym typeface="Public Sans"/>
              </a:rPr>
              <a:t>F = {SI → D; SI → M; SD→ M; D→ M}</a:t>
            </a:r>
          </a:p>
          <a:p>
            <a:pPr algn="l">
              <a:lnSpc>
                <a:spcPts val="3438"/>
              </a:lnSpc>
            </a:pPr>
            <a:r>
              <a:rPr lang="en-US" sz="2456" b="1">
                <a:solidFill>
                  <a:srgbClr val="000000"/>
                </a:solidFill>
                <a:latin typeface="Public Sans Bold"/>
                <a:ea typeface="Public Sans Bold"/>
                <a:cs typeface="Public Sans Bold"/>
                <a:sym typeface="Public Sans Bold"/>
              </a:rPr>
              <a:t>*Loại bỏ vế trái dư thừa:</a:t>
            </a:r>
          </a:p>
          <a:p>
            <a:pPr algn="l">
              <a:lnSpc>
                <a:spcPts val="3438"/>
              </a:lnSpc>
            </a:pPr>
            <a:r>
              <a:rPr lang="en-US" sz="2456">
                <a:solidFill>
                  <a:srgbClr val="000000"/>
                </a:solidFill>
                <a:latin typeface="Public Sans"/>
                <a:ea typeface="Public Sans"/>
                <a:cs typeface="Public Sans"/>
                <a:sym typeface="Public Sans"/>
              </a:rPr>
              <a:t>·      Xét SI → D:</a:t>
            </a:r>
          </a:p>
          <a:p>
            <a:pPr algn="l">
              <a:lnSpc>
                <a:spcPts val="3438"/>
              </a:lnSpc>
            </a:pPr>
            <a:r>
              <a:rPr lang="en-US" sz="2456">
                <a:solidFill>
                  <a:srgbClr val="000000"/>
                </a:solidFill>
                <a:latin typeface="Public Sans"/>
                <a:ea typeface="Public Sans"/>
                <a:cs typeface="Public Sans"/>
                <a:sym typeface="Public Sans"/>
              </a:rPr>
              <a:t>o   S+ = {S}=&gt; Không chứa D thì I không dư thừa</a:t>
            </a:r>
          </a:p>
          <a:p>
            <a:pPr algn="l">
              <a:lnSpc>
                <a:spcPts val="3438"/>
              </a:lnSpc>
            </a:pPr>
            <a:r>
              <a:rPr lang="en-US" sz="2456">
                <a:solidFill>
                  <a:srgbClr val="000000"/>
                </a:solidFill>
                <a:latin typeface="Public Sans"/>
                <a:ea typeface="Public Sans"/>
                <a:cs typeface="Public Sans"/>
                <a:sym typeface="Public Sans"/>
              </a:rPr>
              <a:t>o   I+ = {I} =&gt; Không chứa D thì S không dư thừa</a:t>
            </a:r>
          </a:p>
          <a:p>
            <a:pPr algn="l">
              <a:lnSpc>
                <a:spcPts val="3438"/>
              </a:lnSpc>
            </a:pPr>
            <a:r>
              <a:rPr lang="en-US" sz="2456">
                <a:solidFill>
                  <a:srgbClr val="000000"/>
                </a:solidFill>
                <a:latin typeface="Public Sans"/>
                <a:ea typeface="Public Sans"/>
                <a:cs typeface="Public Sans"/>
                <a:sym typeface="Public Sans"/>
              </a:rPr>
              <a:t>·      Xét SI → M:</a:t>
            </a:r>
          </a:p>
          <a:p>
            <a:pPr algn="l">
              <a:lnSpc>
                <a:spcPts val="3438"/>
              </a:lnSpc>
            </a:pPr>
            <a:r>
              <a:rPr lang="en-US" sz="2456">
                <a:solidFill>
                  <a:srgbClr val="000000"/>
                </a:solidFill>
                <a:latin typeface="Public Sans"/>
                <a:ea typeface="Public Sans"/>
                <a:cs typeface="Public Sans"/>
                <a:sym typeface="Public Sans"/>
              </a:rPr>
              <a:t>o   S+ = {S}=&gt; Không chứa M thì I không dư thừa</a:t>
            </a:r>
          </a:p>
          <a:p>
            <a:pPr algn="l">
              <a:lnSpc>
                <a:spcPts val="3438"/>
              </a:lnSpc>
            </a:pPr>
            <a:r>
              <a:rPr lang="en-US" sz="2456">
                <a:solidFill>
                  <a:srgbClr val="000000"/>
                </a:solidFill>
                <a:latin typeface="Public Sans"/>
                <a:ea typeface="Public Sans"/>
                <a:cs typeface="Public Sans"/>
                <a:sym typeface="Public Sans"/>
              </a:rPr>
              <a:t>o   I+ = {I} =&gt; Không chứa M thì S không dư thừa</a:t>
            </a:r>
          </a:p>
          <a:p>
            <a:pPr algn="l">
              <a:lnSpc>
                <a:spcPts val="3438"/>
              </a:lnSpc>
            </a:pPr>
            <a:r>
              <a:rPr lang="en-US" sz="2456">
                <a:solidFill>
                  <a:srgbClr val="000000"/>
                </a:solidFill>
                <a:latin typeface="Public Sans"/>
                <a:ea typeface="Public Sans"/>
                <a:cs typeface="Public Sans"/>
                <a:sym typeface="Public Sans"/>
              </a:rPr>
              <a:t>·      Xét SD → M:</a:t>
            </a:r>
          </a:p>
          <a:p>
            <a:pPr algn="l">
              <a:lnSpc>
                <a:spcPts val="3438"/>
              </a:lnSpc>
            </a:pPr>
            <a:r>
              <a:rPr lang="en-US" sz="2456">
                <a:solidFill>
                  <a:srgbClr val="000000"/>
                </a:solidFill>
                <a:latin typeface="Public Sans"/>
                <a:ea typeface="Public Sans"/>
                <a:cs typeface="Public Sans"/>
                <a:sym typeface="Public Sans"/>
              </a:rPr>
              <a:t>o   S+ = {S}=&gt; Không chứa M thì D không dư thừa</a:t>
            </a:r>
          </a:p>
          <a:p>
            <a:pPr algn="l">
              <a:lnSpc>
                <a:spcPts val="3438"/>
              </a:lnSpc>
            </a:pPr>
            <a:r>
              <a:rPr lang="en-US" sz="2456">
                <a:solidFill>
                  <a:srgbClr val="000000"/>
                </a:solidFill>
                <a:latin typeface="Public Sans"/>
                <a:ea typeface="Public Sans"/>
                <a:cs typeface="Public Sans"/>
                <a:sym typeface="Public Sans"/>
              </a:rPr>
              <a:t>o   D+ = {DM} =&gt; Chứa M thì ta bỏ S được</a:t>
            </a:r>
          </a:p>
          <a:p>
            <a:pPr algn="l">
              <a:lnSpc>
                <a:spcPts val="3438"/>
              </a:lnSpc>
            </a:pPr>
            <a:r>
              <a:rPr lang="en-US" sz="2456">
                <a:solidFill>
                  <a:srgbClr val="000000"/>
                </a:solidFill>
                <a:latin typeface="Public Sans"/>
                <a:ea typeface="Public Sans"/>
                <a:cs typeface="Public Sans"/>
                <a:sym typeface="Public Sans"/>
              </a:rPr>
              <a:t>+ D→ M: Bỏ 1 pth này vì bị trùng lặp </a:t>
            </a:r>
          </a:p>
          <a:p>
            <a:pPr algn="l">
              <a:lnSpc>
                <a:spcPts val="3438"/>
              </a:lnSpc>
            </a:pPr>
            <a:r>
              <a:rPr lang="en-US" sz="2456">
                <a:solidFill>
                  <a:srgbClr val="000000"/>
                </a:solidFill>
                <a:latin typeface="Public Sans"/>
                <a:ea typeface="Public Sans"/>
                <a:cs typeface="Public Sans"/>
                <a:sym typeface="Public Sans"/>
              </a:rPr>
              <a:t>=&gt; F = { SI → D; SI → M; D→ M}</a:t>
            </a:r>
          </a:p>
          <a:p>
            <a:pPr algn="l">
              <a:lnSpc>
                <a:spcPts val="3438"/>
              </a:lnSpc>
            </a:pPr>
            <a:r>
              <a:rPr lang="en-US" sz="2456" b="1">
                <a:solidFill>
                  <a:srgbClr val="000000"/>
                </a:solidFill>
                <a:latin typeface="Public Sans Bold"/>
                <a:ea typeface="Public Sans Bold"/>
                <a:cs typeface="Public Sans Bold"/>
                <a:sym typeface="Public Sans Bold"/>
              </a:rPr>
              <a:t>* Loại phụ thuộc hàm dư thừa:</a:t>
            </a:r>
          </a:p>
          <a:p>
            <a:pPr algn="l">
              <a:lnSpc>
                <a:spcPts val="3438"/>
              </a:lnSpc>
            </a:pPr>
            <a:r>
              <a:rPr lang="en-US" sz="2456">
                <a:solidFill>
                  <a:srgbClr val="000000"/>
                </a:solidFill>
                <a:latin typeface="Public Sans"/>
                <a:ea typeface="Public Sans"/>
                <a:cs typeface="Public Sans"/>
                <a:sym typeface="Public Sans"/>
              </a:rPr>
              <a:t>·      Thử loại SI →D, F = {SI → M; D→ M}</a:t>
            </a:r>
          </a:p>
          <a:p>
            <a:pPr algn="l">
              <a:lnSpc>
                <a:spcPts val="3438"/>
              </a:lnSpc>
            </a:pPr>
            <a:r>
              <a:rPr lang="en-US" sz="2456">
                <a:solidFill>
                  <a:srgbClr val="000000"/>
                </a:solidFill>
                <a:latin typeface="Public Sans"/>
                <a:ea typeface="Public Sans"/>
                <a:cs typeface="Public Sans"/>
                <a:sym typeface="Public Sans"/>
              </a:rPr>
              <a:t>SI+ = {SIM} =&gt; Không chứa D =&gt; Không loại SI → D</a:t>
            </a:r>
          </a:p>
          <a:p>
            <a:pPr algn="l">
              <a:lnSpc>
                <a:spcPts val="3438"/>
              </a:lnSpc>
            </a:pPr>
            <a:r>
              <a:rPr lang="en-US" sz="2456">
                <a:solidFill>
                  <a:srgbClr val="000000"/>
                </a:solidFill>
                <a:latin typeface="Public Sans"/>
                <a:ea typeface="Public Sans"/>
                <a:cs typeface="Public Sans"/>
                <a:sym typeface="Public Sans"/>
              </a:rPr>
              <a:t>·      Thử loại SI → M, F = { SI → D; D→ M }</a:t>
            </a:r>
          </a:p>
          <a:p>
            <a:pPr algn="l">
              <a:lnSpc>
                <a:spcPts val="3438"/>
              </a:lnSpc>
            </a:pPr>
            <a:r>
              <a:rPr lang="en-US" sz="2456">
                <a:solidFill>
                  <a:srgbClr val="000000"/>
                </a:solidFill>
                <a:latin typeface="Public Sans"/>
                <a:ea typeface="Public Sans"/>
                <a:cs typeface="Public Sans"/>
                <a:sym typeface="Public Sans"/>
              </a:rPr>
              <a:t>SI+ = {SIDM} =&gt; Chứa M =&gt; Loại SI → M</a:t>
            </a:r>
          </a:p>
          <a:p>
            <a:pPr algn="l">
              <a:lnSpc>
                <a:spcPts val="3438"/>
              </a:lnSpc>
            </a:pPr>
            <a:r>
              <a:rPr lang="en-US" sz="2456">
                <a:solidFill>
                  <a:srgbClr val="000000"/>
                </a:solidFill>
                <a:latin typeface="Public Sans"/>
                <a:ea typeface="Public Sans"/>
                <a:cs typeface="Public Sans"/>
                <a:sym typeface="Public Sans"/>
              </a:rPr>
              <a:t>Cập nhật lại F = {SI → D; D→ M }</a:t>
            </a:r>
          </a:p>
          <a:p>
            <a:pPr algn="l">
              <a:lnSpc>
                <a:spcPts val="3438"/>
              </a:lnSpc>
            </a:pPr>
            <a:r>
              <a:rPr lang="en-US" sz="2456">
                <a:solidFill>
                  <a:srgbClr val="000000"/>
                </a:solidFill>
                <a:latin typeface="Public Sans"/>
                <a:ea typeface="Public Sans"/>
                <a:cs typeface="Public Sans"/>
                <a:sym typeface="Public Sans"/>
              </a:rPr>
              <a:t>·      Thử loại D→ M, F = { SI → D }</a:t>
            </a:r>
          </a:p>
          <a:p>
            <a:pPr algn="l">
              <a:lnSpc>
                <a:spcPts val="3438"/>
              </a:lnSpc>
            </a:pPr>
            <a:r>
              <a:rPr lang="en-US" sz="2456">
                <a:solidFill>
                  <a:srgbClr val="000000"/>
                </a:solidFill>
                <a:latin typeface="Public Sans"/>
                <a:ea typeface="Public Sans"/>
                <a:cs typeface="Public Sans"/>
                <a:sym typeface="Public Sans"/>
              </a:rPr>
              <a:t>D+ = {D} =&gt; Không chứa M =&gt; Không loại D→ M</a:t>
            </a:r>
          </a:p>
          <a:p>
            <a:pPr algn="l">
              <a:lnSpc>
                <a:spcPts val="3438"/>
              </a:lnSpc>
            </a:pPr>
            <a:r>
              <a:rPr lang="en-US" sz="2456" b="1">
                <a:solidFill>
                  <a:srgbClr val="000000"/>
                </a:solidFill>
                <a:latin typeface="Public Sans Bold"/>
                <a:ea typeface="Public Sans Bold"/>
                <a:cs typeface="Public Sans Bold"/>
                <a:sym typeface="Public Sans Bold"/>
              </a:rPr>
              <a:t>Vậy phủ tối thiểu là Ftt = {SI → D; D→ M}</a:t>
            </a:r>
          </a:p>
          <a:p>
            <a:pPr algn="l">
              <a:lnSpc>
                <a:spcPts val="3438"/>
              </a:lnSpc>
            </a:pPr>
            <a:endParaRPr lang="en-US" sz="2456" b="1">
              <a:solidFill>
                <a:srgbClr val="000000"/>
              </a:solidFill>
              <a:latin typeface="Public Sans Bold"/>
              <a:ea typeface="Public Sans Bold"/>
              <a:cs typeface="Public Sans Bold"/>
              <a:sym typeface="Public Sans Bold"/>
            </a:endParaRPr>
          </a:p>
        </p:txBody>
      </p:sp>
      <p:sp>
        <p:nvSpPr>
          <p:cNvPr id="6" name="TextBox 6"/>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7" name="TextBox 7"/>
          <p:cNvSpPr txBox="1"/>
          <p:nvPr/>
        </p:nvSpPr>
        <p:spPr>
          <a:xfrm>
            <a:off x="175619" y="1976125"/>
            <a:ext cx="7868417" cy="346900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6: Cho lược đồ quan hệ Q(S,I,D,M) F = {f₁:SI → DM; f₂:SD→ M; f₃:D→ M}</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r>
              <a:rPr lang="en-US" sz="3300" b="1">
                <a:solidFill>
                  <a:srgbClr val="FFFFFF"/>
                </a:solidFill>
                <a:latin typeface="Aileron Bold"/>
                <a:ea typeface="Aileron Bold"/>
                <a:cs typeface="Aileron Bold"/>
                <a:sym typeface="Aileron Bold"/>
              </a:rPr>
              <a:t>c) Tìm phủ tối thiểu của F</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7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TextBox 5"/>
          <p:cNvSpPr txBox="1"/>
          <p:nvPr/>
        </p:nvSpPr>
        <p:spPr>
          <a:xfrm>
            <a:off x="8293750" y="871830"/>
            <a:ext cx="9372204" cy="8561232"/>
          </a:xfrm>
          <a:prstGeom prst="rect">
            <a:avLst/>
          </a:prstGeom>
        </p:spPr>
        <p:txBody>
          <a:bodyPr lIns="0" tIns="0" rIns="0" bIns="0" rtlCol="0" anchor="t">
            <a:spAutoFit/>
          </a:bodyPr>
          <a:lstStyle/>
          <a:p>
            <a:pPr algn="l">
              <a:lnSpc>
                <a:spcPts val="3771"/>
              </a:lnSpc>
            </a:pPr>
            <a:r>
              <a:rPr lang="en-US" sz="2693">
                <a:solidFill>
                  <a:srgbClr val="000000"/>
                </a:solidFill>
                <a:latin typeface="Public Sans"/>
                <a:ea typeface="Public Sans"/>
                <a:cs typeface="Public Sans"/>
                <a:sym typeface="Public Sans"/>
              </a:rPr>
              <a:t>Khóa: SI</a:t>
            </a:r>
          </a:p>
          <a:p>
            <a:pPr algn="l">
              <a:lnSpc>
                <a:spcPts val="3771"/>
              </a:lnSpc>
            </a:pPr>
            <a:r>
              <a:rPr lang="en-US" sz="2693">
                <a:solidFill>
                  <a:srgbClr val="000000"/>
                </a:solidFill>
                <a:latin typeface="Public Sans"/>
                <a:ea typeface="Public Sans"/>
                <a:cs typeface="Public Sans"/>
                <a:sym typeface="Public Sans"/>
              </a:rPr>
              <a:t>Thuộc tính không khóa: DM</a:t>
            </a:r>
          </a:p>
          <a:p>
            <a:pPr algn="l">
              <a:lnSpc>
                <a:spcPts val="3771"/>
              </a:lnSpc>
            </a:pPr>
            <a:r>
              <a:rPr lang="en-US" sz="2693" b="1">
                <a:solidFill>
                  <a:srgbClr val="000000"/>
                </a:solidFill>
                <a:latin typeface="Public Sans Bold"/>
                <a:ea typeface="Public Sans Bold"/>
                <a:cs typeface="Public Sans Bold"/>
                <a:sym typeface="Public Sans Bold"/>
              </a:rPr>
              <a:t>* Tách vế phải thành 1 thuộc tính:</a:t>
            </a:r>
          </a:p>
          <a:p>
            <a:pPr algn="l">
              <a:lnSpc>
                <a:spcPts val="3771"/>
              </a:lnSpc>
            </a:pPr>
            <a:r>
              <a:rPr lang="en-US" sz="2693">
                <a:solidFill>
                  <a:srgbClr val="000000"/>
                </a:solidFill>
                <a:latin typeface="Public Sans"/>
                <a:ea typeface="Public Sans"/>
                <a:cs typeface="Public Sans"/>
                <a:sym typeface="Public Sans"/>
              </a:rPr>
              <a:t>F = {SI → D; SI → M; SD→ M; D→ M}</a:t>
            </a:r>
          </a:p>
          <a:p>
            <a:pPr algn="l">
              <a:lnSpc>
                <a:spcPts val="3771"/>
              </a:lnSpc>
            </a:pPr>
            <a:r>
              <a:rPr lang="en-US" sz="2693">
                <a:solidFill>
                  <a:srgbClr val="000000"/>
                </a:solidFill>
                <a:latin typeface="Public Sans"/>
                <a:ea typeface="Public Sans"/>
                <a:cs typeface="Public Sans"/>
                <a:sym typeface="Public Sans"/>
              </a:rPr>
              <a:t>* Xét dạng chuẩn BCNF:</a:t>
            </a:r>
          </a:p>
          <a:p>
            <a:pPr algn="l">
              <a:lnSpc>
                <a:spcPts val="3771"/>
              </a:lnSpc>
            </a:pPr>
            <a:r>
              <a:rPr lang="en-US" sz="2693">
                <a:solidFill>
                  <a:srgbClr val="000000"/>
                </a:solidFill>
                <a:latin typeface="Public Sans"/>
                <a:ea typeface="Public Sans"/>
                <a:cs typeface="Public Sans"/>
                <a:sym typeface="Public Sans"/>
              </a:rPr>
              <a:t>SD→ M; D→ M: vi phạm chuẩn BCNF do vế trái không phải là siêu khóa</a:t>
            </a:r>
          </a:p>
          <a:p>
            <a:pPr algn="l">
              <a:lnSpc>
                <a:spcPts val="3771"/>
              </a:lnSpc>
            </a:pPr>
            <a:r>
              <a:rPr lang="en-US" sz="2693">
                <a:solidFill>
                  <a:srgbClr val="000000"/>
                </a:solidFill>
                <a:latin typeface="Public Sans"/>
                <a:ea typeface="Public Sans"/>
                <a:cs typeface="Public Sans"/>
                <a:sym typeface="Public Sans"/>
              </a:rPr>
              <a:t>=&gt; Lược đồ Q không đạt chuẩn BCNF</a:t>
            </a:r>
          </a:p>
          <a:p>
            <a:pPr algn="l">
              <a:lnSpc>
                <a:spcPts val="3771"/>
              </a:lnSpc>
            </a:pPr>
            <a:r>
              <a:rPr lang="en-US" sz="2693" b="1">
                <a:solidFill>
                  <a:srgbClr val="000000"/>
                </a:solidFill>
                <a:latin typeface="Public Sans Bold"/>
                <a:ea typeface="Public Sans Bold"/>
                <a:cs typeface="Public Sans Bold"/>
                <a:sym typeface="Public Sans Bold"/>
              </a:rPr>
              <a:t>* Xét dạng chuẩn 3:</a:t>
            </a:r>
          </a:p>
          <a:p>
            <a:pPr algn="l">
              <a:lnSpc>
                <a:spcPts val="3771"/>
              </a:lnSpc>
            </a:pPr>
            <a:r>
              <a:rPr lang="en-US" sz="2693">
                <a:solidFill>
                  <a:srgbClr val="000000"/>
                </a:solidFill>
                <a:latin typeface="Public Sans"/>
                <a:ea typeface="Public Sans"/>
                <a:cs typeface="Public Sans"/>
                <a:sym typeface="Public Sans"/>
              </a:rPr>
              <a:t>SD→ M; D→ M: vi phạm chuẩn 3NF do vế trái không phải là siêu khóa và vế phải không phải là thuộc tính của khóa</a:t>
            </a:r>
          </a:p>
          <a:p>
            <a:pPr algn="l">
              <a:lnSpc>
                <a:spcPts val="3771"/>
              </a:lnSpc>
            </a:pPr>
            <a:r>
              <a:rPr lang="en-US" sz="2693">
                <a:solidFill>
                  <a:srgbClr val="000000"/>
                </a:solidFill>
                <a:latin typeface="Public Sans"/>
                <a:ea typeface="Public Sans"/>
                <a:cs typeface="Public Sans"/>
                <a:sym typeface="Public Sans"/>
              </a:rPr>
              <a:t>=&gt; Lược đồ Q không đạt chuẩn 3NF</a:t>
            </a:r>
          </a:p>
          <a:p>
            <a:pPr algn="l">
              <a:lnSpc>
                <a:spcPts val="3771"/>
              </a:lnSpc>
            </a:pPr>
            <a:r>
              <a:rPr lang="en-US" sz="2693" b="1">
                <a:solidFill>
                  <a:srgbClr val="000000"/>
                </a:solidFill>
                <a:latin typeface="Public Sans Bold"/>
                <a:ea typeface="Public Sans Bold"/>
                <a:cs typeface="Public Sans Bold"/>
                <a:sym typeface="Public Sans Bold"/>
              </a:rPr>
              <a:t>* Xét dạng chuẩn 2:</a:t>
            </a:r>
          </a:p>
          <a:p>
            <a:pPr algn="l">
              <a:lnSpc>
                <a:spcPts val="3771"/>
              </a:lnSpc>
            </a:pPr>
            <a:r>
              <a:rPr lang="en-US" sz="2693">
                <a:solidFill>
                  <a:srgbClr val="000000"/>
                </a:solidFill>
                <a:latin typeface="Public Sans"/>
                <a:ea typeface="Public Sans"/>
                <a:cs typeface="Public Sans"/>
                <a:sym typeface="Public Sans"/>
              </a:rPr>
              <a:t>SD→ M: S là một phần của khóa SI, và M là thuộc tính không khóa. Tuy nhiên, M phụ thuộc vào một phần khóa =&gt; Vi phạm 2NF</a:t>
            </a:r>
          </a:p>
          <a:p>
            <a:pPr algn="l">
              <a:lnSpc>
                <a:spcPts val="3771"/>
              </a:lnSpc>
            </a:pPr>
            <a:r>
              <a:rPr lang="en-US" sz="2693" b="1">
                <a:solidFill>
                  <a:srgbClr val="000000"/>
                </a:solidFill>
                <a:latin typeface="Public Sans Bold"/>
                <a:ea typeface="Public Sans Bold"/>
                <a:cs typeface="Public Sans Bold"/>
                <a:sym typeface="Public Sans Bold"/>
              </a:rPr>
              <a:t>=&gt; Vậy dạng chuẩn cao nhất của Q là 1NF</a:t>
            </a:r>
          </a:p>
          <a:p>
            <a:pPr algn="l">
              <a:lnSpc>
                <a:spcPts val="3771"/>
              </a:lnSpc>
            </a:pPr>
            <a:endParaRPr lang="en-US" sz="2693" b="1">
              <a:solidFill>
                <a:srgbClr val="000000"/>
              </a:solidFill>
              <a:latin typeface="Public Sans Bold"/>
              <a:ea typeface="Public Sans Bold"/>
              <a:cs typeface="Public Sans Bold"/>
              <a:sym typeface="Public Sans Bold"/>
            </a:endParaRPr>
          </a:p>
        </p:txBody>
      </p:sp>
      <p:sp>
        <p:nvSpPr>
          <p:cNvPr id="6" name="TextBox 6"/>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7" name="TextBox 7"/>
          <p:cNvSpPr txBox="1"/>
          <p:nvPr/>
        </p:nvSpPr>
        <p:spPr>
          <a:xfrm>
            <a:off x="175619" y="2172921"/>
            <a:ext cx="7635840" cy="463105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6: Cho lược đồ quan hệ Q(S,I,D,M) F = {f₁:SI → DM; f₂:SD→ M; f₃:D→ M}</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r>
              <a:rPr lang="en-US" sz="3300" b="1">
                <a:solidFill>
                  <a:srgbClr val="FFFFFF"/>
                </a:solidFill>
                <a:latin typeface="Aileron Bold"/>
                <a:ea typeface="Aileron Bold"/>
                <a:cs typeface="Aileron Bold"/>
                <a:sym typeface="Aileron Bold"/>
              </a:rPr>
              <a:t>d) Xác định dạng chuẩn cao nhất của Q</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sp>
        <p:nvSpPr>
          <p:cNvPr id="9" name="TextBox 9"/>
          <p:cNvSpPr txBox="1"/>
          <p:nvPr/>
        </p:nvSpPr>
        <p:spPr>
          <a:xfrm>
            <a:off x="6133036" y="4766310"/>
            <a:ext cx="6481928" cy="830580"/>
          </a:xfrm>
          <a:prstGeom prst="rect">
            <a:avLst/>
          </a:prstGeom>
        </p:spPr>
        <p:txBody>
          <a:bodyPr lIns="0" tIns="0" rIns="0" bIns="0" rtlCol="0" anchor="t">
            <a:spAutoFit/>
          </a:bodyPr>
          <a:lstStyle/>
          <a:p>
            <a:pPr marL="0" lvl="0" indent="0" algn="l">
              <a:lnSpc>
                <a:spcPts val="6360"/>
              </a:lnSpc>
              <a:spcBef>
                <a:spcPct val="0"/>
              </a:spcBef>
            </a:pPr>
            <a:r>
              <a:rPr lang="en-US" sz="6000" b="1">
                <a:solidFill>
                  <a:srgbClr val="004CCF"/>
                </a:solidFill>
                <a:latin typeface="Aileron Ultra-Bold"/>
                <a:ea typeface="Aileron Ultra-Bold"/>
                <a:cs typeface="Aileron Ultra-Bold"/>
                <a:sym typeface="Aileron Ultra-Bold"/>
              </a:rPr>
              <a:t>Bài tập cá nhân</a:t>
            </a:r>
          </a:p>
        </p:txBody>
      </p:sp>
      <p:grpSp>
        <p:nvGrpSpPr>
          <p:cNvPr id="10" name="Group 10"/>
          <p:cNvGrpSpPr/>
          <p:nvPr/>
        </p:nvGrpSpPr>
        <p:grpSpPr>
          <a:xfrm>
            <a:off x="6893086" y="6002475"/>
            <a:ext cx="4339978" cy="731303"/>
            <a:chExt cx="1166239" cy="196516"/>
          </a:xfrm>
        </p:grpSpPr>
        <p:sp>
          <p:nvSpPr>
            <p:cNvPr id="11" name="Freeform 11"/>
            <p:cNvSpPr/>
            <p:nvPr/>
          </p:nvSpPr>
          <p:spPr>
            <a:xfrm>
              <a:off x="0" y="0"/>
              <a:ext cx="1166239" cy="196516"/>
            </a:xfrm>
            <a:custGeom>
              <a:rect l="l" t="t" r="r" b="b"/>
              <a:pathLst>
                <a:path w="1166239" h="196516">
                  <a:moveTo>
                    <a:pt x="0" y="0"/>
                  </a:moveTo>
                  <a:lnTo>
                    <a:pt x="1166239" y="0"/>
                  </a:lnTo>
                  <a:lnTo>
                    <a:pt x="1166239" y="196516"/>
                  </a:lnTo>
                  <a:lnTo>
                    <a:pt x="0" y="196516"/>
                  </a:lnTo>
                  <a:close/>
                </a:path>
              </a:pathLst>
            </a:custGeom>
            <a:solidFill>
              <a:srgbClr val="F2F2F2"/>
            </a:solidFill>
            <a:ln w="38100" cap="sq">
              <a:solidFill>
                <a:srgbClr val="000000"/>
              </a:solidFill>
              <a:prstDash val="solid"/>
              <a:miter/>
            </a:ln>
          </p:spPr>
          <p:txBody>
            <a:bodyPr/>
            <a:lstStyle/>
            <a:p/>
          </p:txBody>
        </p:sp>
        <p:sp>
          <p:nvSpPr>
            <p:cNvPr id="12" name="TextBox 12"/>
            <p:cNvSpPr txBox="1"/>
            <p:nvPr/>
          </p:nvSpPr>
          <p:spPr>
            <a:xfrm>
              <a:off x="0" y="-47625"/>
              <a:ext cx="1166239" cy="244141"/>
            </a:xfrm>
            <a:prstGeom prst="rect">
              <a:avLst/>
            </a:prstGeom>
          </p:spPr>
          <p:txBody>
            <a:bodyPr lIns="50800" tIns="50800" rIns="50800" bIns="50800" rtlCol="0" anchor="ctr"/>
            <a:lstStyle/>
            <a:p>
              <a:pPr algn="ctr">
                <a:lnSpc>
                  <a:spcPts val="3397"/>
                </a:lnSpc>
              </a:pPr>
            </a:p>
          </p:txBody>
        </p:sp>
      </p:grpSp>
      <p:sp>
        <p:nvSpPr>
          <p:cNvPr id="13" name="TextBox 13"/>
          <p:cNvSpPr txBox="1"/>
          <p:nvPr/>
        </p:nvSpPr>
        <p:spPr>
          <a:xfrm>
            <a:off x="7174920" y="5959504"/>
            <a:ext cx="3799472" cy="636270"/>
          </a:xfrm>
          <a:prstGeom prst="rect">
            <a:avLst/>
          </a:prstGeom>
        </p:spPr>
        <p:txBody>
          <a:bodyPr lIns="0" tIns="0" rIns="0" bIns="0" rtlCol="0" anchor="t">
            <a:spAutoFit/>
          </a:bodyPr>
          <a:lstStyle/>
          <a:p>
            <a:pPr algn="just">
              <a:lnSpc>
                <a:spcPts val="5340"/>
              </a:lnSpc>
            </a:pPr>
            <a:r>
              <a:rPr lang="en-US" sz="3000" b="1">
                <a:solidFill>
                  <a:srgbClr val="000000"/>
                </a:solidFill>
                <a:latin typeface="Public Sans Bold"/>
                <a:ea typeface="Public Sans Bold"/>
                <a:cs typeface="Public Sans Bold"/>
                <a:sym typeface="Public Sans Bold"/>
              </a:rPr>
              <a:t>Huỳnh Phương Anh</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rot="-741151">
            <a:off x="-888644" y="-1837067"/>
            <a:ext cx="20065287" cy="13961134"/>
          </a:xfrm>
          <a:custGeom>
            <a:rect l="l" t="t" r="r" b="b"/>
            <a:pathLst>
              <a:path w="20065287" h="13961134">
                <a:moveTo>
                  <a:pt x="2200657" y="0"/>
                </a:moveTo>
                <a:lnTo>
                  <a:pt x="20065288" y="3912280"/>
                </a:lnTo>
                <a:lnTo>
                  <a:pt x="17864631" y="13961134"/>
                </a:lnTo>
                <a:lnTo>
                  <a:pt x="0" y="10048854"/>
                </a:lnTo>
                <a:lnTo>
                  <a:pt x="2200657" y="0"/>
                </a:lnTo>
                <a:close/>
              </a:path>
            </a:pathLst>
          </a:custGeom>
          <a:blipFill>
            <a:blip r:embed="rId2"/>
            <a:stretch>
              <a:fillRect l="-1241" r="-8451" b="-11342"/>
            </a:stretch>
          </a:blipFill>
        </p:spPr>
        <p:txBody>
          <a:bodyPr/>
          <a:lstStyle/>
          <a:p/>
        </p:txBody>
      </p:sp>
      <p:sp>
        <p:nvSpPr>
          <p:cNvPr id="3" name="TextBox 3"/>
          <p:cNvSpPr txBox="1"/>
          <p:nvPr/>
        </p:nvSpPr>
        <p:spPr>
          <a:xfrm>
            <a:off x="1028700" y="942975"/>
            <a:ext cx="7498377" cy="1235075"/>
          </a:xfrm>
          <a:prstGeom prst="rect">
            <a:avLst/>
          </a:prstGeom>
        </p:spPr>
        <p:txBody>
          <a:bodyPr lIns="0" tIns="0" rIns="0" bIns="0" rtlCol="0" anchor="t">
            <a:spAutoFit/>
          </a:bodyPr>
          <a:lstStyle/>
          <a:p>
            <a:pPr algn="just">
              <a:lnSpc>
                <a:spcPts val="4900"/>
              </a:lnSpc>
            </a:pPr>
            <a:r>
              <a:rPr lang="en-US" sz="3500" b="1">
                <a:solidFill>
                  <a:srgbClr val="000000"/>
                </a:solidFill>
                <a:latin typeface="Public Sans Bold"/>
                <a:ea typeface="Public Sans Bold"/>
                <a:cs typeface="Public Sans Bold"/>
                <a:sym typeface="Public Sans Bold"/>
              </a:rPr>
              <a:t>2. Chuyển đổi sang lược đồ quan hệ (Đặng Thị Thanh Trúc)</a:t>
            </a:r>
          </a:p>
        </p:txBody>
      </p:sp>
      <p:sp>
        <p:nvSpPr>
          <p:cNvPr id="4" name="Freeform 4"/>
          <p:cNvSpPr/>
          <p:nvPr/>
        </p:nvSpPr>
        <p:spPr>
          <a:xfrm rot="2871075">
            <a:off x="15350015" y="-2421040"/>
            <a:ext cx="5078392" cy="5072044"/>
          </a:xfrm>
          <a:custGeom>
            <a:rect l="l" t="t" r="r" b="b"/>
            <a:pathLst>
              <a:path w="5078392" h="5072044">
                <a:moveTo>
                  <a:pt x="0" y="0"/>
                </a:moveTo>
                <a:lnTo>
                  <a:pt x="5078392" y="0"/>
                </a:lnTo>
                <a:lnTo>
                  <a:pt x="5078392" y="5072044"/>
                </a:lnTo>
                <a:lnTo>
                  <a:pt x="0" y="507204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p:txBody>
      </p:sp>
      <p:sp>
        <p:nvSpPr>
          <p:cNvPr id="5" name="TextBox 5"/>
          <p:cNvSpPr txBox="1"/>
          <p:nvPr/>
        </p:nvSpPr>
        <p:spPr>
          <a:xfrm>
            <a:off x="1028700" y="2358517"/>
            <a:ext cx="18288000" cy="6899783"/>
          </a:xfrm>
          <a:prstGeom prst="rect">
            <a:avLst/>
          </a:prstGeom>
        </p:spPr>
        <p:txBody>
          <a:bodyPr lIns="0" tIns="0" rIns="0" bIns="0" rtlCol="0" anchor="t">
            <a:spAutoFit/>
          </a:bodyPr>
          <a:lstStyle/>
          <a:p>
            <a:pPr algn="l">
              <a:lnSpc>
                <a:spcPts val="5536"/>
              </a:lnSpc>
            </a:pPr>
            <a:r>
              <a:rPr lang="en-US" sz="3200" b="1">
                <a:solidFill>
                  <a:srgbClr val="000000"/>
                </a:solidFill>
                <a:latin typeface="Canva Sans Bold"/>
                <a:ea typeface="Canva Sans Bold"/>
                <a:cs typeface="Canva Sans Bold"/>
                <a:sym typeface="Canva Sans Bold"/>
              </a:rPr>
              <a:t>Diemthi</a:t>
            </a:r>
            <a:r>
              <a:rPr lang="en-US" sz="3200">
                <a:solidFill>
                  <a:srgbClr val="000000"/>
                </a:solidFill>
                <a:latin typeface="Canva Sans"/>
                <a:ea typeface="Canva Sans"/>
                <a:cs typeface="Canva Sans"/>
                <a:sym typeface="Canva Sans"/>
              </a:rPr>
              <a:t> (</a:t>
            </a:r>
            <a:r>
              <a:rPr lang="en-US" sz="3200" u="sng">
                <a:solidFill>
                  <a:srgbClr val="000000"/>
                </a:solidFill>
                <a:latin typeface="Canva Sans"/>
                <a:ea typeface="Canva Sans"/>
                <a:cs typeface="Canva Sans"/>
                <a:sym typeface="Canva Sans"/>
              </a:rPr>
              <a:t>DiemThiSo</a:t>
            </a:r>
            <a:r>
              <a:rPr lang="en-US" sz="3200">
                <a:solidFill>
                  <a:srgbClr val="000000"/>
                </a:solidFill>
                <a:latin typeface="Canva Sans"/>
                <a:ea typeface="Canva Sans"/>
                <a:cs typeface="Canva Sans"/>
                <a:sym typeface="Canva Sans"/>
              </a:rPr>
              <a:t>, DiaChiDiemThi)</a:t>
            </a:r>
          </a:p>
          <a:p>
            <a:pPr algn="l">
              <a:lnSpc>
                <a:spcPts val="5536"/>
              </a:lnSpc>
            </a:pPr>
            <a:r>
              <a:rPr lang="en-US" sz="3200" b="1">
                <a:solidFill>
                  <a:srgbClr val="000000"/>
                </a:solidFill>
                <a:latin typeface="Canva Sans Bold"/>
                <a:ea typeface="Canva Sans Bold"/>
                <a:cs typeface="Canva Sans Bold"/>
                <a:sym typeface="Canva Sans Bold"/>
              </a:rPr>
              <a:t>Phongthi </a:t>
            </a:r>
            <a:r>
              <a:rPr lang="en-US" sz="3200">
                <a:solidFill>
                  <a:srgbClr val="000000"/>
                </a:solidFill>
                <a:latin typeface="Canva Sans"/>
                <a:ea typeface="Canva Sans"/>
                <a:cs typeface="Canva Sans"/>
                <a:sym typeface="Canva Sans"/>
              </a:rPr>
              <a:t>(</a:t>
            </a:r>
            <a:r>
              <a:rPr lang="en-US" sz="3200" u="sng">
                <a:solidFill>
                  <a:srgbClr val="000000"/>
                </a:solidFill>
                <a:latin typeface="Canva Sans"/>
                <a:ea typeface="Canva Sans"/>
                <a:cs typeface="Canva Sans"/>
                <a:sym typeface="Canva Sans"/>
              </a:rPr>
              <a:t>Sophong</a:t>
            </a:r>
            <a:r>
              <a:rPr lang="en-US" sz="3200">
                <a:solidFill>
                  <a:srgbClr val="000000"/>
                </a:solidFill>
                <a:latin typeface="Canva Sans"/>
                <a:ea typeface="Canva Sans"/>
                <a:cs typeface="Canva Sans"/>
                <a:sym typeface="Canva Sans"/>
              </a:rPr>
              <a:t>, DiemThiSo, GhiChu)</a:t>
            </a:r>
          </a:p>
          <a:p>
            <a:pPr algn="l">
              <a:lnSpc>
                <a:spcPts val="5536"/>
              </a:lnSpc>
            </a:pPr>
            <a:r>
              <a:rPr lang="en-US" sz="3200" b="1">
                <a:solidFill>
                  <a:srgbClr val="000000"/>
                </a:solidFill>
                <a:latin typeface="Canva Sans Bold"/>
                <a:ea typeface="Canva Sans Bold"/>
                <a:cs typeface="Canva Sans Bold"/>
                <a:sym typeface="Canva Sans Bold"/>
              </a:rPr>
              <a:t>Nganh </a:t>
            </a:r>
            <a:r>
              <a:rPr lang="en-US" sz="3200">
                <a:solidFill>
                  <a:srgbClr val="000000"/>
                </a:solidFill>
                <a:latin typeface="Canva Sans"/>
                <a:ea typeface="Canva Sans"/>
                <a:cs typeface="Canva Sans"/>
                <a:sym typeface="Canva Sans"/>
              </a:rPr>
              <a:t>(</a:t>
            </a:r>
            <a:r>
              <a:rPr lang="en-US" sz="3200" u="sng">
                <a:solidFill>
                  <a:srgbClr val="000000"/>
                </a:solidFill>
                <a:latin typeface="Canva Sans"/>
                <a:ea typeface="Canva Sans"/>
                <a:cs typeface="Canva Sans"/>
                <a:sym typeface="Canva Sans"/>
              </a:rPr>
              <a:t>MaNganh</a:t>
            </a:r>
            <a:r>
              <a:rPr lang="en-US" sz="3200">
                <a:solidFill>
                  <a:srgbClr val="000000"/>
                </a:solidFill>
                <a:latin typeface="Canva Sans"/>
                <a:ea typeface="Canva Sans"/>
                <a:cs typeface="Canva Sans"/>
                <a:sym typeface="Canva Sans"/>
              </a:rPr>
              <a:t>, TenNganh)</a:t>
            </a:r>
          </a:p>
          <a:p>
            <a:pPr algn="l">
              <a:lnSpc>
                <a:spcPts val="5536"/>
              </a:lnSpc>
            </a:pPr>
            <a:r>
              <a:rPr lang="en-US" sz="3200" b="1">
                <a:solidFill>
                  <a:srgbClr val="000000"/>
                </a:solidFill>
                <a:latin typeface="Canva Sans Bold"/>
                <a:ea typeface="Canva Sans Bold"/>
                <a:cs typeface="Canva Sans Bold"/>
                <a:sym typeface="Canva Sans Bold"/>
              </a:rPr>
              <a:t>Thisinh </a:t>
            </a:r>
            <a:r>
              <a:rPr lang="en-US" sz="3200">
                <a:solidFill>
                  <a:srgbClr val="000000"/>
                </a:solidFill>
                <a:latin typeface="Canva Sans"/>
                <a:ea typeface="Canva Sans"/>
                <a:cs typeface="Canva Sans"/>
                <a:sym typeface="Canva Sans"/>
              </a:rPr>
              <a:t>(</a:t>
            </a:r>
            <a:r>
              <a:rPr lang="en-US" sz="3200" u="sng">
                <a:solidFill>
                  <a:srgbClr val="000000"/>
                </a:solidFill>
                <a:latin typeface="Canva Sans"/>
                <a:ea typeface="Canva Sans"/>
                <a:cs typeface="Canva Sans"/>
                <a:sym typeface="Canva Sans"/>
              </a:rPr>
              <a:t>SoBD</a:t>
            </a:r>
            <a:r>
              <a:rPr lang="en-US" sz="3200">
                <a:solidFill>
                  <a:srgbClr val="000000"/>
                </a:solidFill>
                <a:latin typeface="Canva Sans"/>
                <a:ea typeface="Canva Sans"/>
                <a:cs typeface="Canva Sans"/>
                <a:sym typeface="Canva Sans"/>
              </a:rPr>
              <a:t>, HoTen, NgaySinh, Phai, Tinh, DoiTuong, KhuVuc, MaNganh, Sophong)</a:t>
            </a:r>
          </a:p>
          <a:p>
            <a:pPr algn="l">
              <a:lnSpc>
                <a:spcPts val="5536"/>
              </a:lnSpc>
            </a:pPr>
            <a:r>
              <a:rPr lang="en-US" sz="3200" b="1">
                <a:solidFill>
                  <a:srgbClr val="000000"/>
                </a:solidFill>
                <a:latin typeface="Canva Sans Bold"/>
                <a:ea typeface="Canva Sans Bold"/>
                <a:cs typeface="Canva Sans Bold"/>
                <a:sym typeface="Canva Sans Bold"/>
              </a:rPr>
              <a:t>Monthi </a:t>
            </a:r>
            <a:r>
              <a:rPr lang="en-US" sz="3200">
                <a:solidFill>
                  <a:srgbClr val="000000"/>
                </a:solidFill>
                <a:latin typeface="Canva Sans"/>
                <a:ea typeface="Canva Sans"/>
                <a:cs typeface="Canva Sans"/>
                <a:sym typeface="Canva Sans"/>
              </a:rPr>
              <a:t>(</a:t>
            </a:r>
            <a:r>
              <a:rPr lang="en-US" sz="3200" u="sng">
                <a:solidFill>
                  <a:srgbClr val="000000"/>
                </a:solidFill>
                <a:latin typeface="Canva Sans"/>
                <a:ea typeface="Canva Sans"/>
                <a:cs typeface="Canva Sans"/>
                <a:sym typeface="Canva Sans"/>
              </a:rPr>
              <a:t>MaMT</a:t>
            </a:r>
            <a:r>
              <a:rPr lang="en-US" sz="3200">
                <a:solidFill>
                  <a:srgbClr val="000000"/>
                </a:solidFill>
                <a:latin typeface="Canva Sans"/>
                <a:ea typeface="Canva Sans"/>
                <a:cs typeface="Canva Sans"/>
                <a:sym typeface="Canva Sans"/>
              </a:rPr>
              <a:t>, TenMT)</a:t>
            </a:r>
          </a:p>
          <a:p>
            <a:pPr algn="l">
              <a:lnSpc>
                <a:spcPts val="5536"/>
              </a:lnSpc>
            </a:pPr>
            <a:r>
              <a:rPr lang="en-US" sz="3200" b="1">
                <a:solidFill>
                  <a:srgbClr val="000000"/>
                </a:solidFill>
                <a:latin typeface="Canva Sans Bold"/>
                <a:ea typeface="Canva Sans Bold"/>
                <a:cs typeface="Canva Sans Bold"/>
                <a:sym typeface="Canva Sans Bold"/>
              </a:rPr>
              <a:t>Lichthi</a:t>
            </a:r>
            <a:r>
              <a:rPr lang="en-US" sz="3200">
                <a:solidFill>
                  <a:srgbClr val="000000"/>
                </a:solidFill>
                <a:latin typeface="Canva Sans"/>
                <a:ea typeface="Canva Sans"/>
                <a:cs typeface="Canva Sans"/>
                <a:sym typeface="Canva Sans"/>
              </a:rPr>
              <a:t> (</a:t>
            </a:r>
            <a:r>
              <a:rPr lang="en-US" sz="3200" u="sng">
                <a:solidFill>
                  <a:srgbClr val="000000"/>
                </a:solidFill>
                <a:latin typeface="Canva Sans"/>
                <a:ea typeface="Canva Sans"/>
                <a:cs typeface="Canva Sans"/>
                <a:sym typeface="Canva Sans"/>
              </a:rPr>
              <a:t>Sophong</a:t>
            </a:r>
            <a:r>
              <a:rPr lang="en-US" sz="3200">
                <a:solidFill>
                  <a:srgbClr val="000000"/>
                </a:solidFill>
                <a:latin typeface="Canva Sans"/>
                <a:ea typeface="Canva Sans"/>
                <a:cs typeface="Canva Sans"/>
                <a:sym typeface="Canva Sans"/>
              </a:rPr>
              <a:t>, MaMT, NgayThi, BuoiThi, Phut)</a:t>
            </a:r>
          </a:p>
          <a:p>
            <a:pPr algn="l">
              <a:lnSpc>
                <a:spcPts val="5536"/>
              </a:lnSpc>
            </a:pPr>
            <a:r>
              <a:rPr lang="en-US" sz="3200" b="1">
                <a:solidFill>
                  <a:srgbClr val="000000"/>
                </a:solidFill>
                <a:latin typeface="Canva Sans Bold"/>
                <a:ea typeface="Canva Sans Bold"/>
                <a:cs typeface="Canva Sans Bold"/>
                <a:sym typeface="Canva Sans Bold"/>
              </a:rPr>
              <a:t>Donvi</a:t>
            </a:r>
            <a:r>
              <a:rPr lang="en-US" sz="3200">
                <a:solidFill>
                  <a:srgbClr val="000000"/>
                </a:solidFill>
                <a:latin typeface="Canva Sans"/>
                <a:ea typeface="Canva Sans"/>
                <a:cs typeface="Canva Sans"/>
                <a:sym typeface="Canva Sans"/>
              </a:rPr>
              <a:t> (</a:t>
            </a:r>
            <a:r>
              <a:rPr lang="en-US" sz="3200" u="sng">
                <a:solidFill>
                  <a:srgbClr val="000000"/>
                </a:solidFill>
                <a:latin typeface="Canva Sans"/>
                <a:ea typeface="Canva Sans"/>
                <a:cs typeface="Canva Sans"/>
                <a:sym typeface="Canva Sans"/>
              </a:rPr>
              <a:t>MaDonVi</a:t>
            </a:r>
            <a:r>
              <a:rPr lang="en-US" sz="3200">
                <a:solidFill>
                  <a:srgbClr val="000000"/>
                </a:solidFill>
                <a:latin typeface="Canva Sans"/>
                <a:ea typeface="Canva Sans"/>
                <a:cs typeface="Canva Sans"/>
                <a:sym typeface="Canva Sans"/>
              </a:rPr>
              <a:t>, TenDonVi)</a:t>
            </a:r>
          </a:p>
          <a:p>
            <a:pPr algn="l">
              <a:lnSpc>
                <a:spcPts val="5536"/>
              </a:lnSpc>
            </a:pPr>
            <a:r>
              <a:rPr lang="en-US" sz="3200" b="1">
                <a:solidFill>
                  <a:srgbClr val="000000"/>
                </a:solidFill>
                <a:latin typeface="Canva Sans Bold"/>
                <a:ea typeface="Canva Sans Bold"/>
                <a:cs typeface="Canva Sans Bold"/>
                <a:sym typeface="Canva Sans Bold"/>
              </a:rPr>
              <a:t>Canbo</a:t>
            </a:r>
            <a:r>
              <a:rPr lang="en-US" sz="3200">
                <a:solidFill>
                  <a:srgbClr val="000000"/>
                </a:solidFill>
                <a:latin typeface="Canva Sans"/>
                <a:ea typeface="Canva Sans"/>
                <a:cs typeface="Canva Sans"/>
                <a:sym typeface="Canva Sans"/>
              </a:rPr>
              <a:t> (</a:t>
            </a:r>
            <a:r>
              <a:rPr lang="en-US" sz="3200" u="sng">
                <a:solidFill>
                  <a:srgbClr val="000000"/>
                </a:solidFill>
                <a:latin typeface="Canva Sans"/>
                <a:ea typeface="Canva Sans"/>
                <a:cs typeface="Canva Sans"/>
                <a:sym typeface="Canva Sans"/>
              </a:rPr>
              <a:t>MaCanBo</a:t>
            </a:r>
            <a:r>
              <a:rPr lang="en-US" sz="3200">
                <a:solidFill>
                  <a:srgbClr val="000000"/>
                </a:solidFill>
                <a:latin typeface="Canva Sans"/>
                <a:ea typeface="Canva Sans"/>
                <a:cs typeface="Canva Sans"/>
                <a:sym typeface="Canva Sans"/>
              </a:rPr>
              <a:t>, HoTenCB, MaDonVi, ChucVu, DiemThiSo)</a:t>
            </a:r>
          </a:p>
          <a:p>
            <a:pPr algn="l">
              <a:lnSpc>
                <a:spcPts val="5536"/>
              </a:lnSpc>
            </a:pPr>
            <a:r>
              <a:rPr lang="en-US" sz="3200" b="1">
                <a:solidFill>
                  <a:srgbClr val="000000"/>
                </a:solidFill>
                <a:latin typeface="Canva Sans Bold"/>
                <a:ea typeface="Canva Sans Bold"/>
                <a:cs typeface="Canva Sans Bold"/>
                <a:sym typeface="Canva Sans Bold"/>
              </a:rPr>
              <a:t>Tohopmon</a:t>
            </a:r>
            <a:r>
              <a:rPr lang="en-US" sz="3200">
                <a:solidFill>
                  <a:srgbClr val="000000"/>
                </a:solidFill>
                <a:latin typeface="Canva Sans"/>
                <a:ea typeface="Canva Sans"/>
                <a:cs typeface="Canva Sans"/>
                <a:sym typeface="Canva Sans"/>
              </a:rPr>
              <a:t> (</a:t>
            </a:r>
            <a:r>
              <a:rPr lang="en-US" sz="3200" u="sng">
                <a:solidFill>
                  <a:srgbClr val="000000"/>
                </a:solidFill>
                <a:latin typeface="Canva Sans"/>
                <a:ea typeface="Canva Sans"/>
                <a:cs typeface="Canva Sans"/>
                <a:sym typeface="Canva Sans"/>
              </a:rPr>
              <a:t>MaMT</a:t>
            </a:r>
            <a:r>
              <a:rPr lang="en-US" sz="3200">
                <a:solidFill>
                  <a:srgbClr val="000000"/>
                </a:solidFill>
                <a:latin typeface="Canva Sans"/>
                <a:ea typeface="Canva Sans"/>
                <a:cs typeface="Canva Sans"/>
                <a:sym typeface="Canva Sans"/>
              </a:rPr>
              <a:t>, MaNganh)</a:t>
            </a:r>
          </a:p>
          <a:p>
            <a:pPr algn="l">
              <a:lnSpc>
                <a:spcPts val="5536"/>
              </a:lnSpc>
            </a:pPr>
            <a:endParaRPr lang="en-US" sz="3200">
              <a:solidFill>
                <a:srgbClr val="000000"/>
              </a:solidFill>
              <a:latin typeface="Canva Sans"/>
              <a:ea typeface="Canva Sans"/>
              <a:cs typeface="Canva Sans"/>
              <a:sym typeface="Canva Sans"/>
            </a:endParaRPr>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258141" y="5214051"/>
            <a:ext cx="7304280" cy="4055211"/>
          </a:xfrm>
          <a:custGeom>
            <a:rect l="l" t="t" r="r" b="b"/>
            <a:pathLst>
              <a:path w="7304280" h="4055210">
                <a:moveTo>
                  <a:pt x="0" y="0"/>
                </a:moveTo>
                <a:lnTo>
                  <a:pt x="7304280" y="0"/>
                </a:lnTo>
                <a:lnTo>
                  <a:pt x="7304280" y="4055212"/>
                </a:lnTo>
                <a:lnTo>
                  <a:pt x="0" y="4055212"/>
                </a:lnTo>
                <a:lnTo>
                  <a:pt x="0" y="0"/>
                </a:lnTo>
                <a:close/>
              </a:path>
            </a:pathLst>
          </a:custGeom>
          <a:blipFill>
            <a:blip r:embed="rId2"/>
            <a:stretch>
              <a:fillRect r="-5881"/>
            </a:stretch>
          </a:blipFill>
        </p:spPr>
        <p:txBody>
          <a:bodyPr/>
          <a:lstStyle/>
          <a:p/>
        </p:txBody>
      </p:sp>
      <p:sp>
        <p:nvSpPr>
          <p:cNvPr id="6" name="TextBox 6"/>
          <p:cNvSpPr txBox="1"/>
          <p:nvPr/>
        </p:nvSpPr>
        <p:spPr>
          <a:xfrm>
            <a:off x="8604675" y="3129732"/>
            <a:ext cx="9372204" cy="3903711"/>
          </a:xfrm>
          <a:prstGeom prst="rect">
            <a:avLst/>
          </a:prstGeom>
        </p:spPr>
        <p:txBody>
          <a:bodyPr lIns="0" tIns="0" rIns="0" bIns="0" rtlCol="0" anchor="t">
            <a:spAutoFit/>
          </a:bodyPr>
          <a:lstStyle/>
          <a:p>
            <a:pPr algn="l">
              <a:lnSpc>
                <a:spcPts val="4444"/>
              </a:lnSpc>
            </a:pPr>
            <a:r>
              <a:rPr lang="en-US" sz="2693">
                <a:solidFill>
                  <a:srgbClr val="000000"/>
                </a:solidFill>
                <a:latin typeface="Public Sans"/>
                <a:ea typeface="Public Sans"/>
                <a:cs typeface="Public Sans"/>
                <a:sym typeface="Public Sans"/>
              </a:rPr>
              <a:t>SELECT dv.TenDonvi AS DonVi,</a:t>
            </a:r>
          </a:p>
          <a:p>
            <a:pPr algn="l">
              <a:lnSpc>
                <a:spcPts val="4444"/>
              </a:lnSpc>
            </a:pPr>
            <a:r>
              <a:rPr lang="en-US" sz="2693">
                <a:solidFill>
                  <a:srgbClr val="000000"/>
                </a:solidFill>
                <a:latin typeface="Public Sans"/>
                <a:ea typeface="Public Sans"/>
                <a:cs typeface="Public Sans"/>
                <a:sym typeface="Public Sans"/>
              </a:rPr>
              <a:t>      COUNT(cb.MaCanBo) AS SoCanbo</a:t>
            </a:r>
          </a:p>
          <a:p>
            <a:pPr algn="l">
              <a:lnSpc>
                <a:spcPts val="4444"/>
              </a:lnSpc>
            </a:pPr>
            <a:r>
              <a:rPr lang="en-US" sz="2693">
                <a:solidFill>
                  <a:srgbClr val="000000"/>
                </a:solidFill>
                <a:latin typeface="Public Sans"/>
                <a:ea typeface="Public Sans"/>
                <a:cs typeface="Public Sans"/>
                <a:sym typeface="Public Sans"/>
              </a:rPr>
              <a:t>FROM Canbo cb</a:t>
            </a:r>
          </a:p>
          <a:p>
            <a:pPr algn="l">
              <a:lnSpc>
                <a:spcPts val="4444"/>
              </a:lnSpc>
            </a:pPr>
            <a:r>
              <a:rPr lang="en-US" sz="2693">
                <a:solidFill>
                  <a:srgbClr val="000000"/>
                </a:solidFill>
                <a:latin typeface="Public Sans"/>
                <a:ea typeface="Public Sans"/>
                <a:cs typeface="Public Sans"/>
                <a:sym typeface="Public Sans"/>
              </a:rPr>
              <a:t>JOIN Donvi dv ON cb.MaDonvi = dv.MaDonvi</a:t>
            </a:r>
          </a:p>
          <a:p>
            <a:pPr algn="l">
              <a:lnSpc>
                <a:spcPts val="4444"/>
              </a:lnSpc>
            </a:pPr>
            <a:r>
              <a:rPr lang="en-US" sz="2693">
                <a:solidFill>
                  <a:srgbClr val="000000"/>
                </a:solidFill>
                <a:latin typeface="Public Sans"/>
                <a:ea typeface="Public Sans"/>
                <a:cs typeface="Public Sans"/>
                <a:sym typeface="Public Sans"/>
              </a:rPr>
              <a:t>GROUP BY dv.TenDonvi</a:t>
            </a:r>
          </a:p>
          <a:p>
            <a:pPr algn="l">
              <a:lnSpc>
                <a:spcPts val="4444"/>
              </a:lnSpc>
            </a:pPr>
            <a:r>
              <a:rPr lang="en-US" sz="2693">
                <a:solidFill>
                  <a:srgbClr val="000000"/>
                </a:solidFill>
                <a:latin typeface="Public Sans"/>
                <a:ea typeface="Public Sans"/>
                <a:cs typeface="Public Sans"/>
                <a:sym typeface="Public Sans"/>
              </a:rPr>
              <a:t>Kết quả: 5 rows</a:t>
            </a:r>
          </a:p>
          <a:p>
            <a:pPr algn="l">
              <a:lnSpc>
                <a:spcPts val="4444"/>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92361" y="1341596"/>
            <a:ext cx="7635840" cy="2887980"/>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1: Cho biết số lượng cán bộ theo từng đơn vị (Group by)</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155346" y="5350931"/>
            <a:ext cx="7503985" cy="4094080"/>
          </a:xfrm>
          <a:custGeom>
            <a:rect l="l" t="t" r="r" b="b"/>
            <a:pathLst>
              <a:path w="7503985" h="4094080">
                <a:moveTo>
                  <a:pt x="0" y="0"/>
                </a:moveTo>
                <a:lnTo>
                  <a:pt x="7503985" y="0"/>
                </a:lnTo>
                <a:lnTo>
                  <a:pt x="7503985" y="4094080"/>
                </a:lnTo>
                <a:lnTo>
                  <a:pt x="0" y="4094080"/>
                </a:lnTo>
                <a:lnTo>
                  <a:pt x="0" y="0"/>
                </a:lnTo>
                <a:close/>
              </a:path>
            </a:pathLst>
          </a:custGeom>
          <a:blipFill>
            <a:blip r:embed="rId2"/>
            <a:stretch>
              <a:fillRect r="-8192"/>
            </a:stretch>
          </a:blipFill>
        </p:spPr>
        <p:txBody>
          <a:bodyPr/>
          <a:lstStyle/>
          <a:p/>
        </p:txBody>
      </p:sp>
      <p:sp>
        <p:nvSpPr>
          <p:cNvPr id="6" name="TextBox 6"/>
          <p:cNvSpPr txBox="1"/>
          <p:nvPr/>
        </p:nvSpPr>
        <p:spPr>
          <a:xfrm>
            <a:off x="8463345" y="763539"/>
            <a:ext cx="9372204" cy="9523461"/>
          </a:xfrm>
          <a:prstGeom prst="rect">
            <a:avLst/>
          </a:prstGeom>
        </p:spPr>
        <p:txBody>
          <a:bodyPr lIns="0" tIns="0" rIns="0" bIns="0" rtlCol="0" anchor="t">
            <a:spAutoFit/>
          </a:bodyPr>
          <a:lstStyle/>
          <a:p>
            <a:pPr algn="l">
              <a:lnSpc>
                <a:spcPts val="4444"/>
              </a:lnSpc>
            </a:pPr>
            <a:r>
              <a:rPr lang="en-US" sz="2693">
                <a:solidFill>
                  <a:srgbClr val="000000"/>
                </a:solidFill>
                <a:latin typeface="Public Sans"/>
                <a:ea typeface="Public Sans"/>
                <a:cs typeface="Public Sans"/>
                <a:sym typeface="Public Sans"/>
              </a:rPr>
              <a:t>SELECT c.HoTenCB, c.DiemThiSo</a:t>
            </a:r>
          </a:p>
          <a:p>
            <a:pPr algn="l">
              <a:lnSpc>
                <a:spcPts val="4444"/>
              </a:lnSpc>
            </a:pPr>
            <a:r>
              <a:rPr lang="en-US" sz="2693">
                <a:solidFill>
                  <a:srgbClr val="000000"/>
                </a:solidFill>
                <a:latin typeface="Public Sans"/>
                <a:ea typeface="Public Sans"/>
                <a:cs typeface="Public Sans"/>
                <a:sym typeface="Public Sans"/>
              </a:rPr>
              <a:t>FROM Canbo c</a:t>
            </a:r>
          </a:p>
          <a:p>
            <a:pPr algn="l">
              <a:lnSpc>
                <a:spcPts val="4444"/>
              </a:lnSpc>
            </a:pPr>
            <a:r>
              <a:rPr lang="en-US" sz="2693">
                <a:solidFill>
                  <a:srgbClr val="000000"/>
                </a:solidFill>
                <a:latin typeface="Public Sans"/>
                <a:ea typeface="Public Sans"/>
                <a:cs typeface="Public Sans"/>
                <a:sym typeface="Public Sans"/>
              </a:rPr>
              <a:t>WHERE c.DiemThiSo IN (</a:t>
            </a:r>
          </a:p>
          <a:p>
            <a:pPr algn="l">
              <a:lnSpc>
                <a:spcPts val="4444"/>
              </a:lnSpc>
            </a:pPr>
            <a:r>
              <a:rPr lang="en-US" sz="2693">
                <a:solidFill>
                  <a:srgbClr val="000000"/>
                </a:solidFill>
                <a:latin typeface="Public Sans"/>
                <a:ea typeface="Public Sans"/>
                <a:cs typeface="Public Sans"/>
                <a:sym typeface="Public Sans"/>
              </a:rPr>
              <a:t>   SELECT pt.DiemThiSo</a:t>
            </a:r>
          </a:p>
          <a:p>
            <a:pPr algn="l">
              <a:lnSpc>
                <a:spcPts val="4444"/>
              </a:lnSpc>
            </a:pPr>
            <a:r>
              <a:rPr lang="en-US" sz="2693">
                <a:solidFill>
                  <a:srgbClr val="000000"/>
                </a:solidFill>
                <a:latin typeface="Public Sans"/>
                <a:ea typeface="Public Sans"/>
                <a:cs typeface="Public Sans"/>
                <a:sym typeface="Public Sans"/>
              </a:rPr>
              <a:t>   FROM Phongthi pt</a:t>
            </a:r>
          </a:p>
          <a:p>
            <a:pPr algn="l">
              <a:lnSpc>
                <a:spcPts val="4444"/>
              </a:lnSpc>
            </a:pPr>
            <a:r>
              <a:rPr lang="en-US" sz="2693">
                <a:solidFill>
                  <a:srgbClr val="000000"/>
                </a:solidFill>
                <a:latin typeface="Public Sans"/>
                <a:ea typeface="Public Sans"/>
                <a:cs typeface="Public Sans"/>
                <a:sym typeface="Public Sans"/>
              </a:rPr>
              <a:t>   GROUP BY pt.DiemThiSo</a:t>
            </a:r>
          </a:p>
          <a:p>
            <a:pPr algn="l">
              <a:lnSpc>
                <a:spcPts val="4444"/>
              </a:lnSpc>
            </a:pPr>
            <a:r>
              <a:rPr lang="en-US" sz="2693">
                <a:solidFill>
                  <a:srgbClr val="000000"/>
                </a:solidFill>
                <a:latin typeface="Public Sans"/>
                <a:ea typeface="Public Sans"/>
                <a:cs typeface="Public Sans"/>
                <a:sym typeface="Public Sans"/>
              </a:rPr>
              <a:t>   HAVING COUNT(*) = (</a:t>
            </a:r>
          </a:p>
          <a:p>
            <a:pPr algn="l">
              <a:lnSpc>
                <a:spcPts val="4444"/>
              </a:lnSpc>
            </a:pPr>
            <a:r>
              <a:rPr lang="en-US" sz="2693">
                <a:solidFill>
                  <a:srgbClr val="000000"/>
                </a:solidFill>
                <a:latin typeface="Public Sans"/>
                <a:ea typeface="Public Sans"/>
                <a:cs typeface="Public Sans"/>
                <a:sym typeface="Public Sans"/>
              </a:rPr>
              <a:t>       SELECT MAX(roomCount)</a:t>
            </a:r>
          </a:p>
          <a:p>
            <a:pPr algn="l">
              <a:lnSpc>
                <a:spcPts val="4444"/>
              </a:lnSpc>
            </a:pPr>
            <a:r>
              <a:rPr lang="en-US" sz="2693">
                <a:solidFill>
                  <a:srgbClr val="000000"/>
                </a:solidFill>
                <a:latin typeface="Public Sans"/>
                <a:ea typeface="Public Sans"/>
                <a:cs typeface="Public Sans"/>
                <a:sym typeface="Public Sans"/>
              </a:rPr>
              <a:t>       FROM (</a:t>
            </a:r>
          </a:p>
          <a:p>
            <a:pPr algn="l">
              <a:lnSpc>
                <a:spcPts val="4444"/>
              </a:lnSpc>
            </a:pPr>
            <a:r>
              <a:rPr lang="en-US" sz="2693">
                <a:solidFill>
                  <a:srgbClr val="000000"/>
                </a:solidFill>
                <a:latin typeface="Public Sans"/>
                <a:ea typeface="Public Sans"/>
                <a:cs typeface="Public Sans"/>
                <a:sym typeface="Public Sans"/>
              </a:rPr>
              <a:t>           SELECT COUNT(*) AS roomCount</a:t>
            </a:r>
          </a:p>
          <a:p>
            <a:pPr algn="l">
              <a:lnSpc>
                <a:spcPts val="4444"/>
              </a:lnSpc>
            </a:pPr>
            <a:r>
              <a:rPr lang="en-US" sz="2693">
                <a:solidFill>
                  <a:srgbClr val="000000"/>
                </a:solidFill>
                <a:latin typeface="Public Sans"/>
                <a:ea typeface="Public Sans"/>
                <a:cs typeface="Public Sans"/>
                <a:sym typeface="Public Sans"/>
              </a:rPr>
              <a:t>           FROM Phongthi</a:t>
            </a:r>
          </a:p>
          <a:p>
            <a:pPr algn="l">
              <a:lnSpc>
                <a:spcPts val="4444"/>
              </a:lnSpc>
            </a:pPr>
            <a:r>
              <a:rPr lang="en-US" sz="2693">
                <a:solidFill>
                  <a:srgbClr val="000000"/>
                </a:solidFill>
                <a:latin typeface="Public Sans"/>
                <a:ea typeface="Public Sans"/>
                <a:cs typeface="Public Sans"/>
                <a:sym typeface="Public Sans"/>
              </a:rPr>
              <a:t>           GROUP BY DiemThiSo</a:t>
            </a:r>
          </a:p>
          <a:p>
            <a:pPr algn="l">
              <a:lnSpc>
                <a:spcPts val="4444"/>
              </a:lnSpc>
            </a:pPr>
            <a:r>
              <a:rPr lang="en-US" sz="2693">
                <a:solidFill>
                  <a:srgbClr val="000000"/>
                </a:solidFill>
                <a:latin typeface="Public Sans"/>
                <a:ea typeface="Public Sans"/>
                <a:cs typeface="Public Sans"/>
                <a:sym typeface="Public Sans"/>
              </a:rPr>
              <a:t>       ) AS sub</a:t>
            </a:r>
          </a:p>
          <a:p>
            <a:pPr algn="l">
              <a:lnSpc>
                <a:spcPts val="4444"/>
              </a:lnSpc>
            </a:pPr>
            <a:r>
              <a:rPr lang="en-US" sz="2693">
                <a:solidFill>
                  <a:srgbClr val="000000"/>
                </a:solidFill>
                <a:latin typeface="Public Sans"/>
                <a:ea typeface="Public Sans"/>
                <a:cs typeface="Public Sans"/>
                <a:sym typeface="Public Sans"/>
              </a:rPr>
              <a:t>   )</a:t>
            </a:r>
          </a:p>
          <a:p>
            <a:pPr algn="l">
              <a:lnSpc>
                <a:spcPts val="4444"/>
              </a:lnSpc>
            </a:pPr>
            <a:r>
              <a:rPr lang="en-US" sz="2693">
                <a:solidFill>
                  <a:srgbClr val="000000"/>
                </a:solidFill>
                <a:latin typeface="Public Sans"/>
                <a:ea typeface="Public Sans"/>
                <a:cs typeface="Public Sans"/>
                <a:sym typeface="Public Sans"/>
              </a:rPr>
              <a:t>);</a:t>
            </a:r>
          </a:p>
          <a:p>
            <a:pPr algn="l">
              <a:lnSpc>
                <a:spcPts val="4444"/>
              </a:lnSpc>
            </a:pPr>
            <a:r>
              <a:rPr lang="en-US" sz="2693">
                <a:solidFill>
                  <a:srgbClr val="000000"/>
                </a:solidFill>
                <a:latin typeface="Public Sans"/>
                <a:ea typeface="Public Sans"/>
                <a:cs typeface="Public Sans"/>
                <a:sym typeface="Public Sans"/>
              </a:rPr>
              <a:t>Kết quả: 4 rows</a:t>
            </a:r>
          </a:p>
          <a:p>
            <a:pPr algn="l">
              <a:lnSpc>
                <a:spcPts val="4444"/>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346900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2: Những cán bộ nào được phân công ở địa điểm thi có nhiều phòng thi nhất.(Subquery)</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77673" y="5415307"/>
            <a:ext cx="7791186" cy="3201212"/>
          </a:xfrm>
          <a:custGeom>
            <a:rect l="l" t="t" r="r" b="b"/>
            <a:pathLst>
              <a:path w="7791186" h="3201212">
                <a:moveTo>
                  <a:pt x="0" y="0"/>
                </a:moveTo>
                <a:lnTo>
                  <a:pt x="7791186" y="0"/>
                </a:lnTo>
                <a:lnTo>
                  <a:pt x="7791186" y="3201212"/>
                </a:lnTo>
                <a:lnTo>
                  <a:pt x="0" y="3201212"/>
                </a:lnTo>
                <a:lnTo>
                  <a:pt x="0" y="0"/>
                </a:lnTo>
                <a:close/>
              </a:path>
            </a:pathLst>
          </a:custGeom>
          <a:blipFill>
            <a:blip r:embed="rId2"/>
            <a:stretch>
              <a:fillRect/>
            </a:stretch>
          </a:blipFill>
        </p:spPr>
        <p:txBody>
          <a:bodyPr/>
          <a:lstStyle/>
          <a:p/>
        </p:txBody>
      </p:sp>
      <p:sp>
        <p:nvSpPr>
          <p:cNvPr id="6" name="TextBox 6"/>
          <p:cNvSpPr txBox="1"/>
          <p:nvPr/>
        </p:nvSpPr>
        <p:spPr>
          <a:xfrm>
            <a:off x="8463345" y="706389"/>
            <a:ext cx="9372204" cy="3142651"/>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p.SoPhong, d.DiaChiDiemThi</a:t>
            </a:r>
          </a:p>
          <a:p>
            <a:pPr algn="l">
              <a:lnSpc>
                <a:spcPts val="5037"/>
              </a:lnSpc>
            </a:pPr>
            <a:r>
              <a:rPr lang="en-US" sz="2693">
                <a:solidFill>
                  <a:srgbClr val="000000"/>
                </a:solidFill>
                <a:latin typeface="Public Sans"/>
                <a:ea typeface="Public Sans"/>
                <a:cs typeface="Public Sans"/>
                <a:sym typeface="Public Sans"/>
              </a:rPr>
              <a:t>FROM Phongthi p</a:t>
            </a:r>
          </a:p>
          <a:p>
            <a:pPr algn="l">
              <a:lnSpc>
                <a:spcPts val="5037"/>
              </a:lnSpc>
            </a:pPr>
            <a:r>
              <a:rPr lang="en-US" sz="2693">
                <a:solidFill>
                  <a:srgbClr val="000000"/>
                </a:solidFill>
                <a:latin typeface="Public Sans"/>
                <a:ea typeface="Public Sans"/>
                <a:cs typeface="Public Sans"/>
                <a:sym typeface="Public Sans"/>
              </a:rPr>
              <a:t>JOIN Diemthi d ON p.DiemThiSo = d.DiemThiSo;</a:t>
            </a:r>
          </a:p>
          <a:p>
            <a:pPr algn="l">
              <a:lnSpc>
                <a:spcPts val="5037"/>
              </a:lnSpc>
            </a:pPr>
            <a:r>
              <a:rPr lang="en-US" sz="2693">
                <a:solidFill>
                  <a:srgbClr val="000000"/>
                </a:solidFill>
                <a:latin typeface="Public Sans"/>
                <a:ea typeface="Public Sans"/>
                <a:cs typeface="Public Sans"/>
                <a:sym typeface="Public Sans"/>
              </a:rPr>
              <a:t>Kết quả: 5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346900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3  : Liệt kê toàn bộ phòng thi cùng địa chỉ điểm thi của nó. (câu hỏi bất kỳ)</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sp>
        <p:nvSpPr>
          <p:cNvPr id="9" name="TextBox 9"/>
          <p:cNvSpPr txBox="1"/>
          <p:nvPr/>
        </p:nvSpPr>
        <p:spPr>
          <a:xfrm>
            <a:off x="6133036" y="4766310"/>
            <a:ext cx="6481928" cy="830580"/>
          </a:xfrm>
          <a:prstGeom prst="rect">
            <a:avLst/>
          </a:prstGeom>
        </p:spPr>
        <p:txBody>
          <a:bodyPr lIns="0" tIns="0" rIns="0" bIns="0" rtlCol="0" anchor="t">
            <a:spAutoFit/>
          </a:bodyPr>
          <a:lstStyle/>
          <a:p>
            <a:pPr marL="0" lvl="0" indent="0" algn="l">
              <a:lnSpc>
                <a:spcPts val="6360"/>
              </a:lnSpc>
              <a:spcBef>
                <a:spcPct val="0"/>
              </a:spcBef>
            </a:pPr>
            <a:r>
              <a:rPr lang="en-US" sz="6000" b="1">
                <a:solidFill>
                  <a:srgbClr val="004CCF"/>
                </a:solidFill>
                <a:latin typeface="Aileron Ultra-Bold"/>
                <a:ea typeface="Aileron Ultra-Bold"/>
                <a:cs typeface="Aileron Ultra-Bold"/>
                <a:sym typeface="Aileron Ultra-Bold"/>
              </a:rPr>
              <a:t>Bài tập cá nhân</a:t>
            </a:r>
          </a:p>
        </p:txBody>
      </p:sp>
      <p:grpSp>
        <p:nvGrpSpPr>
          <p:cNvPr id="10" name="Group 10"/>
          <p:cNvGrpSpPr/>
          <p:nvPr/>
        </p:nvGrpSpPr>
        <p:grpSpPr>
          <a:xfrm>
            <a:off x="6893086" y="6002475"/>
            <a:ext cx="4339978" cy="731303"/>
            <a:chExt cx="1166239" cy="196516"/>
          </a:xfrm>
        </p:grpSpPr>
        <p:sp>
          <p:nvSpPr>
            <p:cNvPr id="11" name="Freeform 11"/>
            <p:cNvSpPr/>
            <p:nvPr/>
          </p:nvSpPr>
          <p:spPr>
            <a:xfrm>
              <a:off x="0" y="0"/>
              <a:ext cx="1166239" cy="196516"/>
            </a:xfrm>
            <a:custGeom>
              <a:rect l="l" t="t" r="r" b="b"/>
              <a:pathLst>
                <a:path w="1166239" h="196516">
                  <a:moveTo>
                    <a:pt x="0" y="0"/>
                  </a:moveTo>
                  <a:lnTo>
                    <a:pt x="1166239" y="0"/>
                  </a:lnTo>
                  <a:lnTo>
                    <a:pt x="1166239" y="196516"/>
                  </a:lnTo>
                  <a:lnTo>
                    <a:pt x="0" y="196516"/>
                  </a:lnTo>
                  <a:close/>
                </a:path>
              </a:pathLst>
            </a:custGeom>
            <a:solidFill>
              <a:srgbClr val="F2F2F2"/>
            </a:solidFill>
            <a:ln w="38100" cap="sq">
              <a:solidFill>
                <a:srgbClr val="000000"/>
              </a:solidFill>
              <a:prstDash val="solid"/>
              <a:miter/>
            </a:ln>
          </p:spPr>
          <p:txBody>
            <a:bodyPr/>
            <a:lstStyle/>
            <a:p/>
          </p:txBody>
        </p:sp>
        <p:sp>
          <p:nvSpPr>
            <p:cNvPr id="12" name="TextBox 12"/>
            <p:cNvSpPr txBox="1"/>
            <p:nvPr/>
          </p:nvSpPr>
          <p:spPr>
            <a:xfrm>
              <a:off x="0" y="-47625"/>
              <a:ext cx="1166239" cy="244141"/>
            </a:xfrm>
            <a:prstGeom prst="rect">
              <a:avLst/>
            </a:prstGeom>
          </p:spPr>
          <p:txBody>
            <a:bodyPr lIns="50800" tIns="50800" rIns="50800" bIns="50800" rtlCol="0" anchor="ctr"/>
            <a:lstStyle/>
            <a:p>
              <a:pPr algn="ctr">
                <a:lnSpc>
                  <a:spcPts val="3397"/>
                </a:lnSpc>
              </a:pPr>
            </a:p>
          </p:txBody>
        </p:sp>
      </p:grpSp>
      <p:sp>
        <p:nvSpPr>
          <p:cNvPr id="13" name="TextBox 13"/>
          <p:cNvSpPr txBox="1"/>
          <p:nvPr/>
        </p:nvSpPr>
        <p:spPr>
          <a:xfrm>
            <a:off x="7174920" y="5959504"/>
            <a:ext cx="3799472" cy="636270"/>
          </a:xfrm>
          <a:prstGeom prst="rect">
            <a:avLst/>
          </a:prstGeom>
        </p:spPr>
        <p:txBody>
          <a:bodyPr lIns="0" tIns="0" rIns="0" bIns="0" rtlCol="0" anchor="t">
            <a:spAutoFit/>
          </a:bodyPr>
          <a:lstStyle/>
          <a:p>
            <a:pPr algn="just">
              <a:lnSpc>
                <a:spcPts val="5340"/>
              </a:lnSpc>
            </a:pPr>
            <a:r>
              <a:rPr lang="en-US" sz="3000" b="1">
                <a:solidFill>
                  <a:srgbClr val="000000"/>
                </a:solidFill>
                <a:latin typeface="Public Sans Bold"/>
                <a:ea typeface="Public Sans Bold"/>
                <a:cs typeface="Public Sans Bold"/>
                <a:sym typeface="Public Sans Bold"/>
              </a:rPr>
              <a:t>Nguyễn Kiều Trinh</a:t>
            </a:r>
          </a:p>
        </p:txBody>
      </p:sp>
    </p:spTree>
  </p:cSld>
  <p:clrMapOvr>
    <a:masterClrMapping/>
  </p:clrMapOvr>
  <p:transition/>
  <p:timing/>
</p:sld>
</file>

<file path=ppt/slides/slide8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491428" y="6649082"/>
            <a:ext cx="6580863" cy="2815659"/>
          </a:xfrm>
          <a:custGeom>
            <a:rect l="l" t="t" r="r" b="b"/>
            <a:pathLst>
              <a:path w="6580862" h="2815659">
                <a:moveTo>
                  <a:pt x="0" y="0"/>
                </a:moveTo>
                <a:lnTo>
                  <a:pt x="6580863" y="0"/>
                </a:lnTo>
                <a:lnTo>
                  <a:pt x="6580863" y="2815659"/>
                </a:lnTo>
                <a:lnTo>
                  <a:pt x="0" y="2815659"/>
                </a:lnTo>
                <a:lnTo>
                  <a:pt x="0" y="0"/>
                </a:lnTo>
                <a:close/>
              </a:path>
            </a:pathLst>
          </a:custGeom>
          <a:blipFill>
            <a:blip r:embed="rId2"/>
            <a:stretch>
              <a:fillRect t="-30445" r="-71729" b="0"/>
            </a:stretch>
          </a:blipFill>
        </p:spPr>
        <p:txBody>
          <a:bodyPr/>
          <a:lstStyle/>
          <a:p/>
        </p:txBody>
      </p:sp>
      <p:sp>
        <p:nvSpPr>
          <p:cNvPr id="6" name="TextBox 6"/>
          <p:cNvSpPr txBox="1"/>
          <p:nvPr/>
        </p:nvSpPr>
        <p:spPr>
          <a:xfrm>
            <a:off x="8435080" y="508528"/>
            <a:ext cx="9372204" cy="5057176"/>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N.TenNganh, COUNT(*) AS SoLuongThiSinh</a:t>
            </a:r>
          </a:p>
          <a:p>
            <a:pPr algn="l">
              <a:lnSpc>
                <a:spcPts val="5037"/>
              </a:lnSpc>
            </a:pPr>
            <a:r>
              <a:rPr lang="en-US" sz="2693">
                <a:solidFill>
                  <a:srgbClr val="000000"/>
                </a:solidFill>
                <a:latin typeface="Public Sans"/>
                <a:ea typeface="Public Sans"/>
                <a:cs typeface="Public Sans"/>
                <a:sym typeface="Public Sans"/>
              </a:rPr>
              <a:t>FROM Thisinh TS</a:t>
            </a:r>
          </a:p>
          <a:p>
            <a:pPr algn="l">
              <a:lnSpc>
                <a:spcPts val="5037"/>
              </a:lnSpc>
            </a:pPr>
            <a:r>
              <a:rPr lang="en-US" sz="2693">
                <a:solidFill>
                  <a:srgbClr val="000000"/>
                </a:solidFill>
                <a:latin typeface="Public Sans"/>
                <a:ea typeface="Public Sans"/>
                <a:cs typeface="Public Sans"/>
                <a:sym typeface="Public Sans"/>
              </a:rPr>
              <a:t>JOIN Nganh N ON TS.MaNganh = N.MaNganh</a:t>
            </a:r>
          </a:p>
          <a:p>
            <a:pPr algn="l">
              <a:lnSpc>
                <a:spcPts val="5037"/>
              </a:lnSpc>
            </a:pPr>
            <a:r>
              <a:rPr lang="en-US" sz="2693">
                <a:solidFill>
                  <a:srgbClr val="000000"/>
                </a:solidFill>
                <a:latin typeface="Public Sans"/>
                <a:ea typeface="Public Sans"/>
                <a:cs typeface="Public Sans"/>
                <a:sym typeface="Public Sans"/>
              </a:rPr>
              <a:t>WHERE TS.Tinh = N'TP.HCM'</a:t>
            </a:r>
          </a:p>
          <a:p>
            <a:pPr algn="l">
              <a:lnSpc>
                <a:spcPts val="5037"/>
              </a:lnSpc>
            </a:pPr>
            <a:r>
              <a:rPr lang="en-US" sz="2693">
                <a:solidFill>
                  <a:srgbClr val="000000"/>
                </a:solidFill>
                <a:latin typeface="Public Sans"/>
                <a:ea typeface="Public Sans"/>
                <a:cs typeface="Public Sans"/>
                <a:sym typeface="Public Sans"/>
              </a:rPr>
              <a:t>GROUP BY N.TenNganh</a:t>
            </a:r>
          </a:p>
          <a:p>
            <a:pPr algn="l">
              <a:lnSpc>
                <a:spcPts val="5037"/>
              </a:lnSpc>
            </a:pPr>
            <a:r>
              <a:rPr lang="en-US" sz="2693">
                <a:solidFill>
                  <a:srgbClr val="000000"/>
                </a:solidFill>
                <a:latin typeface="Public Sans"/>
                <a:ea typeface="Public Sans"/>
                <a:cs typeface="Public Sans"/>
                <a:sym typeface="Public Sans"/>
              </a:rPr>
              <a:t>HAVING COUNT(*) &gt;= 2</a:t>
            </a:r>
          </a:p>
          <a:p>
            <a:pPr algn="l">
              <a:lnSpc>
                <a:spcPts val="5037"/>
              </a:lnSpc>
            </a:pPr>
            <a:r>
              <a:rPr lang="en-US" sz="2693">
                <a:solidFill>
                  <a:srgbClr val="000000"/>
                </a:solidFill>
                <a:latin typeface="Public Sans"/>
                <a:ea typeface="Public Sans"/>
                <a:cs typeface="Public Sans"/>
                <a:sym typeface="Public Sans"/>
              </a:rPr>
              <a:t>Kết quả: 0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2887980"/>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1: Thống kê số lượng thí sinh theo từng ngành, chỉ hiển thị những ngành có từ 2 thí sinh trở lên và có thí sinh đến từ tỉnh "TP.HCM"( group by)</a:t>
            </a: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155346" y="4377349"/>
            <a:ext cx="7635840" cy="1100361"/>
          </a:xfrm>
          <a:custGeom>
            <a:rect l="l" t="t" r="r" b="b"/>
            <a:pathLst>
              <a:path w="7635840" h="1100361">
                <a:moveTo>
                  <a:pt x="0" y="0"/>
                </a:moveTo>
                <a:lnTo>
                  <a:pt x="7635840" y="0"/>
                </a:lnTo>
                <a:lnTo>
                  <a:pt x="7635840" y="1100361"/>
                </a:lnTo>
                <a:lnTo>
                  <a:pt x="0" y="1100361"/>
                </a:lnTo>
                <a:lnTo>
                  <a:pt x="0" y="0"/>
                </a:lnTo>
                <a:close/>
              </a:path>
            </a:pathLst>
          </a:custGeom>
          <a:blipFill>
            <a:blip r:embed="rId2"/>
            <a:stretch>
              <a:fillRect/>
            </a:stretch>
          </a:blipFill>
        </p:spPr>
        <p:txBody>
          <a:bodyPr/>
          <a:lstStyle/>
          <a:p/>
        </p:txBody>
      </p:sp>
      <p:sp>
        <p:nvSpPr>
          <p:cNvPr id="6" name="TextBox 6"/>
          <p:cNvSpPr txBox="1"/>
          <p:nvPr/>
        </p:nvSpPr>
        <p:spPr>
          <a:xfrm>
            <a:off x="8435080" y="508528"/>
            <a:ext cx="9372204" cy="5057176"/>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UPDATE Canbo</a:t>
            </a:r>
          </a:p>
          <a:p>
            <a:pPr algn="l">
              <a:lnSpc>
                <a:spcPts val="5037"/>
              </a:lnSpc>
            </a:pPr>
            <a:r>
              <a:rPr lang="en-US" sz="2693">
                <a:solidFill>
                  <a:srgbClr val="000000"/>
                </a:solidFill>
                <a:latin typeface="Public Sans"/>
                <a:ea typeface="Public Sans"/>
                <a:cs typeface="Public Sans"/>
                <a:sym typeface="Public Sans"/>
              </a:rPr>
              <a:t>SET ChucVu = N'Trưởng điểm'</a:t>
            </a:r>
          </a:p>
          <a:p>
            <a:pPr algn="l">
              <a:lnSpc>
                <a:spcPts val="5037"/>
              </a:lnSpc>
            </a:pPr>
            <a:r>
              <a:rPr lang="en-US" sz="2693">
                <a:solidFill>
                  <a:srgbClr val="000000"/>
                </a:solidFill>
                <a:latin typeface="Public Sans"/>
                <a:ea typeface="Public Sans"/>
                <a:cs typeface="Public Sans"/>
                <a:sym typeface="Public Sans"/>
              </a:rPr>
              <a:t>WHERE HoTenCB = N'Nguyễn Văn A'</a:t>
            </a:r>
          </a:p>
          <a:p>
            <a:pPr algn="l">
              <a:lnSpc>
                <a:spcPts val="5037"/>
              </a:lnSpc>
            </a:pPr>
            <a:r>
              <a:rPr lang="en-US" sz="2693">
                <a:solidFill>
                  <a:srgbClr val="000000"/>
                </a:solidFill>
                <a:latin typeface="Public Sans"/>
                <a:ea typeface="Public Sans"/>
                <a:cs typeface="Public Sans"/>
                <a:sym typeface="Public Sans"/>
              </a:rPr>
              <a:t>SELECT * </a:t>
            </a:r>
          </a:p>
          <a:p>
            <a:pPr algn="l">
              <a:lnSpc>
                <a:spcPts val="5037"/>
              </a:lnSpc>
            </a:pPr>
            <a:r>
              <a:rPr lang="en-US" sz="2693">
                <a:solidFill>
                  <a:srgbClr val="000000"/>
                </a:solidFill>
                <a:latin typeface="Public Sans"/>
                <a:ea typeface="Public Sans"/>
                <a:cs typeface="Public Sans"/>
                <a:sym typeface="Public Sans"/>
              </a:rPr>
              <a:t>FROM Canbo</a:t>
            </a:r>
          </a:p>
          <a:p>
            <a:pPr algn="l">
              <a:lnSpc>
                <a:spcPts val="5037"/>
              </a:lnSpc>
            </a:pPr>
            <a:r>
              <a:rPr lang="en-US" sz="2693">
                <a:solidFill>
                  <a:srgbClr val="000000"/>
                </a:solidFill>
                <a:latin typeface="Public Sans"/>
                <a:ea typeface="Public Sans"/>
                <a:cs typeface="Public Sans"/>
                <a:sym typeface="Public Sans"/>
              </a:rPr>
              <a:t>WHERE HoTenCB = N'Nguyễn Văn A'</a:t>
            </a:r>
          </a:p>
          <a:p>
            <a:pPr algn="l">
              <a:lnSpc>
                <a:spcPts val="5037"/>
              </a:lnSpc>
            </a:pPr>
            <a:r>
              <a:rPr lang="en-US" sz="2693">
                <a:solidFill>
                  <a:srgbClr val="000000"/>
                </a:solidFill>
                <a:latin typeface="Public Sans"/>
                <a:ea typeface="Public Sans"/>
                <a:cs typeface="Public Sans"/>
                <a:sym typeface="Public Sans"/>
              </a:rPr>
              <a:t>Kết quả: 1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230695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2: Cập nhật chức vụ của cán bộ có họ tên là "Nguyễn Văn A" thành "Trưởng điểm". (update)</a:t>
            </a: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713527" y="3831694"/>
            <a:ext cx="6519477" cy="4545690"/>
          </a:xfrm>
          <a:custGeom>
            <a:rect l="l" t="t" r="r" b="b"/>
            <a:pathLst>
              <a:path w="6519477" h="4545690">
                <a:moveTo>
                  <a:pt x="0" y="0"/>
                </a:moveTo>
                <a:lnTo>
                  <a:pt x="6519477" y="0"/>
                </a:lnTo>
                <a:lnTo>
                  <a:pt x="6519477" y="4545690"/>
                </a:lnTo>
                <a:lnTo>
                  <a:pt x="0" y="4545690"/>
                </a:lnTo>
                <a:lnTo>
                  <a:pt x="0" y="0"/>
                </a:lnTo>
                <a:close/>
              </a:path>
            </a:pathLst>
          </a:custGeom>
          <a:blipFill>
            <a:blip r:embed="rId2"/>
            <a:stretch>
              <a:fillRect/>
            </a:stretch>
          </a:blipFill>
        </p:spPr>
        <p:txBody>
          <a:bodyPr/>
          <a:lstStyle/>
          <a:p/>
        </p:txBody>
      </p:sp>
      <p:sp>
        <p:nvSpPr>
          <p:cNvPr id="6" name="TextBox 6"/>
          <p:cNvSpPr txBox="1"/>
          <p:nvPr/>
        </p:nvSpPr>
        <p:spPr>
          <a:xfrm>
            <a:off x="8435080" y="508528"/>
            <a:ext cx="9372204" cy="8886226"/>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DISTINCT TenMT</a:t>
            </a:r>
          </a:p>
          <a:p>
            <a:pPr algn="l">
              <a:lnSpc>
                <a:spcPts val="5037"/>
              </a:lnSpc>
            </a:pPr>
            <a:r>
              <a:rPr lang="en-US" sz="2693">
                <a:solidFill>
                  <a:srgbClr val="000000"/>
                </a:solidFill>
                <a:latin typeface="Public Sans"/>
                <a:ea typeface="Public Sans"/>
                <a:cs typeface="Public Sans"/>
                <a:sym typeface="Public Sans"/>
              </a:rPr>
              <a:t>FROM Monthi</a:t>
            </a:r>
          </a:p>
          <a:p>
            <a:pPr algn="l">
              <a:lnSpc>
                <a:spcPts val="5037"/>
              </a:lnSpc>
            </a:pPr>
            <a:r>
              <a:rPr lang="en-US" sz="2693">
                <a:solidFill>
                  <a:srgbClr val="000000"/>
                </a:solidFill>
                <a:latin typeface="Public Sans"/>
                <a:ea typeface="Public Sans"/>
                <a:cs typeface="Public Sans"/>
                <a:sym typeface="Public Sans"/>
              </a:rPr>
              <a:t>WHERE MaMT IN (</a:t>
            </a:r>
          </a:p>
          <a:p>
            <a:pPr algn="l">
              <a:lnSpc>
                <a:spcPts val="5037"/>
              </a:lnSpc>
            </a:pPr>
            <a:r>
              <a:rPr lang="en-US" sz="2693">
                <a:solidFill>
                  <a:srgbClr val="000000"/>
                </a:solidFill>
                <a:latin typeface="Public Sans"/>
                <a:ea typeface="Public Sans"/>
                <a:cs typeface="Public Sans"/>
                <a:sym typeface="Public Sans"/>
              </a:rPr>
              <a:t>   SELECT MaMT</a:t>
            </a:r>
          </a:p>
          <a:p>
            <a:pPr algn="l">
              <a:lnSpc>
                <a:spcPts val="5037"/>
              </a:lnSpc>
            </a:pPr>
            <a:r>
              <a:rPr lang="en-US" sz="2693">
                <a:solidFill>
                  <a:srgbClr val="000000"/>
                </a:solidFill>
                <a:latin typeface="Public Sans"/>
                <a:ea typeface="Public Sans"/>
                <a:cs typeface="Public Sans"/>
                <a:sym typeface="Public Sans"/>
              </a:rPr>
              <a:t>   FROM Lichthi</a:t>
            </a:r>
          </a:p>
          <a:p>
            <a:pPr algn="l">
              <a:lnSpc>
                <a:spcPts val="5037"/>
              </a:lnSpc>
            </a:pPr>
            <a:r>
              <a:rPr lang="en-US" sz="2693">
                <a:solidFill>
                  <a:srgbClr val="000000"/>
                </a:solidFill>
                <a:latin typeface="Public Sans"/>
                <a:ea typeface="Public Sans"/>
                <a:cs typeface="Public Sans"/>
                <a:sym typeface="Public Sans"/>
              </a:rPr>
              <a:t> WHERE SoPhong IN (</a:t>
            </a:r>
          </a:p>
          <a:p>
            <a:pPr algn="l">
              <a:lnSpc>
                <a:spcPts val="5037"/>
              </a:lnSpc>
            </a:pPr>
            <a:r>
              <a:rPr lang="en-US" sz="2693">
                <a:solidFill>
                  <a:srgbClr val="000000"/>
                </a:solidFill>
                <a:latin typeface="Public Sans"/>
                <a:ea typeface="Public Sans"/>
                <a:cs typeface="Public Sans"/>
                <a:sym typeface="Public Sans"/>
              </a:rPr>
              <a:t>SELECT SoPhong</a:t>
            </a:r>
          </a:p>
          <a:p>
            <a:pPr algn="l">
              <a:lnSpc>
                <a:spcPts val="5037"/>
              </a:lnSpc>
            </a:pPr>
            <a:r>
              <a:rPr lang="en-US" sz="2693">
                <a:solidFill>
                  <a:srgbClr val="000000"/>
                </a:solidFill>
                <a:latin typeface="Public Sans"/>
                <a:ea typeface="Public Sans"/>
                <a:cs typeface="Public Sans"/>
                <a:sym typeface="Public Sans"/>
              </a:rPr>
              <a:t>FROM Lichthi</a:t>
            </a:r>
          </a:p>
          <a:p>
            <a:pPr algn="l">
              <a:lnSpc>
                <a:spcPts val="5037"/>
              </a:lnSpc>
            </a:pPr>
            <a:r>
              <a:rPr lang="en-US" sz="2693">
                <a:solidFill>
                  <a:srgbClr val="000000"/>
                </a:solidFill>
                <a:latin typeface="Public Sans"/>
                <a:ea typeface="Public Sans"/>
                <a:cs typeface="Public Sans"/>
                <a:sym typeface="Public Sans"/>
              </a:rPr>
              <a:t>       GROUP BY SoPhong</a:t>
            </a:r>
          </a:p>
          <a:p>
            <a:pPr algn="l">
              <a:lnSpc>
                <a:spcPts val="5037"/>
              </a:lnSpc>
            </a:pPr>
            <a:r>
              <a:rPr lang="en-US" sz="2693">
                <a:solidFill>
                  <a:srgbClr val="000000"/>
                </a:solidFill>
                <a:latin typeface="Public Sans"/>
                <a:ea typeface="Public Sans"/>
                <a:cs typeface="Public Sans"/>
                <a:sym typeface="Public Sans"/>
              </a:rPr>
              <a:t>HAVING COUNT(MaMT) &gt; 1</a:t>
            </a:r>
          </a:p>
          <a:p>
            <a:pPr algn="l">
              <a:lnSpc>
                <a:spcPts val="5037"/>
              </a:lnSpc>
            </a:pPr>
            <a:r>
              <a:rPr lang="en-US" sz="2693">
                <a:solidFill>
                  <a:srgbClr val="000000"/>
                </a:solidFill>
                <a:latin typeface="Public Sans"/>
                <a:ea typeface="Public Sans"/>
                <a:cs typeface="Public Sans"/>
                <a:sym typeface="Public Sans"/>
              </a:rPr>
              <a:t>   )</a:t>
            </a:r>
          </a:p>
          <a:p>
            <a:pPr algn="l">
              <a:lnSpc>
                <a:spcPts val="5037"/>
              </a:lnSpc>
            </a:pPr>
            <a:r>
              <a:rPr lang="en-US" sz="2693">
                <a:solidFill>
                  <a:srgbClr val="000000"/>
                </a:solidFill>
                <a:latin typeface="Public Sans"/>
                <a:ea typeface="Public Sans"/>
                <a:cs typeface="Public Sans"/>
                <a:sym typeface="Public Sans"/>
              </a:rPr>
              <a:t>);</a:t>
            </a:r>
          </a:p>
          <a:p>
            <a:pPr algn="l">
              <a:lnSpc>
                <a:spcPts val="5037"/>
              </a:lnSpc>
            </a:pPr>
            <a:r>
              <a:rPr lang="en-US" sz="2693">
                <a:solidFill>
                  <a:srgbClr val="000000"/>
                </a:solidFill>
                <a:latin typeface="Public Sans"/>
                <a:ea typeface="Public Sans"/>
                <a:cs typeface="Public Sans"/>
                <a:sym typeface="Public Sans"/>
              </a:rPr>
              <a:t>Kết quả: 2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230695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3: Liệt kê tên các môn thi được tổ chức tại phòng thi có nhiều hơn 1 môn thi (câu hỏi bất kỳ)</a:t>
            </a: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sp>
        <p:nvSpPr>
          <p:cNvPr id="9" name="TextBox 9"/>
          <p:cNvSpPr txBox="1"/>
          <p:nvPr/>
        </p:nvSpPr>
        <p:spPr>
          <a:xfrm>
            <a:off x="6133036" y="4766310"/>
            <a:ext cx="6481928" cy="830580"/>
          </a:xfrm>
          <a:prstGeom prst="rect">
            <a:avLst/>
          </a:prstGeom>
        </p:spPr>
        <p:txBody>
          <a:bodyPr lIns="0" tIns="0" rIns="0" bIns="0" rtlCol="0" anchor="t">
            <a:spAutoFit/>
          </a:bodyPr>
          <a:lstStyle/>
          <a:p>
            <a:pPr marL="0" lvl="0" indent="0" algn="l">
              <a:lnSpc>
                <a:spcPts val="6360"/>
              </a:lnSpc>
              <a:spcBef>
                <a:spcPct val="0"/>
              </a:spcBef>
            </a:pPr>
            <a:r>
              <a:rPr lang="en-US" sz="6000" b="1">
                <a:solidFill>
                  <a:srgbClr val="004CCF"/>
                </a:solidFill>
                <a:latin typeface="Aileron Ultra-Bold"/>
                <a:ea typeface="Aileron Ultra-Bold"/>
                <a:cs typeface="Aileron Ultra-Bold"/>
                <a:sym typeface="Aileron Ultra-Bold"/>
              </a:rPr>
              <a:t>Bài tập cá nhân</a:t>
            </a:r>
          </a:p>
        </p:txBody>
      </p:sp>
      <p:grpSp>
        <p:nvGrpSpPr>
          <p:cNvPr id="10" name="Group 10"/>
          <p:cNvGrpSpPr/>
          <p:nvPr/>
        </p:nvGrpSpPr>
        <p:grpSpPr>
          <a:xfrm>
            <a:off x="6893086" y="6002475"/>
            <a:ext cx="4339978" cy="731303"/>
            <a:chExt cx="1166239" cy="196516"/>
          </a:xfrm>
        </p:grpSpPr>
        <p:sp>
          <p:nvSpPr>
            <p:cNvPr id="11" name="Freeform 11"/>
            <p:cNvSpPr/>
            <p:nvPr/>
          </p:nvSpPr>
          <p:spPr>
            <a:xfrm>
              <a:off x="0" y="0"/>
              <a:ext cx="1166239" cy="196516"/>
            </a:xfrm>
            <a:custGeom>
              <a:rect l="l" t="t" r="r" b="b"/>
              <a:pathLst>
                <a:path w="1166239" h="196516">
                  <a:moveTo>
                    <a:pt x="0" y="0"/>
                  </a:moveTo>
                  <a:lnTo>
                    <a:pt x="1166239" y="0"/>
                  </a:lnTo>
                  <a:lnTo>
                    <a:pt x="1166239" y="196516"/>
                  </a:lnTo>
                  <a:lnTo>
                    <a:pt x="0" y="196516"/>
                  </a:lnTo>
                  <a:close/>
                </a:path>
              </a:pathLst>
            </a:custGeom>
            <a:solidFill>
              <a:srgbClr val="F2F2F2"/>
            </a:solidFill>
            <a:ln w="38100" cap="sq">
              <a:solidFill>
                <a:srgbClr val="000000"/>
              </a:solidFill>
              <a:prstDash val="solid"/>
              <a:miter/>
            </a:ln>
          </p:spPr>
          <p:txBody>
            <a:bodyPr/>
            <a:lstStyle/>
            <a:p/>
          </p:txBody>
        </p:sp>
        <p:sp>
          <p:nvSpPr>
            <p:cNvPr id="12" name="TextBox 12"/>
            <p:cNvSpPr txBox="1"/>
            <p:nvPr/>
          </p:nvSpPr>
          <p:spPr>
            <a:xfrm>
              <a:off x="0" y="-47625"/>
              <a:ext cx="1166239" cy="244141"/>
            </a:xfrm>
            <a:prstGeom prst="rect">
              <a:avLst/>
            </a:prstGeom>
          </p:spPr>
          <p:txBody>
            <a:bodyPr lIns="50800" tIns="50800" rIns="50800" bIns="50800" rtlCol="0" anchor="ctr"/>
            <a:lstStyle/>
            <a:p>
              <a:pPr algn="ctr">
                <a:lnSpc>
                  <a:spcPts val="3397"/>
                </a:lnSpc>
              </a:pPr>
            </a:p>
          </p:txBody>
        </p:sp>
      </p:grpSp>
      <p:sp>
        <p:nvSpPr>
          <p:cNvPr id="13" name="TextBox 13"/>
          <p:cNvSpPr txBox="1"/>
          <p:nvPr/>
        </p:nvSpPr>
        <p:spPr>
          <a:xfrm>
            <a:off x="7174920" y="5959504"/>
            <a:ext cx="3799472" cy="636270"/>
          </a:xfrm>
          <a:prstGeom prst="rect">
            <a:avLst/>
          </a:prstGeom>
        </p:spPr>
        <p:txBody>
          <a:bodyPr lIns="0" tIns="0" rIns="0" bIns="0" rtlCol="0" anchor="t">
            <a:spAutoFit/>
          </a:bodyPr>
          <a:lstStyle/>
          <a:p>
            <a:pPr algn="just">
              <a:lnSpc>
                <a:spcPts val="5340"/>
              </a:lnSpc>
            </a:pPr>
            <a:r>
              <a:rPr lang="en-US" sz="3000" b="1">
                <a:solidFill>
                  <a:srgbClr val="000000"/>
                </a:solidFill>
                <a:latin typeface="Public Sans Bold"/>
                <a:ea typeface="Public Sans Bold"/>
                <a:cs typeface="Public Sans Bold"/>
                <a:sym typeface="Public Sans Bold"/>
              </a:rPr>
              <a:t>Huỳnh Lê Thùy Linh</a:t>
            </a:r>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269737" y="3072376"/>
            <a:ext cx="7407058" cy="2416553"/>
          </a:xfrm>
          <a:custGeom>
            <a:rect l="l" t="t" r="r" b="b"/>
            <a:pathLst>
              <a:path w="7407058" h="2416553">
                <a:moveTo>
                  <a:pt x="0" y="0"/>
                </a:moveTo>
                <a:lnTo>
                  <a:pt x="7407058" y="0"/>
                </a:lnTo>
                <a:lnTo>
                  <a:pt x="7407058" y="2416552"/>
                </a:lnTo>
                <a:lnTo>
                  <a:pt x="0" y="2416552"/>
                </a:lnTo>
                <a:lnTo>
                  <a:pt x="0" y="0"/>
                </a:lnTo>
                <a:close/>
              </a:path>
            </a:pathLst>
          </a:custGeom>
          <a:blipFill>
            <a:blip r:embed="rId2"/>
            <a:stretch>
              <a:fillRect/>
            </a:stretch>
          </a:blipFill>
        </p:spPr>
        <p:txBody>
          <a:bodyPr/>
          <a:lstStyle/>
          <a:p/>
        </p:txBody>
      </p:sp>
      <p:sp>
        <p:nvSpPr>
          <p:cNvPr id="6" name="TextBox 6"/>
          <p:cNvSpPr txBox="1"/>
          <p:nvPr/>
        </p:nvSpPr>
        <p:spPr>
          <a:xfrm>
            <a:off x="8435080" y="508528"/>
            <a:ext cx="9372204" cy="4419001"/>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ts.SoBD, ts.HoTen, SUM(lt.Phut) AS TongPhutThi</a:t>
            </a:r>
          </a:p>
          <a:p>
            <a:pPr algn="l">
              <a:lnSpc>
                <a:spcPts val="5037"/>
              </a:lnSpc>
            </a:pPr>
            <a:r>
              <a:rPr lang="en-US" sz="2693">
                <a:solidFill>
                  <a:srgbClr val="000000"/>
                </a:solidFill>
                <a:latin typeface="Public Sans"/>
                <a:ea typeface="Public Sans"/>
                <a:cs typeface="Public Sans"/>
                <a:sym typeface="Public Sans"/>
              </a:rPr>
              <a:t>FROM Thisinh ts</a:t>
            </a:r>
          </a:p>
          <a:p>
            <a:pPr algn="l">
              <a:lnSpc>
                <a:spcPts val="5037"/>
              </a:lnSpc>
            </a:pPr>
            <a:r>
              <a:rPr lang="en-US" sz="2693">
                <a:solidFill>
                  <a:srgbClr val="000000"/>
                </a:solidFill>
                <a:latin typeface="Public Sans"/>
                <a:ea typeface="Public Sans"/>
                <a:cs typeface="Public Sans"/>
                <a:sym typeface="Public Sans"/>
              </a:rPr>
              <a:t>JOIN Lichthi lt  ON ts.SoPhong = lt.SoPhong</a:t>
            </a:r>
          </a:p>
          <a:p>
            <a:pPr algn="l">
              <a:lnSpc>
                <a:spcPts val="5037"/>
              </a:lnSpc>
            </a:pPr>
            <a:r>
              <a:rPr lang="en-US" sz="2693">
                <a:solidFill>
                  <a:srgbClr val="000000"/>
                </a:solidFill>
                <a:latin typeface="Public Sans"/>
                <a:ea typeface="Public Sans"/>
                <a:cs typeface="Public Sans"/>
                <a:sym typeface="Public Sans"/>
              </a:rPr>
              <a:t>GROUP BY ts.SoBD, ts.HoTen</a:t>
            </a:r>
          </a:p>
          <a:p>
            <a:pPr algn="l">
              <a:lnSpc>
                <a:spcPts val="5037"/>
              </a:lnSpc>
            </a:pPr>
            <a:r>
              <a:rPr lang="en-US" sz="2693">
                <a:solidFill>
                  <a:srgbClr val="000000"/>
                </a:solidFill>
                <a:latin typeface="Public Sans"/>
                <a:ea typeface="Public Sans"/>
                <a:cs typeface="Public Sans"/>
                <a:sym typeface="Public Sans"/>
              </a:rPr>
              <a:t>ORDER BY TongPhutThi DESC;</a:t>
            </a:r>
          </a:p>
          <a:p>
            <a:pPr algn="l">
              <a:lnSpc>
                <a:spcPts val="5037"/>
              </a:lnSpc>
            </a:pPr>
            <a:r>
              <a:rPr lang="en-US" sz="2693">
                <a:solidFill>
                  <a:srgbClr val="000000"/>
                </a:solidFill>
                <a:latin typeface="Public Sans"/>
                <a:ea typeface="Public Sans"/>
                <a:cs typeface="Public Sans"/>
                <a:sym typeface="Public Sans"/>
              </a:rPr>
              <a:t>Kết quả: 6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230695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1: Tính tổng thời gian thi của mỗi thí sinh</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155346" y="3689888"/>
            <a:ext cx="7635840" cy="1453612"/>
          </a:xfrm>
          <a:custGeom>
            <a:rect l="l" t="t" r="r" b="b"/>
            <a:pathLst>
              <a:path w="7635840" h="1453612">
                <a:moveTo>
                  <a:pt x="0" y="0"/>
                </a:moveTo>
                <a:lnTo>
                  <a:pt x="7635840" y="0"/>
                </a:lnTo>
                <a:lnTo>
                  <a:pt x="7635840" y="1453612"/>
                </a:lnTo>
                <a:lnTo>
                  <a:pt x="0" y="1453612"/>
                </a:lnTo>
                <a:lnTo>
                  <a:pt x="0" y="0"/>
                </a:lnTo>
                <a:close/>
              </a:path>
            </a:pathLst>
          </a:custGeom>
          <a:blipFill>
            <a:blip r:embed="rId2"/>
            <a:stretch>
              <a:fillRect/>
            </a:stretch>
          </a:blipFill>
        </p:spPr>
        <p:txBody>
          <a:bodyPr/>
          <a:lstStyle/>
          <a:p/>
        </p:txBody>
      </p:sp>
      <p:sp>
        <p:nvSpPr>
          <p:cNvPr id="6" name="TextBox 6"/>
          <p:cNvSpPr txBox="1"/>
          <p:nvPr/>
        </p:nvSpPr>
        <p:spPr>
          <a:xfrm>
            <a:off x="8435080" y="508528"/>
            <a:ext cx="9372204" cy="5057176"/>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dt.DiemThiSo, dt.DiaChiDiemThi, COUNT(pt.SoPhong) AS SoPhongThi</a:t>
            </a:r>
          </a:p>
          <a:p>
            <a:pPr algn="l">
              <a:lnSpc>
                <a:spcPts val="5037"/>
              </a:lnSpc>
            </a:pPr>
            <a:r>
              <a:rPr lang="en-US" sz="2693">
                <a:solidFill>
                  <a:srgbClr val="000000"/>
                </a:solidFill>
                <a:latin typeface="Public Sans"/>
                <a:ea typeface="Public Sans"/>
                <a:cs typeface="Public Sans"/>
                <a:sym typeface="Public Sans"/>
              </a:rPr>
              <a:t>FROM Diemthi dt</a:t>
            </a:r>
          </a:p>
          <a:p>
            <a:pPr algn="l">
              <a:lnSpc>
                <a:spcPts val="5037"/>
              </a:lnSpc>
            </a:pPr>
            <a:r>
              <a:rPr lang="en-US" sz="2693">
                <a:solidFill>
                  <a:srgbClr val="000000"/>
                </a:solidFill>
                <a:latin typeface="Public Sans"/>
                <a:ea typeface="Public Sans"/>
                <a:cs typeface="Public Sans"/>
                <a:sym typeface="Public Sans"/>
              </a:rPr>
              <a:t>JOIN Phongthi pt ON dt.DiemThiSo = pt.DiemThiSo</a:t>
            </a:r>
          </a:p>
          <a:p>
            <a:pPr algn="l">
              <a:lnSpc>
                <a:spcPts val="5037"/>
              </a:lnSpc>
            </a:pPr>
            <a:r>
              <a:rPr lang="en-US" sz="2693">
                <a:solidFill>
                  <a:srgbClr val="000000"/>
                </a:solidFill>
                <a:latin typeface="Public Sans"/>
                <a:ea typeface="Public Sans"/>
                <a:cs typeface="Public Sans"/>
                <a:sym typeface="Public Sans"/>
              </a:rPr>
              <a:t>GROUP BY dt.DiemThiSo, dt.DiaChiDiemThi</a:t>
            </a:r>
          </a:p>
          <a:p>
            <a:pPr algn="l">
              <a:lnSpc>
                <a:spcPts val="5037"/>
              </a:lnSpc>
            </a:pPr>
            <a:r>
              <a:rPr lang="en-US" sz="2693">
                <a:solidFill>
                  <a:srgbClr val="000000"/>
                </a:solidFill>
                <a:latin typeface="Public Sans"/>
                <a:ea typeface="Public Sans"/>
                <a:cs typeface="Public Sans"/>
                <a:sym typeface="Public Sans"/>
              </a:rPr>
              <a:t>HAVING COUNT(pt.SoPhong) &gt;= 2</a:t>
            </a:r>
          </a:p>
          <a:p>
            <a:pPr algn="l">
              <a:lnSpc>
                <a:spcPts val="5037"/>
              </a:lnSpc>
            </a:pPr>
            <a:r>
              <a:rPr lang="en-US" sz="2693">
                <a:solidFill>
                  <a:srgbClr val="000000"/>
                </a:solidFill>
                <a:latin typeface="Public Sans"/>
                <a:ea typeface="Public Sans"/>
                <a:cs typeface="Public Sans"/>
                <a:sym typeface="Public Sans"/>
              </a:rPr>
              <a:t>Kết quả: 2 rows </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2887980"/>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2: Đếm số phòng thi theo từng điểm thi, chỉ lấy điểm thi có &gt;= 2 phòng</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rot="5400000">
            <a:off x="-7297782" y="6432714"/>
            <a:ext cx="18449849" cy="3854286"/>
            <a:chExt cx="4859220" cy="1015121"/>
          </a:xfrm>
        </p:grpSpPr>
        <p:sp>
          <p:nvSpPr>
            <p:cNvPr id="3" name="Freeform 3"/>
            <p:cNvSpPr/>
            <p:nvPr/>
          </p:nvSpPr>
          <p:spPr>
            <a:xfrm>
              <a:off x="0" y="0"/>
              <a:ext cx="4859220" cy="1015120"/>
            </a:xfrm>
            <a:custGeom>
              <a:rect l="l" t="t" r="r" b="b"/>
              <a:pathLst>
                <a:path w="4859220" h="1015120">
                  <a:moveTo>
                    <a:pt x="0" y="0"/>
                  </a:moveTo>
                  <a:lnTo>
                    <a:pt x="4859220" y="0"/>
                  </a:lnTo>
                  <a:lnTo>
                    <a:pt x="4859220" y="1015120"/>
                  </a:lnTo>
                  <a:lnTo>
                    <a:pt x="0" y="1015120"/>
                  </a:lnTo>
                  <a:close/>
                </a:path>
              </a:pathLst>
            </a:custGeom>
            <a:solidFill>
              <a:srgbClr val="004CCF">
                <a:alpha val="34902"/>
              </a:srgbClr>
            </a:solidFill>
          </p:spPr>
          <p:txBody>
            <a:bodyPr/>
            <a:lstStyle/>
            <a:p/>
          </p:txBody>
        </p:sp>
        <p:sp>
          <p:nvSpPr>
            <p:cNvPr id="4" name="TextBox 4"/>
            <p:cNvSpPr txBox="1"/>
            <p:nvPr/>
          </p:nvSpPr>
          <p:spPr>
            <a:xfrm>
              <a:off x="0" y="-47625"/>
              <a:ext cx="4859220" cy="1062746"/>
            </a:xfrm>
            <a:prstGeom prst="rect">
              <a:avLst/>
            </a:prstGeom>
          </p:spPr>
          <p:txBody>
            <a:bodyPr lIns="50800" tIns="50800" rIns="50800" bIns="50800" rtlCol="0" anchor="ctr"/>
            <a:lstStyle/>
            <a:p>
              <a:pPr algn="ctr">
                <a:lnSpc>
                  <a:spcPts val="2886"/>
                </a:lnSpc>
              </a:pPr>
            </a:p>
          </p:txBody>
        </p:sp>
      </p:grpSp>
      <p:sp>
        <p:nvSpPr>
          <p:cNvPr id="5" name="TextBox 5"/>
          <p:cNvSpPr txBox="1"/>
          <p:nvPr/>
        </p:nvSpPr>
        <p:spPr>
          <a:xfrm>
            <a:off x="327827" y="4570095"/>
            <a:ext cx="11560446" cy="573405"/>
          </a:xfrm>
          <a:prstGeom prst="rect">
            <a:avLst/>
          </a:prstGeom>
        </p:spPr>
        <p:txBody>
          <a:bodyPr lIns="0" tIns="0" rIns="0" bIns="0" rtlCol="0" anchor="t">
            <a:spAutoFit/>
          </a:bodyPr>
          <a:lstStyle/>
          <a:p>
            <a:pPr algn="just">
              <a:lnSpc>
                <a:spcPts val="4619"/>
              </a:lnSpc>
            </a:pPr>
            <a:r>
              <a:rPr lang="en-US" sz="3299" b="1">
                <a:solidFill>
                  <a:srgbClr val="000000"/>
                </a:solidFill>
                <a:latin typeface="Public Sans Bold"/>
                <a:ea typeface="Public Sans Bold"/>
                <a:cs typeface="Public Sans Bold"/>
                <a:sym typeface="Public Sans Bold"/>
              </a:rPr>
              <a:t>3. Tạo Database</a:t>
            </a:r>
          </a:p>
        </p:txBody>
      </p:sp>
      <p:sp>
        <p:nvSpPr>
          <p:cNvPr id="6" name="Freeform 6"/>
          <p:cNvSpPr/>
          <p:nvPr/>
        </p:nvSpPr>
        <p:spPr>
          <a:xfrm rot="2871075">
            <a:off x="15223027" y="-2177447"/>
            <a:ext cx="3862681" cy="3857852"/>
          </a:xfrm>
          <a:custGeom>
            <a:rect l="l" t="t" r="r" b="b"/>
            <a:pathLst>
              <a:path w="3862681" h="3857852">
                <a:moveTo>
                  <a:pt x="0" y="0"/>
                </a:moveTo>
                <a:lnTo>
                  <a:pt x="3862681" y="0"/>
                </a:lnTo>
                <a:lnTo>
                  <a:pt x="3862681" y="3857853"/>
                </a:lnTo>
                <a:lnTo>
                  <a:pt x="0" y="3857853"/>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p:txBody>
      </p:sp>
      <p:sp>
        <p:nvSpPr>
          <p:cNvPr id="7" name="TextBox 7"/>
          <p:cNvSpPr txBox="1"/>
          <p:nvPr/>
        </p:nvSpPr>
        <p:spPr>
          <a:xfrm>
            <a:off x="5243592" y="101951"/>
            <a:ext cx="11453812" cy="10071734"/>
          </a:xfrm>
          <a:prstGeom prst="rect">
            <a:avLst/>
          </a:prstGeom>
        </p:spPr>
        <p:txBody>
          <a:bodyPr lIns="0" tIns="0" rIns="0" bIns="0" rtlCol="0" anchor="t">
            <a:spAutoFit/>
          </a:bodyPr>
          <a:lstStyle/>
          <a:p>
            <a:pPr algn="l">
              <a:lnSpc>
                <a:spcPts val="3990"/>
              </a:lnSpc>
            </a:pPr>
            <a:r>
              <a:rPr lang="en-US" sz="2850" b="1">
                <a:solidFill>
                  <a:srgbClr val="000000"/>
                </a:solidFill>
                <a:latin typeface="Canva Sans Bold"/>
                <a:ea typeface="Canva Sans Bold"/>
                <a:cs typeface="Canva Sans Bold"/>
                <a:sym typeface="Canva Sans Bold"/>
              </a:rPr>
              <a:t>--Tạo database</a:t>
            </a:r>
          </a:p>
          <a:p>
            <a:pPr algn="l">
              <a:lnSpc>
                <a:spcPts val="3990"/>
              </a:lnSpc>
            </a:pPr>
            <a:r>
              <a:rPr lang="en-US" sz="2850">
                <a:solidFill>
                  <a:srgbClr val="000000"/>
                </a:solidFill>
                <a:latin typeface="Canva Sans"/>
                <a:ea typeface="Canva Sans"/>
                <a:cs typeface="Canva Sans"/>
                <a:sym typeface="Canva Sans"/>
              </a:rPr>
              <a:t>CREATE DATABASE QLThiTuyenSinh;</a:t>
            </a:r>
          </a:p>
          <a:p>
            <a:pPr algn="l">
              <a:lnSpc>
                <a:spcPts val="3990"/>
              </a:lnSpc>
            </a:pPr>
            <a:r>
              <a:rPr lang="en-US" sz="2850">
                <a:solidFill>
                  <a:srgbClr val="000000"/>
                </a:solidFill>
                <a:latin typeface="Canva Sans"/>
                <a:ea typeface="Canva Sans"/>
                <a:cs typeface="Canva Sans"/>
                <a:sym typeface="Canva Sans"/>
              </a:rPr>
              <a:t>GO</a:t>
            </a:r>
          </a:p>
          <a:p>
            <a:pPr algn="l">
              <a:lnSpc>
                <a:spcPts val="3990"/>
              </a:lnSpc>
            </a:pPr>
            <a:endParaRPr lang="en-US" sz="2850">
              <a:solidFill>
                <a:srgbClr val="000000"/>
              </a:solidFill>
              <a:latin typeface="Canva Sans"/>
              <a:ea typeface="Canva Sans"/>
              <a:cs typeface="Canva Sans"/>
              <a:sym typeface="Canva Sans"/>
            </a:endParaRPr>
          </a:p>
          <a:p>
            <a:pPr algn="l">
              <a:lnSpc>
                <a:spcPts val="3990"/>
              </a:lnSpc>
            </a:pPr>
            <a:r>
              <a:rPr lang="en-US" sz="2850">
                <a:solidFill>
                  <a:srgbClr val="000000"/>
                </a:solidFill>
                <a:latin typeface="Canva Sans"/>
                <a:ea typeface="Canva Sans"/>
                <a:cs typeface="Canva Sans"/>
                <a:sym typeface="Canva Sans"/>
              </a:rPr>
              <a:t>USE QLThiTuyenSinh;</a:t>
            </a:r>
          </a:p>
          <a:p>
            <a:pPr algn="l">
              <a:lnSpc>
                <a:spcPts val="3990"/>
              </a:lnSpc>
            </a:pPr>
            <a:r>
              <a:rPr lang="en-US" sz="2850">
                <a:solidFill>
                  <a:srgbClr val="000000"/>
                </a:solidFill>
                <a:latin typeface="Canva Sans"/>
                <a:ea typeface="Canva Sans"/>
                <a:cs typeface="Canva Sans"/>
                <a:sym typeface="Canva Sans"/>
              </a:rPr>
              <a:t>GO</a:t>
            </a:r>
          </a:p>
          <a:p>
            <a:pPr algn="l">
              <a:lnSpc>
                <a:spcPts val="3990"/>
              </a:lnSpc>
            </a:pPr>
            <a:endParaRPr lang="en-US" sz="2850">
              <a:solidFill>
                <a:srgbClr val="000000"/>
              </a:solidFill>
              <a:latin typeface="Canva Sans"/>
              <a:ea typeface="Canva Sans"/>
              <a:cs typeface="Canva Sans"/>
              <a:sym typeface="Canva Sans"/>
            </a:endParaRPr>
          </a:p>
          <a:p>
            <a:pPr algn="l">
              <a:lnSpc>
                <a:spcPts val="3990"/>
              </a:lnSpc>
            </a:pPr>
            <a:endParaRPr lang="en-US" sz="2850">
              <a:solidFill>
                <a:srgbClr val="000000"/>
              </a:solidFill>
              <a:latin typeface="Canva Sans"/>
              <a:ea typeface="Canva Sans"/>
              <a:cs typeface="Canva Sans"/>
              <a:sym typeface="Canva Sans"/>
            </a:endParaRPr>
          </a:p>
          <a:p>
            <a:pPr algn="l">
              <a:lnSpc>
                <a:spcPts val="3990"/>
              </a:lnSpc>
            </a:pPr>
            <a:r>
              <a:rPr lang="en-US" sz="2850" b="1">
                <a:solidFill>
                  <a:srgbClr val="000000"/>
                </a:solidFill>
                <a:latin typeface="Canva Sans Bold"/>
                <a:ea typeface="Canva Sans Bold"/>
                <a:cs typeface="Canva Sans Bold"/>
                <a:sym typeface="Canva Sans Bold"/>
              </a:rPr>
              <a:t>-- Bảng Diemthi</a:t>
            </a:r>
          </a:p>
          <a:p>
            <a:pPr algn="l">
              <a:lnSpc>
                <a:spcPts val="3990"/>
              </a:lnSpc>
            </a:pPr>
            <a:r>
              <a:rPr lang="en-US" sz="2850">
                <a:solidFill>
                  <a:srgbClr val="000000"/>
                </a:solidFill>
                <a:latin typeface="Canva Sans"/>
                <a:ea typeface="Canva Sans"/>
                <a:cs typeface="Canva Sans"/>
                <a:sym typeface="Canva Sans"/>
              </a:rPr>
              <a:t>CREATE TABLE Diemthi (</a:t>
            </a:r>
          </a:p>
          <a:p>
            <a:pPr algn="l">
              <a:lnSpc>
                <a:spcPts val="3990"/>
              </a:lnSpc>
            </a:pPr>
            <a:r>
              <a:rPr lang="en-US" sz="2850">
                <a:solidFill>
                  <a:srgbClr val="000000"/>
                </a:solidFill>
                <a:latin typeface="Canva Sans"/>
                <a:ea typeface="Canva Sans"/>
                <a:cs typeface="Canva Sans"/>
                <a:sym typeface="Canva Sans"/>
              </a:rPr>
              <a:t>    DiemThiSo INT PRIMARY KEY,</a:t>
            </a:r>
          </a:p>
          <a:p>
            <a:pPr algn="l">
              <a:lnSpc>
                <a:spcPts val="3990"/>
              </a:lnSpc>
            </a:pPr>
            <a:r>
              <a:rPr lang="en-US" sz="2850">
                <a:solidFill>
                  <a:srgbClr val="000000"/>
                </a:solidFill>
                <a:latin typeface="Canva Sans"/>
                <a:ea typeface="Canva Sans"/>
                <a:cs typeface="Canva Sans"/>
                <a:sym typeface="Canva Sans"/>
              </a:rPr>
              <a:t>    DiaChiDiemThi NVARCHAR(255)</a:t>
            </a:r>
          </a:p>
          <a:p>
            <a:pPr algn="l">
              <a:lnSpc>
                <a:spcPts val="3990"/>
              </a:lnSpc>
            </a:pPr>
            <a:r>
              <a:rPr lang="en-US" sz="2850">
                <a:solidFill>
                  <a:srgbClr val="000000"/>
                </a:solidFill>
                <a:latin typeface="Canva Sans"/>
                <a:ea typeface="Canva Sans"/>
                <a:cs typeface="Canva Sans"/>
                <a:sym typeface="Canva Sans"/>
              </a:rPr>
              <a:t>);</a:t>
            </a:r>
          </a:p>
          <a:p>
            <a:pPr algn="l">
              <a:lnSpc>
                <a:spcPts val="3990"/>
              </a:lnSpc>
            </a:pPr>
            <a:endParaRPr lang="en-US" sz="2850">
              <a:solidFill>
                <a:srgbClr val="000000"/>
              </a:solidFill>
              <a:latin typeface="Canva Sans"/>
              <a:ea typeface="Canva Sans"/>
              <a:cs typeface="Canva Sans"/>
              <a:sym typeface="Canva Sans"/>
            </a:endParaRPr>
          </a:p>
          <a:p>
            <a:pPr algn="l">
              <a:lnSpc>
                <a:spcPts val="3990"/>
              </a:lnSpc>
            </a:pPr>
            <a:r>
              <a:rPr lang="en-US" sz="2850" b="1">
                <a:solidFill>
                  <a:srgbClr val="000000"/>
                </a:solidFill>
                <a:latin typeface="Canva Sans Bold"/>
                <a:ea typeface="Canva Sans Bold"/>
                <a:cs typeface="Canva Sans Bold"/>
                <a:sym typeface="Canva Sans Bold"/>
              </a:rPr>
              <a:t>-- Bảng Phongthi</a:t>
            </a:r>
          </a:p>
          <a:p>
            <a:pPr algn="l">
              <a:lnSpc>
                <a:spcPts val="3990"/>
              </a:lnSpc>
            </a:pPr>
            <a:r>
              <a:rPr lang="en-US" sz="2850">
                <a:solidFill>
                  <a:srgbClr val="000000"/>
                </a:solidFill>
                <a:latin typeface="Canva Sans"/>
                <a:ea typeface="Canva Sans"/>
                <a:cs typeface="Canva Sans"/>
                <a:sym typeface="Canva Sans"/>
              </a:rPr>
              <a:t>CREATE TABLE Phongthi (</a:t>
            </a:r>
          </a:p>
          <a:p>
            <a:pPr algn="l">
              <a:lnSpc>
                <a:spcPts val="3990"/>
              </a:lnSpc>
            </a:pPr>
            <a:r>
              <a:rPr lang="en-US" sz="2850">
                <a:solidFill>
                  <a:srgbClr val="000000"/>
                </a:solidFill>
                <a:latin typeface="Canva Sans"/>
                <a:ea typeface="Canva Sans"/>
                <a:cs typeface="Canva Sans"/>
                <a:sym typeface="Canva Sans"/>
              </a:rPr>
              <a:t>    SoPhong INT PRIMARY KEY,</a:t>
            </a:r>
          </a:p>
          <a:p>
            <a:pPr algn="l">
              <a:lnSpc>
                <a:spcPts val="3990"/>
              </a:lnSpc>
            </a:pPr>
            <a:r>
              <a:rPr lang="en-US" sz="2850">
                <a:solidFill>
                  <a:srgbClr val="000000"/>
                </a:solidFill>
                <a:latin typeface="Canva Sans"/>
                <a:ea typeface="Canva Sans"/>
                <a:cs typeface="Canva Sans"/>
                <a:sym typeface="Canva Sans"/>
              </a:rPr>
              <a:t>    DiemThiSo INT FOREIGN KEY REFERENCES Diemthi(DiemThiSo),</a:t>
            </a:r>
          </a:p>
          <a:p>
            <a:pPr algn="l">
              <a:lnSpc>
                <a:spcPts val="3990"/>
              </a:lnSpc>
            </a:pPr>
            <a:r>
              <a:rPr lang="en-US" sz="2850">
                <a:solidFill>
                  <a:srgbClr val="000000"/>
                </a:solidFill>
                <a:latin typeface="Canva Sans"/>
                <a:ea typeface="Canva Sans"/>
                <a:cs typeface="Canva Sans"/>
                <a:sym typeface="Canva Sans"/>
              </a:rPr>
              <a:t>    GhiChu NVARCHAR(255)</a:t>
            </a:r>
          </a:p>
          <a:p>
            <a:pPr algn="l">
              <a:lnSpc>
                <a:spcPts val="3990"/>
              </a:lnSpc>
            </a:pPr>
            <a:r>
              <a:rPr lang="en-US" sz="2850">
                <a:solidFill>
                  <a:srgbClr val="000000"/>
                </a:solidFill>
                <a:latin typeface="Canva Sans"/>
                <a:ea typeface="Canva Sans"/>
                <a:cs typeface="Canva Sans"/>
                <a:sym typeface="Canva Sans"/>
              </a:rPr>
              <a:t>);</a:t>
            </a:r>
          </a:p>
        </p:txBody>
      </p:sp>
    </p:spTree>
  </p:cSld>
  <p:clrMapOvr>
    <a:masterClrMapping/>
  </p:clrMapOvr>
  <p:transition/>
  <p:timing/>
</p:sld>
</file>

<file path=ppt/slides/slide9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279335" y="3127604"/>
            <a:ext cx="7387862" cy="3804749"/>
          </a:xfrm>
          <a:custGeom>
            <a:rect l="l" t="t" r="r" b="b"/>
            <a:pathLst>
              <a:path w="7387862" h="3804749">
                <a:moveTo>
                  <a:pt x="0" y="0"/>
                </a:moveTo>
                <a:lnTo>
                  <a:pt x="7387862" y="0"/>
                </a:lnTo>
                <a:lnTo>
                  <a:pt x="7387862" y="3804749"/>
                </a:lnTo>
                <a:lnTo>
                  <a:pt x="0" y="3804749"/>
                </a:lnTo>
                <a:lnTo>
                  <a:pt x="0" y="0"/>
                </a:lnTo>
                <a:close/>
              </a:path>
            </a:pathLst>
          </a:custGeom>
          <a:blipFill>
            <a:blip r:embed="rId2"/>
            <a:stretch>
              <a:fillRect/>
            </a:stretch>
          </a:blipFill>
        </p:spPr>
        <p:txBody>
          <a:bodyPr/>
          <a:lstStyle/>
          <a:p/>
        </p:txBody>
      </p:sp>
      <p:sp>
        <p:nvSpPr>
          <p:cNvPr id="6" name="TextBox 6"/>
          <p:cNvSpPr txBox="1"/>
          <p:nvPr/>
        </p:nvSpPr>
        <p:spPr>
          <a:xfrm>
            <a:off x="8435080" y="508528"/>
            <a:ext cx="9372204" cy="5057176"/>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cb.MaCanBo, cb.HoTenCB, dv.TenDonVi, dt.DiaChiDiemThi</a:t>
            </a:r>
          </a:p>
          <a:p>
            <a:pPr algn="l">
              <a:lnSpc>
                <a:spcPts val="5037"/>
              </a:lnSpc>
            </a:pPr>
            <a:r>
              <a:rPr lang="en-US" sz="2693">
                <a:solidFill>
                  <a:srgbClr val="000000"/>
                </a:solidFill>
                <a:latin typeface="Public Sans"/>
                <a:ea typeface="Public Sans"/>
                <a:cs typeface="Public Sans"/>
                <a:sym typeface="Public Sans"/>
              </a:rPr>
              <a:t>FROM Canbo cb</a:t>
            </a:r>
          </a:p>
          <a:p>
            <a:pPr algn="l">
              <a:lnSpc>
                <a:spcPts val="5037"/>
              </a:lnSpc>
            </a:pPr>
            <a:r>
              <a:rPr lang="en-US" sz="2693">
                <a:solidFill>
                  <a:srgbClr val="000000"/>
                </a:solidFill>
                <a:latin typeface="Public Sans"/>
                <a:ea typeface="Public Sans"/>
                <a:cs typeface="Public Sans"/>
                <a:sym typeface="Public Sans"/>
              </a:rPr>
              <a:t>JOIN Donvi dv ON cb.MaDonVi = dv.MaDonVi</a:t>
            </a:r>
          </a:p>
          <a:p>
            <a:pPr algn="l">
              <a:lnSpc>
                <a:spcPts val="5037"/>
              </a:lnSpc>
            </a:pPr>
            <a:r>
              <a:rPr lang="en-US" sz="2693">
                <a:solidFill>
                  <a:srgbClr val="000000"/>
                </a:solidFill>
                <a:latin typeface="Public Sans"/>
                <a:ea typeface="Public Sans"/>
                <a:cs typeface="Public Sans"/>
                <a:sym typeface="Public Sans"/>
              </a:rPr>
              <a:t>JOIN Diemthi dt ON cb.DiemThiSo = dt.DiemThiSo</a:t>
            </a:r>
          </a:p>
          <a:p>
            <a:pPr algn="l">
              <a:lnSpc>
                <a:spcPts val="5037"/>
              </a:lnSpc>
            </a:pPr>
            <a:r>
              <a:rPr lang="en-US" sz="2693">
                <a:solidFill>
                  <a:srgbClr val="000000"/>
                </a:solidFill>
                <a:latin typeface="Public Sans"/>
                <a:ea typeface="Public Sans"/>
                <a:cs typeface="Public Sans"/>
                <a:sym typeface="Public Sans"/>
              </a:rPr>
              <a:t>ORDER BY cb.MaCanBo</a:t>
            </a:r>
          </a:p>
          <a:p>
            <a:pPr algn="l">
              <a:lnSpc>
                <a:spcPts val="5037"/>
              </a:lnSpc>
            </a:pPr>
            <a:r>
              <a:rPr lang="en-US" sz="2693">
                <a:solidFill>
                  <a:srgbClr val="000000"/>
                </a:solidFill>
                <a:latin typeface="Public Sans"/>
                <a:ea typeface="Public Sans"/>
                <a:cs typeface="Public Sans"/>
                <a:sym typeface="Public Sans"/>
              </a:rPr>
              <a:t>Kết quả: 5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230695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3: Danh sách cán bộ coi thi kèm tên đơn vị và địa chỉ điểm thi</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281300" y="2949650"/>
            <a:ext cx="7257962" cy="3592691"/>
          </a:xfrm>
          <a:custGeom>
            <a:rect l="l" t="t" r="r" b="b"/>
            <a:pathLst>
              <a:path w="7257961" h="3592691">
                <a:moveTo>
                  <a:pt x="0" y="0"/>
                </a:moveTo>
                <a:lnTo>
                  <a:pt x="7257962" y="0"/>
                </a:lnTo>
                <a:lnTo>
                  <a:pt x="7257962" y="3592691"/>
                </a:lnTo>
                <a:lnTo>
                  <a:pt x="0" y="3592691"/>
                </a:lnTo>
                <a:lnTo>
                  <a:pt x="0" y="0"/>
                </a:lnTo>
                <a:close/>
              </a:path>
            </a:pathLst>
          </a:custGeom>
          <a:blipFill>
            <a:blip r:embed="rId2"/>
            <a:stretch>
              <a:fillRect/>
            </a:stretch>
          </a:blipFill>
        </p:spPr>
        <p:txBody>
          <a:bodyPr/>
          <a:lstStyle/>
          <a:p/>
        </p:txBody>
      </p:sp>
      <p:sp>
        <p:nvSpPr>
          <p:cNvPr id="6" name="TextBox 6"/>
          <p:cNvSpPr txBox="1"/>
          <p:nvPr/>
        </p:nvSpPr>
        <p:spPr>
          <a:xfrm>
            <a:off x="8435080" y="508528"/>
            <a:ext cx="9372204" cy="5057176"/>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n.MaNganh, n.TenNganh</a:t>
            </a:r>
          </a:p>
          <a:p>
            <a:pPr algn="l">
              <a:lnSpc>
                <a:spcPts val="5037"/>
              </a:lnSpc>
            </a:pPr>
            <a:r>
              <a:rPr lang="en-US" sz="2693">
                <a:solidFill>
                  <a:srgbClr val="000000"/>
                </a:solidFill>
                <a:latin typeface="Public Sans"/>
                <a:ea typeface="Public Sans"/>
                <a:cs typeface="Public Sans"/>
                <a:sym typeface="Public Sans"/>
              </a:rPr>
              <a:t>FROM Nganh AS n</a:t>
            </a:r>
          </a:p>
          <a:p>
            <a:pPr algn="l">
              <a:lnSpc>
                <a:spcPts val="5037"/>
              </a:lnSpc>
            </a:pPr>
            <a:r>
              <a:rPr lang="en-US" sz="2693">
                <a:solidFill>
                  <a:srgbClr val="000000"/>
                </a:solidFill>
                <a:latin typeface="Public Sans"/>
                <a:ea typeface="Public Sans"/>
                <a:cs typeface="Public Sans"/>
                <a:sym typeface="Public Sans"/>
              </a:rPr>
              <a:t>WHERE n.MaNganh NOT IN (</a:t>
            </a:r>
          </a:p>
          <a:p>
            <a:pPr algn="l">
              <a:lnSpc>
                <a:spcPts val="5037"/>
              </a:lnSpc>
            </a:pPr>
            <a:r>
              <a:rPr lang="en-US" sz="2693">
                <a:solidFill>
                  <a:srgbClr val="000000"/>
                </a:solidFill>
                <a:latin typeface="Public Sans"/>
                <a:ea typeface="Public Sans"/>
                <a:cs typeface="Public Sans"/>
                <a:sym typeface="Public Sans"/>
              </a:rPr>
              <a:t>   SELECT DISTINCT ts.MaNganh</a:t>
            </a:r>
          </a:p>
          <a:p>
            <a:pPr algn="l">
              <a:lnSpc>
                <a:spcPts val="5037"/>
              </a:lnSpc>
            </a:pPr>
            <a:r>
              <a:rPr lang="en-US" sz="2693">
                <a:solidFill>
                  <a:srgbClr val="000000"/>
                </a:solidFill>
                <a:latin typeface="Public Sans"/>
                <a:ea typeface="Public Sans"/>
                <a:cs typeface="Public Sans"/>
                <a:sym typeface="Public Sans"/>
              </a:rPr>
              <a:t>   FROM Thisinh AS ts</a:t>
            </a:r>
          </a:p>
          <a:p>
            <a:pPr algn="l">
              <a:lnSpc>
                <a:spcPts val="5037"/>
              </a:lnSpc>
            </a:pPr>
            <a:r>
              <a:rPr lang="en-US" sz="2693">
                <a:solidFill>
                  <a:srgbClr val="000000"/>
                </a:solidFill>
                <a:latin typeface="Public Sans"/>
                <a:ea typeface="Public Sans"/>
                <a:cs typeface="Public Sans"/>
                <a:sym typeface="Public Sans"/>
              </a:rPr>
              <a:t>);</a:t>
            </a:r>
          </a:p>
          <a:p>
            <a:pPr algn="l">
              <a:lnSpc>
                <a:spcPts val="5037"/>
              </a:lnSpc>
            </a:pPr>
            <a:r>
              <a:rPr lang="en-US" sz="2693">
                <a:solidFill>
                  <a:srgbClr val="000000"/>
                </a:solidFill>
                <a:latin typeface="Public Sans"/>
                <a:ea typeface="Public Sans"/>
                <a:cs typeface="Public Sans"/>
                <a:sym typeface="Public Sans"/>
              </a:rPr>
              <a:t>Kết quả: 1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230695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4: Tìm tên các ngành hiện tại không có thí sinh nào đăng ký.</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9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sp>
        <p:nvSpPr>
          <p:cNvPr id="9" name="TextBox 9"/>
          <p:cNvSpPr txBox="1"/>
          <p:nvPr/>
        </p:nvSpPr>
        <p:spPr>
          <a:xfrm>
            <a:off x="6133036" y="4766310"/>
            <a:ext cx="6481928" cy="830580"/>
          </a:xfrm>
          <a:prstGeom prst="rect">
            <a:avLst/>
          </a:prstGeom>
        </p:spPr>
        <p:txBody>
          <a:bodyPr lIns="0" tIns="0" rIns="0" bIns="0" rtlCol="0" anchor="t">
            <a:spAutoFit/>
          </a:bodyPr>
          <a:lstStyle/>
          <a:p>
            <a:pPr marL="0" lvl="0" indent="0" algn="l">
              <a:lnSpc>
                <a:spcPts val="6360"/>
              </a:lnSpc>
              <a:spcBef>
                <a:spcPct val="0"/>
              </a:spcBef>
            </a:pPr>
            <a:r>
              <a:rPr lang="en-US" sz="6000" b="1">
                <a:solidFill>
                  <a:srgbClr val="004CCF"/>
                </a:solidFill>
                <a:latin typeface="Aileron Ultra-Bold"/>
                <a:ea typeface="Aileron Ultra-Bold"/>
                <a:cs typeface="Aileron Ultra-Bold"/>
                <a:sym typeface="Aileron Ultra-Bold"/>
              </a:rPr>
              <a:t>Bài tập cá nhân</a:t>
            </a:r>
          </a:p>
        </p:txBody>
      </p:sp>
      <p:grpSp>
        <p:nvGrpSpPr>
          <p:cNvPr id="10" name="Group 10"/>
          <p:cNvGrpSpPr/>
          <p:nvPr/>
        </p:nvGrpSpPr>
        <p:grpSpPr>
          <a:xfrm>
            <a:off x="6893086" y="6002475"/>
            <a:ext cx="4339978" cy="731303"/>
            <a:chExt cx="1166239" cy="196516"/>
          </a:xfrm>
        </p:grpSpPr>
        <p:sp>
          <p:nvSpPr>
            <p:cNvPr id="11" name="Freeform 11"/>
            <p:cNvSpPr/>
            <p:nvPr/>
          </p:nvSpPr>
          <p:spPr>
            <a:xfrm>
              <a:off x="0" y="0"/>
              <a:ext cx="1166239" cy="196516"/>
            </a:xfrm>
            <a:custGeom>
              <a:rect l="l" t="t" r="r" b="b"/>
              <a:pathLst>
                <a:path w="1166239" h="196516">
                  <a:moveTo>
                    <a:pt x="0" y="0"/>
                  </a:moveTo>
                  <a:lnTo>
                    <a:pt x="1166239" y="0"/>
                  </a:lnTo>
                  <a:lnTo>
                    <a:pt x="1166239" y="196516"/>
                  </a:lnTo>
                  <a:lnTo>
                    <a:pt x="0" y="196516"/>
                  </a:lnTo>
                  <a:close/>
                </a:path>
              </a:pathLst>
            </a:custGeom>
            <a:solidFill>
              <a:srgbClr val="F2F2F2"/>
            </a:solidFill>
            <a:ln w="38100" cap="sq">
              <a:solidFill>
                <a:srgbClr val="000000"/>
              </a:solidFill>
              <a:prstDash val="solid"/>
              <a:miter/>
            </a:ln>
          </p:spPr>
          <p:txBody>
            <a:bodyPr/>
            <a:lstStyle/>
            <a:p/>
          </p:txBody>
        </p:sp>
        <p:sp>
          <p:nvSpPr>
            <p:cNvPr id="12" name="TextBox 12"/>
            <p:cNvSpPr txBox="1"/>
            <p:nvPr/>
          </p:nvSpPr>
          <p:spPr>
            <a:xfrm>
              <a:off x="0" y="-47625"/>
              <a:ext cx="1166239" cy="244141"/>
            </a:xfrm>
            <a:prstGeom prst="rect">
              <a:avLst/>
            </a:prstGeom>
          </p:spPr>
          <p:txBody>
            <a:bodyPr lIns="50800" tIns="50800" rIns="50800" bIns="50800" rtlCol="0" anchor="ctr"/>
            <a:lstStyle/>
            <a:p>
              <a:pPr algn="ctr">
                <a:lnSpc>
                  <a:spcPts val="3397"/>
                </a:lnSpc>
              </a:pPr>
            </a:p>
          </p:txBody>
        </p:sp>
      </p:grpSp>
      <p:sp>
        <p:nvSpPr>
          <p:cNvPr id="13" name="TextBox 13"/>
          <p:cNvSpPr txBox="1"/>
          <p:nvPr/>
        </p:nvSpPr>
        <p:spPr>
          <a:xfrm>
            <a:off x="7174920" y="5959504"/>
            <a:ext cx="3799472" cy="636270"/>
          </a:xfrm>
          <a:prstGeom prst="rect">
            <a:avLst/>
          </a:prstGeom>
        </p:spPr>
        <p:txBody>
          <a:bodyPr lIns="0" tIns="0" rIns="0" bIns="0" rtlCol="0" anchor="t">
            <a:spAutoFit/>
          </a:bodyPr>
          <a:lstStyle/>
          <a:p>
            <a:pPr algn="just">
              <a:lnSpc>
                <a:spcPts val="5340"/>
              </a:lnSpc>
            </a:pPr>
            <a:r>
              <a:rPr lang="en-US" sz="3000" b="1">
                <a:solidFill>
                  <a:srgbClr val="000000"/>
                </a:solidFill>
                <a:latin typeface="Public Sans Bold"/>
                <a:ea typeface="Public Sans Bold"/>
                <a:cs typeface="Public Sans Bold"/>
                <a:sym typeface="Public Sans Bold"/>
              </a:rPr>
              <a:t>Đặng Thị Thanh Trúc</a:t>
            </a:r>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155346" y="5012055"/>
            <a:ext cx="7635840" cy="2429133"/>
          </a:xfrm>
          <a:custGeom>
            <a:rect l="l" t="t" r="r" b="b"/>
            <a:pathLst>
              <a:path w="7635840" h="2429133">
                <a:moveTo>
                  <a:pt x="0" y="0"/>
                </a:moveTo>
                <a:lnTo>
                  <a:pt x="7635840" y="0"/>
                </a:lnTo>
                <a:lnTo>
                  <a:pt x="7635840" y="2429133"/>
                </a:lnTo>
                <a:lnTo>
                  <a:pt x="0" y="2429133"/>
                </a:lnTo>
                <a:lnTo>
                  <a:pt x="0" y="0"/>
                </a:lnTo>
                <a:close/>
              </a:path>
            </a:pathLst>
          </a:custGeom>
          <a:blipFill>
            <a:blip r:embed="rId2"/>
            <a:stretch>
              <a:fillRect/>
            </a:stretch>
          </a:blipFill>
        </p:spPr>
        <p:txBody>
          <a:bodyPr/>
          <a:lstStyle/>
          <a:p/>
        </p:txBody>
      </p:sp>
      <p:sp>
        <p:nvSpPr>
          <p:cNvPr id="6" name="TextBox 6"/>
          <p:cNvSpPr txBox="1"/>
          <p:nvPr/>
        </p:nvSpPr>
        <p:spPr>
          <a:xfrm>
            <a:off x="8435080" y="508528"/>
            <a:ext cx="9372204" cy="3780826"/>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UPDATE DiemThi</a:t>
            </a:r>
          </a:p>
          <a:p>
            <a:pPr algn="l">
              <a:lnSpc>
                <a:spcPts val="5037"/>
              </a:lnSpc>
            </a:pPr>
            <a:r>
              <a:rPr lang="en-US" sz="2693">
                <a:solidFill>
                  <a:srgbClr val="000000"/>
                </a:solidFill>
                <a:latin typeface="Public Sans"/>
                <a:ea typeface="Public Sans"/>
                <a:cs typeface="Public Sans"/>
                <a:sym typeface="Public Sans"/>
              </a:rPr>
              <a:t>SET DiaChiDiemThi = 'Chưa sử dụng điểm thi'</a:t>
            </a:r>
          </a:p>
          <a:p>
            <a:pPr algn="l">
              <a:lnSpc>
                <a:spcPts val="5037"/>
              </a:lnSpc>
            </a:pPr>
            <a:r>
              <a:rPr lang="en-US" sz="2693">
                <a:solidFill>
                  <a:srgbClr val="000000"/>
                </a:solidFill>
                <a:latin typeface="Public Sans"/>
                <a:ea typeface="Public Sans"/>
                <a:cs typeface="Public Sans"/>
                <a:sym typeface="Public Sans"/>
              </a:rPr>
              <a:t>WHERE DiemThiSo NOT IN (</a:t>
            </a:r>
          </a:p>
          <a:p>
            <a:pPr algn="l">
              <a:lnSpc>
                <a:spcPts val="5037"/>
              </a:lnSpc>
            </a:pPr>
            <a:r>
              <a:rPr lang="en-US" sz="2693">
                <a:solidFill>
                  <a:srgbClr val="000000"/>
                </a:solidFill>
                <a:latin typeface="Public Sans"/>
                <a:ea typeface="Public Sans"/>
                <a:cs typeface="Public Sans"/>
                <a:sym typeface="Public Sans"/>
              </a:rPr>
              <a:t>  SELECT DISTINCT DiemThiSo FROM Phongthi</a:t>
            </a:r>
          </a:p>
          <a:p>
            <a:pPr algn="l">
              <a:lnSpc>
                <a:spcPts val="5037"/>
              </a:lnSpc>
            </a:pPr>
            <a:r>
              <a:rPr lang="en-US" sz="2693">
                <a:solidFill>
                  <a:srgbClr val="000000"/>
                </a:solidFill>
                <a:latin typeface="Public Sans"/>
                <a:ea typeface="Public Sans"/>
                <a:cs typeface="Public Sans"/>
                <a:sym typeface="Public Sans"/>
              </a:rPr>
              <a:t>)</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4050030"/>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1: Cập nhật DiaChiDiemThi của bảng DiemThi thành ‘Chưa sử dụng điểm thi’ nếu như DiemThiSo của nó chưa được sử dụng trong bảng Phongthi. </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155346" y="4636546"/>
            <a:ext cx="7635840" cy="2429133"/>
          </a:xfrm>
          <a:custGeom>
            <a:rect l="l" t="t" r="r" b="b"/>
            <a:pathLst>
              <a:path w="7635840" h="2429133">
                <a:moveTo>
                  <a:pt x="0" y="0"/>
                </a:moveTo>
                <a:lnTo>
                  <a:pt x="7635840" y="0"/>
                </a:lnTo>
                <a:lnTo>
                  <a:pt x="7635840" y="2429133"/>
                </a:lnTo>
                <a:lnTo>
                  <a:pt x="0" y="2429133"/>
                </a:lnTo>
                <a:lnTo>
                  <a:pt x="0" y="0"/>
                </a:lnTo>
                <a:close/>
              </a:path>
            </a:pathLst>
          </a:custGeom>
          <a:blipFill>
            <a:blip r:embed="rId2"/>
            <a:stretch>
              <a:fillRect/>
            </a:stretch>
          </a:blipFill>
        </p:spPr>
        <p:txBody>
          <a:bodyPr/>
          <a:lstStyle/>
          <a:p/>
        </p:txBody>
      </p:sp>
      <p:sp>
        <p:nvSpPr>
          <p:cNvPr id="6" name="TextBox 6"/>
          <p:cNvSpPr txBox="1"/>
          <p:nvPr/>
        </p:nvSpPr>
        <p:spPr>
          <a:xfrm>
            <a:off x="8435080" y="508528"/>
            <a:ext cx="9372204" cy="3780826"/>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UPDATE DiemThi</a:t>
            </a:r>
          </a:p>
          <a:p>
            <a:pPr algn="l">
              <a:lnSpc>
                <a:spcPts val="5037"/>
              </a:lnSpc>
            </a:pPr>
            <a:r>
              <a:rPr lang="en-US" sz="2693">
                <a:solidFill>
                  <a:srgbClr val="000000"/>
                </a:solidFill>
                <a:latin typeface="Public Sans"/>
                <a:ea typeface="Public Sans"/>
                <a:cs typeface="Public Sans"/>
                <a:sym typeface="Public Sans"/>
              </a:rPr>
              <a:t>SET DiaChiDiemThi = 'Chưa sử dụng điểm thi'</a:t>
            </a:r>
          </a:p>
          <a:p>
            <a:pPr algn="l">
              <a:lnSpc>
                <a:spcPts val="5037"/>
              </a:lnSpc>
            </a:pPr>
            <a:r>
              <a:rPr lang="en-US" sz="2693">
                <a:solidFill>
                  <a:srgbClr val="000000"/>
                </a:solidFill>
                <a:latin typeface="Public Sans"/>
                <a:ea typeface="Public Sans"/>
                <a:cs typeface="Public Sans"/>
                <a:sym typeface="Public Sans"/>
              </a:rPr>
              <a:t>WHERE DiemThiSo NOT IN (</a:t>
            </a:r>
          </a:p>
          <a:p>
            <a:pPr algn="l">
              <a:lnSpc>
                <a:spcPts val="5037"/>
              </a:lnSpc>
            </a:pPr>
            <a:r>
              <a:rPr lang="en-US" sz="2693">
                <a:solidFill>
                  <a:srgbClr val="000000"/>
                </a:solidFill>
                <a:latin typeface="Public Sans"/>
                <a:ea typeface="Public Sans"/>
                <a:cs typeface="Public Sans"/>
                <a:sym typeface="Public Sans"/>
              </a:rPr>
              <a:t>  SELECT DISTINCT DiemThiSo FROM Phongthi</a:t>
            </a:r>
          </a:p>
          <a:p>
            <a:pPr algn="l">
              <a:lnSpc>
                <a:spcPts val="5037"/>
              </a:lnSpc>
            </a:pPr>
            <a:r>
              <a:rPr lang="en-US" sz="2693">
                <a:solidFill>
                  <a:srgbClr val="000000"/>
                </a:solidFill>
                <a:latin typeface="Public Sans"/>
                <a:ea typeface="Public Sans"/>
                <a:cs typeface="Public Sans"/>
                <a:sym typeface="Public Sans"/>
              </a:rPr>
              <a:t>)</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346900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2: Cập nhật ChucVu của bảng CanBo nếu ChucVu chưa có dữ liệu và MaDonVi có TenDonVi chứa từ ‘Tổ chức’.</a:t>
            </a:r>
          </a:p>
          <a:p>
            <a:pPr algn="l">
              <a:lnSpc>
                <a:spcPts val="4620"/>
              </a:lnSpc>
            </a:pPr>
            <a:endParaRPr lang="en-US" sz="3300" b="1">
              <a:solidFill>
                <a:srgbClr val="FFFFFF"/>
              </a:solidFill>
              <a:latin typeface="Aileron Bold"/>
              <a:ea typeface="Aileron Bold"/>
              <a:cs typeface="Aileron Bold"/>
              <a:sym typeface="Aileron Bold"/>
            </a:endParaRP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9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155346" y="3674452"/>
            <a:ext cx="7635840" cy="3364501"/>
          </a:xfrm>
          <a:custGeom>
            <a:rect l="l" t="t" r="r" b="b"/>
            <a:pathLst>
              <a:path w="7635840" h="3364501">
                <a:moveTo>
                  <a:pt x="0" y="0"/>
                </a:moveTo>
                <a:lnTo>
                  <a:pt x="7635840" y="0"/>
                </a:lnTo>
                <a:lnTo>
                  <a:pt x="7635840" y="3364501"/>
                </a:lnTo>
                <a:lnTo>
                  <a:pt x="0" y="3364501"/>
                </a:lnTo>
                <a:lnTo>
                  <a:pt x="0" y="0"/>
                </a:lnTo>
                <a:close/>
              </a:path>
            </a:pathLst>
          </a:custGeom>
          <a:blipFill>
            <a:blip r:embed="rId2"/>
            <a:stretch>
              <a:fillRect/>
            </a:stretch>
          </a:blipFill>
        </p:spPr>
        <p:txBody>
          <a:bodyPr/>
          <a:lstStyle/>
          <a:p/>
        </p:txBody>
      </p:sp>
      <p:sp>
        <p:nvSpPr>
          <p:cNvPr id="6" name="TextBox 6"/>
          <p:cNvSpPr txBox="1"/>
          <p:nvPr/>
        </p:nvSpPr>
        <p:spPr>
          <a:xfrm>
            <a:off x="8435080" y="508528"/>
            <a:ext cx="9372204" cy="5695351"/>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n.TenNganh, dt.DiemThiSo, COUNT(*) AS SoThiSinh</a:t>
            </a:r>
          </a:p>
          <a:p>
            <a:pPr algn="l">
              <a:lnSpc>
                <a:spcPts val="5037"/>
              </a:lnSpc>
            </a:pPr>
            <a:r>
              <a:rPr lang="en-US" sz="2693">
                <a:solidFill>
                  <a:srgbClr val="000000"/>
                </a:solidFill>
                <a:latin typeface="Public Sans"/>
                <a:ea typeface="Public Sans"/>
                <a:cs typeface="Public Sans"/>
                <a:sym typeface="Public Sans"/>
              </a:rPr>
              <a:t>FROM ThiSinh ts</a:t>
            </a:r>
          </a:p>
          <a:p>
            <a:pPr algn="l">
              <a:lnSpc>
                <a:spcPts val="5037"/>
              </a:lnSpc>
            </a:pPr>
            <a:r>
              <a:rPr lang="en-US" sz="2693">
                <a:solidFill>
                  <a:srgbClr val="000000"/>
                </a:solidFill>
                <a:latin typeface="Public Sans"/>
                <a:ea typeface="Public Sans"/>
                <a:cs typeface="Public Sans"/>
                <a:sym typeface="Public Sans"/>
              </a:rPr>
              <a:t>JOIN Nganh n ON ts.MaNganh = n.MaNganh</a:t>
            </a:r>
          </a:p>
          <a:p>
            <a:pPr algn="l">
              <a:lnSpc>
                <a:spcPts val="5037"/>
              </a:lnSpc>
            </a:pPr>
            <a:r>
              <a:rPr lang="en-US" sz="2693">
                <a:solidFill>
                  <a:srgbClr val="000000"/>
                </a:solidFill>
                <a:latin typeface="Public Sans"/>
                <a:ea typeface="Public Sans"/>
                <a:cs typeface="Public Sans"/>
                <a:sym typeface="Public Sans"/>
              </a:rPr>
              <a:t>JOIN Phongthi p ON ts.SoPhong = p.SoPhong</a:t>
            </a:r>
          </a:p>
          <a:p>
            <a:pPr algn="l">
              <a:lnSpc>
                <a:spcPts val="5037"/>
              </a:lnSpc>
            </a:pPr>
            <a:r>
              <a:rPr lang="en-US" sz="2693">
                <a:solidFill>
                  <a:srgbClr val="000000"/>
                </a:solidFill>
                <a:latin typeface="Public Sans"/>
                <a:ea typeface="Public Sans"/>
                <a:cs typeface="Public Sans"/>
                <a:sym typeface="Public Sans"/>
              </a:rPr>
              <a:t>JOIN DiemThi dt ON p.DiemThiSo = dt.DiemThiSo</a:t>
            </a:r>
          </a:p>
          <a:p>
            <a:pPr algn="l">
              <a:lnSpc>
                <a:spcPts val="5037"/>
              </a:lnSpc>
            </a:pPr>
            <a:r>
              <a:rPr lang="en-US" sz="2693">
                <a:solidFill>
                  <a:srgbClr val="000000"/>
                </a:solidFill>
                <a:latin typeface="Public Sans"/>
                <a:ea typeface="Public Sans"/>
                <a:cs typeface="Public Sans"/>
                <a:sym typeface="Public Sans"/>
              </a:rPr>
              <a:t>GROUP BY n.TenNganh, dt.DiemThiSo</a:t>
            </a:r>
          </a:p>
          <a:p>
            <a:pPr algn="l">
              <a:lnSpc>
                <a:spcPts val="5037"/>
              </a:lnSpc>
            </a:pPr>
            <a:r>
              <a:rPr lang="en-US" sz="2693">
                <a:solidFill>
                  <a:srgbClr val="000000"/>
                </a:solidFill>
                <a:latin typeface="Public Sans"/>
                <a:ea typeface="Public Sans"/>
                <a:cs typeface="Public Sans"/>
                <a:sym typeface="Public Sans"/>
              </a:rPr>
              <a:t>Kết quả: 5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1725930"/>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3: Đếm số lượng các thí sinh có chung ngành tại cùng một điểm thi.</a:t>
            </a: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9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325533" y="3045849"/>
            <a:ext cx="7465652" cy="3239811"/>
          </a:xfrm>
          <a:custGeom>
            <a:rect l="l" t="t" r="r" b="b"/>
            <a:pathLst>
              <a:path w="7465652" h="3239811">
                <a:moveTo>
                  <a:pt x="0" y="0"/>
                </a:moveTo>
                <a:lnTo>
                  <a:pt x="7465653" y="0"/>
                </a:lnTo>
                <a:lnTo>
                  <a:pt x="7465653" y="3239811"/>
                </a:lnTo>
                <a:lnTo>
                  <a:pt x="0" y="3239811"/>
                </a:lnTo>
                <a:lnTo>
                  <a:pt x="0" y="0"/>
                </a:lnTo>
                <a:close/>
              </a:path>
            </a:pathLst>
          </a:custGeom>
          <a:blipFill>
            <a:blip r:embed="rId2"/>
            <a:stretch>
              <a:fillRect/>
            </a:stretch>
          </a:blipFill>
        </p:spPr>
        <p:txBody>
          <a:bodyPr/>
          <a:lstStyle/>
          <a:p/>
        </p:txBody>
      </p:sp>
      <p:sp>
        <p:nvSpPr>
          <p:cNvPr id="6" name="TextBox 6"/>
          <p:cNvSpPr txBox="1"/>
          <p:nvPr/>
        </p:nvSpPr>
        <p:spPr>
          <a:xfrm>
            <a:off x="8435080" y="508528"/>
            <a:ext cx="9372204" cy="6333526"/>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DISTINCT n.MaNganh, n.TenNganh</a:t>
            </a:r>
          </a:p>
          <a:p>
            <a:pPr algn="l">
              <a:lnSpc>
                <a:spcPts val="5037"/>
              </a:lnSpc>
            </a:pPr>
            <a:r>
              <a:rPr lang="en-US" sz="2693">
                <a:solidFill>
                  <a:srgbClr val="000000"/>
                </a:solidFill>
                <a:latin typeface="Public Sans"/>
                <a:ea typeface="Public Sans"/>
                <a:cs typeface="Public Sans"/>
                <a:sym typeface="Public Sans"/>
              </a:rPr>
              <a:t>FROM Nganh n</a:t>
            </a:r>
          </a:p>
          <a:p>
            <a:pPr algn="l">
              <a:lnSpc>
                <a:spcPts val="5037"/>
              </a:lnSpc>
            </a:pPr>
            <a:r>
              <a:rPr lang="en-US" sz="2693">
                <a:solidFill>
                  <a:srgbClr val="000000"/>
                </a:solidFill>
                <a:latin typeface="Public Sans"/>
                <a:ea typeface="Public Sans"/>
                <a:cs typeface="Public Sans"/>
                <a:sym typeface="Public Sans"/>
              </a:rPr>
              <a:t>WHERE NOT EXISTS (</a:t>
            </a:r>
          </a:p>
          <a:p>
            <a:pPr algn="l">
              <a:lnSpc>
                <a:spcPts val="5037"/>
              </a:lnSpc>
            </a:pPr>
            <a:r>
              <a:rPr lang="en-US" sz="2693">
                <a:solidFill>
                  <a:srgbClr val="000000"/>
                </a:solidFill>
                <a:latin typeface="Public Sans"/>
                <a:ea typeface="Public Sans"/>
                <a:cs typeface="Public Sans"/>
                <a:sym typeface="Public Sans"/>
              </a:rPr>
              <a:t>  SELECT 1</a:t>
            </a:r>
          </a:p>
          <a:p>
            <a:pPr algn="l">
              <a:lnSpc>
                <a:spcPts val="5037"/>
              </a:lnSpc>
            </a:pPr>
            <a:r>
              <a:rPr lang="en-US" sz="2693">
                <a:solidFill>
                  <a:srgbClr val="000000"/>
                </a:solidFill>
                <a:latin typeface="Public Sans"/>
                <a:ea typeface="Public Sans"/>
                <a:cs typeface="Public Sans"/>
                <a:sym typeface="Public Sans"/>
              </a:rPr>
              <a:t>  FROM ThiSinh t</a:t>
            </a:r>
          </a:p>
          <a:p>
            <a:pPr algn="l">
              <a:lnSpc>
                <a:spcPts val="5037"/>
              </a:lnSpc>
            </a:pPr>
            <a:r>
              <a:rPr lang="en-US" sz="2693">
                <a:solidFill>
                  <a:srgbClr val="000000"/>
                </a:solidFill>
                <a:latin typeface="Public Sans"/>
                <a:ea typeface="Public Sans"/>
                <a:cs typeface="Public Sans"/>
                <a:sym typeface="Public Sans"/>
              </a:rPr>
              <a:t>  WHERE t.MaNganh = n.MaNganh AND t.NgaySinh &lt; '2000-01-01'</a:t>
            </a:r>
          </a:p>
          <a:p>
            <a:pPr algn="l">
              <a:lnSpc>
                <a:spcPts val="5037"/>
              </a:lnSpc>
            </a:pPr>
            <a:r>
              <a:rPr lang="en-US" sz="2693">
                <a:solidFill>
                  <a:srgbClr val="000000"/>
                </a:solidFill>
                <a:latin typeface="Public Sans"/>
                <a:ea typeface="Public Sans"/>
                <a:cs typeface="Public Sans"/>
                <a:sym typeface="Public Sans"/>
              </a:rPr>
              <a:t>)</a:t>
            </a:r>
          </a:p>
          <a:p>
            <a:pPr algn="l">
              <a:lnSpc>
                <a:spcPts val="5037"/>
              </a:lnSpc>
            </a:pPr>
            <a:r>
              <a:rPr lang="en-US" sz="2693">
                <a:solidFill>
                  <a:srgbClr val="000000"/>
                </a:solidFill>
                <a:latin typeface="Public Sans"/>
                <a:ea typeface="Public Sans"/>
                <a:cs typeface="Public Sans"/>
                <a:sym typeface="Public Sans"/>
              </a:rPr>
              <a:t>Kết quả: 5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1725930"/>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4: Liệt kê các ngành mà tất cả thí sinh đều sinh sau năm 2000.</a:t>
            </a: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slides/slide9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155346" y="4239367"/>
            <a:ext cx="7635840" cy="1430559"/>
          </a:xfrm>
          <a:custGeom>
            <a:rect l="l" t="t" r="r" b="b"/>
            <a:pathLst>
              <a:path w="7635840" h="1430559">
                <a:moveTo>
                  <a:pt x="0" y="0"/>
                </a:moveTo>
                <a:lnTo>
                  <a:pt x="7635840" y="0"/>
                </a:lnTo>
                <a:lnTo>
                  <a:pt x="7635840" y="1430559"/>
                </a:lnTo>
                <a:lnTo>
                  <a:pt x="0" y="1430559"/>
                </a:lnTo>
                <a:lnTo>
                  <a:pt x="0" y="0"/>
                </a:lnTo>
                <a:close/>
              </a:path>
            </a:pathLst>
          </a:custGeom>
          <a:blipFill>
            <a:blip r:embed="rId2"/>
            <a:stretch>
              <a:fillRect/>
            </a:stretch>
          </a:blipFill>
        </p:spPr>
        <p:txBody>
          <a:bodyPr/>
          <a:lstStyle/>
          <a:p/>
        </p:txBody>
      </p:sp>
      <p:sp>
        <p:nvSpPr>
          <p:cNvPr id="6" name="TextBox 6"/>
          <p:cNvSpPr txBox="1"/>
          <p:nvPr/>
        </p:nvSpPr>
        <p:spPr>
          <a:xfrm>
            <a:off x="8435080" y="508528"/>
            <a:ext cx="9372204" cy="5695351"/>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DELETE FROM ThiSinh</a:t>
            </a:r>
          </a:p>
          <a:p>
            <a:pPr algn="l">
              <a:lnSpc>
                <a:spcPts val="5037"/>
              </a:lnSpc>
            </a:pPr>
            <a:r>
              <a:rPr lang="en-US" sz="2693">
                <a:solidFill>
                  <a:srgbClr val="000000"/>
                </a:solidFill>
                <a:latin typeface="Public Sans"/>
                <a:ea typeface="Public Sans"/>
                <a:cs typeface="Public Sans"/>
                <a:sym typeface="Public Sans"/>
              </a:rPr>
              <a:t>WHERE SoPhong IN (</a:t>
            </a:r>
          </a:p>
          <a:p>
            <a:pPr algn="l">
              <a:lnSpc>
                <a:spcPts val="5037"/>
              </a:lnSpc>
            </a:pPr>
            <a:r>
              <a:rPr lang="en-US" sz="2693">
                <a:solidFill>
                  <a:srgbClr val="000000"/>
                </a:solidFill>
                <a:latin typeface="Public Sans"/>
                <a:ea typeface="Public Sans"/>
                <a:cs typeface="Public Sans"/>
                <a:sym typeface="Public Sans"/>
              </a:rPr>
              <a:t>  SELECT SoPhong </a:t>
            </a:r>
          </a:p>
          <a:p>
            <a:pPr algn="l">
              <a:lnSpc>
                <a:spcPts val="5037"/>
              </a:lnSpc>
            </a:pPr>
            <a:r>
              <a:rPr lang="en-US" sz="2693">
                <a:solidFill>
                  <a:srgbClr val="000000"/>
                </a:solidFill>
                <a:latin typeface="Public Sans"/>
                <a:ea typeface="Public Sans"/>
                <a:cs typeface="Public Sans"/>
                <a:sym typeface="Public Sans"/>
              </a:rPr>
              <a:t>  FROM Phongthi</a:t>
            </a:r>
          </a:p>
          <a:p>
            <a:pPr algn="l">
              <a:lnSpc>
                <a:spcPts val="5037"/>
              </a:lnSpc>
            </a:pPr>
            <a:r>
              <a:rPr lang="en-US" sz="2693">
                <a:solidFill>
                  <a:srgbClr val="000000"/>
                </a:solidFill>
                <a:latin typeface="Public Sans"/>
                <a:ea typeface="Public Sans"/>
                <a:cs typeface="Public Sans"/>
                <a:sym typeface="Public Sans"/>
              </a:rPr>
              <a:t>  WHERE DiemThiSo NOT IN (      </a:t>
            </a:r>
          </a:p>
          <a:p>
            <a:pPr algn="l">
              <a:lnSpc>
                <a:spcPts val="5037"/>
              </a:lnSpc>
            </a:pPr>
            <a:r>
              <a:rPr lang="en-US" sz="2693">
                <a:solidFill>
                  <a:srgbClr val="000000"/>
                </a:solidFill>
                <a:latin typeface="Public Sans"/>
                <a:ea typeface="Public Sans"/>
                <a:cs typeface="Public Sans"/>
                <a:sym typeface="Public Sans"/>
              </a:rPr>
              <a:t>SELECT DiemThiSo FROM DiemThi</a:t>
            </a:r>
          </a:p>
          <a:p>
            <a:pPr algn="l">
              <a:lnSpc>
                <a:spcPts val="5037"/>
              </a:lnSpc>
            </a:pPr>
            <a:r>
              <a:rPr lang="en-US" sz="2693">
                <a:solidFill>
                  <a:srgbClr val="000000"/>
                </a:solidFill>
                <a:latin typeface="Public Sans"/>
                <a:ea typeface="Public Sans"/>
                <a:cs typeface="Public Sans"/>
                <a:sym typeface="Public Sans"/>
              </a:rPr>
              <a:t>  )</a:t>
            </a:r>
          </a:p>
          <a:p>
            <a:pPr algn="l">
              <a:lnSpc>
                <a:spcPts val="5037"/>
              </a:lnSpc>
            </a:pPr>
            <a:r>
              <a:rPr lang="en-US" sz="2693">
                <a:solidFill>
                  <a:srgbClr val="000000"/>
                </a:solidFill>
                <a:latin typeface="Public Sans"/>
                <a:ea typeface="Public Sans"/>
                <a:cs typeface="Public Sans"/>
                <a:sym typeface="Public Sans"/>
              </a:rPr>
              <a:t>)</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230695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5:  Xóa dữ liệu các thí sinh trong bảng ThiSinh có SoPhong với DiemThiSo không tồn tại trong danh sách DiemThiSo của bảng DiemThi.</a:t>
            </a:r>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flipH="1">
            <a:off x="0" y="0"/>
            <a:ext cx="18288000" cy="10287000"/>
          </a:xfrm>
          <a:custGeom>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28643" r="-9579" b="-8940"/>
            </a:stretch>
          </a:blipFill>
        </p:spPr>
        <p:txBody>
          <a:bodyPr/>
          <a:lstStyle/>
          <a:p/>
        </p:txBody>
      </p:sp>
      <p:grpSp>
        <p:nvGrpSpPr>
          <p:cNvPr id="3" name="Group 3"/>
          <p:cNvGrpSpPr/>
          <p:nvPr/>
        </p:nvGrpSpPr>
        <p:grpSpPr>
          <a:xfrm>
            <a:off x="-161849" y="0"/>
            <a:ext cx="18449849" cy="376261"/>
            <a:chExt cx="4859220" cy="99098"/>
          </a:xfrm>
        </p:grpSpPr>
        <p:sp>
          <p:nvSpPr>
            <p:cNvPr id="4" name="Freeform 4"/>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5" name="TextBox 5"/>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grpSp>
        <p:nvGrpSpPr>
          <p:cNvPr id="6" name="Group 6"/>
          <p:cNvGrpSpPr/>
          <p:nvPr/>
        </p:nvGrpSpPr>
        <p:grpSpPr>
          <a:xfrm>
            <a:off x="-161849" y="9910739"/>
            <a:ext cx="18449849" cy="376261"/>
            <a:chExt cx="4859220" cy="99098"/>
          </a:xfrm>
        </p:grpSpPr>
        <p:sp>
          <p:nvSpPr>
            <p:cNvPr id="7" name="Freeform 7"/>
            <p:cNvSpPr/>
            <p:nvPr/>
          </p:nvSpPr>
          <p:spPr>
            <a:xfrm>
              <a:off x="0" y="0"/>
              <a:ext cx="4859220" cy="99098"/>
            </a:xfrm>
            <a:custGeom>
              <a:rect l="l" t="t" r="r" b="b"/>
              <a:pathLst>
                <a:path w="4859220" h="99098">
                  <a:moveTo>
                    <a:pt x="0" y="0"/>
                  </a:moveTo>
                  <a:lnTo>
                    <a:pt x="4859220" y="0"/>
                  </a:lnTo>
                  <a:lnTo>
                    <a:pt x="4859220" y="99098"/>
                  </a:lnTo>
                  <a:lnTo>
                    <a:pt x="0" y="99098"/>
                  </a:lnTo>
                  <a:close/>
                </a:path>
              </a:pathLst>
            </a:custGeom>
            <a:solidFill>
              <a:srgbClr val="0E62F2"/>
            </a:solidFill>
          </p:spPr>
          <p:txBody>
            <a:bodyPr/>
            <a:lstStyle/>
            <a:p/>
          </p:txBody>
        </p:sp>
        <p:sp>
          <p:nvSpPr>
            <p:cNvPr id="8" name="TextBox 8"/>
            <p:cNvSpPr txBox="1"/>
            <p:nvPr/>
          </p:nvSpPr>
          <p:spPr>
            <a:xfrm>
              <a:off x="0" y="-47625"/>
              <a:ext cx="4859220" cy="146723"/>
            </a:xfrm>
            <a:prstGeom prst="rect">
              <a:avLst/>
            </a:prstGeom>
          </p:spPr>
          <p:txBody>
            <a:bodyPr lIns="50800" tIns="50800" rIns="50800" bIns="50800" rtlCol="0" anchor="ctr"/>
            <a:lstStyle/>
            <a:p>
              <a:pPr algn="ctr">
                <a:lnSpc>
                  <a:spcPts val="2886"/>
                </a:lnSpc>
              </a:pPr>
            </a:p>
          </p:txBody>
        </p:sp>
      </p:grpSp>
      <p:sp>
        <p:nvSpPr>
          <p:cNvPr id="9" name="TextBox 9"/>
          <p:cNvSpPr txBox="1"/>
          <p:nvPr/>
        </p:nvSpPr>
        <p:spPr>
          <a:xfrm>
            <a:off x="6133036" y="4766310"/>
            <a:ext cx="6481928" cy="830580"/>
          </a:xfrm>
          <a:prstGeom prst="rect">
            <a:avLst/>
          </a:prstGeom>
        </p:spPr>
        <p:txBody>
          <a:bodyPr lIns="0" tIns="0" rIns="0" bIns="0" rtlCol="0" anchor="t">
            <a:spAutoFit/>
          </a:bodyPr>
          <a:lstStyle/>
          <a:p>
            <a:pPr marL="0" lvl="0" indent="0" algn="l">
              <a:lnSpc>
                <a:spcPts val="6360"/>
              </a:lnSpc>
              <a:spcBef>
                <a:spcPct val="0"/>
              </a:spcBef>
            </a:pPr>
            <a:r>
              <a:rPr lang="en-US" sz="6000" b="1">
                <a:solidFill>
                  <a:srgbClr val="004CCF"/>
                </a:solidFill>
                <a:latin typeface="Aileron Ultra-Bold"/>
                <a:ea typeface="Aileron Ultra-Bold"/>
                <a:cs typeface="Aileron Ultra-Bold"/>
                <a:sym typeface="Aileron Ultra-Bold"/>
              </a:rPr>
              <a:t>Bài tập cá nhân</a:t>
            </a:r>
          </a:p>
        </p:txBody>
      </p:sp>
      <p:grpSp>
        <p:nvGrpSpPr>
          <p:cNvPr id="10" name="Group 10"/>
          <p:cNvGrpSpPr/>
          <p:nvPr/>
        </p:nvGrpSpPr>
        <p:grpSpPr>
          <a:xfrm>
            <a:off x="6893086" y="6002475"/>
            <a:ext cx="4339978" cy="731303"/>
            <a:chExt cx="1166239" cy="196516"/>
          </a:xfrm>
        </p:grpSpPr>
        <p:sp>
          <p:nvSpPr>
            <p:cNvPr id="11" name="Freeform 11"/>
            <p:cNvSpPr/>
            <p:nvPr/>
          </p:nvSpPr>
          <p:spPr>
            <a:xfrm>
              <a:off x="0" y="0"/>
              <a:ext cx="1166239" cy="196516"/>
            </a:xfrm>
            <a:custGeom>
              <a:rect l="l" t="t" r="r" b="b"/>
              <a:pathLst>
                <a:path w="1166239" h="196516">
                  <a:moveTo>
                    <a:pt x="0" y="0"/>
                  </a:moveTo>
                  <a:lnTo>
                    <a:pt x="1166239" y="0"/>
                  </a:lnTo>
                  <a:lnTo>
                    <a:pt x="1166239" y="196516"/>
                  </a:lnTo>
                  <a:lnTo>
                    <a:pt x="0" y="196516"/>
                  </a:lnTo>
                  <a:close/>
                </a:path>
              </a:pathLst>
            </a:custGeom>
            <a:solidFill>
              <a:srgbClr val="F2F2F2"/>
            </a:solidFill>
            <a:ln w="38100" cap="sq">
              <a:solidFill>
                <a:srgbClr val="000000"/>
              </a:solidFill>
              <a:prstDash val="solid"/>
              <a:miter/>
            </a:ln>
          </p:spPr>
          <p:txBody>
            <a:bodyPr/>
            <a:lstStyle/>
            <a:p/>
          </p:txBody>
        </p:sp>
        <p:sp>
          <p:nvSpPr>
            <p:cNvPr id="12" name="TextBox 12"/>
            <p:cNvSpPr txBox="1"/>
            <p:nvPr/>
          </p:nvSpPr>
          <p:spPr>
            <a:xfrm>
              <a:off x="0" y="-47625"/>
              <a:ext cx="1166239" cy="244141"/>
            </a:xfrm>
            <a:prstGeom prst="rect">
              <a:avLst/>
            </a:prstGeom>
          </p:spPr>
          <p:txBody>
            <a:bodyPr lIns="50800" tIns="50800" rIns="50800" bIns="50800" rtlCol="0" anchor="ctr"/>
            <a:lstStyle/>
            <a:p>
              <a:pPr algn="ctr">
                <a:lnSpc>
                  <a:spcPts val="3397"/>
                </a:lnSpc>
              </a:pPr>
            </a:p>
          </p:txBody>
        </p:sp>
      </p:grpSp>
      <p:sp>
        <p:nvSpPr>
          <p:cNvPr id="13" name="TextBox 13"/>
          <p:cNvSpPr txBox="1"/>
          <p:nvPr/>
        </p:nvSpPr>
        <p:spPr>
          <a:xfrm>
            <a:off x="7841720" y="5959504"/>
            <a:ext cx="2442711" cy="636270"/>
          </a:xfrm>
          <a:prstGeom prst="rect">
            <a:avLst/>
          </a:prstGeom>
        </p:spPr>
        <p:txBody>
          <a:bodyPr lIns="0" tIns="0" rIns="0" bIns="0" rtlCol="0" anchor="t">
            <a:spAutoFit/>
          </a:bodyPr>
          <a:lstStyle/>
          <a:p>
            <a:pPr algn="just">
              <a:lnSpc>
                <a:spcPts val="5340"/>
              </a:lnSpc>
            </a:pPr>
            <a:r>
              <a:rPr lang="en-US" sz="3000" b="1">
                <a:solidFill>
                  <a:srgbClr val="000000"/>
                </a:solidFill>
                <a:latin typeface="Public Sans Bold"/>
                <a:ea typeface="Public Sans Bold"/>
                <a:cs typeface="Public Sans Bold"/>
                <a:sym typeface="Public Sans Bold"/>
              </a:rPr>
              <a:t>Võ Phú Thịnh</a:t>
            </a:r>
          </a:p>
        </p:txBody>
      </p:sp>
    </p:spTree>
  </p:cSld>
  <p:clrMapOvr>
    <a:masterClrMapping/>
  </p:clrMapOvr>
  <p:transition/>
  <p:timing/>
</p:sld>
</file>

<file path=ppt/slides/slide9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223474" y="-470339"/>
            <a:ext cx="8267510" cy="11368781"/>
            <a:chExt cx="2246513" cy="3089214"/>
          </a:xfrm>
        </p:grpSpPr>
        <p:sp>
          <p:nvSpPr>
            <p:cNvPr id="3" name="Freeform 3"/>
            <p:cNvSpPr/>
            <p:nvPr/>
          </p:nvSpPr>
          <p:spPr>
            <a:xfrm>
              <a:off x="0" y="0"/>
              <a:ext cx="2246513" cy="3089214"/>
            </a:xfrm>
            <a:custGeom>
              <a:rect l="l" t="t" r="r" b="b"/>
              <a:pathLst>
                <a:path w="2246513" h="3089214">
                  <a:moveTo>
                    <a:pt x="37457" y="0"/>
                  </a:moveTo>
                  <a:lnTo>
                    <a:pt x="2209056" y="0"/>
                  </a:lnTo>
                  <a:cubicBezTo>
                    <a:pt x="2229743" y="0"/>
                    <a:pt x="2246513" y="16770"/>
                    <a:pt x="2246513" y="37457"/>
                  </a:cubicBezTo>
                  <a:lnTo>
                    <a:pt x="2246513" y="3051757"/>
                  </a:lnTo>
                  <a:cubicBezTo>
                    <a:pt x="2246513" y="3072444"/>
                    <a:pt x="2229743" y="3089214"/>
                    <a:pt x="2209056" y="3089214"/>
                  </a:cubicBezTo>
                  <a:lnTo>
                    <a:pt x="37457" y="3089214"/>
                  </a:lnTo>
                  <a:cubicBezTo>
                    <a:pt x="16770" y="3089214"/>
                    <a:pt x="0" y="3072444"/>
                    <a:pt x="0" y="3051757"/>
                  </a:cubicBezTo>
                  <a:lnTo>
                    <a:pt x="0" y="37457"/>
                  </a:lnTo>
                  <a:cubicBezTo>
                    <a:pt x="0" y="16770"/>
                    <a:pt x="16770" y="0"/>
                    <a:pt x="37457" y="0"/>
                  </a:cubicBezTo>
                  <a:close/>
                </a:path>
              </a:pathLst>
            </a:custGeom>
            <a:solidFill>
              <a:srgbClr val="5A93F6"/>
            </a:solidFill>
          </p:spPr>
          <p:txBody>
            <a:bodyPr/>
            <a:lstStyle/>
            <a:p/>
          </p:txBody>
        </p:sp>
        <p:sp>
          <p:nvSpPr>
            <p:cNvPr id="4" name="TextBox 4"/>
            <p:cNvSpPr txBox="1"/>
            <p:nvPr/>
          </p:nvSpPr>
          <p:spPr>
            <a:xfrm>
              <a:off x="0" y="-47625"/>
              <a:ext cx="2246513" cy="3136839"/>
            </a:xfrm>
            <a:prstGeom prst="rect">
              <a:avLst/>
            </a:prstGeom>
          </p:spPr>
          <p:txBody>
            <a:bodyPr lIns="43301" tIns="43301" rIns="43301" bIns="43301" rtlCol="0" anchor="ctr"/>
            <a:lstStyle/>
            <a:p>
              <a:pPr algn="ctr">
                <a:lnSpc>
                  <a:spcPts val="3258"/>
                </a:lnSpc>
              </a:pPr>
            </a:p>
          </p:txBody>
        </p:sp>
      </p:grpSp>
      <p:sp>
        <p:nvSpPr>
          <p:cNvPr id="5" name="Freeform 5"/>
          <p:cNvSpPr/>
          <p:nvPr/>
        </p:nvSpPr>
        <p:spPr>
          <a:xfrm>
            <a:off x="155346" y="5734858"/>
            <a:ext cx="7635840" cy="1107197"/>
          </a:xfrm>
          <a:custGeom>
            <a:rect l="l" t="t" r="r" b="b"/>
            <a:pathLst>
              <a:path w="7635840" h="1107197">
                <a:moveTo>
                  <a:pt x="0" y="0"/>
                </a:moveTo>
                <a:lnTo>
                  <a:pt x="7635840" y="0"/>
                </a:lnTo>
                <a:lnTo>
                  <a:pt x="7635840" y="1107197"/>
                </a:lnTo>
                <a:lnTo>
                  <a:pt x="0" y="1107197"/>
                </a:lnTo>
                <a:lnTo>
                  <a:pt x="0" y="0"/>
                </a:lnTo>
                <a:close/>
              </a:path>
            </a:pathLst>
          </a:custGeom>
          <a:blipFill>
            <a:blip r:embed="rId2"/>
            <a:stretch>
              <a:fillRect/>
            </a:stretch>
          </a:blipFill>
        </p:spPr>
        <p:txBody>
          <a:bodyPr/>
          <a:lstStyle/>
          <a:p/>
        </p:txBody>
      </p:sp>
      <p:sp>
        <p:nvSpPr>
          <p:cNvPr id="6" name="TextBox 6"/>
          <p:cNvSpPr txBox="1"/>
          <p:nvPr/>
        </p:nvSpPr>
        <p:spPr>
          <a:xfrm>
            <a:off x="8463345" y="847725"/>
            <a:ext cx="9372204" cy="6333526"/>
          </a:xfrm>
          <a:prstGeom prst="rect">
            <a:avLst/>
          </a:prstGeom>
        </p:spPr>
        <p:txBody>
          <a:bodyPr lIns="0" tIns="0" rIns="0" bIns="0" rtlCol="0" anchor="t">
            <a:spAutoFit/>
          </a:bodyPr>
          <a:lstStyle/>
          <a:p>
            <a:pPr algn="l">
              <a:lnSpc>
                <a:spcPts val="5037"/>
              </a:lnSpc>
            </a:pPr>
            <a:r>
              <a:rPr lang="en-US" sz="2693">
                <a:solidFill>
                  <a:srgbClr val="000000"/>
                </a:solidFill>
                <a:latin typeface="Public Sans"/>
                <a:ea typeface="Public Sans"/>
                <a:cs typeface="Public Sans"/>
                <a:sym typeface="Public Sans"/>
              </a:rPr>
              <a:t>Select ts.SoBD, ts.HoTen, ng.TenNganh,</a:t>
            </a:r>
          </a:p>
          <a:p>
            <a:pPr algn="l">
              <a:lnSpc>
                <a:spcPts val="5037"/>
              </a:lnSpc>
            </a:pPr>
            <a:r>
              <a:rPr lang="en-US" sz="2693">
                <a:solidFill>
                  <a:srgbClr val="000000"/>
                </a:solidFill>
                <a:latin typeface="Public Sans"/>
                <a:ea typeface="Public Sans"/>
                <a:cs typeface="Public Sans"/>
                <a:sym typeface="Public Sans"/>
              </a:rPr>
              <a:t>             pt.GhiChu as GhiChuPhongThi,</a:t>
            </a:r>
          </a:p>
          <a:p>
            <a:pPr algn="l">
              <a:lnSpc>
                <a:spcPts val="5037"/>
              </a:lnSpc>
            </a:pPr>
            <a:r>
              <a:rPr lang="en-US" sz="2693">
                <a:solidFill>
                  <a:srgbClr val="000000"/>
                </a:solidFill>
                <a:latin typeface="Public Sans"/>
                <a:ea typeface="Public Sans"/>
                <a:cs typeface="Public Sans"/>
                <a:sym typeface="Public Sans"/>
              </a:rPr>
              <a:t>             dt.DiaChiDiemThi</a:t>
            </a:r>
          </a:p>
          <a:p>
            <a:pPr algn="l">
              <a:lnSpc>
                <a:spcPts val="5037"/>
              </a:lnSpc>
            </a:pPr>
            <a:r>
              <a:rPr lang="en-US" sz="2693">
                <a:solidFill>
                  <a:srgbClr val="000000"/>
                </a:solidFill>
                <a:latin typeface="Public Sans"/>
                <a:ea typeface="Public Sans"/>
                <a:cs typeface="Public Sans"/>
                <a:sym typeface="Public Sans"/>
              </a:rPr>
              <a:t>From Thisinh ts</a:t>
            </a:r>
          </a:p>
          <a:p>
            <a:pPr algn="l">
              <a:lnSpc>
                <a:spcPts val="5037"/>
              </a:lnSpc>
            </a:pPr>
            <a:r>
              <a:rPr lang="en-US" sz="2693">
                <a:solidFill>
                  <a:srgbClr val="000000"/>
                </a:solidFill>
                <a:latin typeface="Public Sans"/>
                <a:ea typeface="Public Sans"/>
                <a:cs typeface="Public Sans"/>
                <a:sym typeface="Public Sans"/>
              </a:rPr>
              <a:t>Join Nganh ng on ts.MaNganh = ng.MaNganh</a:t>
            </a:r>
          </a:p>
          <a:p>
            <a:pPr algn="l">
              <a:lnSpc>
                <a:spcPts val="5037"/>
              </a:lnSpc>
            </a:pPr>
            <a:r>
              <a:rPr lang="en-US" sz="2693">
                <a:solidFill>
                  <a:srgbClr val="000000"/>
                </a:solidFill>
                <a:latin typeface="Public Sans"/>
                <a:ea typeface="Public Sans"/>
                <a:cs typeface="Public Sans"/>
                <a:sym typeface="Public Sans"/>
              </a:rPr>
              <a:t>Join Phongthi pt on ts.SoPhong = pt.SoPhong</a:t>
            </a:r>
          </a:p>
          <a:p>
            <a:pPr algn="l">
              <a:lnSpc>
                <a:spcPts val="5037"/>
              </a:lnSpc>
            </a:pPr>
            <a:r>
              <a:rPr lang="en-US" sz="2693">
                <a:solidFill>
                  <a:srgbClr val="000000"/>
                </a:solidFill>
                <a:latin typeface="Public Sans"/>
                <a:ea typeface="Public Sans"/>
                <a:cs typeface="Public Sans"/>
                <a:sym typeface="Public Sans"/>
              </a:rPr>
              <a:t>Join Diemthi dt on pt.DiemThiSo = dt.DiemThiSo</a:t>
            </a:r>
          </a:p>
          <a:p>
            <a:pPr algn="l">
              <a:lnSpc>
                <a:spcPts val="5037"/>
              </a:lnSpc>
            </a:pPr>
            <a:r>
              <a:rPr lang="en-US" sz="2693">
                <a:solidFill>
                  <a:srgbClr val="000000"/>
                </a:solidFill>
                <a:latin typeface="Public Sans"/>
                <a:ea typeface="Public Sans"/>
                <a:cs typeface="Public Sans"/>
                <a:sym typeface="Public Sans"/>
              </a:rPr>
              <a:t>Order by dt.DiaChiDiemThi, pt.GhiChu, ts.HoTen;</a:t>
            </a:r>
          </a:p>
          <a:p>
            <a:pPr algn="l">
              <a:lnSpc>
                <a:spcPts val="5037"/>
              </a:lnSpc>
            </a:pPr>
            <a:r>
              <a:rPr lang="en-US" sz="2693">
                <a:solidFill>
                  <a:srgbClr val="000000"/>
                </a:solidFill>
                <a:latin typeface="Public Sans"/>
                <a:ea typeface="Public Sans"/>
                <a:cs typeface="Public Sans"/>
                <a:sym typeface="Public Sans"/>
              </a:rPr>
              <a:t>Kết quả: 4 rows</a:t>
            </a:r>
          </a:p>
          <a:p>
            <a:pPr algn="l">
              <a:lnSpc>
                <a:spcPts val="5037"/>
              </a:lnSpc>
            </a:pPr>
            <a:endParaRPr lang="en-US" sz="2693">
              <a:solidFill>
                <a:srgbClr val="000000"/>
              </a:solidFill>
              <a:latin typeface="Public Sans"/>
              <a:ea typeface="Public Sans"/>
              <a:cs typeface="Public Sans"/>
              <a:sym typeface="Public Sans"/>
            </a:endParaRPr>
          </a:p>
        </p:txBody>
      </p:sp>
      <p:sp>
        <p:nvSpPr>
          <p:cNvPr id="7" name="TextBox 7"/>
          <p:cNvSpPr txBox="1"/>
          <p:nvPr/>
        </p:nvSpPr>
        <p:spPr>
          <a:xfrm>
            <a:off x="10356696" y="-204803"/>
            <a:ext cx="7923744" cy="377530"/>
          </a:xfrm>
          <a:prstGeom prst="rect">
            <a:avLst/>
          </a:prstGeom>
        </p:spPr>
        <p:txBody>
          <a:bodyPr lIns="0" tIns="0" rIns="0" bIns="0" rtlCol="0" anchor="t">
            <a:spAutoFit/>
          </a:bodyPr>
          <a:lstStyle/>
          <a:p>
            <a:pPr algn="just">
              <a:lnSpc>
                <a:spcPts val="3059"/>
              </a:lnSpc>
            </a:pPr>
          </a:p>
        </p:txBody>
      </p:sp>
      <p:sp>
        <p:nvSpPr>
          <p:cNvPr id="8" name="TextBox 8"/>
          <p:cNvSpPr txBox="1"/>
          <p:nvPr/>
        </p:nvSpPr>
        <p:spPr>
          <a:xfrm>
            <a:off x="155346" y="962025"/>
            <a:ext cx="7635840" cy="4631055"/>
          </a:xfrm>
          <a:prstGeom prst="rect">
            <a:avLst/>
          </a:prstGeom>
        </p:spPr>
        <p:txBody>
          <a:bodyPr lIns="0" tIns="0" rIns="0" bIns="0" rtlCol="0" anchor="t">
            <a:spAutoFit/>
          </a:bodyPr>
          <a:lstStyle/>
          <a:p>
            <a:pPr algn="l">
              <a:lnSpc>
                <a:spcPts val="4620"/>
              </a:lnSpc>
            </a:pPr>
            <a:r>
              <a:rPr lang="en-US" sz="3300" b="1">
                <a:solidFill>
                  <a:srgbClr val="FFFFFF"/>
                </a:solidFill>
                <a:latin typeface="Aileron Bold"/>
                <a:ea typeface="Aileron Bold"/>
                <a:cs typeface="Aileron Bold"/>
                <a:sym typeface="Aileron Bold"/>
              </a:rPr>
              <a:t>Câu 1: Hãy liệt kê số báo danh, họ tên, tên ngành, ghi chú phòng thi và địa chỉ điểm thi của tất cả thí sinh, rồi sắp xếp kết quả theo thứ tự tăng dần của địa chỉ điểm thi, ghi chú phòng thi và họ tên thí sinh. (Truy vấn kết nối nhiều bảng)</a:t>
            </a:r>
          </a:p>
          <a:p>
            <a:pPr algn="l">
              <a:lnSpc>
                <a:spcPts val="4620"/>
              </a:lnSpc>
            </a:pPr>
            <a:endParaRPr lang="en-US" sz="3300" b="1">
              <a:solidFill>
                <a:srgbClr val="FFFFFF"/>
              </a:solidFill>
              <a:latin typeface="Aileron Bold"/>
              <a:ea typeface="Aileron Bold"/>
              <a:cs typeface="Aileron Bold"/>
              <a:sym typeface="Aileron Bold"/>
            </a:endParaRP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1184</Paragraphs>
  <Slides>104</Slides>
  <Notes>0</Notes>
  <TotalTime>0</TotalTime>
  <HiddenSlides>0</HiddenSlides>
  <MMClips>0</MMClips>
  <ScaleCrop>0</ScaleCrop>
  <HeadingPairs>
    <vt:vector baseType="variant" size="6">
      <vt:variant>
        <vt:lpstr>Fonts used</vt:lpstr>
      </vt:variant>
      <vt:variant>
        <vt:i4>12</vt:i4>
      </vt:variant>
      <vt:variant>
        <vt:lpstr>Theme</vt:lpstr>
      </vt:variant>
      <vt:variant>
        <vt:i4>1</vt:i4>
      </vt:variant>
      <vt:variant>
        <vt:lpstr>Slide Titles</vt:lpstr>
      </vt:variant>
      <vt:variant>
        <vt:i4>104</vt:i4>
      </vt:variant>
    </vt:vector>
  </HeadingPairs>
  <TitlesOfParts>
    <vt:vector baseType="lpstr" size="117">
      <vt:lpstr>Arial</vt:lpstr>
      <vt:lpstr>Calibri</vt:lpstr>
      <vt:lpstr>Aileron Ultra-Bold</vt:lpstr>
      <vt:lpstr>Public Sans</vt:lpstr>
      <vt:lpstr>Public Sans Bold</vt:lpstr>
      <vt:lpstr>Times New Roman</vt:lpstr>
      <vt:lpstr>Times New Roman Bold</vt:lpstr>
      <vt:lpstr>Montserrat Bold</vt:lpstr>
      <vt:lpstr>Canva Sans Bold</vt:lpstr>
      <vt:lpstr>Canva Sans</vt:lpstr>
      <vt:lpstr>Aileron Bold</vt:lpstr>
      <vt:lpstr>Noto Serif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Tiểu luận cuối kỳ CSDL_Nhóm 13</dc:title>
  <cp:revision>1</cp:revision>
  <dcterms:created xsi:type="dcterms:W3CDTF">2006-08-16T00:00:00Z</dcterms:created>
  <dcterms:modified xsi:type="dcterms:W3CDTF">2025-05-09T08:04:30Z</dcterms:modified>
</cp:coreProperties>
</file>