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7c78b7c4f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7c78b7c4f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7c78b7c4f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7c78b7c4f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c78b7c4f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7c78b7c4f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7caa9fbd9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7caa9fbd9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bf277e3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bf277e3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ade55d1cf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ade55d1cf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c78b7c4f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c78b7c4f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ade55d1cf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ade55d1cf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ade55d1cf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ade55d1cf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7c78b7c4f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7c78b7c4f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c78b7c4f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7c78b7c4f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c78b7c4f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7c78b7c4f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301550"/>
            <a:ext cx="5017500" cy="1578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Analysis of Hospital      Charges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943625" y="4311050"/>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Thinh Hon</a:t>
            </a:r>
            <a:r>
              <a:rPr lang="en">
                <a:solidFill>
                  <a:schemeClr val="lt1"/>
                </a:solidFill>
                <a:latin typeface="Times New Roman"/>
                <a:ea typeface="Times New Roman"/>
                <a:cs typeface="Times New Roman"/>
                <a:sym typeface="Times New Roman"/>
              </a:rPr>
              <a:t>g</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p:txBody>
      </p:sp>
      <p:pic>
        <p:nvPicPr>
          <p:cNvPr id="136" name="Google Shape;136;p13"/>
          <p:cNvPicPr preferRelativeResize="0"/>
          <p:nvPr/>
        </p:nvPicPr>
        <p:blipFill>
          <a:blip r:embed="rId3">
            <a:alphaModFix/>
          </a:blip>
          <a:stretch>
            <a:fillRect/>
          </a:stretch>
        </p:blipFill>
        <p:spPr>
          <a:xfrm>
            <a:off x="481250" y="4108400"/>
            <a:ext cx="2666950" cy="816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idx="1" type="body"/>
          </p:nvPr>
        </p:nvSpPr>
        <p:spPr>
          <a:xfrm>
            <a:off x="812725" y="4172200"/>
            <a:ext cx="6936000" cy="806700"/>
          </a:xfrm>
          <a:prstGeom prst="rect">
            <a:avLst/>
          </a:prstGeom>
        </p:spPr>
        <p:txBody>
          <a:bodyPr anchorCtr="0" anchor="t" bIns="91425" lIns="91425" spcFirstLastPara="1" rIns="91425" wrap="square" tIns="91425">
            <a:normAutofit fontScale="77500" lnSpcReduction="20000"/>
          </a:bodyPr>
          <a:lstStyle/>
          <a:p>
            <a:pPr indent="-292576" lvl="0" marL="457200" rtl="0" algn="l">
              <a:spcBef>
                <a:spcPts val="0"/>
              </a:spcBef>
              <a:spcAft>
                <a:spcPts val="0"/>
              </a:spcAft>
              <a:buSzPct val="100000"/>
              <a:buChar char="●"/>
            </a:pPr>
            <a:r>
              <a:rPr lang="en"/>
              <a:t>The Double </a:t>
            </a:r>
            <a:r>
              <a:rPr lang="en"/>
              <a:t>bar graph</a:t>
            </a:r>
            <a:r>
              <a:rPr lang="en"/>
              <a:t> indicates Chickasaw hospital provides treatment for the most common DRG(Major joint replacement) for the lowest charge when compared to the rest of the data</a:t>
            </a:r>
            <a:endParaRPr/>
          </a:p>
          <a:p>
            <a:pPr indent="0" lvl="0" marL="457200" rtl="0" algn="l">
              <a:spcBef>
                <a:spcPts val="0"/>
              </a:spcBef>
              <a:spcAft>
                <a:spcPts val="0"/>
              </a:spcAft>
              <a:buNone/>
            </a:pPr>
            <a:r>
              <a:t/>
            </a:r>
            <a:endParaRPr/>
          </a:p>
          <a:p>
            <a:pPr indent="-292576" lvl="0" marL="457200" rtl="0" algn="l">
              <a:spcBef>
                <a:spcPts val="0"/>
              </a:spcBef>
              <a:spcAft>
                <a:spcPts val="0"/>
              </a:spcAft>
              <a:buSzPct val="100000"/>
              <a:buChar char="●"/>
            </a:pPr>
            <a:r>
              <a:rPr lang="en"/>
              <a:t>While the Crystal Clinic Orthopaedic center has the lowest average of total payments when compared to other providers</a:t>
            </a:r>
            <a:endParaRPr/>
          </a:p>
        </p:txBody>
      </p:sp>
      <p:sp>
        <p:nvSpPr>
          <p:cNvPr id="197" name="Google Shape;197;p22"/>
          <p:cNvSpPr txBox="1"/>
          <p:nvPr/>
        </p:nvSpPr>
        <p:spPr>
          <a:xfrm>
            <a:off x="3804275" y="3891750"/>
            <a:ext cx="4794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Lato"/>
                <a:ea typeface="Lato"/>
                <a:cs typeface="Lato"/>
                <a:sym typeface="Lato"/>
              </a:rPr>
              <a:t>Figure 5.</a:t>
            </a:r>
            <a:endParaRPr sz="600">
              <a:solidFill>
                <a:schemeClr val="lt1"/>
              </a:solidFill>
              <a:latin typeface="Lato"/>
              <a:ea typeface="Lato"/>
              <a:cs typeface="Lato"/>
              <a:sym typeface="Lato"/>
            </a:endParaRPr>
          </a:p>
        </p:txBody>
      </p:sp>
      <p:pic>
        <p:nvPicPr>
          <p:cNvPr id="198" name="Google Shape;198;p22"/>
          <p:cNvPicPr preferRelativeResize="0"/>
          <p:nvPr/>
        </p:nvPicPr>
        <p:blipFill>
          <a:blip r:embed="rId3">
            <a:alphaModFix/>
          </a:blip>
          <a:stretch>
            <a:fillRect/>
          </a:stretch>
        </p:blipFill>
        <p:spPr>
          <a:xfrm>
            <a:off x="1600575" y="229875"/>
            <a:ext cx="5453492" cy="3586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idx="1" type="body"/>
          </p:nvPr>
        </p:nvSpPr>
        <p:spPr>
          <a:xfrm>
            <a:off x="812725" y="4305375"/>
            <a:ext cx="6936000" cy="523800"/>
          </a:xfrm>
          <a:prstGeom prst="rect">
            <a:avLst/>
          </a:prstGeom>
        </p:spPr>
        <p:txBody>
          <a:bodyPr anchorCtr="0" anchor="t" bIns="91425" lIns="91425" spcFirstLastPara="1" rIns="91425" wrap="square" tIns="91425">
            <a:normAutofit fontScale="77500"/>
          </a:bodyPr>
          <a:lstStyle/>
          <a:p>
            <a:pPr indent="-292576" lvl="0" marL="457200" rtl="0" algn="l">
              <a:spcBef>
                <a:spcPts val="0"/>
              </a:spcBef>
              <a:spcAft>
                <a:spcPts val="0"/>
              </a:spcAft>
              <a:buSzPct val="100000"/>
              <a:buChar char="●"/>
            </a:pPr>
            <a:r>
              <a:rPr lang="en"/>
              <a:t>The Pie charts indicates the state of Florida has the highest percent of discharges, followed by texas</a:t>
            </a:r>
            <a:endParaRPr/>
          </a:p>
          <a:p>
            <a:pPr indent="-292576" lvl="0" marL="457200" rtl="0" algn="l">
              <a:spcBef>
                <a:spcPts val="0"/>
              </a:spcBef>
              <a:spcAft>
                <a:spcPts val="0"/>
              </a:spcAft>
              <a:buSzPct val="100000"/>
              <a:buChar char="●"/>
            </a:pPr>
            <a:r>
              <a:rPr lang="en"/>
              <a:t>Alaska also contains the least amount of discharges followed by Wyoming. Showing similar </a:t>
            </a:r>
            <a:r>
              <a:rPr lang="en"/>
              <a:t>results</a:t>
            </a:r>
            <a:r>
              <a:rPr lang="en"/>
              <a:t> to Figure 4</a:t>
            </a:r>
            <a:endParaRPr/>
          </a:p>
        </p:txBody>
      </p:sp>
      <p:sp>
        <p:nvSpPr>
          <p:cNvPr id="204" name="Google Shape;204;p23"/>
          <p:cNvSpPr txBox="1"/>
          <p:nvPr/>
        </p:nvSpPr>
        <p:spPr>
          <a:xfrm>
            <a:off x="3916175" y="4102250"/>
            <a:ext cx="4196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Lato"/>
                <a:ea typeface="Lato"/>
                <a:cs typeface="Lato"/>
                <a:sym typeface="Lato"/>
              </a:rPr>
              <a:t>Figure 6</a:t>
            </a:r>
            <a:endParaRPr sz="1000">
              <a:solidFill>
                <a:schemeClr val="lt1"/>
              </a:solidFill>
              <a:latin typeface="Lato"/>
              <a:ea typeface="Lato"/>
              <a:cs typeface="Lato"/>
              <a:sym typeface="Lato"/>
            </a:endParaRPr>
          </a:p>
        </p:txBody>
      </p:sp>
      <p:pic>
        <p:nvPicPr>
          <p:cNvPr id="205" name="Google Shape;205;p23"/>
          <p:cNvPicPr preferRelativeResize="0"/>
          <p:nvPr/>
        </p:nvPicPr>
        <p:blipFill>
          <a:blip r:embed="rId3">
            <a:alphaModFix/>
          </a:blip>
          <a:stretch>
            <a:fillRect/>
          </a:stretch>
        </p:blipFill>
        <p:spPr>
          <a:xfrm>
            <a:off x="1827125" y="392800"/>
            <a:ext cx="5394935" cy="3709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idx="1" type="body"/>
          </p:nvPr>
        </p:nvSpPr>
        <p:spPr>
          <a:xfrm>
            <a:off x="812725" y="4305375"/>
            <a:ext cx="6936000" cy="523800"/>
          </a:xfrm>
          <a:prstGeom prst="rect">
            <a:avLst/>
          </a:prstGeom>
        </p:spPr>
        <p:txBody>
          <a:bodyPr anchorCtr="0" anchor="t" bIns="91425" lIns="91425" spcFirstLastPara="1" rIns="91425" wrap="square" tIns="91425">
            <a:normAutofit fontScale="77500"/>
          </a:bodyPr>
          <a:lstStyle/>
          <a:p>
            <a:pPr indent="-292576" lvl="0" marL="457200" rtl="0" algn="l">
              <a:spcBef>
                <a:spcPts val="0"/>
              </a:spcBef>
              <a:spcAft>
                <a:spcPts val="0"/>
              </a:spcAft>
              <a:buSzPct val="100000"/>
              <a:buChar char="●"/>
            </a:pPr>
            <a:r>
              <a:rPr lang="en"/>
              <a:t>The average charge of </a:t>
            </a:r>
            <a:r>
              <a:rPr lang="en"/>
              <a:t>Respiratory</a:t>
            </a:r>
            <a:r>
              <a:rPr lang="en"/>
              <a:t> is the highest among all DRG by a wide </a:t>
            </a:r>
            <a:r>
              <a:rPr lang="en"/>
              <a:t>margin except major bowel procedures</a:t>
            </a:r>
            <a:endParaRPr/>
          </a:p>
          <a:p>
            <a:pPr indent="-292576" lvl="0" marL="457200" rtl="0" algn="l">
              <a:spcBef>
                <a:spcPts val="0"/>
              </a:spcBef>
              <a:spcAft>
                <a:spcPts val="0"/>
              </a:spcAft>
              <a:buSzPct val="100000"/>
              <a:buChar char="●"/>
            </a:pPr>
            <a:r>
              <a:rPr lang="en"/>
              <a:t>Major bowel procedures and </a:t>
            </a:r>
            <a:r>
              <a:rPr lang="en"/>
              <a:t>Respiratory</a:t>
            </a:r>
            <a:r>
              <a:rPr lang="en"/>
              <a:t> diagnosis are also have the highest actual charge</a:t>
            </a:r>
            <a:endParaRPr/>
          </a:p>
        </p:txBody>
      </p:sp>
      <p:pic>
        <p:nvPicPr>
          <p:cNvPr id="211" name="Google Shape;211;p24"/>
          <p:cNvPicPr preferRelativeResize="0"/>
          <p:nvPr/>
        </p:nvPicPr>
        <p:blipFill>
          <a:blip r:embed="rId3">
            <a:alphaModFix/>
          </a:blip>
          <a:stretch>
            <a:fillRect/>
          </a:stretch>
        </p:blipFill>
        <p:spPr>
          <a:xfrm>
            <a:off x="1499275" y="367975"/>
            <a:ext cx="6145449" cy="3460425"/>
          </a:xfrm>
          <a:prstGeom prst="rect">
            <a:avLst/>
          </a:prstGeom>
          <a:noFill/>
          <a:ln>
            <a:noFill/>
          </a:ln>
        </p:spPr>
      </p:pic>
      <p:sp>
        <p:nvSpPr>
          <p:cNvPr id="212" name="Google Shape;212;p24"/>
          <p:cNvSpPr txBox="1"/>
          <p:nvPr/>
        </p:nvSpPr>
        <p:spPr>
          <a:xfrm>
            <a:off x="3637850" y="3828400"/>
            <a:ext cx="4794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Lato"/>
                <a:ea typeface="Lato"/>
                <a:cs typeface="Lato"/>
                <a:sym typeface="Lato"/>
              </a:rPr>
              <a:t>Figure 7.</a:t>
            </a:r>
            <a:endParaRPr sz="10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idx="2" type="body"/>
          </p:nvPr>
        </p:nvSpPr>
        <p:spPr>
          <a:xfrm>
            <a:off x="4606575" y="576825"/>
            <a:ext cx="3676800" cy="39147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Detailed information on the geographic distribution of hospitals, allows people to seek the correct places and reduces delays in seeking care.</a:t>
            </a:r>
            <a:endParaRPr sz="1000"/>
          </a:p>
          <a:p>
            <a:pPr indent="0" lvl="0" marL="0" rtl="0" algn="l">
              <a:spcBef>
                <a:spcPts val="1200"/>
              </a:spcBef>
              <a:spcAft>
                <a:spcPts val="0"/>
              </a:spcAft>
              <a:buNone/>
            </a:pPr>
            <a:r>
              <a:t/>
            </a:r>
            <a:endParaRPr sz="1000"/>
          </a:p>
          <a:p>
            <a:pPr indent="-292100" lvl="0" marL="457200" rtl="0" algn="l">
              <a:spcBef>
                <a:spcPts val="1200"/>
              </a:spcBef>
              <a:spcAft>
                <a:spcPts val="0"/>
              </a:spcAft>
              <a:buSzPts val="1000"/>
              <a:buChar char="●"/>
            </a:pPr>
            <a:r>
              <a:rPr lang="en" sz="1000"/>
              <a:t>The report offers insights into the costs associated with healthcare services, helping patients make more informed decisions about their healthcare and </a:t>
            </a:r>
            <a:r>
              <a:rPr lang="en" sz="1000"/>
              <a:t>financial</a:t>
            </a:r>
            <a:r>
              <a:rPr lang="en" sz="1000"/>
              <a:t> choices.</a:t>
            </a:r>
            <a:endParaRPr sz="1000"/>
          </a:p>
          <a:p>
            <a:pPr indent="0" lvl="0" marL="0" rtl="0" algn="l">
              <a:spcBef>
                <a:spcPts val="1200"/>
              </a:spcBef>
              <a:spcAft>
                <a:spcPts val="0"/>
              </a:spcAft>
              <a:buNone/>
            </a:pPr>
            <a:r>
              <a:t/>
            </a:r>
            <a:endParaRPr sz="1000"/>
          </a:p>
          <a:p>
            <a:pPr indent="-292100" lvl="0" marL="457200" rtl="0" algn="l">
              <a:spcBef>
                <a:spcPts val="1200"/>
              </a:spcBef>
              <a:spcAft>
                <a:spcPts val="0"/>
              </a:spcAft>
              <a:buSzPts val="1000"/>
              <a:buChar char="●"/>
            </a:pPr>
            <a:r>
              <a:rPr lang="en" sz="1000"/>
              <a:t>Healthcare providers, policymakers, and insurance companies can utilize the data in the report to make informed decisions about resource allocation, facility planning, and cost containment strategies. </a:t>
            </a:r>
            <a:endParaRPr sz="1000"/>
          </a:p>
          <a:p>
            <a:pPr indent="0" lvl="0" marL="0" rtl="0" algn="l">
              <a:spcBef>
                <a:spcPts val="1200"/>
              </a:spcBef>
              <a:spcAft>
                <a:spcPts val="0"/>
              </a:spcAft>
              <a:buNone/>
            </a:pPr>
            <a:r>
              <a:t/>
            </a:r>
            <a:endParaRPr sz="1000"/>
          </a:p>
          <a:p>
            <a:pPr indent="-292100" lvl="0" marL="457200" rtl="0" algn="l">
              <a:spcBef>
                <a:spcPts val="1200"/>
              </a:spcBef>
              <a:spcAft>
                <a:spcPts val="0"/>
              </a:spcAft>
              <a:buSzPts val="1000"/>
              <a:buChar char="●"/>
            </a:pPr>
            <a:r>
              <a:rPr lang="en" sz="1000"/>
              <a:t>The report highlights geographic disparities in healthcare access and affordability, shedding light on areas where interventions is needed. </a:t>
            </a:r>
            <a:endParaRPr sz="1000"/>
          </a:p>
        </p:txBody>
      </p:sp>
      <p:sp>
        <p:nvSpPr>
          <p:cNvPr id="218" name="Google Shape;218;p25"/>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219" name="Google Shape;219;p25"/>
          <p:cNvSpPr txBox="1"/>
          <p:nvPr>
            <p:ph idx="1" type="subTitle"/>
          </p:nvPr>
        </p:nvSpPr>
        <p:spPr>
          <a:xfrm>
            <a:off x="1230925" y="3163450"/>
            <a:ext cx="3036300" cy="506100"/>
          </a:xfrm>
          <a:prstGeom prst="rect">
            <a:avLst/>
          </a:prstGeom>
        </p:spPr>
        <p:txBody>
          <a:bodyPr anchorCtr="0" anchor="t" bIns="91425" lIns="91425" spcFirstLastPara="1" rIns="91425" wrap="square" tIns="91425">
            <a:normAutofit fontScale="25000" lnSpcReduction="20000"/>
          </a:bodyPr>
          <a:lstStyle/>
          <a:p>
            <a:pPr indent="0" lvl="0" marL="457200" rtl="0" algn="l">
              <a:lnSpc>
                <a:spcPct val="115000"/>
              </a:lnSpc>
              <a:spcBef>
                <a:spcPts val="1500"/>
              </a:spcBef>
              <a:spcAft>
                <a:spcPts val="0"/>
              </a:spcAft>
              <a:buNone/>
            </a:pPr>
            <a:r>
              <a:t/>
            </a:r>
            <a:endParaRPr sz="4100"/>
          </a:p>
          <a:p>
            <a:pPr indent="0" lvl="0" marL="0" rtl="0" algn="l">
              <a:lnSpc>
                <a:spcPct val="115000"/>
              </a:lnSpc>
              <a:spcBef>
                <a:spcPts val="1500"/>
              </a:spcBef>
              <a:spcAft>
                <a:spcPts val="0"/>
              </a:spcAft>
              <a:buNone/>
            </a:pPr>
            <a:r>
              <a:t/>
            </a:r>
            <a:endParaRPr sz="4100"/>
          </a:p>
          <a:p>
            <a:pPr indent="0" lvl="0" marL="0" rtl="0" algn="l">
              <a:lnSpc>
                <a:spcPct val="115000"/>
              </a:lnSpc>
              <a:spcBef>
                <a:spcPts val="1500"/>
              </a:spcBef>
              <a:spcAft>
                <a:spcPts val="1500"/>
              </a:spcAft>
              <a:buNone/>
            </a:pPr>
            <a:r>
              <a:rPr lang="en" sz="4800"/>
              <a:t>. </a:t>
            </a:r>
            <a:endParaRPr/>
          </a:p>
        </p:txBody>
      </p:sp>
      <p:pic>
        <p:nvPicPr>
          <p:cNvPr id="220" name="Google Shape;220;p25"/>
          <p:cNvPicPr preferRelativeResize="0"/>
          <p:nvPr/>
        </p:nvPicPr>
        <p:blipFill>
          <a:blip r:embed="rId3">
            <a:alphaModFix/>
          </a:blip>
          <a:stretch>
            <a:fillRect/>
          </a:stretch>
        </p:blipFill>
        <p:spPr>
          <a:xfrm>
            <a:off x="1273888" y="2530150"/>
            <a:ext cx="2950374" cy="20763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en"/>
              <a:t>Table of Contents</a:t>
            </a:r>
            <a:endParaRPr/>
          </a:p>
        </p:txBody>
      </p:sp>
      <p:sp>
        <p:nvSpPr>
          <p:cNvPr id="142" name="Google Shape;142;p14"/>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Information on dataset ………………………3</a:t>
            </a:r>
            <a:endParaRPr sz="1200"/>
          </a:p>
          <a:p>
            <a:pPr indent="0" lvl="0" marL="0" rtl="0" algn="l">
              <a:spcBef>
                <a:spcPts val="1200"/>
              </a:spcBef>
              <a:spcAft>
                <a:spcPts val="0"/>
              </a:spcAft>
              <a:buNone/>
            </a:pPr>
            <a:r>
              <a:rPr lang="en" sz="1200"/>
              <a:t>Problem Statement……………………….…….4</a:t>
            </a:r>
            <a:endParaRPr sz="1200"/>
          </a:p>
          <a:p>
            <a:pPr indent="0" lvl="0" marL="0" rtl="0" algn="l">
              <a:spcBef>
                <a:spcPts val="1200"/>
              </a:spcBef>
              <a:spcAft>
                <a:spcPts val="0"/>
              </a:spcAft>
              <a:buNone/>
            </a:pPr>
            <a:r>
              <a:rPr lang="en" sz="1200"/>
              <a:t>List of Figures……………………………………...5</a:t>
            </a:r>
            <a:endParaRPr sz="1200"/>
          </a:p>
          <a:p>
            <a:pPr indent="0" lvl="0" marL="0" rtl="0" algn="l">
              <a:spcBef>
                <a:spcPts val="1200"/>
              </a:spcBef>
              <a:spcAft>
                <a:spcPts val="0"/>
              </a:spcAft>
              <a:buNone/>
            </a:pPr>
            <a:r>
              <a:rPr lang="en" sz="1200"/>
              <a:t>Analysis on charges by provider………….6</a:t>
            </a:r>
            <a:endParaRPr sz="1200"/>
          </a:p>
          <a:p>
            <a:pPr indent="0" lvl="0" marL="0" rtl="0" algn="l">
              <a:spcBef>
                <a:spcPts val="1200"/>
              </a:spcBef>
              <a:spcAft>
                <a:spcPts val="0"/>
              </a:spcAft>
              <a:buNone/>
            </a:pPr>
            <a:r>
              <a:rPr lang="en" sz="1200"/>
              <a:t>Analysis on total discharges  by DRG ….7</a:t>
            </a:r>
            <a:endParaRPr sz="1200"/>
          </a:p>
          <a:p>
            <a:pPr indent="0" lvl="0" marL="0" rtl="0" algn="l">
              <a:spcBef>
                <a:spcPts val="1200"/>
              </a:spcBef>
              <a:spcAft>
                <a:spcPts val="1200"/>
              </a:spcAft>
              <a:buNone/>
            </a:pPr>
            <a:r>
              <a:rPr lang="en" sz="1200"/>
              <a:t>Average medicare by state…………………..8</a:t>
            </a:r>
            <a:endParaRPr sz="1200"/>
          </a:p>
        </p:txBody>
      </p:sp>
      <p:sp>
        <p:nvSpPr>
          <p:cNvPr id="143" name="Google Shape;143;p14"/>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Analysis on amount of providers in all state.….9</a:t>
            </a:r>
            <a:endParaRPr sz="1200"/>
          </a:p>
          <a:p>
            <a:pPr indent="0" lvl="0" marL="0" rtl="0" algn="l">
              <a:spcBef>
                <a:spcPts val="1200"/>
              </a:spcBef>
              <a:spcAft>
                <a:spcPts val="0"/>
              </a:spcAft>
              <a:buNone/>
            </a:pPr>
            <a:r>
              <a:rPr lang="en" sz="1200"/>
              <a:t>Lowest charges for Major Joints DRG…...…...10</a:t>
            </a:r>
            <a:endParaRPr sz="1200"/>
          </a:p>
          <a:p>
            <a:pPr indent="0" lvl="0" marL="0" rtl="0" algn="l">
              <a:spcBef>
                <a:spcPts val="1200"/>
              </a:spcBef>
              <a:spcAft>
                <a:spcPts val="0"/>
              </a:spcAft>
              <a:buNone/>
            </a:pPr>
            <a:r>
              <a:rPr lang="en" sz="1200"/>
              <a:t>Pie Chart on Discharges% by state…….…………11</a:t>
            </a:r>
            <a:endParaRPr sz="1200"/>
          </a:p>
          <a:p>
            <a:pPr indent="0" lvl="0" marL="0" rtl="0" algn="l">
              <a:spcBef>
                <a:spcPts val="1200"/>
              </a:spcBef>
              <a:spcAft>
                <a:spcPts val="0"/>
              </a:spcAft>
              <a:buNone/>
            </a:pPr>
            <a:r>
              <a:rPr lang="en" sz="1200"/>
              <a:t>Analysis on highest charges by DR..………………12</a:t>
            </a:r>
            <a:endParaRPr sz="1200"/>
          </a:p>
          <a:p>
            <a:pPr indent="0" lvl="0" marL="0" rtl="0" algn="l">
              <a:spcBef>
                <a:spcPts val="1200"/>
              </a:spcBef>
              <a:spcAft>
                <a:spcPts val="1200"/>
              </a:spcAft>
              <a:buNone/>
            </a:pPr>
            <a:r>
              <a:rPr lang="en" sz="1200"/>
              <a:t>Conclusion…………………………………………………….13</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Dataset Information</a:t>
            </a:r>
            <a:endParaRPr/>
          </a:p>
        </p:txBody>
      </p:sp>
      <p:sp>
        <p:nvSpPr>
          <p:cNvPr id="149" name="Google Shape;149;p1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SzPts val="1200"/>
              <a:buChar char="●"/>
            </a:pPr>
            <a:r>
              <a:rPr lang="en" sz="1200"/>
              <a:t>This dataset contains over 150,000 records of treatment of different illness</a:t>
            </a:r>
            <a:endParaRPr sz="1200"/>
          </a:p>
          <a:p>
            <a:pPr indent="-304800" lvl="0" marL="457200" rtl="0" algn="l">
              <a:lnSpc>
                <a:spcPct val="200000"/>
              </a:lnSpc>
              <a:spcBef>
                <a:spcPts val="0"/>
              </a:spcBef>
              <a:spcAft>
                <a:spcPts val="0"/>
              </a:spcAft>
              <a:buSzPts val="1200"/>
              <a:buChar char="●"/>
            </a:pPr>
            <a:r>
              <a:rPr lang="en" sz="1200"/>
              <a:t>Contains records of 100 </a:t>
            </a:r>
            <a:r>
              <a:rPr lang="en" sz="1200"/>
              <a:t>ailments</a:t>
            </a:r>
            <a:r>
              <a:rPr lang="en" sz="1200"/>
              <a:t> </a:t>
            </a:r>
            <a:endParaRPr sz="1200"/>
          </a:p>
          <a:p>
            <a:pPr indent="-304800" lvl="0" marL="457200" rtl="0" algn="l">
              <a:lnSpc>
                <a:spcPct val="200000"/>
              </a:lnSpc>
              <a:spcBef>
                <a:spcPts val="0"/>
              </a:spcBef>
              <a:spcAft>
                <a:spcPts val="0"/>
              </a:spcAft>
              <a:buSzPts val="1200"/>
              <a:buChar char="●"/>
            </a:pPr>
            <a:r>
              <a:rPr lang="en" sz="1200"/>
              <a:t>Provided by more than 3000 different healthcare providers</a:t>
            </a:r>
            <a:endParaRPr sz="1200"/>
          </a:p>
          <a:p>
            <a:pPr indent="0" lvl="0" marL="457200" rtl="0" algn="l">
              <a:lnSpc>
                <a:spcPct val="200000"/>
              </a:lnSpc>
              <a:spcBef>
                <a:spcPts val="1200"/>
              </a:spcBef>
              <a:spcAft>
                <a:spcPts val="1200"/>
              </a:spcAft>
              <a:buNone/>
            </a:pPr>
            <a:r>
              <a:t/>
            </a:r>
            <a:endParaRPr/>
          </a:p>
        </p:txBody>
      </p:sp>
      <p:sp>
        <p:nvSpPr>
          <p:cNvPr id="150" name="Google Shape;150;p1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fontScale="92500" lnSpcReduction="10000"/>
          </a:bodyPr>
          <a:lstStyle/>
          <a:p>
            <a:pPr indent="-304958" lvl="0" marL="457200" rtl="0" algn="l">
              <a:lnSpc>
                <a:spcPct val="200000"/>
              </a:lnSpc>
              <a:spcBef>
                <a:spcPts val="0"/>
              </a:spcBef>
              <a:spcAft>
                <a:spcPts val="0"/>
              </a:spcAft>
              <a:buSzPct val="100000"/>
              <a:buChar char="●"/>
            </a:pPr>
            <a:r>
              <a:rPr lang="en"/>
              <a:t>P</a:t>
            </a:r>
            <a:r>
              <a:rPr lang="en"/>
              <a:t>rovided by 50 states and around 2000 cities</a:t>
            </a:r>
            <a:endParaRPr/>
          </a:p>
          <a:p>
            <a:pPr indent="-304958" lvl="0" marL="457200" rtl="0" algn="l">
              <a:lnSpc>
                <a:spcPct val="200000"/>
              </a:lnSpc>
              <a:spcBef>
                <a:spcPts val="0"/>
              </a:spcBef>
              <a:spcAft>
                <a:spcPts val="0"/>
              </a:spcAft>
              <a:buSzPct val="100000"/>
              <a:buChar char="●"/>
            </a:pPr>
            <a:r>
              <a:rPr lang="en"/>
              <a:t>Has information on approximately 7 million patients. </a:t>
            </a:r>
            <a:endParaRPr/>
          </a:p>
          <a:p>
            <a:pPr indent="-304958" lvl="0" marL="457200" rtl="0" algn="l">
              <a:lnSpc>
                <a:spcPct val="200000"/>
              </a:lnSpc>
              <a:spcBef>
                <a:spcPts val="0"/>
              </a:spcBef>
              <a:spcAft>
                <a:spcPts val="0"/>
              </a:spcAft>
              <a:buSzPct val="100000"/>
              <a:buChar char="●"/>
            </a:pPr>
            <a:r>
              <a:rPr lang="en"/>
              <a:t>Each record of a patient contains the provider name. state, city, ailment, zip code, regions, total discharges, average cost of treatment and actual charge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sp>
        <p:nvSpPr>
          <p:cNvPr id="156" name="Google Shape;156;p16"/>
          <p:cNvSpPr txBox="1"/>
          <p:nvPr>
            <p:ph idx="1" type="body"/>
          </p:nvPr>
        </p:nvSpPr>
        <p:spPr>
          <a:xfrm>
            <a:off x="1297500" y="1442725"/>
            <a:ext cx="7038900" cy="2911200"/>
          </a:xfrm>
          <a:prstGeom prst="rect">
            <a:avLst/>
          </a:prstGeom>
        </p:spPr>
        <p:txBody>
          <a:bodyPr anchorCtr="0" anchor="t" bIns="91425" lIns="91425" spcFirstLastPara="1" rIns="91425" wrap="square" tIns="91425">
            <a:noAutofit/>
          </a:bodyPr>
          <a:lstStyle/>
          <a:p>
            <a:pPr indent="0" lvl="0" marL="0" rtl="0" algn="l">
              <a:lnSpc>
                <a:spcPct val="105000"/>
              </a:lnSpc>
              <a:spcBef>
                <a:spcPts val="1500"/>
              </a:spcBef>
              <a:spcAft>
                <a:spcPts val="0"/>
              </a:spcAft>
              <a:buSzPts val="852"/>
              <a:buNone/>
            </a:pPr>
            <a:r>
              <a:rPr lang="en" sz="1068"/>
              <a:t>The healthcare landscape is critical to the well-being of individuals and communities, yet there is a lack of comprehensive and accessible information regarding hospitals, their geographic distribution, and the associated costs of healthcare services. </a:t>
            </a:r>
            <a:endParaRPr sz="1068"/>
          </a:p>
          <a:p>
            <a:pPr indent="0" lvl="0" marL="0" rtl="0" algn="l">
              <a:lnSpc>
                <a:spcPct val="105000"/>
              </a:lnSpc>
              <a:spcBef>
                <a:spcPts val="1500"/>
              </a:spcBef>
              <a:spcAft>
                <a:spcPts val="0"/>
              </a:spcAft>
              <a:buSzPts val="852"/>
              <a:buNone/>
            </a:pPr>
            <a:r>
              <a:rPr lang="en" sz="1068"/>
              <a:t>Limited Access to Healthcare Services: Many individuals and communities struggle to access healthcare services due to a lack of information on the location and availability of nearby hospitals. This can result in delayed and/or inadequate medical care</a:t>
            </a:r>
            <a:endParaRPr sz="1068"/>
          </a:p>
          <a:p>
            <a:pPr indent="0" lvl="0" marL="0" rtl="0" algn="l">
              <a:lnSpc>
                <a:spcPct val="105000"/>
              </a:lnSpc>
              <a:spcBef>
                <a:spcPts val="1500"/>
              </a:spcBef>
              <a:spcAft>
                <a:spcPts val="0"/>
              </a:spcAft>
              <a:buSzPts val="852"/>
              <a:buNone/>
            </a:pPr>
            <a:r>
              <a:rPr lang="en" sz="1068"/>
              <a:t>Financial Burden: Patients often face unexpected financial burdens when seeking medical treatment due to the lack of transparency regarding the cost of healthcare services. This can lead to financial instability and deter individuals from seeking necessary care.</a:t>
            </a:r>
            <a:endParaRPr sz="1068"/>
          </a:p>
          <a:p>
            <a:pPr indent="0" lvl="0" marL="0" rtl="0" algn="l">
              <a:lnSpc>
                <a:spcPct val="105000"/>
              </a:lnSpc>
              <a:spcBef>
                <a:spcPts val="1500"/>
              </a:spcBef>
              <a:spcAft>
                <a:spcPts val="0"/>
              </a:spcAft>
              <a:buSzPts val="852"/>
              <a:buNone/>
            </a:pPr>
            <a:r>
              <a:rPr lang="en" sz="1068"/>
              <a:t>Health Disparities: Geographic disparities in healthcare access and affordability can increase existing health inequalities. </a:t>
            </a:r>
            <a:endParaRPr sz="1068"/>
          </a:p>
          <a:p>
            <a:pPr indent="0" lvl="0" marL="0" rtl="0" algn="l">
              <a:lnSpc>
                <a:spcPct val="105000"/>
              </a:lnSpc>
              <a:spcBef>
                <a:spcPts val="1500"/>
              </a:spcBef>
              <a:spcAft>
                <a:spcPts val="0"/>
              </a:spcAft>
              <a:buSzPts val="852"/>
              <a:buNone/>
            </a:pPr>
            <a:r>
              <a:rPr lang="en" sz="1068"/>
              <a:t>To address these challenges, this report aims to provide a comprehensive analysis of hospitals, their locations, and associated costs, offering valuable insights for healthcare stakeholders, policymakers, and the public. By synthesizing data on hospital distribution and financial aspects of healthcare, this report seeks to inform evidence-based decision-making, improve healthcare access and affordability, and promote equity in healthcare delivery.</a:t>
            </a:r>
            <a:endParaRPr sz="1107"/>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List of Figures</a:t>
            </a:r>
            <a:endParaRPr/>
          </a:p>
        </p:txBody>
      </p:sp>
      <p:sp>
        <p:nvSpPr>
          <p:cNvPr id="162" name="Google Shape;162;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SzPts val="1200"/>
              <a:buAutoNum type="arabicPeriod"/>
            </a:pPr>
            <a:r>
              <a:rPr lang="en" sz="1200"/>
              <a:t>Rank providers based on cost of treatment</a:t>
            </a:r>
            <a:endParaRPr sz="1200"/>
          </a:p>
          <a:p>
            <a:pPr indent="-304800" lvl="0" marL="457200" rtl="0" algn="l">
              <a:lnSpc>
                <a:spcPct val="200000"/>
              </a:lnSpc>
              <a:spcBef>
                <a:spcPts val="0"/>
              </a:spcBef>
              <a:spcAft>
                <a:spcPts val="0"/>
              </a:spcAft>
              <a:buSzPts val="1200"/>
              <a:buAutoNum type="arabicPeriod"/>
            </a:pPr>
            <a:r>
              <a:rPr lang="en" sz="1200"/>
              <a:t>Highest amount of DRG treatments</a:t>
            </a:r>
            <a:endParaRPr sz="1200"/>
          </a:p>
          <a:p>
            <a:pPr indent="-304800" lvl="0" marL="457200" rtl="0" algn="l">
              <a:lnSpc>
                <a:spcPct val="200000"/>
              </a:lnSpc>
              <a:spcBef>
                <a:spcPts val="0"/>
              </a:spcBef>
              <a:spcAft>
                <a:spcPts val="0"/>
              </a:spcAft>
              <a:buSzPts val="1200"/>
              <a:buAutoNum type="arabicPeriod"/>
            </a:pPr>
            <a:r>
              <a:rPr lang="en" sz="1200"/>
              <a:t>Highest medicare by state</a:t>
            </a:r>
            <a:endParaRPr sz="1200"/>
          </a:p>
          <a:p>
            <a:pPr indent="-304800" lvl="0" marL="457200" rtl="0" algn="l">
              <a:spcBef>
                <a:spcPts val="0"/>
              </a:spcBef>
              <a:spcAft>
                <a:spcPts val="0"/>
              </a:spcAft>
              <a:buSzPts val="1200"/>
              <a:buAutoNum type="arabicPeriod"/>
            </a:pPr>
            <a:r>
              <a:rPr lang="en" sz="1200"/>
              <a:t>Number of providers in each state</a:t>
            </a:r>
            <a:endParaRPr sz="1200"/>
          </a:p>
          <a:p>
            <a:pPr indent="0" lvl="0" marL="457200" rtl="0" algn="l">
              <a:lnSpc>
                <a:spcPct val="200000"/>
              </a:lnSpc>
              <a:spcBef>
                <a:spcPts val="1200"/>
              </a:spcBef>
              <a:spcAft>
                <a:spcPts val="0"/>
              </a:spcAft>
              <a:buNone/>
            </a:pPr>
            <a:r>
              <a:t/>
            </a:r>
            <a:endParaRPr/>
          </a:p>
          <a:p>
            <a:pPr indent="0" lvl="0" marL="457200" rtl="0" algn="l">
              <a:lnSpc>
                <a:spcPct val="200000"/>
              </a:lnSpc>
              <a:spcBef>
                <a:spcPts val="1200"/>
              </a:spcBef>
              <a:spcAft>
                <a:spcPts val="1200"/>
              </a:spcAft>
              <a:buNone/>
            </a:pPr>
            <a:r>
              <a:t/>
            </a:r>
            <a:endParaRPr/>
          </a:p>
        </p:txBody>
      </p:sp>
      <p:sp>
        <p:nvSpPr>
          <p:cNvPr id="163" name="Google Shape;163;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5. Lowest charges for major joint placement</a:t>
            </a:r>
            <a:endParaRPr sz="1200"/>
          </a:p>
          <a:p>
            <a:pPr indent="0" lvl="0" marL="0" rtl="0" algn="l">
              <a:spcBef>
                <a:spcPts val="1200"/>
              </a:spcBef>
              <a:spcAft>
                <a:spcPts val="0"/>
              </a:spcAft>
              <a:buNone/>
            </a:pPr>
            <a:r>
              <a:rPr lang="en" sz="1200"/>
              <a:t>6. Total Discharges in each state</a:t>
            </a:r>
            <a:endParaRPr sz="1200"/>
          </a:p>
          <a:p>
            <a:pPr indent="0" lvl="0" marL="0" rtl="0" algn="l">
              <a:spcBef>
                <a:spcPts val="1200"/>
              </a:spcBef>
              <a:spcAft>
                <a:spcPts val="1200"/>
              </a:spcAft>
              <a:buNone/>
            </a:pPr>
            <a:r>
              <a:rPr lang="en" sz="1200"/>
              <a:t>7.  Highest DRG charges</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idx="1" type="body"/>
          </p:nvPr>
        </p:nvSpPr>
        <p:spPr>
          <a:xfrm>
            <a:off x="885575" y="3880975"/>
            <a:ext cx="6936000" cy="1000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Community general hospital appears to have the lowest average charges when compared to other providers. </a:t>
            </a:r>
            <a:endParaRPr sz="1200"/>
          </a:p>
          <a:p>
            <a:pPr indent="-304800" lvl="0" marL="457200" rtl="0" algn="l">
              <a:spcBef>
                <a:spcPts val="0"/>
              </a:spcBef>
              <a:spcAft>
                <a:spcPts val="0"/>
              </a:spcAft>
              <a:buSzPts val="1200"/>
              <a:buChar char="●"/>
            </a:pPr>
            <a:r>
              <a:rPr lang="en" sz="1200"/>
              <a:t>The bar chart also indicates that Turning Point Hospital has the lowest actual charge out of all the providers</a:t>
            </a:r>
            <a:endParaRPr sz="1200"/>
          </a:p>
        </p:txBody>
      </p:sp>
      <p:sp>
        <p:nvSpPr>
          <p:cNvPr id="169" name="Google Shape;169;p18"/>
          <p:cNvSpPr txBox="1"/>
          <p:nvPr/>
        </p:nvSpPr>
        <p:spPr>
          <a:xfrm>
            <a:off x="1793400" y="3447550"/>
            <a:ext cx="4196400" cy="338700"/>
          </a:xfrm>
          <a:prstGeom prst="rect">
            <a:avLst/>
          </a:prstGeom>
          <a:noFill/>
          <a:ln>
            <a:noFill/>
          </a:ln>
        </p:spPr>
        <p:txBody>
          <a:bodyPr anchorCtr="0" anchor="t" bIns="91425" lIns="91425" spcFirstLastPara="1" rIns="91425" wrap="square" tIns="91425">
            <a:spAutoFit/>
          </a:bodyPr>
          <a:lstStyle/>
          <a:p>
            <a:pPr indent="457200" lvl="0" marL="457200" rtl="0" algn="ctr">
              <a:spcBef>
                <a:spcPts val="0"/>
              </a:spcBef>
              <a:spcAft>
                <a:spcPts val="0"/>
              </a:spcAft>
              <a:buNone/>
            </a:pPr>
            <a:r>
              <a:rPr lang="en" sz="1000">
                <a:solidFill>
                  <a:schemeClr val="lt1"/>
                </a:solidFill>
                <a:latin typeface="Lato"/>
                <a:ea typeface="Lato"/>
                <a:cs typeface="Lato"/>
                <a:sym typeface="Lato"/>
              </a:rPr>
              <a:t>Figure 1. </a:t>
            </a:r>
            <a:endParaRPr sz="1000">
              <a:solidFill>
                <a:schemeClr val="lt1"/>
              </a:solidFill>
              <a:latin typeface="Lato"/>
              <a:ea typeface="Lato"/>
              <a:cs typeface="Lato"/>
              <a:sym typeface="Lato"/>
            </a:endParaRPr>
          </a:p>
        </p:txBody>
      </p:sp>
      <p:pic>
        <p:nvPicPr>
          <p:cNvPr id="170" name="Google Shape;170;p18"/>
          <p:cNvPicPr preferRelativeResize="0"/>
          <p:nvPr/>
        </p:nvPicPr>
        <p:blipFill>
          <a:blip r:embed="rId3">
            <a:alphaModFix/>
          </a:blip>
          <a:stretch>
            <a:fillRect/>
          </a:stretch>
        </p:blipFill>
        <p:spPr>
          <a:xfrm>
            <a:off x="1588250" y="402550"/>
            <a:ext cx="5297074" cy="295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idx="1" type="body"/>
          </p:nvPr>
        </p:nvSpPr>
        <p:spPr>
          <a:xfrm>
            <a:off x="979500" y="4087100"/>
            <a:ext cx="6936000" cy="989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From the graph, It is shown that 470- Major Joint replacement is the most common DRG that is treated</a:t>
            </a:r>
            <a:endParaRPr/>
          </a:p>
          <a:p>
            <a:pPr indent="-311150" lvl="0" marL="457200" rtl="0" algn="l">
              <a:spcBef>
                <a:spcPts val="0"/>
              </a:spcBef>
              <a:spcAft>
                <a:spcPts val="0"/>
              </a:spcAft>
              <a:buSzPts val="1300"/>
              <a:buChar char="●"/>
            </a:pPr>
            <a:r>
              <a:rPr lang="en"/>
              <a:t>With a major drop in by over 10000 discharges </a:t>
            </a:r>
            <a:r>
              <a:rPr lang="en"/>
              <a:t>until</a:t>
            </a:r>
            <a:r>
              <a:rPr lang="en"/>
              <a:t> the next one(87)</a:t>
            </a:r>
            <a:endParaRPr/>
          </a:p>
        </p:txBody>
      </p:sp>
      <p:pic>
        <p:nvPicPr>
          <p:cNvPr id="176" name="Google Shape;176;p19"/>
          <p:cNvPicPr preferRelativeResize="0"/>
          <p:nvPr/>
        </p:nvPicPr>
        <p:blipFill>
          <a:blip r:embed="rId3">
            <a:alphaModFix/>
          </a:blip>
          <a:stretch>
            <a:fillRect/>
          </a:stretch>
        </p:blipFill>
        <p:spPr>
          <a:xfrm>
            <a:off x="1635688" y="265550"/>
            <a:ext cx="5683224" cy="3471875"/>
          </a:xfrm>
          <a:prstGeom prst="rect">
            <a:avLst/>
          </a:prstGeom>
          <a:noFill/>
          <a:ln>
            <a:noFill/>
          </a:ln>
        </p:spPr>
      </p:pic>
      <p:sp>
        <p:nvSpPr>
          <p:cNvPr id="177" name="Google Shape;177;p19"/>
          <p:cNvSpPr txBox="1"/>
          <p:nvPr/>
        </p:nvSpPr>
        <p:spPr>
          <a:xfrm>
            <a:off x="3814250" y="3506350"/>
            <a:ext cx="4196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highlight>
                <a:schemeClr val="dk1"/>
              </a:highlight>
              <a:latin typeface="Lato"/>
              <a:ea typeface="Lato"/>
              <a:cs typeface="Lato"/>
              <a:sym typeface="Lato"/>
            </a:endParaRPr>
          </a:p>
          <a:p>
            <a:pPr indent="0" lvl="0" marL="0" rtl="0" algn="l">
              <a:spcBef>
                <a:spcPts val="0"/>
              </a:spcBef>
              <a:spcAft>
                <a:spcPts val="0"/>
              </a:spcAft>
              <a:buNone/>
            </a:pPr>
            <a:r>
              <a:rPr lang="en" sz="1000">
                <a:solidFill>
                  <a:schemeClr val="lt1"/>
                </a:solidFill>
                <a:highlight>
                  <a:schemeClr val="dk1"/>
                </a:highlight>
                <a:latin typeface="Lato"/>
                <a:ea typeface="Lato"/>
                <a:cs typeface="Lato"/>
                <a:sym typeface="Lato"/>
              </a:rPr>
              <a:t>Figure 2. </a:t>
            </a:r>
            <a:endParaRPr sz="1000">
              <a:solidFill>
                <a:schemeClr val="lt1"/>
              </a:solidFill>
              <a:highlight>
                <a:schemeClr val="dk1"/>
              </a:highlight>
              <a:latin typeface="Lato"/>
              <a:ea typeface="Lato"/>
              <a:cs typeface="Lato"/>
              <a:sym typeface="Lato"/>
            </a:endParaRPr>
          </a:p>
          <a:p>
            <a:pPr indent="0" lvl="0" marL="0" rtl="0" algn="l">
              <a:spcBef>
                <a:spcPts val="0"/>
              </a:spcBef>
              <a:spcAft>
                <a:spcPts val="0"/>
              </a:spcAft>
              <a:buNone/>
            </a:pPr>
            <a:r>
              <a:t/>
            </a:r>
            <a:endParaRPr sz="1000">
              <a:solidFill>
                <a:schemeClr val="lt1"/>
              </a:solidFill>
              <a:highlight>
                <a:schemeClr val="dk1"/>
              </a:highlight>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idx="1" type="body"/>
          </p:nvPr>
        </p:nvSpPr>
        <p:spPr>
          <a:xfrm>
            <a:off x="812725" y="4305375"/>
            <a:ext cx="6936000" cy="523800"/>
          </a:xfrm>
          <a:prstGeom prst="rect">
            <a:avLst/>
          </a:prstGeom>
        </p:spPr>
        <p:txBody>
          <a:bodyPr anchorCtr="0" anchor="t" bIns="91425" lIns="91425" spcFirstLastPara="1" rIns="91425" wrap="square" tIns="91425">
            <a:normAutofit fontScale="70000"/>
          </a:bodyPr>
          <a:lstStyle/>
          <a:p>
            <a:pPr indent="-286385" lvl="0" marL="457200" rtl="0" algn="l">
              <a:spcBef>
                <a:spcPts val="0"/>
              </a:spcBef>
              <a:spcAft>
                <a:spcPts val="0"/>
              </a:spcAft>
              <a:buSzPct val="100000"/>
              <a:buChar char="●"/>
            </a:pPr>
            <a:r>
              <a:rPr lang="en"/>
              <a:t>Based on the </a:t>
            </a:r>
            <a:r>
              <a:rPr lang="en"/>
              <a:t>bar graph</a:t>
            </a:r>
            <a:r>
              <a:rPr lang="en"/>
              <a:t> showing the highest medicare states, it is observed that Idaho(ID) has the largest medicare amount</a:t>
            </a:r>
            <a:endParaRPr/>
          </a:p>
          <a:p>
            <a:pPr indent="-286385" lvl="0" marL="457200" rtl="0" algn="l">
              <a:spcBef>
                <a:spcPts val="0"/>
              </a:spcBef>
              <a:spcAft>
                <a:spcPts val="0"/>
              </a:spcAft>
              <a:buSzPct val="100000"/>
              <a:buChar char="●"/>
            </a:pPr>
            <a:r>
              <a:rPr lang="en"/>
              <a:t>With states North </a:t>
            </a:r>
            <a:r>
              <a:rPr lang="en"/>
              <a:t>Dakota</a:t>
            </a:r>
            <a:r>
              <a:rPr lang="en"/>
              <a:t>, Hawaii, Orleans and  Alaska  having similar high medicare </a:t>
            </a:r>
            <a:r>
              <a:rPr lang="en"/>
              <a:t>payments</a:t>
            </a:r>
            <a:endParaRPr/>
          </a:p>
        </p:txBody>
      </p:sp>
      <p:pic>
        <p:nvPicPr>
          <p:cNvPr id="183" name="Google Shape;183;p20"/>
          <p:cNvPicPr preferRelativeResize="0"/>
          <p:nvPr/>
        </p:nvPicPr>
        <p:blipFill rotWithShape="1">
          <a:blip r:embed="rId3">
            <a:alphaModFix/>
          </a:blip>
          <a:srcRect b="4798" l="-2365" r="6999" t="0"/>
          <a:stretch/>
        </p:blipFill>
        <p:spPr>
          <a:xfrm>
            <a:off x="1517950" y="304800"/>
            <a:ext cx="5438450" cy="3433925"/>
          </a:xfrm>
          <a:prstGeom prst="rect">
            <a:avLst/>
          </a:prstGeom>
          <a:noFill/>
          <a:ln>
            <a:noFill/>
          </a:ln>
        </p:spPr>
      </p:pic>
      <p:sp>
        <p:nvSpPr>
          <p:cNvPr id="184" name="Google Shape;184;p20"/>
          <p:cNvSpPr txBox="1"/>
          <p:nvPr/>
        </p:nvSpPr>
        <p:spPr>
          <a:xfrm>
            <a:off x="3371500" y="3852700"/>
            <a:ext cx="4794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Lato"/>
                <a:ea typeface="Lato"/>
                <a:cs typeface="Lato"/>
                <a:sym typeface="Lato"/>
              </a:rPr>
              <a:t>Figure 3.</a:t>
            </a:r>
            <a:endParaRPr sz="10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idx="1" type="body"/>
          </p:nvPr>
        </p:nvSpPr>
        <p:spPr>
          <a:xfrm>
            <a:off x="812725" y="4305375"/>
            <a:ext cx="6936000" cy="605100"/>
          </a:xfrm>
          <a:prstGeom prst="rect">
            <a:avLst/>
          </a:prstGeom>
        </p:spPr>
        <p:txBody>
          <a:bodyPr anchorCtr="0" anchor="t" bIns="91425" lIns="91425" spcFirstLastPara="1" rIns="91425" wrap="square" tIns="91425">
            <a:normAutofit fontScale="85000"/>
          </a:bodyPr>
          <a:lstStyle/>
          <a:p>
            <a:pPr indent="-298767" lvl="0" marL="457200" rtl="0" algn="l">
              <a:spcBef>
                <a:spcPts val="0"/>
              </a:spcBef>
              <a:spcAft>
                <a:spcPts val="0"/>
              </a:spcAft>
              <a:buSzPct val="100000"/>
              <a:buChar char="●"/>
            </a:pPr>
            <a:r>
              <a:rPr lang="en"/>
              <a:t>It is deduced that the state of C</a:t>
            </a:r>
            <a:r>
              <a:rPr lang="en"/>
              <a:t>alifornia</a:t>
            </a:r>
            <a:r>
              <a:rPr lang="en"/>
              <a:t> contains the most providers by a wide margin</a:t>
            </a:r>
            <a:endParaRPr/>
          </a:p>
          <a:p>
            <a:pPr indent="-298767" lvl="0" marL="457200" rtl="0" algn="l">
              <a:spcBef>
                <a:spcPts val="0"/>
              </a:spcBef>
              <a:spcAft>
                <a:spcPts val="0"/>
              </a:spcAft>
              <a:buSzPct val="100000"/>
              <a:buChar char="●"/>
            </a:pPr>
            <a:r>
              <a:rPr lang="en"/>
              <a:t>In contrast, the state of Alaska has the lowest amount of hospitals, with Wyoming being </a:t>
            </a:r>
            <a:r>
              <a:rPr lang="en"/>
              <a:t>slightly</a:t>
            </a:r>
            <a:r>
              <a:rPr lang="en"/>
              <a:t> higher</a:t>
            </a:r>
            <a:endParaRPr/>
          </a:p>
        </p:txBody>
      </p:sp>
      <p:pic>
        <p:nvPicPr>
          <p:cNvPr id="190" name="Google Shape;190;p21"/>
          <p:cNvPicPr preferRelativeResize="0"/>
          <p:nvPr/>
        </p:nvPicPr>
        <p:blipFill>
          <a:blip r:embed="rId3">
            <a:alphaModFix/>
          </a:blip>
          <a:stretch>
            <a:fillRect/>
          </a:stretch>
        </p:blipFill>
        <p:spPr>
          <a:xfrm>
            <a:off x="1180175" y="276675"/>
            <a:ext cx="6568549" cy="3733700"/>
          </a:xfrm>
          <a:prstGeom prst="rect">
            <a:avLst/>
          </a:prstGeom>
          <a:noFill/>
          <a:ln>
            <a:noFill/>
          </a:ln>
        </p:spPr>
      </p:pic>
      <p:sp>
        <p:nvSpPr>
          <p:cNvPr id="191" name="Google Shape;191;p21"/>
          <p:cNvSpPr txBox="1"/>
          <p:nvPr/>
        </p:nvSpPr>
        <p:spPr>
          <a:xfrm>
            <a:off x="3712725" y="4010375"/>
            <a:ext cx="4794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Lato"/>
                <a:ea typeface="Lato"/>
                <a:cs typeface="Lato"/>
                <a:sym typeface="Lato"/>
              </a:rPr>
              <a:t>Figure 4.</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