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1409" r:id="rId2"/>
    <p:sldId id="1374" r:id="rId3"/>
    <p:sldId id="1376" r:id="rId4"/>
    <p:sldId id="1421" r:id="rId5"/>
    <p:sldId id="1379" r:id="rId6"/>
    <p:sldId id="1422" r:id="rId7"/>
    <p:sldId id="1385" r:id="rId8"/>
    <p:sldId id="1386" r:id="rId9"/>
    <p:sldId id="1387" r:id="rId10"/>
    <p:sldId id="1388" r:id="rId11"/>
    <p:sldId id="1423" r:id="rId12"/>
    <p:sldId id="1389" r:id="rId13"/>
    <p:sldId id="1390" r:id="rId14"/>
    <p:sldId id="1391" r:id="rId15"/>
    <p:sldId id="1392" r:id="rId16"/>
    <p:sldId id="1394" r:id="rId17"/>
    <p:sldId id="1395" r:id="rId18"/>
    <p:sldId id="1397" r:id="rId19"/>
    <p:sldId id="1424" r:id="rId20"/>
    <p:sldId id="1420" r:id="rId21"/>
  </p:sldIdLst>
  <p:sldSz cx="12192000" cy="6858000"/>
  <p:notesSz cx="7010400" cy="9296400"/>
  <p:defaultTextStyle>
    <a:defPPr>
      <a:defRPr lang="en-US"/>
    </a:defPPr>
    <a:lvl1pPr marL="0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eqing Liu" initials="XL" lastIdx="3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DBC"/>
    <a:srgbClr val="008080"/>
    <a:srgbClr val="0033CC"/>
    <a:srgbClr val="0000CC"/>
    <a:srgbClr val="BD582C"/>
    <a:srgbClr val="E48312"/>
    <a:srgbClr val="7F7F7F"/>
    <a:srgbClr val="94A088"/>
    <a:srgbClr val="865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3157" autoAdjust="0"/>
  </p:normalViewPr>
  <p:slideViewPr>
    <p:cSldViewPr snapToGrid="0">
      <p:cViewPr varScale="1">
        <p:scale>
          <a:sx n="65" d="100"/>
          <a:sy n="65" d="100"/>
        </p:scale>
        <p:origin x="197" y="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358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r">
              <a:defRPr sz="1200"/>
            </a:lvl1pPr>
          </a:lstStyle>
          <a:p>
            <a:fld id="{F87AF23C-6CAB-4A6A-B3BC-A88F610E057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7" tIns="46584" rIns="93167" bIns="4658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67" tIns="46584" rIns="93167" bIns="4658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9"/>
            <a:ext cx="3037840" cy="466433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9"/>
            <a:ext cx="3037840" cy="466433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r">
              <a:defRPr sz="1200"/>
            </a:lvl1pPr>
          </a:lstStyle>
          <a:p>
            <a:fld id="{A6F8110F-5CB8-4B7A-89C2-96B671E60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4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9BE47E6-A684-41E8-A8D2-AEB21EE26F6A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3784570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20E5CC8-4B4D-43D2-A076-4228DBE574B7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2723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20E5CC8-4B4D-43D2-A076-4228DBE574B7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12195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302E7B5-A053-4E86-8336-78E4DA609877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799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14925EE-85E7-4873-88F9-121B04E0F4ED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833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B231649-8B12-4510-A1CB-E5890EF148EC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827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AF883FF-2F58-4107-BEA6-5C2298E1F95A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8759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94D377C-1700-4A4E-905A-4A8C020F95F9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396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D037545-7FB3-4A1F-AEEC-458772C76451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Add a definition/description of “traditional data analysis”.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6381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9EADABB-4320-482A-B7AD-73BCD29C70DB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26969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9EADABB-4320-482A-B7AD-73BCD29C70DB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9126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E9AD48F-6A84-425B-91DC-38359CC00E39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53085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2AE2494-E246-464F-AA19-05B4B0487F8D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61288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FDB77E0-0643-4731-BF9E-5D4CE6D72A36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981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AC34B97-841C-4970-9BDB-CC086931394A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4266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AC34B97-841C-4970-9BDB-CC086931394A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424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AC34B97-841C-4970-9BDB-CC086931394A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7966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7FC057C-AF1A-4F7A-A0A5-2AF4A7517F0A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8805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059C54B-666E-4D5A-A8B4-A3041C8566A3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0558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2FFD99C-DDEE-4B5A-8CD6-61A839F9CCBA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69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500" y="2343945"/>
            <a:ext cx="11303000" cy="1034256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600" spc="-5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95871" y="3529775"/>
            <a:ext cx="10058400" cy="782070"/>
          </a:xfrm>
        </p:spPr>
        <p:txBody>
          <a:bodyPr lIns="91436" rIns="91436">
            <a:normAutofit/>
          </a:bodyPr>
          <a:lstStyle>
            <a:lvl1pPr marL="0" indent="0" algn="ctr">
              <a:buNone/>
              <a:defRPr sz="2400" b="1" cap="none" spc="200" baseline="0">
                <a:solidFill>
                  <a:schemeClr val="tx1"/>
                </a:solidFill>
                <a:latin typeface="Berlin Sans FB Demi" panose="020E0802020502020306" pitchFamily="34" charset="0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" y="0"/>
            <a:ext cx="12244106" cy="2281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" y="4463419"/>
            <a:ext cx="12192000" cy="23961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85" y="221676"/>
            <a:ext cx="11369963" cy="738909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83" y="1219200"/>
            <a:ext cx="11406908" cy="5384800"/>
          </a:xfrm>
        </p:spPr>
        <p:txBody>
          <a:bodyPr/>
          <a:lstStyle>
            <a:lvl1pPr marL="461951" indent="-461951">
              <a:defRPr sz="2800"/>
            </a:lvl1pPr>
            <a:lvl2pPr marL="738170" indent="-538149">
              <a:defRPr sz="2800"/>
            </a:lvl2pPr>
            <a:lvl3pPr marL="858817" indent="-474651">
              <a:defRPr sz="2800"/>
            </a:lvl3pPr>
            <a:lvl4pPr marL="1144559" indent="-522275">
              <a:defRPr sz="2800"/>
            </a:lvl4pPr>
            <a:lvl5pPr marL="1376328" indent="-507987"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0985" y="286607"/>
            <a:ext cx="11369963" cy="673979"/>
          </a:xfrm>
          <a:prstGeom prst="rect">
            <a:avLst/>
          </a:prstGeom>
        </p:spPr>
        <p:txBody>
          <a:bodyPr vert="horz" lIns="91436" tIns="45718" rIns="91436" bIns="45718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83" y="1219203"/>
            <a:ext cx="11406908" cy="5209309"/>
          </a:xfrm>
          <a:prstGeom prst="rect">
            <a:avLst/>
          </a:prstGeom>
        </p:spPr>
        <p:txBody>
          <a:bodyPr vert="horz" lIns="91436" tIns="45718" rIns="91436" bIns="45718" rtlCol="0">
            <a:no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91131" y="1100537"/>
            <a:ext cx="10972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0" y="6565686"/>
            <a:ext cx="1066800" cy="273844"/>
          </a:xfrm>
          <a:prstGeom prst="rect">
            <a:avLst/>
          </a:prstGeom>
        </p:spPr>
        <p:txBody>
          <a:bodyPr lIns="91436" tIns="45718" rIns="91436" bIns="45718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4F2234-F0AC-4578-99CD-21C2B01FA7D4}" type="slidenum">
              <a:rPr lang="en-US" sz="1600" b="0" smtClean="0"/>
              <a:pPr/>
              <a:t>‹#›</a:t>
            </a:fld>
            <a:endParaRPr lang="en-US" sz="16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hf hdr="0" ftr="0" dt="0"/>
  <p:txStyles>
    <p:titleStyle>
      <a:lvl1pPr algn="ctr" defTabSz="914354" rtl="0" eaLnBrk="1" latinLnBrk="0" hangingPunct="1">
        <a:lnSpc>
          <a:spcPct val="85000"/>
        </a:lnSpc>
        <a:spcBef>
          <a:spcPct val="0"/>
        </a:spcBef>
        <a:buNone/>
        <a:defRPr sz="4400" kern="1200" spc="-51" baseline="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Berlin Sans FB Demi" panose="020E0802020502020306" pitchFamily="34" charset="0"/>
          <a:ea typeface="+mj-ea"/>
          <a:cs typeface="+mj-cs"/>
        </a:defRPr>
      </a:lvl1pPr>
    </p:titleStyle>
    <p:bodyStyle>
      <a:lvl1pPr marL="341305" indent="-341305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00CC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74" indent="-373053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BD582C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4179" indent="-300023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8080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912791" indent="-290506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FF0000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2971" indent="-274632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7030A0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382000" cy="838200"/>
          </a:xfrm>
        </p:spPr>
        <p:txBody>
          <a:bodyPr/>
          <a:lstStyle/>
          <a:p>
            <a:pPr eaLnBrk="1" hangingPunct="1"/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1. 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388" y="1294960"/>
            <a:ext cx="10865223" cy="52578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  <a:tabLst>
                <a:tab pos="6178550" algn="l"/>
              </a:tabLst>
            </a:pPr>
            <a:r>
              <a:rPr lang="en-US" altLang="en-US" b="1" dirty="0" err="1"/>
              <a:t>Khai</a:t>
            </a:r>
            <a:r>
              <a:rPr lang="en-US" altLang="en-US" b="1" dirty="0"/>
              <a:t> </a:t>
            </a:r>
            <a:r>
              <a:rPr lang="en-US" altLang="en-US" b="1" dirty="0" err="1"/>
              <a:t>phá</a:t>
            </a:r>
            <a:r>
              <a:rPr lang="en-US" altLang="en-US" b="1" dirty="0"/>
              <a:t> </a:t>
            </a:r>
            <a:r>
              <a:rPr lang="en-US" altLang="en-US" b="1" dirty="0" err="1"/>
              <a:t>dữ</a:t>
            </a:r>
            <a:r>
              <a:rPr lang="en-US" altLang="en-US" b="1" dirty="0"/>
              <a:t> </a:t>
            </a:r>
            <a:r>
              <a:rPr lang="en-US" altLang="en-US" b="1" dirty="0" err="1"/>
              <a:t>liệu</a:t>
            </a:r>
            <a:r>
              <a:rPr lang="en-US" altLang="en-US" b="1" dirty="0"/>
              <a:t> </a:t>
            </a:r>
            <a:r>
              <a:rPr lang="en-US" altLang="en-US" b="1" dirty="0" err="1"/>
              <a:t>là</a:t>
            </a:r>
            <a:r>
              <a:rPr lang="en-US" altLang="en-US" b="1" dirty="0"/>
              <a:t> </a:t>
            </a:r>
            <a:r>
              <a:rPr lang="en-US" altLang="en-US" b="1" dirty="0" err="1"/>
              <a:t>gì</a:t>
            </a:r>
            <a:r>
              <a:rPr lang="en-US" altLang="en-US" b="1" dirty="0"/>
              <a:t>?</a:t>
            </a:r>
          </a:p>
          <a:p>
            <a:pPr>
              <a:spcBef>
                <a:spcPts val="1200"/>
              </a:spcBef>
              <a:spcAft>
                <a:spcPts val="600"/>
              </a:spcAft>
              <a:tabLst>
                <a:tab pos="6178550" algn="l"/>
              </a:tabLst>
            </a:pPr>
            <a:r>
              <a:rPr lang="en-US" altLang="en-US" b="1" dirty="0" err="1"/>
              <a:t>Khai</a:t>
            </a:r>
            <a:r>
              <a:rPr lang="en-US" altLang="en-US" b="1" dirty="0"/>
              <a:t> </a:t>
            </a:r>
            <a:r>
              <a:rPr lang="en-US" altLang="en-US" b="1" dirty="0" err="1"/>
              <a:t>phá</a:t>
            </a:r>
            <a:r>
              <a:rPr lang="en-US" altLang="en-US" b="1" dirty="0"/>
              <a:t> </a:t>
            </a:r>
            <a:r>
              <a:rPr lang="en-US" altLang="en-US" b="1" dirty="0" err="1"/>
              <a:t>dữ</a:t>
            </a:r>
            <a:r>
              <a:rPr lang="en-US" altLang="en-US" b="1" dirty="0"/>
              <a:t> </a:t>
            </a:r>
            <a:r>
              <a:rPr lang="en-US" altLang="en-US" b="1" dirty="0" err="1"/>
              <a:t>liệu</a:t>
            </a:r>
            <a:r>
              <a:rPr lang="en-US" altLang="en-US" b="1" dirty="0"/>
              <a:t>: </a:t>
            </a:r>
            <a:r>
              <a:rPr lang="en-US" altLang="en-US" b="1" dirty="0" err="1"/>
              <a:t>bước</a:t>
            </a:r>
            <a:r>
              <a:rPr lang="en-US" altLang="en-US" b="1" dirty="0"/>
              <a:t> </a:t>
            </a:r>
            <a:r>
              <a:rPr lang="en-US" altLang="en-US" b="1" dirty="0" err="1"/>
              <a:t>tất</a:t>
            </a:r>
            <a:r>
              <a:rPr lang="en-US" altLang="en-US" b="1" dirty="0"/>
              <a:t> </a:t>
            </a:r>
            <a:r>
              <a:rPr lang="en-US" altLang="en-US" b="1" dirty="0" err="1"/>
              <a:t>yếu</a:t>
            </a:r>
            <a:r>
              <a:rPr lang="en-US" altLang="en-US" b="1" dirty="0"/>
              <a:t> </a:t>
            </a:r>
            <a:r>
              <a:rPr lang="en-US" altLang="en-US" b="1" dirty="0" err="1"/>
              <a:t>trong</a:t>
            </a:r>
            <a:r>
              <a:rPr lang="en-US" altLang="en-US" b="1" dirty="0"/>
              <a:t> </a:t>
            </a:r>
            <a:r>
              <a:rPr lang="en-US" altLang="en-US" b="1" dirty="0" err="1"/>
              <a:t>khám</a:t>
            </a:r>
            <a:r>
              <a:rPr lang="en-US" altLang="en-US" b="1" dirty="0"/>
              <a:t> </a:t>
            </a:r>
            <a:r>
              <a:rPr lang="en-US" altLang="en-US" b="1" dirty="0" err="1"/>
              <a:t>phá</a:t>
            </a:r>
            <a:r>
              <a:rPr lang="en-US" altLang="en-US" b="1" dirty="0"/>
              <a:t> tri </a:t>
            </a:r>
            <a:r>
              <a:rPr lang="en-US" altLang="en-US" b="1" dirty="0" err="1"/>
              <a:t>thức</a:t>
            </a:r>
            <a:endParaRPr lang="en-US" altLang="en-US" b="1" dirty="0"/>
          </a:p>
          <a:p>
            <a:pPr>
              <a:spcBef>
                <a:spcPts val="1200"/>
              </a:spcBef>
              <a:spcAft>
                <a:spcPts val="600"/>
              </a:spcAft>
              <a:tabLst>
                <a:tab pos="6178550" algn="l"/>
              </a:tabLst>
            </a:pPr>
            <a:r>
              <a:rPr lang="en-US" altLang="en-US" b="1" dirty="0" err="1"/>
              <a:t>Sự</a:t>
            </a:r>
            <a:r>
              <a:rPr lang="en-US" altLang="en-US" b="1" dirty="0"/>
              <a:t> </a:t>
            </a:r>
            <a:r>
              <a:rPr lang="en-US" altLang="en-US" b="1" dirty="0" err="1"/>
              <a:t>đa</a:t>
            </a:r>
            <a:r>
              <a:rPr lang="en-US" altLang="en-US" b="1" dirty="0"/>
              <a:t> </a:t>
            </a:r>
            <a:r>
              <a:rPr lang="en-US" altLang="en-US" b="1" dirty="0" err="1"/>
              <a:t>dạng</a:t>
            </a:r>
            <a:r>
              <a:rPr lang="en-US" altLang="en-US" b="1" dirty="0"/>
              <a:t> </a:t>
            </a:r>
            <a:r>
              <a:rPr lang="en-US" altLang="en-US" b="1" dirty="0" err="1"/>
              <a:t>của</a:t>
            </a:r>
            <a:r>
              <a:rPr lang="en-US" altLang="en-US" b="1" dirty="0"/>
              <a:t> </a:t>
            </a:r>
            <a:r>
              <a:rPr lang="en-US" altLang="en-US" b="1" dirty="0" err="1"/>
              <a:t>các</a:t>
            </a:r>
            <a:r>
              <a:rPr lang="en-US" altLang="en-US" b="1" dirty="0"/>
              <a:t> </a:t>
            </a:r>
            <a:r>
              <a:rPr lang="en-US" altLang="en-US" b="1" dirty="0" err="1"/>
              <a:t>kiểu</a:t>
            </a:r>
            <a:r>
              <a:rPr lang="en-US" altLang="en-US" b="1" dirty="0"/>
              <a:t> </a:t>
            </a:r>
            <a:r>
              <a:rPr lang="en-US" altLang="en-US" b="1" dirty="0" err="1"/>
              <a:t>dữ</a:t>
            </a:r>
            <a:r>
              <a:rPr lang="en-US" altLang="en-US" b="1" dirty="0"/>
              <a:t> </a:t>
            </a:r>
            <a:r>
              <a:rPr lang="en-US" altLang="en-US" b="1" dirty="0" err="1"/>
              <a:t>liệu</a:t>
            </a:r>
            <a:r>
              <a:rPr lang="en-US" altLang="en-US" b="1" dirty="0"/>
              <a:t> </a:t>
            </a:r>
            <a:r>
              <a:rPr lang="en-US" altLang="en-US" b="1" dirty="0" err="1"/>
              <a:t>trong</a:t>
            </a:r>
            <a:r>
              <a:rPr lang="en-US" altLang="en-US" b="1" dirty="0"/>
              <a:t> </a:t>
            </a:r>
            <a:r>
              <a:rPr lang="en-US" altLang="en-US" b="1" dirty="0" err="1"/>
              <a:t>khai</a:t>
            </a:r>
            <a:r>
              <a:rPr lang="en-US" altLang="en-US" b="1" dirty="0"/>
              <a:t> </a:t>
            </a:r>
            <a:r>
              <a:rPr lang="en-US" altLang="en-US" b="1" dirty="0" err="1"/>
              <a:t>phá</a:t>
            </a:r>
            <a:r>
              <a:rPr lang="en-US" altLang="en-US" b="1" dirty="0"/>
              <a:t> </a:t>
            </a:r>
            <a:r>
              <a:rPr lang="en-US" altLang="en-US" b="1" dirty="0" err="1"/>
              <a:t>dữ</a:t>
            </a:r>
            <a:r>
              <a:rPr lang="en-US" altLang="en-US" b="1" dirty="0"/>
              <a:t> </a:t>
            </a:r>
            <a:r>
              <a:rPr lang="en-US" altLang="en-US" b="1" dirty="0" err="1"/>
              <a:t>liệu</a:t>
            </a:r>
            <a:endParaRPr lang="en-US" altLang="en-US" b="1" dirty="0"/>
          </a:p>
          <a:p>
            <a:pPr>
              <a:spcBef>
                <a:spcPts val="1200"/>
              </a:spcBef>
              <a:spcAft>
                <a:spcPts val="600"/>
              </a:spcAft>
              <a:tabLst>
                <a:tab pos="6178550" algn="l"/>
              </a:tabLst>
            </a:pPr>
            <a:r>
              <a:rPr lang="en-US" b="1" i="0" u="none" strike="noStrike" baseline="0" dirty="0" err="1"/>
              <a:t>Khai</a:t>
            </a:r>
            <a:r>
              <a:rPr lang="en-US" b="1" i="0" u="none" strike="noStrike" baseline="0" dirty="0"/>
              <a:t> </a:t>
            </a:r>
            <a:r>
              <a:rPr lang="en-US" b="1" dirty="0" err="1"/>
              <a:t>phá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loại</a:t>
            </a:r>
            <a:r>
              <a:rPr lang="en-US" b="1" dirty="0"/>
              <a:t> </a:t>
            </a:r>
            <a:r>
              <a:rPr lang="en-US" b="1" dirty="0" err="1"/>
              <a:t>kiến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endParaRPr lang="en-US" b="1" i="0" u="none" strike="noStrike" baseline="0" dirty="0"/>
          </a:p>
          <a:p>
            <a:pPr>
              <a:spcBef>
                <a:spcPts val="1200"/>
              </a:spcBef>
              <a:spcAft>
                <a:spcPts val="600"/>
              </a:spcAft>
              <a:tabLst>
                <a:tab pos="6178550" algn="l"/>
              </a:tabLst>
            </a:pPr>
            <a:r>
              <a:rPr lang="en-US" b="1" dirty="0" err="1"/>
              <a:t>Khai</a:t>
            </a:r>
            <a:r>
              <a:rPr lang="en-US" b="1" dirty="0"/>
              <a:t> </a:t>
            </a:r>
            <a:r>
              <a:rPr lang="en-US" b="1" dirty="0" err="1"/>
              <a:t>phá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: </a:t>
            </a:r>
            <a:r>
              <a:rPr lang="en-US" b="1" dirty="0" err="1"/>
              <a:t>sự</a:t>
            </a:r>
            <a:r>
              <a:rPr lang="en-US" b="1" dirty="0"/>
              <a:t> </a:t>
            </a:r>
            <a:r>
              <a:rPr lang="en-US" b="1" dirty="0" err="1"/>
              <a:t>hội</a:t>
            </a:r>
            <a:r>
              <a:rPr lang="en-US" b="1" dirty="0"/>
              <a:t> </a:t>
            </a:r>
            <a:r>
              <a:rPr lang="en-US" b="1" dirty="0" err="1"/>
              <a:t>tụ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nhiều</a:t>
            </a:r>
            <a:r>
              <a:rPr lang="en-US" b="1" dirty="0"/>
              <a:t> </a:t>
            </a:r>
            <a:r>
              <a:rPr lang="en-US" b="1" dirty="0" err="1"/>
              <a:t>lĩnh</a:t>
            </a:r>
            <a:r>
              <a:rPr lang="en-US" b="1" dirty="0"/>
              <a:t> </a:t>
            </a:r>
            <a:r>
              <a:rPr lang="en-US" b="1" dirty="0" err="1"/>
              <a:t>vực</a:t>
            </a:r>
            <a:endParaRPr lang="en-US" b="1" i="0" u="none" strike="noStrike" baseline="0" dirty="0"/>
          </a:p>
          <a:p>
            <a:pPr>
              <a:spcBef>
                <a:spcPts val="1200"/>
              </a:spcBef>
              <a:spcAft>
                <a:spcPts val="600"/>
              </a:spcAft>
              <a:tabLst>
                <a:tab pos="6178550" algn="l"/>
              </a:tabLst>
            </a:pPr>
            <a:r>
              <a:rPr lang="en-US" b="1" i="0" u="none" strike="noStrike" baseline="0" dirty="0" err="1"/>
              <a:t>Khai</a:t>
            </a:r>
            <a:r>
              <a:rPr lang="en-US" b="1" i="0" u="none" strike="noStrike" baseline="0" dirty="0"/>
              <a:t> </a:t>
            </a:r>
            <a:r>
              <a:rPr lang="en-US" b="1" i="0" u="none" strike="noStrike" baseline="0" dirty="0" err="1"/>
              <a:t>phá</a:t>
            </a:r>
            <a:r>
              <a:rPr lang="en-US" b="1" i="0" u="none" strike="noStrike" baseline="0" dirty="0"/>
              <a:t> </a:t>
            </a:r>
            <a:r>
              <a:rPr lang="en-US" b="1" i="0" u="none" strike="noStrike" baseline="0" dirty="0" err="1"/>
              <a:t>dữ</a:t>
            </a:r>
            <a:r>
              <a:rPr lang="en-US" b="1" i="0" u="none" strike="noStrike" baseline="0" dirty="0"/>
              <a:t> </a:t>
            </a:r>
            <a:r>
              <a:rPr lang="en-US" b="1" i="0" u="none" strike="noStrike" baseline="0" dirty="0" err="1"/>
              <a:t>liệu</a:t>
            </a:r>
            <a:r>
              <a:rPr lang="en-US" b="1" i="0" u="none" strike="noStrike" baseline="0" dirty="0"/>
              <a:t> </a:t>
            </a:r>
            <a:r>
              <a:rPr lang="en-US" b="1" i="0" u="none" strike="noStrike" baseline="0" dirty="0" err="1"/>
              <a:t>và</a:t>
            </a:r>
            <a:r>
              <a:rPr lang="en-US" b="1" i="0" u="none" strike="noStrike" baseline="0" dirty="0"/>
              <a:t> </a:t>
            </a:r>
            <a:r>
              <a:rPr lang="en-US" b="1" i="0" u="none" strike="noStrike" baseline="0" dirty="0" err="1"/>
              <a:t>ứng</a:t>
            </a:r>
            <a:r>
              <a:rPr lang="en-US" b="1" i="0" u="none" strike="noStrike" baseline="0" dirty="0"/>
              <a:t> </a:t>
            </a:r>
            <a:r>
              <a:rPr lang="en-US" b="1" i="0" u="none" strike="noStrike" baseline="0" dirty="0" err="1"/>
              <a:t>dụng</a:t>
            </a:r>
            <a:endParaRPr lang="en-US" b="1" i="0" u="none" strike="noStrike" baseline="0" dirty="0"/>
          </a:p>
          <a:p>
            <a:pPr>
              <a:spcBef>
                <a:spcPts val="1200"/>
              </a:spcBef>
              <a:spcAft>
                <a:spcPts val="600"/>
              </a:spcAft>
              <a:tabLst>
                <a:tab pos="6178550" algn="l"/>
              </a:tabLst>
            </a:pPr>
            <a:r>
              <a:rPr lang="en-US" b="1" i="0" u="none" strike="noStrike" baseline="0" dirty="0" err="1"/>
              <a:t>Khai</a:t>
            </a:r>
            <a:r>
              <a:rPr lang="en-US" b="1" i="0" u="none" strike="noStrike" baseline="0" dirty="0"/>
              <a:t> </a:t>
            </a:r>
            <a:r>
              <a:rPr lang="en-US" b="1" i="0" u="none" strike="noStrike" baseline="0" dirty="0" err="1"/>
              <a:t>phá</a:t>
            </a:r>
            <a:r>
              <a:rPr lang="en-US" b="1" i="0" u="none" strike="noStrike" baseline="0" dirty="0"/>
              <a:t> </a:t>
            </a:r>
            <a:r>
              <a:rPr lang="en-US" b="1" i="0" u="none" strike="noStrike" baseline="0" dirty="0" err="1"/>
              <a:t>dữ</a:t>
            </a:r>
            <a:r>
              <a:rPr lang="en-US" b="1" i="0" u="none" strike="noStrike" baseline="0" dirty="0"/>
              <a:t> </a:t>
            </a:r>
            <a:r>
              <a:rPr lang="en-US" b="1" i="0" u="none" strike="noStrike" baseline="0" dirty="0" err="1"/>
              <a:t>liệu</a:t>
            </a:r>
            <a:r>
              <a:rPr lang="en-US" b="1" i="0" u="none" strike="noStrike" baseline="0" dirty="0"/>
              <a:t> </a:t>
            </a:r>
            <a:r>
              <a:rPr lang="en-US" b="1" i="0" u="none" strike="noStrike" baseline="0" dirty="0" err="1"/>
              <a:t>và</a:t>
            </a:r>
            <a:r>
              <a:rPr lang="en-US" b="1" i="0" u="none" strike="noStrike" baseline="0" dirty="0"/>
              <a:t> </a:t>
            </a:r>
            <a:r>
              <a:rPr lang="en-US" b="1" i="0" u="none" strike="noStrike" baseline="0" dirty="0" err="1"/>
              <a:t>xã</a:t>
            </a:r>
            <a:r>
              <a:rPr lang="en-US" b="1" i="0" u="none" strike="noStrike" baseline="0" dirty="0"/>
              <a:t> </a:t>
            </a:r>
            <a:r>
              <a:rPr lang="en-US" b="1" i="0" u="none" strike="noStrike" baseline="0" dirty="0" err="1"/>
              <a:t>hội</a:t>
            </a:r>
            <a:endParaRPr lang="en-US" b="1" i="0" u="none" strike="noStrike" baseline="0" dirty="0"/>
          </a:p>
          <a:p>
            <a:pPr>
              <a:spcBef>
                <a:spcPts val="1200"/>
              </a:spcBef>
              <a:spcAft>
                <a:spcPts val="600"/>
              </a:spcAft>
              <a:tabLst>
                <a:tab pos="6178550" algn="l"/>
              </a:tabLst>
            </a:pPr>
            <a:r>
              <a:rPr lang="en-US" b="1" i="0" u="none" strike="noStrike" baseline="0" dirty="0" err="1"/>
              <a:t>Tóm</a:t>
            </a:r>
            <a:r>
              <a:rPr lang="en-US" b="1" i="0" u="none" strike="noStrike" baseline="0" dirty="0"/>
              <a:t> </a:t>
            </a:r>
            <a:r>
              <a:rPr lang="en-US" b="1" i="0" u="none" strike="noStrike" baseline="0" dirty="0" err="1"/>
              <a:t>tắt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670404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76518" y="304800"/>
            <a:ext cx="11403106" cy="6350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4400" b="1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4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4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cụm</a:t>
            </a:r>
            <a:endParaRPr lang="en-US" sz="44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2706" y="1295400"/>
            <a:ext cx="6051176" cy="4442012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altLang="en-US" sz="2400" dirty="0" err="1"/>
              <a:t>Học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không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giám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sát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tức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là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nhãn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lớp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không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biết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trước</a:t>
            </a:r>
            <a:r>
              <a:rPr lang="en-US" altLang="en-US" sz="2400" dirty="0"/>
              <a:t>)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 err="1"/>
              <a:t>Nhóm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tạo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mục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mới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tức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cụm</a:t>
            </a:r>
            <a:r>
              <a:rPr lang="en-US" altLang="en-US" sz="2400" dirty="0"/>
              <a:t>), </a:t>
            </a:r>
            <a:r>
              <a:rPr lang="en-US" altLang="en-US" sz="2400" dirty="0" err="1"/>
              <a:t>ví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gom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nhóm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ngôi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tìm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mẫu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phối</a:t>
            </a:r>
            <a:endParaRPr lang="en-US" altLang="en-US" sz="2400" dirty="0"/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 err="1"/>
              <a:t>Nguyên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tắc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cực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hóa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sự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tương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đồng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trong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cùng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một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lớp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cực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tiểu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hóa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sự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tương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đồng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giữa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lớp</a:t>
            </a:r>
            <a:endParaRPr lang="en-US" altLang="en-US" sz="2400" dirty="0"/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 err="1"/>
              <a:t>Có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nhiều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phương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pháp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ứng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dụng</a:t>
            </a:r>
            <a:endParaRPr lang="en-US" altLang="en-US" sz="2400" dirty="0"/>
          </a:p>
        </p:txBody>
      </p:sp>
      <p:pic>
        <p:nvPicPr>
          <p:cNvPr id="4" name="pasted-image.tiff"/>
          <p:cNvPicPr>
            <a:picLocks noChangeAspect="1"/>
          </p:cNvPicPr>
          <p:nvPr/>
        </p:nvPicPr>
        <p:blipFill>
          <a:blip r:embed="rId3"/>
          <a:srcRect l="5639" t="5639" r="5639" b="5639"/>
          <a:stretch>
            <a:fillRect/>
          </a:stretch>
        </p:blipFill>
        <p:spPr>
          <a:xfrm>
            <a:off x="6477000" y="1230218"/>
            <a:ext cx="5080587" cy="387667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90061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76518" y="304800"/>
            <a:ext cx="11403106" cy="6350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4400" b="1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4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endParaRPr lang="en-US" sz="44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975" y="1213918"/>
            <a:ext cx="11060050" cy="525780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sâu</a:t>
            </a:r>
            <a:r>
              <a:rPr lang="en-US" sz="2400" b="0" i="0" u="none" strike="noStrike" baseline="0" dirty="0"/>
              <a:t>: </a:t>
            </a:r>
            <a:r>
              <a:rPr lang="en-US" sz="2400" b="0" i="0" u="none" strike="noStrike" baseline="0" dirty="0" err="1"/>
              <a:t>lĩnh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vực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học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máy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năng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động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đang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mở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rộng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nhanh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chóng</a:t>
            </a:r>
            <a:endParaRPr lang="en-US" sz="2400" b="0" i="0" u="none" strike="noStrike" baseline="0" dirty="0"/>
          </a:p>
          <a:p>
            <a:pPr eaLnBrk="1" hangingPunct="1">
              <a:spcAft>
                <a:spcPts val="300"/>
              </a:spcAft>
            </a:pPr>
            <a:r>
              <a:rPr lang="en-US" sz="2400" b="0" u="none" strike="noStrike" baseline="0" dirty="0" err="1"/>
              <a:t>Học</a:t>
            </a:r>
            <a:r>
              <a:rPr lang="en-US" sz="2400" b="0" u="none" strike="noStrike" baseline="0" dirty="0"/>
              <a:t> </a:t>
            </a:r>
            <a:r>
              <a:rPr lang="en-US" sz="2400" b="0" u="none" strike="noStrike" baseline="0" dirty="0" err="1"/>
              <a:t>sâu</a:t>
            </a:r>
            <a:r>
              <a:rPr lang="en-US" sz="2400" b="0" u="none" strike="noStrike" baseline="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i="1" dirty="0" err="1"/>
              <a:t>kiến</a:t>
            </a:r>
            <a:r>
              <a:rPr lang="en-US" sz="2400" i="1" dirty="0"/>
              <a:t> </a:t>
            </a:r>
            <a:r>
              <a:rPr lang="en-US" sz="2400" i="1" dirty="0" err="1"/>
              <a:t>trúc</a:t>
            </a:r>
            <a:r>
              <a:rPr lang="en-US" sz="2400" i="1" dirty="0"/>
              <a:t> </a:t>
            </a:r>
            <a:r>
              <a:rPr lang="en-US" sz="2400" i="1" dirty="0" err="1"/>
              <a:t>mạng</a:t>
            </a:r>
            <a:r>
              <a:rPr lang="en-US" sz="2400" i="1" dirty="0"/>
              <a:t> </a:t>
            </a:r>
            <a:r>
              <a:rPr lang="en-US" sz="2400" i="1" dirty="0" err="1"/>
              <a:t>thần</a:t>
            </a:r>
            <a:r>
              <a:rPr lang="en-US" sz="2400" i="1" dirty="0"/>
              <a:t> </a:t>
            </a:r>
            <a:r>
              <a:rPr lang="en-US" sz="2400" i="1" dirty="0" err="1"/>
              <a:t>kinh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endParaRPr lang="en-US" sz="2400" b="0" i="1" u="none" strike="noStrike" baseline="0" dirty="0"/>
          </a:p>
          <a:p>
            <a:pPr lvl="1">
              <a:spcAft>
                <a:spcPts val="300"/>
              </a:spcAft>
            </a:pPr>
            <a:r>
              <a:rPr lang="en-US" sz="2400" b="0" i="0" u="none" strike="noStrike" baseline="0" dirty="0" err="1"/>
              <a:t>Mạng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thần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kinh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truyề</a:t>
            </a:r>
            <a:r>
              <a:rPr lang="en-US" sz="2400" dirty="0" err="1"/>
              <a:t>n</a:t>
            </a:r>
            <a:r>
              <a:rPr lang="en-US" sz="2400" dirty="0"/>
              <a:t> </a:t>
            </a:r>
            <a:r>
              <a:rPr lang="en-US" sz="2400" dirty="0" err="1"/>
              <a:t>thẳng</a:t>
            </a:r>
            <a:endParaRPr lang="en-US" sz="2400" b="0" i="0" u="none" strike="noStrike" baseline="0" dirty="0"/>
          </a:p>
          <a:p>
            <a:pPr lvl="1">
              <a:spcAft>
                <a:spcPts val="300"/>
              </a:spcAft>
            </a:pP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thần</a:t>
            </a:r>
            <a:r>
              <a:rPr lang="en-US" sz="2400" dirty="0"/>
              <a:t> </a:t>
            </a:r>
            <a:r>
              <a:rPr lang="en-US" sz="2400" dirty="0" err="1"/>
              <a:t>kinh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chập</a:t>
            </a:r>
            <a:r>
              <a:rPr lang="en-US" sz="2400" dirty="0"/>
              <a:t> (CNN)</a:t>
            </a:r>
            <a:endParaRPr lang="en-US" sz="2400" b="0" i="0" u="none" strike="noStrike" baseline="0" dirty="0"/>
          </a:p>
          <a:p>
            <a:pPr lvl="1">
              <a:spcAft>
                <a:spcPts val="300"/>
              </a:spcAft>
            </a:pPr>
            <a:r>
              <a:rPr lang="en-US" sz="2400" b="0" i="0" u="none" strike="noStrike" baseline="0" dirty="0" err="1"/>
              <a:t>Mạng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thần</a:t>
            </a:r>
            <a:r>
              <a:rPr lang="en-US" sz="2400" b="0" i="0" u="none" strike="noStrike" baseline="0" dirty="0"/>
              <a:t> </a:t>
            </a:r>
            <a:r>
              <a:rPr lang="en-US" sz="2400" dirty="0" err="1"/>
              <a:t>kinh</a:t>
            </a:r>
            <a:r>
              <a:rPr lang="en-US" sz="2400" dirty="0"/>
              <a:t> </a:t>
            </a:r>
            <a:r>
              <a:rPr lang="en-US" sz="2400" dirty="0" err="1"/>
              <a:t>tái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(RNN)</a:t>
            </a:r>
            <a:endParaRPr lang="en-US" sz="2400" b="0" i="0" u="none" strike="noStrike" baseline="0" dirty="0"/>
          </a:p>
          <a:p>
            <a:pPr lvl="1">
              <a:spcAft>
                <a:spcPts val="300"/>
              </a:spcAft>
            </a:pPr>
            <a:r>
              <a:rPr lang="en-US" sz="2400" b="0" i="0" u="none" strike="noStrike" baseline="0" dirty="0" err="1"/>
              <a:t>Mạng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thần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kinh</a:t>
            </a:r>
            <a:r>
              <a:rPr lang="en-US" sz="2400" b="0" i="0" u="none" strike="noStrike" baseline="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(GNN)</a:t>
            </a:r>
            <a:endParaRPr lang="en-US" sz="2400" b="0" i="0" u="none" strike="noStrike" baseline="0" dirty="0"/>
          </a:p>
          <a:p>
            <a:pPr lvl="1">
              <a:spcAft>
                <a:spcPts val="300"/>
              </a:spcAft>
            </a:pP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Transformer</a:t>
            </a:r>
          </a:p>
          <a:p>
            <a:pPr algn="l">
              <a:spcAft>
                <a:spcPts val="300"/>
              </a:spcAft>
            </a:pPr>
            <a:r>
              <a:rPr lang="en-US" sz="2400" b="0" i="0" u="none" strike="noStrike" baseline="0" dirty="0" err="1"/>
              <a:t>Học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sâu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có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ứng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dụng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rộng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rãi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trong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thị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giác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máy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tính</a:t>
            </a:r>
            <a:r>
              <a:rPr lang="en-US" sz="2400" b="0" i="0" u="none" strike="noStrike" baseline="0" dirty="0"/>
              <a:t>, </a:t>
            </a:r>
            <a:r>
              <a:rPr lang="en-US" sz="2400" b="0" i="0" u="none" strike="noStrike" baseline="0" dirty="0" err="1"/>
              <a:t>xử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lý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ngôn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ngữ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tự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nhiên</a:t>
            </a:r>
            <a:r>
              <a:rPr lang="en-US" sz="2400" b="0" i="0" u="none" strike="noStrike" baseline="0" dirty="0"/>
              <a:t>, </a:t>
            </a:r>
            <a:r>
              <a:rPr lang="en-US" sz="2400" b="0" i="0" u="none" strike="noStrike" baseline="0" dirty="0" err="1"/>
              <a:t>dịch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máy</a:t>
            </a:r>
            <a:r>
              <a:rPr lang="en-US" sz="2400" b="0" i="0" u="none" strike="noStrike" baseline="0" dirty="0"/>
              <a:t>, </a:t>
            </a:r>
            <a:r>
              <a:rPr lang="en-US" sz="2400" b="0" i="0" u="none" strike="noStrike" baseline="0" dirty="0" err="1"/>
              <a:t>phân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tích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mạng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xã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hội</a:t>
            </a:r>
            <a:r>
              <a:rPr lang="en-US" sz="2400" b="0" i="0" u="none" strike="noStrike" baseline="0" dirty="0"/>
              <a:t>, </a:t>
            </a:r>
            <a:r>
              <a:rPr lang="en-US" sz="2400" b="0" i="0" u="none" strike="noStrike" baseline="0" dirty="0" err="1"/>
              <a:t>và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nhiều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lĩnh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vực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khác</a:t>
            </a:r>
            <a:endParaRPr lang="en-US" sz="2400" b="0" i="0" u="none" strike="noStrike" baseline="0" dirty="0"/>
          </a:p>
          <a:p>
            <a:pPr algn="l">
              <a:spcAft>
                <a:spcPts val="300"/>
              </a:spcAft>
            </a:pP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sâu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nhiệm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phá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endParaRPr lang="en-US" sz="2400" b="0" i="0" u="none" strike="noStrike" baseline="0" dirty="0"/>
          </a:p>
          <a:p>
            <a:pPr lvl="1">
              <a:spcAft>
                <a:spcPts val="300"/>
              </a:spcAft>
            </a:pPr>
            <a:r>
              <a:rPr lang="en-US" sz="2400" b="0" i="0" u="none" strike="noStrike" baseline="0" dirty="0" err="1"/>
              <a:t>Ví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dụ</a:t>
            </a:r>
            <a:r>
              <a:rPr lang="en-US" sz="2400" b="0" i="0" u="none" strike="noStrike" baseline="0" dirty="0"/>
              <a:t>: </a:t>
            </a:r>
            <a:r>
              <a:rPr lang="en-US" sz="2400" b="0" i="0" u="none" strike="noStrike" baseline="0" dirty="0" err="1"/>
              <a:t>phân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loại</a:t>
            </a:r>
            <a:r>
              <a:rPr lang="en-US" sz="2400" b="0" i="0" u="none" strike="noStrike" baseline="0" dirty="0"/>
              <a:t>, </a:t>
            </a:r>
            <a:r>
              <a:rPr lang="en-US" sz="2400" b="0" i="0" u="none" strike="noStrike" baseline="0" dirty="0" err="1"/>
              <a:t>phân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cụm</a:t>
            </a:r>
            <a:r>
              <a:rPr lang="en-US" sz="2400" b="0" i="0" u="none" strike="noStrike" baseline="0" dirty="0"/>
              <a:t>, </a:t>
            </a:r>
            <a:r>
              <a:rPr lang="en-US" sz="2400" b="0" i="0" u="none" strike="noStrike" baseline="0" dirty="0" err="1"/>
              <a:t>phát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hiện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ngoại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lệ</a:t>
            </a:r>
            <a:r>
              <a:rPr lang="en-US" sz="2400" b="0" i="0" u="none" strike="noStrike" baseline="0" dirty="0"/>
              <a:t>, </a:t>
            </a:r>
            <a:r>
              <a:rPr lang="en-US" sz="2400" b="0" i="0" u="none" strike="noStrike" baseline="0" dirty="0" err="1"/>
              <a:t>và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học</a:t>
            </a:r>
            <a:r>
              <a:rPr lang="en-US" sz="2400" b="0" i="0" u="none" strike="noStrike" baseline="0" dirty="0"/>
              <a:t> tang </a:t>
            </a:r>
            <a:r>
              <a:rPr lang="en-US" sz="2400" b="0" i="0" u="none" strike="noStrike" baseline="0" dirty="0" err="1"/>
              <a:t>cường</a:t>
            </a:r>
            <a:endParaRPr lang="en-US" altLang="en-US" sz="2400" dirty="0"/>
          </a:p>
        </p:txBody>
      </p:sp>
      <p:pic>
        <p:nvPicPr>
          <p:cNvPr id="4098" name="Picture 2" descr="Demystifying deep learning – TechTalks">
            <a:extLst>
              <a:ext uri="{FF2B5EF4-FFF2-40B4-BE49-F238E27FC236}">
                <a16:creationId xmlns:a16="http://schemas.microsoft.com/office/drawing/2014/main" id="{02177DCF-9FD0-4BFC-414F-5FAA1F557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870" y="2163780"/>
            <a:ext cx="3911097" cy="219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206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https://www.mathworks.com/matlabcentral/mlc-downloads/downloads/submissions/34795/versions/7/screensh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270" y="4269457"/>
            <a:ext cx="3343755" cy="250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photos1.blogger.com/x/blogger/5682/4111/1600/485624/Multivariate%20Outlier%20Ex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424" y="4018760"/>
            <a:ext cx="4991580" cy="275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546847" y="304800"/>
            <a:ext cx="11080377" cy="6350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ngoại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847" y="1195295"/>
            <a:ext cx="8308602" cy="3706906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 err="1"/>
              <a:t>Phân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tích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ngoại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lệ</a:t>
            </a:r>
            <a:endParaRPr lang="en-US" altLang="en-US" sz="2400" dirty="0"/>
          </a:p>
          <a:p>
            <a:pPr lvl="1" eaLnBrk="1" hangingPunct="1">
              <a:lnSpc>
                <a:spcPct val="110000"/>
              </a:lnSpc>
            </a:pPr>
            <a:r>
              <a:rPr lang="vi-VN" altLang="en-US" sz="2400" dirty="0">
                <a:latin typeface="Calibri (Body)"/>
                <a:cs typeface="Calibri" panose="020F0502020204030204" pitchFamily="34" charset="0"/>
              </a:rPr>
              <a:t>Ngoại lệ: Một đối tượng dữ liệu không tuân theo hành vi chung của dữ liệu</a:t>
            </a:r>
            <a:endParaRPr lang="en-US" altLang="en-US" sz="2400" dirty="0">
              <a:latin typeface="Calibri (Body)"/>
              <a:cs typeface="Calibri" panose="020F0502020204030204" pitchFamily="34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err="1"/>
              <a:t>Nhiễu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hoặc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ngoại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lệ</a:t>
            </a:r>
            <a:r>
              <a:rPr lang="en-US" altLang="en-US" sz="2400" dirty="0"/>
              <a:t>?</a:t>
            </a:r>
            <a:r>
              <a:rPr lang="en-US" altLang="en-US" sz="2400" dirty="0">
                <a:cs typeface="Tahoma" panose="020B0604030504040204" pitchFamily="34" charset="0"/>
              </a:rPr>
              <a:t>―</a:t>
            </a:r>
            <a:r>
              <a:rPr lang="en-US" altLang="en-US" sz="2400" dirty="0" err="1">
                <a:cs typeface="Tahoma" panose="020B0604030504040204" pitchFamily="34" charset="0"/>
              </a:rPr>
              <a:t>Rác</a:t>
            </a:r>
            <a:r>
              <a:rPr lang="en-US" altLang="en-US" sz="2400" dirty="0">
                <a:cs typeface="Tahoma" panose="020B0604030504040204" pitchFamily="34" charset="0"/>
              </a:rPr>
              <a:t> </a:t>
            </a:r>
            <a:r>
              <a:rPr lang="en-US" altLang="en-US" sz="2400" dirty="0" err="1">
                <a:cs typeface="Tahoma" panose="020B0604030504040204" pitchFamily="34" charset="0"/>
              </a:rPr>
              <a:t>của</a:t>
            </a:r>
            <a:r>
              <a:rPr lang="en-US" altLang="en-US" sz="2400" dirty="0">
                <a:cs typeface="Tahoma" panose="020B0604030504040204" pitchFamily="34" charset="0"/>
              </a:rPr>
              <a:t> </a:t>
            </a:r>
            <a:r>
              <a:rPr lang="en-US" altLang="en-US" sz="2400" dirty="0" err="1">
                <a:cs typeface="Tahoma" panose="020B0604030504040204" pitchFamily="34" charset="0"/>
              </a:rPr>
              <a:t>người</a:t>
            </a:r>
            <a:r>
              <a:rPr lang="en-US" altLang="en-US" sz="2400" dirty="0">
                <a:cs typeface="Tahoma" panose="020B0604030504040204" pitchFamily="34" charset="0"/>
              </a:rPr>
              <a:t> </a:t>
            </a:r>
            <a:r>
              <a:rPr lang="en-US" altLang="en-US" sz="2400" dirty="0" err="1">
                <a:cs typeface="Tahoma" panose="020B0604030504040204" pitchFamily="34" charset="0"/>
              </a:rPr>
              <a:t>ngày</a:t>
            </a:r>
            <a:r>
              <a:rPr lang="en-US" altLang="en-US" sz="2400" dirty="0">
                <a:cs typeface="Tahoma" panose="020B0604030504040204" pitchFamily="34" charset="0"/>
              </a:rPr>
              <a:t> </a:t>
            </a:r>
            <a:r>
              <a:rPr lang="en-US" altLang="en-US" sz="2400" dirty="0" err="1">
                <a:cs typeface="Tahoma" panose="020B0604030504040204" pitchFamily="34" charset="0"/>
              </a:rPr>
              <a:t>có</a:t>
            </a:r>
            <a:r>
              <a:rPr lang="en-US" altLang="en-US" sz="2400" dirty="0">
                <a:cs typeface="Tahoma" panose="020B0604030504040204" pitchFamily="34" charset="0"/>
              </a:rPr>
              <a:t> </a:t>
            </a:r>
            <a:r>
              <a:rPr lang="en-US" altLang="en-US" sz="2400" dirty="0" err="1">
                <a:cs typeface="Tahoma" panose="020B0604030504040204" pitchFamily="34" charset="0"/>
              </a:rPr>
              <a:t>thể</a:t>
            </a:r>
            <a:r>
              <a:rPr lang="en-US" altLang="en-US" sz="2400" dirty="0">
                <a:cs typeface="Tahoma" panose="020B0604030504040204" pitchFamily="34" charset="0"/>
              </a:rPr>
              <a:t> </a:t>
            </a:r>
            <a:r>
              <a:rPr lang="en-US" altLang="en-US" sz="2400" dirty="0" err="1">
                <a:cs typeface="Tahoma" panose="020B0604030504040204" pitchFamily="34" charset="0"/>
              </a:rPr>
              <a:t>là</a:t>
            </a:r>
            <a:r>
              <a:rPr lang="en-US" altLang="en-US" sz="2400" dirty="0">
                <a:cs typeface="Tahoma" panose="020B0604030504040204" pitchFamily="34" charset="0"/>
              </a:rPr>
              <a:t> </a:t>
            </a:r>
            <a:r>
              <a:rPr lang="en-US" altLang="en-US" sz="2400" dirty="0" err="1">
                <a:cs typeface="Tahoma" panose="020B0604030504040204" pitchFamily="34" charset="0"/>
              </a:rPr>
              <a:t>tài</a:t>
            </a:r>
            <a:r>
              <a:rPr lang="en-US" altLang="en-US" sz="2400" dirty="0">
                <a:cs typeface="Tahoma" panose="020B0604030504040204" pitchFamily="34" charset="0"/>
              </a:rPr>
              <a:t> </a:t>
            </a:r>
            <a:r>
              <a:rPr lang="en-US" altLang="en-US" sz="2400" dirty="0" err="1">
                <a:cs typeface="Tahoma" panose="020B0604030504040204" pitchFamily="34" charset="0"/>
              </a:rPr>
              <a:t>nguyên</a:t>
            </a:r>
            <a:r>
              <a:rPr lang="en-US" altLang="en-US" sz="2400" dirty="0">
                <a:cs typeface="Tahoma" panose="020B0604030504040204" pitchFamily="34" charset="0"/>
              </a:rPr>
              <a:t> </a:t>
            </a:r>
            <a:r>
              <a:rPr lang="en-US" altLang="en-US" sz="2400" dirty="0" err="1">
                <a:cs typeface="Tahoma" panose="020B0604030504040204" pitchFamily="34" charset="0"/>
              </a:rPr>
              <a:t>của</a:t>
            </a:r>
            <a:r>
              <a:rPr lang="en-US" altLang="en-US" sz="2400" dirty="0">
                <a:cs typeface="Tahoma" panose="020B0604030504040204" pitchFamily="34" charset="0"/>
              </a:rPr>
              <a:t> </a:t>
            </a:r>
            <a:r>
              <a:rPr lang="en-US" altLang="en-US" sz="2400" dirty="0" err="1">
                <a:cs typeface="Tahoma" panose="020B0604030504040204" pitchFamily="34" charset="0"/>
              </a:rPr>
              <a:t>người</a:t>
            </a:r>
            <a:r>
              <a:rPr lang="en-US" altLang="en-US" sz="2400" dirty="0">
                <a:cs typeface="Tahoma" panose="020B0604030504040204" pitchFamily="34" charset="0"/>
              </a:rPr>
              <a:t> </a:t>
            </a:r>
            <a:r>
              <a:rPr lang="en-US" altLang="en-US" sz="2400" dirty="0" err="1">
                <a:cs typeface="Tahoma" panose="020B0604030504040204" pitchFamily="34" charset="0"/>
              </a:rPr>
              <a:t>khác</a:t>
            </a:r>
            <a:endParaRPr lang="en-US" altLang="en-US" sz="2400" dirty="0">
              <a:cs typeface="Tahoma" panose="020B0604030504040204" pitchFamily="34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phương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pháp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phân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tích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cụm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phân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tích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hồi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quy</a:t>
            </a:r>
            <a:r>
              <a:rPr lang="en-US" altLang="en-US" sz="2400" dirty="0"/>
              <a:t>, …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err="1"/>
              <a:t>Hữu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ích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trong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phát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hiện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lận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phân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tích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sự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kiện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hiếm</a:t>
            </a:r>
            <a:endParaRPr lang="en-US" altLang="en-US" sz="2400" dirty="0"/>
          </a:p>
        </p:txBody>
      </p:sp>
      <p:pic>
        <p:nvPicPr>
          <p:cNvPr id="8194" name="Picture 2" descr="Image result for outlier analysi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060" y="1195295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597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planopedia.com/wp-content/uploads/2014/10/trend-analysi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552" y="1198537"/>
            <a:ext cx="3594053" cy="269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91999" cy="9144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r>
              <a:rPr lang="en-US" alt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phá</a:t>
            </a:r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, xu </a:t>
            </a:r>
            <a:r>
              <a:rPr lang="en-US" alt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endParaRPr lang="en-US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4775" y="1362634"/>
            <a:ext cx="8884026" cy="5163671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en-US" sz="2400" dirty="0" err="1"/>
              <a:t>Phân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tích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chuỗi</a:t>
            </a:r>
            <a:r>
              <a:rPr lang="en-US" altLang="en-US" sz="2400" dirty="0"/>
              <a:t>, xu </a:t>
            </a:r>
            <a:r>
              <a:rPr lang="en-US" altLang="en-US" sz="2400" dirty="0" err="1"/>
              <a:t>hướng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tiến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hóa</a:t>
            </a:r>
            <a:endParaRPr lang="en-US" altLang="en-US" sz="2400" dirty="0"/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 err="1"/>
              <a:t>Phân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tích</a:t>
            </a:r>
            <a:r>
              <a:rPr lang="en-US" altLang="en-US" sz="2400" dirty="0"/>
              <a:t> xu </a:t>
            </a:r>
            <a:r>
              <a:rPr lang="en-US" altLang="en-US" sz="2400" dirty="0" err="1"/>
              <a:t>hướng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choỗi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gian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độ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lệch</a:t>
            </a:r>
            <a:endParaRPr lang="en-US" altLang="en-US" sz="2400" dirty="0"/>
          </a:p>
          <a:p>
            <a:pPr lvl="2"/>
            <a:r>
              <a:rPr lang="en-US" altLang="en-US" sz="2400" dirty="0" err="1"/>
              <a:t>Ví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hồi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dự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báo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trị</a:t>
            </a:r>
            <a:endParaRPr lang="en-US" altLang="en-US" sz="2400" dirty="0"/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 err="1"/>
              <a:t>Khai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mẫu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tuần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tự</a:t>
            </a:r>
            <a:endParaRPr lang="en-US" altLang="en-US" sz="2400" dirty="0"/>
          </a:p>
          <a:p>
            <a:pPr lvl="2" eaLnBrk="1" hangingPunct="1">
              <a:lnSpc>
                <a:spcPct val="100000"/>
              </a:lnSpc>
            </a:pPr>
            <a:r>
              <a:rPr lang="en-US" altLang="en-US" sz="2400" dirty="0" err="1"/>
              <a:t>Ví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mua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máy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ảnh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số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thì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mua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thẻ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bộ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nhớ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lớn</a:t>
            </a:r>
            <a:endParaRPr lang="en-US" altLang="en-US" sz="2400" dirty="0"/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 err="1"/>
              <a:t>Phân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tích</a:t>
            </a:r>
            <a:r>
              <a:rPr lang="en-US" altLang="en-US" sz="2400" dirty="0"/>
              <a:t> chu </a:t>
            </a:r>
            <a:r>
              <a:rPr lang="en-US" altLang="en-US" sz="2400" dirty="0" err="1"/>
              <a:t>kỳ</a:t>
            </a:r>
            <a:endParaRPr lang="en-US" altLang="en-US" sz="2400" dirty="0"/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 err="1"/>
              <a:t>Các</a:t>
            </a:r>
            <a:r>
              <a:rPr lang="en-US" altLang="en-US" sz="2400" dirty="0"/>
              <a:t> motif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tích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choỗi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sinh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học</a:t>
            </a:r>
            <a:endParaRPr lang="en-US" altLang="en-US" sz="2400" dirty="0"/>
          </a:p>
          <a:p>
            <a:pPr lvl="2" eaLnBrk="1" hangingPunct="1">
              <a:lnSpc>
                <a:spcPct val="100000"/>
              </a:lnSpc>
            </a:pPr>
            <a:r>
              <a:rPr lang="en-US" altLang="en-US" sz="2400" dirty="0"/>
              <a:t>Motif </a:t>
            </a:r>
            <a:r>
              <a:rPr lang="en-US" altLang="en-US" sz="2400" dirty="0" err="1"/>
              <a:t>xấp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xỉ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motif </a:t>
            </a:r>
            <a:r>
              <a:rPr lang="en-US" altLang="en-US" sz="2400" dirty="0" err="1"/>
              <a:t>liên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tiếp</a:t>
            </a:r>
            <a:endParaRPr lang="en-US" altLang="en-US" sz="2400" dirty="0"/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 err="1"/>
              <a:t>Phân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tích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dựa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sự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tương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đồng</a:t>
            </a:r>
            <a:endParaRPr lang="en-US" altLang="en-US" sz="2400" dirty="0"/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 err="1"/>
              <a:t>Khai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luồng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endParaRPr lang="en-US" altLang="en-US" sz="2400" dirty="0"/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luồng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thứ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tự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thay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đổi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theo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gian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vô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hạn</a:t>
            </a:r>
            <a:endParaRPr lang="en-US" altLang="en-US" sz="2400" dirty="0"/>
          </a:p>
        </p:txBody>
      </p:sp>
      <p:pic>
        <p:nvPicPr>
          <p:cNvPr id="5" name="time series.png"/>
          <p:cNvPicPr>
            <a:picLocks noChangeAspect="1"/>
          </p:cNvPicPr>
          <p:nvPr/>
        </p:nvPicPr>
        <p:blipFill>
          <a:blip r:embed="rId4"/>
          <a:srcRect l="5041"/>
          <a:stretch>
            <a:fillRect/>
          </a:stretch>
        </p:blipFill>
        <p:spPr>
          <a:xfrm>
            <a:off x="8638684" y="3916034"/>
            <a:ext cx="2860860" cy="277436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61810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email-networ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98" y="1253141"/>
            <a:ext cx="4042611" cy="3857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591671" y="152400"/>
            <a:ext cx="10936941" cy="914400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phá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506" y="1066800"/>
            <a:ext cx="10950388" cy="5692588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en-US" sz="2400" dirty="0" err="1"/>
              <a:t>Khai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đồ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thị</a:t>
            </a:r>
            <a:endParaRPr lang="en-US" altLang="en-US" sz="2400" dirty="0"/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 err="1"/>
              <a:t>Tìm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đồ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thị</a:t>
            </a:r>
            <a:r>
              <a:rPr lang="en-US" altLang="en-US" sz="2400" dirty="0"/>
              <a:t> con </a:t>
            </a:r>
            <a:r>
              <a:rPr lang="en-US" altLang="en-US" sz="2400" dirty="0" err="1"/>
              <a:t>phổ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biến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ví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hợp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chất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hóa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học</a:t>
            </a:r>
            <a:r>
              <a:rPr lang="en-US" altLang="en-US" sz="2400" dirty="0"/>
              <a:t>), </a:t>
            </a:r>
            <a:r>
              <a:rPr lang="en-US" altLang="en-US" sz="2400" dirty="0" err="1"/>
              <a:t>cây</a:t>
            </a:r>
            <a:r>
              <a:rPr lang="en-US" altLang="en-US" sz="2400" dirty="0"/>
              <a:t> (XML), </a:t>
            </a:r>
            <a:r>
              <a:rPr lang="en-US" altLang="en-US" sz="2400" dirty="0" err="1"/>
              <a:t>cấu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trúc</a:t>
            </a:r>
            <a:r>
              <a:rPr lang="en-US" altLang="en-US" sz="2400" dirty="0"/>
              <a:t> con (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đoạn</a:t>
            </a:r>
            <a:r>
              <a:rPr lang="en-US" altLang="en-US" sz="2400" dirty="0"/>
              <a:t> web)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 err="1"/>
              <a:t>Phân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tích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thông</a:t>
            </a:r>
            <a:r>
              <a:rPr lang="en-US" altLang="en-US" sz="2400" dirty="0"/>
              <a:t> tin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 err="1"/>
              <a:t>Mạng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hội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đối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tượng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nút</a:t>
            </a:r>
            <a:r>
              <a:rPr lang="en-US" altLang="en-US" sz="2400" dirty="0"/>
              <a:t>) and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hệ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cạnh</a:t>
            </a:r>
            <a:r>
              <a:rPr lang="en-US" altLang="en-US" sz="2400" dirty="0"/>
              <a:t>)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2400" dirty="0" err="1"/>
              <a:t>Ví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mạng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trong</a:t>
            </a:r>
            <a:r>
              <a:rPr lang="en-US" altLang="en-US" sz="2400" dirty="0"/>
              <a:t> khoa </a:t>
            </a:r>
            <a:r>
              <a:rPr lang="en-US" altLang="en-US" sz="2400" dirty="0" err="1"/>
              <a:t>học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máy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tính</a:t>
            </a:r>
            <a:endParaRPr lang="en-US" altLang="en-US" sz="2400" dirty="0"/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 err="1"/>
              <a:t>Mạng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không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đồng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nhất</a:t>
            </a:r>
            <a:endParaRPr lang="en-US" altLang="en-US" sz="2400" dirty="0"/>
          </a:p>
          <a:p>
            <a:pPr lvl="2" eaLnBrk="1" hangingPunct="1">
              <a:lnSpc>
                <a:spcPct val="100000"/>
              </a:lnSpc>
            </a:pPr>
            <a:r>
              <a:rPr lang="en-US" altLang="en-US" sz="2400" dirty="0" err="1"/>
              <a:t>Một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người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thuộc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nhiều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thông</a:t>
            </a:r>
            <a:r>
              <a:rPr lang="en-US" altLang="en-US" sz="2400" dirty="0"/>
              <a:t> tin </a:t>
            </a:r>
            <a:r>
              <a:rPr lang="en-US" altLang="en-US" sz="2400" dirty="0" err="1"/>
              <a:t>khác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nhau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bạn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bè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gia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đình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bạn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cùng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lớp</a:t>
            </a:r>
            <a:r>
              <a:rPr lang="en-US" altLang="en-US" sz="2400" dirty="0"/>
              <a:t>, …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kết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mang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nhiều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thông</a:t>
            </a:r>
            <a:r>
              <a:rPr lang="en-US" altLang="en-US" sz="2400" dirty="0"/>
              <a:t> tin </a:t>
            </a:r>
            <a:r>
              <a:rPr lang="en-US" altLang="en-US" sz="2400" dirty="0" err="1"/>
              <a:t>ngữ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nghĩa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khai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thông</a:t>
            </a:r>
            <a:r>
              <a:rPr lang="en-US" altLang="en-US" sz="2400" dirty="0"/>
              <a:t> tin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 err="1"/>
              <a:t>Khai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thác</a:t>
            </a:r>
            <a:r>
              <a:rPr lang="en-US" altLang="en-US" sz="2400" dirty="0"/>
              <a:t> web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Web </a:t>
            </a:r>
            <a:r>
              <a:rPr lang="en-US" altLang="en-US" sz="2400" dirty="0" err="1"/>
              <a:t>là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thông</a:t>
            </a:r>
            <a:r>
              <a:rPr lang="en-US" altLang="en-US" sz="2400" dirty="0"/>
              <a:t> tin </a:t>
            </a:r>
            <a:r>
              <a:rPr lang="en-US" altLang="en-US" sz="2400" dirty="0" err="1"/>
              <a:t>lớn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từ</a:t>
            </a:r>
            <a:r>
              <a:rPr lang="en-US" altLang="en-US" sz="2400" dirty="0"/>
              <a:t> PageRank </a:t>
            </a:r>
            <a:r>
              <a:rPr lang="en-US" altLang="en-US" sz="2400" dirty="0" err="1"/>
              <a:t>đến</a:t>
            </a:r>
            <a:r>
              <a:rPr lang="en-US" altLang="en-US" sz="2400" dirty="0"/>
              <a:t> Google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 err="1"/>
              <a:t>Phân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tích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thông</a:t>
            </a:r>
            <a:r>
              <a:rPr lang="en-US" altLang="en-US" sz="2400" dirty="0"/>
              <a:t> tin </a:t>
            </a:r>
            <a:r>
              <a:rPr lang="en-US" altLang="en-US" sz="2400" dirty="0" err="1"/>
              <a:t>trên</a:t>
            </a:r>
            <a:r>
              <a:rPr lang="en-US" altLang="en-US" sz="2400" dirty="0"/>
              <a:t> Web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2400" dirty="0" err="1"/>
              <a:t>Khám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cộng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đồng</a:t>
            </a:r>
            <a:r>
              <a:rPr lang="en-US" altLang="en-US" sz="2400" dirty="0"/>
              <a:t> Web, </a:t>
            </a:r>
            <a:r>
              <a:rPr lang="en-US" altLang="en-US" sz="2400" dirty="0" err="1"/>
              <a:t>khai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dư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luận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khai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thói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quen</a:t>
            </a:r>
            <a:r>
              <a:rPr lang="en-US" alt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940126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045" y="1143000"/>
            <a:ext cx="10874855" cy="5257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sz="2400" dirty="0" err="1"/>
              <a:t>Tất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kiến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thức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khám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được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đều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thú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vị</a:t>
            </a:r>
            <a:r>
              <a:rPr lang="en-US" altLang="en-US" sz="2400" dirty="0"/>
              <a:t>?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 err="1"/>
              <a:t>Có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loại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một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lượng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lớn</a:t>
            </a:r>
            <a:r>
              <a:rPr lang="en-US" altLang="en-US" sz="2400" dirty="0"/>
              <a:t> “</a:t>
            </a:r>
            <a:r>
              <a:rPr lang="en-US" altLang="en-US" sz="2400" dirty="0" err="1"/>
              <a:t>mẫu</a:t>
            </a:r>
            <a:r>
              <a:rPr lang="en-US" altLang="en-US" sz="2400" dirty="0"/>
              <a:t>”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 err="1"/>
              <a:t>Một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số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loại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chỉ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phù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hợp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không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chiều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cụ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thể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thời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gian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vị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trí</a:t>
            </a:r>
            <a:r>
              <a:rPr lang="en-US" altLang="en-US" sz="2400" dirty="0"/>
              <a:t>, …)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 err="1"/>
              <a:t>Một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số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loại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nhất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thời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không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tiêu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biểu</a:t>
            </a:r>
            <a:r>
              <a:rPr lang="en-US" altLang="en-US" sz="2400" dirty="0"/>
              <a:t>, …</a:t>
            </a:r>
          </a:p>
          <a:p>
            <a:pPr>
              <a:spcAft>
                <a:spcPts val="600"/>
              </a:spcAft>
            </a:pPr>
            <a:r>
              <a:rPr lang="en-US" altLang="en-US" sz="2400" dirty="0" err="1"/>
              <a:t>Đánh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kiến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thức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khám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được</a:t>
            </a:r>
            <a:r>
              <a:rPr lang="en-US" altLang="en-US" sz="2400" dirty="0"/>
              <a:t> </a:t>
            </a:r>
            <a:r>
              <a:rPr lang="en-US" altLang="en-US" sz="2400" dirty="0">
                <a:cs typeface="Arial" panose="020B0604020202020204" pitchFamily="34" charset="0"/>
              </a:rPr>
              <a:t>→ </a:t>
            </a:r>
            <a:r>
              <a:rPr lang="en-US" altLang="en-US" sz="2400" dirty="0" err="1">
                <a:cs typeface="Arial" panose="020B0604020202020204" pitchFamily="34" charset="0"/>
              </a:rPr>
              <a:t>chỉ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tập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trung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khai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thác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kiến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thức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thú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vị</a:t>
            </a:r>
            <a:r>
              <a:rPr lang="en-US" altLang="en-US" sz="2400" dirty="0">
                <a:cs typeface="Arial" panose="020B0604020202020204" pitchFamily="34" charset="0"/>
              </a:rPr>
              <a:t>?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 err="1"/>
              <a:t>Mô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dự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báo</a:t>
            </a:r>
            <a:endParaRPr lang="en-US" altLang="en-US" sz="2400" dirty="0"/>
          </a:p>
          <a:p>
            <a:pPr lvl="1">
              <a:spcAft>
                <a:spcPts val="600"/>
              </a:spcAft>
            </a:pPr>
            <a:r>
              <a:rPr lang="en-US" altLang="en-US" sz="2400" dirty="0" err="1"/>
              <a:t>Phạm</a:t>
            </a:r>
            <a:r>
              <a:rPr lang="en-US" altLang="en-US" sz="2400" dirty="0"/>
              <a:t> vi / </a:t>
            </a:r>
            <a:r>
              <a:rPr lang="en-US" altLang="en-US" sz="2400" dirty="0" err="1"/>
              <a:t>Độ</a:t>
            </a:r>
            <a:r>
              <a:rPr lang="en-US" altLang="en-US" sz="2400" dirty="0"/>
              <a:t> bao </a:t>
            </a:r>
            <a:r>
              <a:rPr lang="en-US" altLang="en-US" sz="2400" dirty="0" err="1"/>
              <a:t>phủ</a:t>
            </a:r>
            <a:endParaRPr lang="en-US" altLang="en-US" sz="2400" dirty="0"/>
          </a:p>
          <a:p>
            <a:pPr lvl="1">
              <a:spcAft>
                <a:spcPts val="600"/>
              </a:spcAft>
            </a:pPr>
            <a:r>
              <a:rPr lang="en-US" altLang="en-US" sz="2400" dirty="0" err="1"/>
              <a:t>Tính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điển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hình</a:t>
            </a:r>
            <a:r>
              <a:rPr lang="en-US" altLang="en-US" sz="2400" dirty="0"/>
              <a:t> hay </a:t>
            </a:r>
            <a:r>
              <a:rPr lang="en-US" altLang="en-US" sz="2400" dirty="0" err="1"/>
              <a:t>mới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lạ</a:t>
            </a:r>
            <a:endParaRPr lang="en-US" altLang="en-US" sz="2400" dirty="0"/>
          </a:p>
          <a:p>
            <a:pPr lvl="1">
              <a:spcAft>
                <a:spcPts val="600"/>
              </a:spcAft>
            </a:pPr>
            <a:r>
              <a:rPr lang="en-US" altLang="en-US" sz="2400" dirty="0" err="1"/>
              <a:t>Độ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chính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xác</a:t>
            </a:r>
            <a:endParaRPr lang="en-US" altLang="en-US" sz="2400" dirty="0"/>
          </a:p>
          <a:p>
            <a:pPr lvl="1">
              <a:spcAft>
                <a:spcPts val="600"/>
              </a:spcAft>
            </a:pPr>
            <a:r>
              <a:rPr lang="en-US" altLang="en-US" sz="2400" dirty="0" err="1"/>
              <a:t>Tính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kịp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thời</a:t>
            </a:r>
            <a:endParaRPr lang="en-US" altLang="en-US" sz="2400" dirty="0"/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…</a:t>
            </a:r>
          </a:p>
        </p:txBody>
      </p:sp>
      <p:pic>
        <p:nvPicPr>
          <p:cNvPr id="10242" name="Picture 2" descr="http://ieg.worldbankgroup.org/Data/knowledge_bann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853" y="4117397"/>
            <a:ext cx="4629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545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4118" y="266700"/>
            <a:ext cx="11591364" cy="7620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en-US" alt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phá</a:t>
            </a:r>
            <a:r>
              <a:rPr lang="en-US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tụ</a:t>
            </a:r>
            <a:r>
              <a:rPr lang="en-US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lĩnh</a:t>
            </a:r>
            <a:r>
              <a:rPr lang="en-US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endParaRPr lang="en-US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0D8C16-FDF1-8962-8B06-F99A34BA3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43" y="1417281"/>
            <a:ext cx="10523539" cy="491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47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36495" y="304799"/>
            <a:ext cx="10981764" cy="77993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phá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tụ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lĩnh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en-U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495" y="1295400"/>
            <a:ext cx="10892117" cy="518160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en-US" sz="2400" dirty="0" err="1"/>
              <a:t>Lượng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rất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lớn</a:t>
            </a:r>
            <a:endParaRPr lang="en-US" altLang="en-US" sz="2400" dirty="0"/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thuật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toán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phải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năng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mở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rộng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lý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lớn</a:t>
            </a:r>
            <a:endParaRPr lang="en-US" altLang="en-US" sz="2400" dirty="0"/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nhiều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chiều</a:t>
            </a:r>
            <a:r>
              <a:rPr lang="en-US" altLang="en-US" sz="2400" dirty="0"/>
              <a:t>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 err="1"/>
              <a:t>Mảng</a:t>
            </a:r>
            <a:r>
              <a:rPr lang="en-US" altLang="en-US" sz="2400" dirty="0"/>
              <a:t> vi </a:t>
            </a:r>
            <a:r>
              <a:rPr lang="en-US" altLang="en-US" sz="2400" dirty="0" err="1"/>
              <a:t>mô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hàng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chục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nghìn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chiều</a:t>
            </a:r>
            <a:endParaRPr lang="en-US" altLang="en-US" sz="2400" dirty="0"/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phức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tạp</a:t>
            </a:r>
            <a:endParaRPr lang="en-US" altLang="en-US" sz="2400" dirty="0"/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 err="1"/>
              <a:t>Luồng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cảm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biến</a:t>
            </a:r>
            <a:endParaRPr lang="en-US" altLang="en-US" sz="2400" dirty="0"/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chuỗi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gian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gian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tuần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tự</a:t>
            </a:r>
            <a:endParaRPr lang="en-US" altLang="en-US" sz="2400" dirty="0"/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cấu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trúc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đồ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thị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mạng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hội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thông</a:t>
            </a:r>
            <a:r>
              <a:rPr lang="en-US" altLang="en-US" sz="2400" dirty="0"/>
              <a:t> tin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liẹu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khong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gian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không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gian-thời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gian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đa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phương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tiện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văn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bản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 Web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phần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mềm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mô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phỏng</a:t>
            </a:r>
            <a:r>
              <a:rPr lang="en-US" altLang="en-US" sz="2400" dirty="0"/>
              <a:t> khoa </a:t>
            </a:r>
            <a:r>
              <a:rPr lang="en-US" altLang="en-US" sz="2400" dirty="0" err="1"/>
              <a:t>học</a:t>
            </a:r>
            <a:endParaRPr lang="en-US" altLang="en-US" sz="2400" dirty="0"/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ứng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tinh</a:t>
            </a:r>
            <a:r>
              <a:rPr lang="en-US" altLang="en-US" sz="2400" dirty="0"/>
              <a:t> vi</a:t>
            </a:r>
          </a:p>
        </p:txBody>
      </p:sp>
    </p:spTree>
    <p:extLst>
      <p:ext uri="{BB962C8B-B14F-4D97-AF65-F5344CB8AC3E}">
        <p14:creationId xmlns:p14="http://schemas.microsoft.com/office/powerpoint/2010/main" val="475532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phá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5118" y="1308847"/>
            <a:ext cx="1111583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 err="1"/>
              <a:t>Phân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tích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trang</a:t>
            </a:r>
            <a:r>
              <a:rPr lang="en-US" altLang="en-US" sz="2400" dirty="0"/>
              <a:t> Web: </a:t>
            </a:r>
            <a:r>
              <a:rPr lang="en-US" altLang="en-US" sz="2400" dirty="0" err="1"/>
              <a:t>phân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loại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phân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cụm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xếp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hạng</a:t>
            </a:r>
            <a:endParaRPr lang="en-US" altLang="en-US" sz="2400" dirty="0"/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err="1"/>
              <a:t>Phân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tích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đồng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giả</a:t>
            </a:r>
            <a:r>
              <a:rPr lang="en-US" altLang="en-US" sz="2400" dirty="0"/>
              <a:t> &amp; </a:t>
            </a:r>
            <a:r>
              <a:rPr lang="en-US" altLang="en-US" sz="2400" dirty="0" err="1"/>
              <a:t>hệ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thống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đề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xuất</a:t>
            </a:r>
            <a:endParaRPr lang="en-US" altLang="en-US" sz="2400" dirty="0"/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err="1"/>
              <a:t>Phân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tích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giỏ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hàng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tiếp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thị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hướng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mục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tiêu</a:t>
            </a:r>
            <a:endParaRPr lang="en-US" altLang="en-US" sz="2400" dirty="0"/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err="1"/>
              <a:t>Phân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tích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sinh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học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y </a:t>
            </a:r>
            <a:r>
              <a:rPr lang="en-US" altLang="en-US" sz="2400" dirty="0" err="1"/>
              <a:t>học</a:t>
            </a:r>
            <a:endParaRPr lang="en-US" altLang="en-US" sz="2400" dirty="0"/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err="1"/>
              <a:t>Kỹ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thuật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phần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mềm</a:t>
            </a:r>
            <a:endParaRPr lang="en-US" altLang="en-US" sz="2400" dirty="0"/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err="1"/>
              <a:t>Phân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tích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văn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bản</a:t>
            </a:r>
            <a:endParaRPr lang="en-US" altLang="en-US" sz="2400" dirty="0"/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err="1"/>
              <a:t>Phân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tích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hội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thông</a:t>
            </a:r>
            <a:r>
              <a:rPr lang="en-US" altLang="en-US" sz="2400" dirty="0"/>
              <a:t> tin</a:t>
            </a:r>
          </a:p>
          <a:p>
            <a:pPr>
              <a:lnSpc>
                <a:spcPct val="120000"/>
              </a:lnSpc>
            </a:pP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tính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năng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tích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hợp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sẵn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khai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ẩn</a:t>
            </a:r>
            <a:r>
              <a:rPr lang="en-US" altLang="en-US" sz="2400" dirty="0"/>
              <a:t>)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Google, Microsoft, LinkedIn, Meta, … </a:t>
            </a:r>
          </a:p>
          <a:p>
            <a:pPr>
              <a:lnSpc>
                <a:spcPct val="120000"/>
              </a:lnSpc>
            </a:pP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hệ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thống</a:t>
            </a:r>
            <a:r>
              <a:rPr lang="en-US" altLang="en-US" sz="2400" dirty="0"/>
              <a:t>/</a:t>
            </a:r>
            <a:r>
              <a:rPr lang="en-US" altLang="en-US" sz="2400" dirty="0" err="1"/>
              <a:t>công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cụ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chuyên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endParaRPr lang="en-US" altLang="en-US" sz="2400" dirty="0"/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SAS, MS SQL-Server Analysis Manager, Oracle Data Mining Tools)</a:t>
            </a:r>
          </a:p>
        </p:txBody>
      </p:sp>
      <p:pic>
        <p:nvPicPr>
          <p:cNvPr id="4098" name="Picture 2" descr="http://www.aia.es/wp-content/uploads/2012/09/recommendation_system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429" y="1308847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207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phá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xã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5118" y="1200205"/>
            <a:ext cx="10983318" cy="53454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b="0" i="0" u="none" strike="noStrike" baseline="0" dirty="0" err="1"/>
              <a:t>Công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nghệ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khai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thác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dữ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liệu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có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thể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mang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lại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lợi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ích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cho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xã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hội</a:t>
            </a:r>
            <a:endParaRPr lang="en-US" sz="2400" b="0" i="0" u="none" strike="noStrike" baseline="0" dirty="0"/>
          </a:p>
          <a:p>
            <a:pPr lvl="1">
              <a:lnSpc>
                <a:spcPct val="120000"/>
              </a:lnSpc>
            </a:pPr>
            <a:r>
              <a:rPr lang="en-US" sz="2400" b="0" i="0" u="none" strike="noStrike" baseline="0" dirty="0" err="1"/>
              <a:t>Ví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dụ</a:t>
            </a:r>
            <a:r>
              <a:rPr lang="en-US" sz="2400" b="0" i="0" u="none" strike="noStrike" baseline="0" dirty="0"/>
              <a:t>: </a:t>
            </a:r>
            <a:r>
              <a:rPr lang="en-US" sz="2400" b="0" i="0" u="none" strike="noStrike" baseline="0" dirty="0" err="1"/>
              <a:t>giúp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khám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phá</a:t>
            </a:r>
            <a:r>
              <a:rPr lang="en-US" sz="2400" b="0" i="0" u="none" strike="noStrike" baseline="0" dirty="0"/>
              <a:t> khoa </a:t>
            </a:r>
            <a:r>
              <a:rPr lang="en-US" sz="2400" b="0" i="0" u="none" strike="noStrike" baseline="0" dirty="0" err="1"/>
              <a:t>học</a:t>
            </a:r>
            <a:r>
              <a:rPr lang="en-US" sz="2400" b="0" i="0" u="none" strike="noStrike" baseline="0" dirty="0"/>
              <a:t>, </a:t>
            </a:r>
            <a:r>
              <a:rPr lang="en-US" sz="2400" b="0" i="0" u="none" strike="noStrike" baseline="0" dirty="0" err="1"/>
              <a:t>quản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lý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kinh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doanh</a:t>
            </a:r>
            <a:r>
              <a:rPr lang="en-US" sz="2400" b="0" i="0" u="none" strike="noStrike" baseline="0" dirty="0"/>
              <a:t>, </a:t>
            </a:r>
            <a:r>
              <a:rPr lang="en-US" sz="2400" b="0" i="0" u="none" strike="noStrike" baseline="0" dirty="0" err="1"/>
              <a:t>phục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hồi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nền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kinh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tế</a:t>
            </a:r>
            <a:r>
              <a:rPr lang="en-US" sz="2400" b="0" i="0" u="none" strike="noStrike" baseline="0" dirty="0"/>
              <a:t>, </a:t>
            </a:r>
            <a:r>
              <a:rPr lang="en-US" sz="2400" b="0" i="0" u="none" strike="noStrike" baseline="0" dirty="0" err="1"/>
              <a:t>và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bảo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vệ</a:t>
            </a:r>
            <a:r>
              <a:rPr lang="en-US" sz="2400" b="0" i="0" u="none" strike="noStrike" baseline="0" dirty="0"/>
              <a:t> an </a:t>
            </a:r>
            <a:r>
              <a:rPr lang="en-US" sz="2400" b="0" i="0" u="none" strike="noStrike" baseline="0" dirty="0" err="1"/>
              <a:t>ninh</a:t>
            </a:r>
            <a:r>
              <a:rPr lang="en-US" sz="2400" b="0" i="0" u="none" strike="noStrike" baseline="0" dirty="0"/>
              <a:t> (</a:t>
            </a:r>
            <a:r>
              <a:rPr lang="en-US" sz="2400" b="0" i="1" u="none" strike="noStrike" baseline="0" dirty="0" err="1"/>
              <a:t>ví</a:t>
            </a:r>
            <a:r>
              <a:rPr lang="en-US" sz="2400" b="0" i="1" u="none" strike="noStrike" baseline="0" dirty="0"/>
              <a:t> </a:t>
            </a:r>
            <a:r>
              <a:rPr lang="en-US" sz="2400" b="0" i="1" u="none" strike="noStrike" baseline="0" dirty="0" err="1"/>
              <a:t>dụ</a:t>
            </a:r>
            <a:r>
              <a:rPr lang="en-US" sz="2400" b="0" i="0" u="none" strike="noStrike" baseline="0" dirty="0"/>
              <a:t>, </a:t>
            </a:r>
            <a:r>
              <a:rPr lang="en-US" sz="2400" b="0" i="0" u="none" strike="noStrike" baseline="0" dirty="0" err="1"/>
              <a:t>phát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hiện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kẻ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xâm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nhập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và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tấn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công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mạng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theo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thời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gian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thực</a:t>
            </a:r>
            <a:r>
              <a:rPr lang="en-US" sz="2400" b="0" i="0" u="none" strike="noStrike" baseline="0" dirty="0"/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b="0" i="0" u="none" strike="noStrike" baseline="0" dirty="0" err="1"/>
              <a:t>Cần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đề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phòng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việc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lạm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dụng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khai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phá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dữ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liệu</a:t>
            </a:r>
            <a:endParaRPr lang="en-US" sz="2400" b="0" i="0" u="none" strike="noStrike" baseline="0" dirty="0"/>
          </a:p>
          <a:p>
            <a:pPr lvl="1"/>
            <a:r>
              <a:rPr lang="en-US" sz="2400" b="0" i="0" u="none" strike="noStrike" baseline="0" dirty="0" err="1"/>
              <a:t>Khai</a:t>
            </a:r>
            <a:r>
              <a:rPr lang="en-US" sz="2400" b="0" i="0" u="none" strike="noStrike" baseline="0" dirty="0"/>
              <a:t> </a:t>
            </a:r>
            <a:r>
              <a:rPr lang="en-US" sz="2400" dirty="0" err="1"/>
              <a:t>thác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nguy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vô</a:t>
            </a:r>
            <a:r>
              <a:rPr lang="en-US" sz="2400" dirty="0"/>
              <a:t> </a:t>
            </a:r>
            <a:r>
              <a:rPr lang="en-US" sz="2400" dirty="0" err="1"/>
              <a:t>tình</a:t>
            </a:r>
            <a:r>
              <a:rPr lang="en-US" sz="2400" dirty="0"/>
              <a:t> </a:t>
            </a:r>
            <a:r>
              <a:rPr lang="en-US" sz="2400" dirty="0" err="1"/>
              <a:t>tiết</a:t>
            </a:r>
            <a:r>
              <a:rPr lang="en-US" sz="2400" dirty="0"/>
              <a:t> </a:t>
            </a:r>
            <a:r>
              <a:rPr lang="en-US" sz="2400" dirty="0" err="1"/>
              <a:t>lộ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bí</a:t>
            </a:r>
            <a:r>
              <a:rPr lang="en-US" sz="2400" dirty="0"/>
              <a:t> </a:t>
            </a:r>
            <a:r>
              <a:rPr lang="en-US" sz="2400" dirty="0" err="1"/>
              <a:t>mật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doanh</a:t>
            </a:r>
            <a:r>
              <a:rPr lang="en-US" sz="2400" dirty="0"/>
              <a:t> </a:t>
            </a:r>
            <a:r>
              <a:rPr lang="en-US" sz="2400" dirty="0" err="1"/>
              <a:t>nghiệp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phủ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tiết</a:t>
            </a:r>
            <a:r>
              <a:rPr lang="en-US" sz="2400" dirty="0"/>
              <a:t> </a:t>
            </a:r>
            <a:r>
              <a:rPr lang="en-US" sz="2400" dirty="0" err="1"/>
              <a:t>lộ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cá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endParaRPr lang="en-US" sz="2400" b="0" i="0" u="none" strike="noStrike" baseline="0" dirty="0"/>
          </a:p>
          <a:p>
            <a:pPr algn="l"/>
            <a:r>
              <a:rPr lang="en-US" sz="2400" b="0" i="0" u="none" strike="noStrike" baseline="0" dirty="0" err="1"/>
              <a:t>Các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nghiên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cứ</a:t>
            </a:r>
            <a:r>
              <a:rPr lang="en-US" sz="2400" dirty="0" err="1"/>
              <a:t>u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an </a:t>
            </a:r>
            <a:r>
              <a:rPr lang="en-US" sz="2400" dirty="0" err="1"/>
              <a:t>ninh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phá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bố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thác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vệ</a:t>
            </a:r>
            <a:r>
              <a:rPr lang="en-US" sz="2400" dirty="0"/>
              <a:t> </a:t>
            </a:r>
            <a:r>
              <a:rPr lang="en-US" sz="2400" dirty="0" err="1"/>
              <a:t>quyền</a:t>
            </a:r>
            <a:r>
              <a:rPr lang="en-US" sz="2400" dirty="0"/>
              <a:t> </a:t>
            </a:r>
            <a:r>
              <a:rPr lang="en-US" sz="2400" dirty="0" err="1"/>
              <a:t>riêng</a:t>
            </a:r>
            <a:r>
              <a:rPr lang="en-US" sz="2400" dirty="0"/>
              <a:t> </a:t>
            </a:r>
            <a:r>
              <a:rPr lang="en-US" sz="2400" dirty="0" err="1"/>
              <a:t>tư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chủ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nghiên</a:t>
            </a:r>
            <a:r>
              <a:rPr lang="en-US" sz="2400" dirty="0"/>
              <a:t> </a:t>
            </a:r>
            <a:r>
              <a:rPr lang="en-US" sz="2400" dirty="0" err="1"/>
              <a:t>cứu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trọng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nay</a:t>
            </a:r>
            <a:endParaRPr lang="en-US" sz="2400" b="0" i="0" u="none" strike="noStrike" baseline="0" dirty="0"/>
          </a:p>
          <a:p>
            <a:pPr lvl="1"/>
            <a:r>
              <a:rPr lang="en-US" sz="2400" b="0" i="0" u="none" strike="noStrike" baseline="0" dirty="0" err="1"/>
              <a:t>Triết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lý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là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quan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sát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sự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nhạy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cảm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của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dữ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liệu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và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bảo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vệ</a:t>
            </a:r>
            <a:r>
              <a:rPr lang="en-US" sz="2400" b="0" i="0" u="none" strike="noStrike" baseline="0" dirty="0"/>
              <a:t> an </a:t>
            </a:r>
            <a:r>
              <a:rPr lang="en-US" sz="2400" b="0" i="0" u="none" strike="noStrike" baseline="0" dirty="0" err="1"/>
              <a:t>ninh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dữ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liệu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và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quyền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riêng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tư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của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mọi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người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trong</a:t>
            </a:r>
            <a:r>
              <a:rPr lang="en-US" sz="2400" b="0" i="0" u="none" strike="noStrike" baseline="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phá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endParaRPr lang="en-US" sz="24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75898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0039"/>
            <a:ext cx="12192000" cy="619125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phá</a:t>
            </a:r>
            <a:r>
              <a:rPr lang="en-US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599" y="1241969"/>
            <a:ext cx="11132746" cy="5212976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sz="2400" b="0" i="0" u="none" strike="noStrike" baseline="0" dirty="0" err="1"/>
              <a:t>Chúng</a:t>
            </a:r>
            <a:r>
              <a:rPr lang="en-US" sz="2400" b="0" i="0" u="none" strike="noStrike" baseline="0" dirty="0"/>
              <a:t> ta </a:t>
            </a:r>
            <a:r>
              <a:rPr lang="en-US" sz="2400" dirty="0" err="1"/>
              <a:t>đang</a:t>
            </a:r>
            <a:r>
              <a:rPr lang="en-US" sz="2400" dirty="0"/>
              <a:t> </a:t>
            </a:r>
            <a:r>
              <a:rPr lang="en-US" sz="2400" dirty="0" err="1"/>
              <a:t>sống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nơi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nhanh</a:t>
            </a:r>
            <a:r>
              <a:rPr lang="en-US" sz="2400" dirty="0"/>
              <a:t> </a:t>
            </a:r>
            <a:r>
              <a:rPr lang="en-US" sz="2400" dirty="0" err="1"/>
              <a:t>chóng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tục</a:t>
            </a:r>
            <a:endParaRPr lang="en-US" sz="2400" b="0" i="0" u="none" strike="noStrike" baseline="0" dirty="0"/>
          </a:p>
          <a:p>
            <a:pPr algn="l"/>
            <a:r>
              <a:rPr lang="en-US" sz="2400" b="1" u="none" strike="noStrike" baseline="0" dirty="0" err="1"/>
              <a:t>Khai</a:t>
            </a:r>
            <a:r>
              <a:rPr lang="en-US" sz="2400" b="1" u="none" strike="noStrike" baseline="0" dirty="0"/>
              <a:t> </a:t>
            </a:r>
            <a:r>
              <a:rPr lang="en-US" sz="2400" b="1" u="none" strike="noStrike" baseline="0" dirty="0" err="1"/>
              <a:t>phá</a:t>
            </a:r>
            <a:r>
              <a:rPr lang="en-US" sz="2400" b="1" u="none" strike="noStrike" baseline="0" dirty="0"/>
              <a:t> </a:t>
            </a:r>
            <a:r>
              <a:rPr lang="en-US" sz="2400" b="1" u="none" strike="noStrike" baseline="0" dirty="0" err="1"/>
              <a:t>dữ</a:t>
            </a:r>
            <a:r>
              <a:rPr lang="en-US" sz="2400" b="1" u="none" strike="noStrike" baseline="0" dirty="0"/>
              <a:t> </a:t>
            </a:r>
            <a:r>
              <a:rPr lang="en-US" sz="2400" b="1" u="none" strike="noStrike" baseline="0" dirty="0" err="1"/>
              <a:t>liệu</a:t>
            </a:r>
            <a:r>
              <a:rPr lang="en-US" sz="2400" b="1" u="none" strike="noStrike" baseline="0" dirty="0"/>
              <a:t> </a:t>
            </a:r>
            <a:r>
              <a:rPr lang="en-US" sz="2400" u="none" strike="noStrike" baseline="0" dirty="0" err="1"/>
              <a:t>là</a:t>
            </a:r>
            <a:r>
              <a:rPr lang="en-US" sz="2400" u="none" strike="noStrike" baseline="0" dirty="0"/>
              <a:t> </a:t>
            </a:r>
            <a:r>
              <a:rPr lang="en-US" sz="2400" u="none" strike="noStrike" baseline="0" dirty="0" err="1"/>
              <a:t>quá</a:t>
            </a:r>
            <a:r>
              <a:rPr lang="en-US" sz="2400" u="none" strike="noStrike" baseline="0" dirty="0"/>
              <a:t> </a:t>
            </a:r>
            <a:r>
              <a:rPr lang="en-US" sz="2400" u="none" strike="noStrike" baseline="0" dirty="0" err="1"/>
              <a:t>trình</a:t>
            </a:r>
            <a:r>
              <a:rPr lang="en-US" sz="2400" u="none" strike="noStrike" baseline="0" dirty="0"/>
              <a:t> </a:t>
            </a:r>
            <a:r>
              <a:rPr lang="en-US" sz="2400" u="none" strike="noStrike" baseline="0" dirty="0" err="1"/>
              <a:t>khám</a:t>
            </a:r>
            <a:r>
              <a:rPr lang="en-US" sz="2400" u="none" strike="noStrike" baseline="0" dirty="0"/>
              <a:t> </a:t>
            </a:r>
            <a:r>
              <a:rPr lang="en-US" sz="2400" u="none" strike="noStrike" baseline="0" dirty="0" err="1"/>
              <a:t>phá</a:t>
            </a:r>
            <a:r>
              <a:rPr lang="en-US" sz="2400" u="none" strike="noStrike" baseline="0" dirty="0"/>
              <a:t> </a:t>
            </a:r>
            <a:r>
              <a:rPr lang="en-US" sz="2400" u="none" strike="noStrike" baseline="0" dirty="0" err="1"/>
              <a:t>các</a:t>
            </a:r>
            <a:r>
              <a:rPr lang="en-US" sz="2400" u="none" strike="noStrike" baseline="0" dirty="0"/>
              <a:t> </a:t>
            </a:r>
            <a:r>
              <a:rPr lang="en-US" sz="2400" u="none" strike="noStrike" baseline="0" dirty="0" err="1"/>
              <a:t>mẫu</a:t>
            </a:r>
            <a:r>
              <a:rPr lang="en-US" sz="2400" u="none" strike="noStrike" baseline="0" dirty="0"/>
              <a:t> </a:t>
            </a:r>
            <a:r>
              <a:rPr lang="en-US" sz="2400" u="none" strike="noStrike" baseline="0" dirty="0" err="1"/>
              <a:t>thú</a:t>
            </a:r>
            <a:r>
              <a:rPr lang="en-US" sz="2400" u="none" strike="noStrike" baseline="0" dirty="0"/>
              <a:t> </a:t>
            </a:r>
            <a:r>
              <a:rPr lang="en-US" sz="2400" u="none" strike="noStrike" baseline="0" dirty="0" err="1"/>
              <a:t>vị</a:t>
            </a:r>
            <a:r>
              <a:rPr lang="en-US" sz="2400" u="none" strike="noStrike" baseline="0" dirty="0"/>
              <a:t>, </a:t>
            </a:r>
            <a:r>
              <a:rPr lang="en-US" sz="2400" u="none" strike="noStrike" baseline="0" dirty="0" err="1"/>
              <a:t>mô</a:t>
            </a:r>
            <a:r>
              <a:rPr lang="en-US" sz="2400" u="none" strike="noStrike" baseline="0" dirty="0"/>
              <a:t> </a:t>
            </a:r>
            <a:r>
              <a:rPr lang="en-US" sz="2400" u="none" strike="noStrike" baseline="0" dirty="0" err="1"/>
              <a:t>hình</a:t>
            </a:r>
            <a:r>
              <a:rPr lang="en-US" sz="2400" u="none" strike="noStrike" baseline="0" dirty="0"/>
              <a:t> </a:t>
            </a:r>
            <a:r>
              <a:rPr lang="en-US" sz="2400" u="none" strike="noStrike" baseline="0" dirty="0" err="1"/>
              <a:t>và</a:t>
            </a:r>
            <a:r>
              <a:rPr lang="en-US" sz="2400" u="none" strike="noStrike" baseline="0" dirty="0"/>
              <a:t> </a:t>
            </a:r>
            <a:r>
              <a:rPr lang="en-US" sz="2400" u="none" strike="noStrike" baseline="0" dirty="0" err="1"/>
              <a:t>các</a:t>
            </a:r>
            <a:r>
              <a:rPr lang="en-US" sz="2400" u="none" strike="noStrike" baseline="0" dirty="0"/>
              <a:t> </a:t>
            </a:r>
            <a:r>
              <a:rPr lang="en-US" sz="2400" u="none" strike="noStrike" baseline="0" dirty="0" err="1"/>
              <a:t>loại</a:t>
            </a:r>
            <a:r>
              <a:rPr lang="en-US" sz="2400" u="none" strike="noStrike" baseline="0" dirty="0"/>
              <a:t> </a:t>
            </a:r>
            <a:r>
              <a:rPr lang="en-US" sz="2400" u="none" strike="noStrike" baseline="0" dirty="0" err="1"/>
              <a:t>kiến</a:t>
            </a:r>
            <a:r>
              <a:rPr lang="en-US" sz="2400" u="none" strike="noStrike" baseline="0" dirty="0"/>
              <a:t> </a:t>
            </a:r>
            <a:r>
              <a:rPr lang="en-US" sz="2400" u="none" strike="noStrike" baseline="0" dirty="0" err="1"/>
              <a:t>thức</a:t>
            </a:r>
            <a:r>
              <a:rPr lang="en-US" sz="2400" u="none" strike="noStrike" baseline="0" dirty="0"/>
              <a:t> </a:t>
            </a:r>
            <a:r>
              <a:rPr lang="en-US" sz="2400" u="none" strike="noStrike" baseline="0" dirty="0" err="1"/>
              <a:t>khác</a:t>
            </a:r>
            <a:r>
              <a:rPr lang="en-US" sz="2400" u="none" strike="noStrike" baseline="0" dirty="0"/>
              <a:t> </a:t>
            </a:r>
            <a:r>
              <a:rPr lang="en-US" sz="2400" u="none" strike="noStrike" baseline="0" dirty="0" err="1"/>
              <a:t>trong</a:t>
            </a:r>
            <a:r>
              <a:rPr lang="en-US" sz="2400" u="none" strike="noStrike" baseline="0" dirty="0"/>
              <a:t> </a:t>
            </a:r>
            <a:r>
              <a:rPr lang="en-US" sz="2400" u="none" strike="noStrike" baseline="0" dirty="0" err="1"/>
              <a:t>các</a:t>
            </a:r>
            <a:r>
              <a:rPr lang="en-US" sz="2400" u="none" strike="noStrike" baseline="0" dirty="0"/>
              <a:t> </a:t>
            </a:r>
            <a:r>
              <a:rPr lang="en-US" sz="2400" u="none" strike="noStrike" baseline="0" dirty="0" err="1"/>
              <a:t>tập</a:t>
            </a:r>
            <a:r>
              <a:rPr lang="en-US" sz="2400" u="none" strike="noStrike" baseline="0" dirty="0"/>
              <a:t> </a:t>
            </a:r>
            <a:r>
              <a:rPr lang="en-US" sz="2400" u="none" strike="noStrike" baseline="0" dirty="0" err="1"/>
              <a:t>dữ</a:t>
            </a:r>
            <a:r>
              <a:rPr lang="en-US" sz="2400" u="none" strike="noStrike" baseline="0" dirty="0"/>
              <a:t> </a:t>
            </a:r>
            <a:r>
              <a:rPr lang="en-US" sz="2400" u="none" strike="noStrike" baseline="0" dirty="0" err="1"/>
              <a:t>liệu</a:t>
            </a:r>
            <a:r>
              <a:rPr lang="en-US" sz="2400" u="none" strike="noStrike" baseline="0" dirty="0"/>
              <a:t> </a:t>
            </a:r>
            <a:r>
              <a:rPr lang="en-US" sz="2400" u="none" strike="noStrike" baseline="0" dirty="0" err="1"/>
              <a:t>lớn</a:t>
            </a:r>
            <a:endParaRPr lang="en-US" sz="2400" u="none" strike="noStrike" baseline="0" dirty="0"/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“</a:t>
            </a:r>
            <a:r>
              <a:rPr lang="en-US" altLang="en-US" sz="2400" dirty="0" err="1"/>
              <a:t>Khai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” </a:t>
            </a:r>
            <a:r>
              <a:rPr lang="en-US" altLang="en-US" sz="2400" dirty="0" err="1"/>
              <a:t>nên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gọi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là</a:t>
            </a:r>
            <a:r>
              <a:rPr lang="en-US" altLang="en-US" sz="2400" dirty="0"/>
              <a:t>  </a:t>
            </a:r>
            <a:r>
              <a:rPr lang="en-US" sz="2400" b="0" i="0" u="none" strike="noStrike" baseline="0" dirty="0"/>
              <a:t>“</a:t>
            </a:r>
            <a:r>
              <a:rPr lang="en-US" sz="2400" b="0" i="0" u="none" strike="noStrike" baseline="0" dirty="0" err="1"/>
              <a:t>khai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phá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kiến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thức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từ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dữ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liệu</a:t>
            </a:r>
            <a:r>
              <a:rPr lang="en-US" sz="2400" b="0" i="0" u="none" strike="noStrike" baseline="0" dirty="0"/>
              <a:t>”</a:t>
            </a:r>
          </a:p>
          <a:p>
            <a:pPr lvl="1"/>
            <a:r>
              <a:rPr lang="en-US" altLang="en-US" sz="2400" dirty="0" err="1"/>
              <a:t>Thuật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khác</a:t>
            </a:r>
            <a:r>
              <a:rPr lang="en-US" altLang="en-US" sz="2400" dirty="0"/>
              <a:t>: </a:t>
            </a:r>
            <a:r>
              <a:rPr lang="en-US" sz="2400" b="0" i="1" u="none" strike="noStrike" baseline="0" dirty="0"/>
              <a:t>KDD </a:t>
            </a:r>
            <a:r>
              <a:rPr lang="en-US" sz="2400" b="0" u="none" strike="noStrike" baseline="0" dirty="0"/>
              <a:t>(</a:t>
            </a:r>
            <a:r>
              <a:rPr lang="en-US" sz="2400" b="0" i="1" u="none" strike="noStrike" baseline="0" dirty="0" err="1"/>
              <a:t>khám</a:t>
            </a:r>
            <a:r>
              <a:rPr lang="en-US" sz="2400" b="0" i="1" u="none" strike="noStrike" baseline="0" dirty="0"/>
              <a:t> </a:t>
            </a:r>
            <a:r>
              <a:rPr lang="en-US" sz="2400" b="0" i="1" u="none" strike="noStrike" baseline="0" dirty="0" err="1"/>
              <a:t>phá</a:t>
            </a:r>
            <a:r>
              <a:rPr lang="en-US" sz="2400" b="0" i="1" u="none" strike="noStrike" baseline="0" dirty="0"/>
              <a:t> </a:t>
            </a:r>
            <a:r>
              <a:rPr lang="en-US" sz="2400" b="0" i="1" u="none" strike="noStrike" baseline="0" dirty="0" err="1"/>
              <a:t>kiến</a:t>
            </a:r>
            <a:r>
              <a:rPr lang="en-US" sz="2400" b="0" i="1" u="none" strike="noStrike" baseline="0" dirty="0"/>
              <a:t> </a:t>
            </a:r>
            <a:r>
              <a:rPr lang="en-US" sz="2400" b="0" i="1" u="none" strike="noStrike" baseline="0" dirty="0" err="1"/>
              <a:t>thức</a:t>
            </a:r>
            <a:r>
              <a:rPr lang="en-US" sz="2400" b="0" i="1" u="none" strike="noStrike" baseline="0" dirty="0"/>
              <a:t> </a:t>
            </a:r>
            <a:r>
              <a:rPr lang="en-US" sz="2400" b="0" i="1" u="none" strike="noStrike" baseline="0" dirty="0" err="1"/>
              <a:t>từ</a:t>
            </a:r>
            <a:r>
              <a:rPr lang="en-US" sz="2400" b="0" i="1" u="none" strike="noStrike" baseline="0" dirty="0"/>
              <a:t> </a:t>
            </a:r>
            <a:r>
              <a:rPr lang="en-US" sz="2400" b="0" i="1" u="none" strike="noStrike" baseline="0" dirty="0" err="1"/>
              <a:t>dữ</a:t>
            </a:r>
            <a:r>
              <a:rPr lang="en-US" sz="2400" b="0" i="1" u="none" strike="noStrike" baseline="0" dirty="0"/>
              <a:t> </a:t>
            </a:r>
            <a:r>
              <a:rPr lang="en-US" sz="2400" b="0" i="1" u="none" strike="noStrike" baseline="0" dirty="0" err="1"/>
              <a:t>liệu</a:t>
            </a:r>
            <a:r>
              <a:rPr lang="en-US" sz="2400" b="0" u="none" strike="noStrike" baseline="0" dirty="0"/>
              <a:t>)</a:t>
            </a:r>
            <a:r>
              <a:rPr lang="en-US" sz="2400" b="0" i="0" u="none" strike="noStrike" baseline="0" dirty="0"/>
              <a:t>, </a:t>
            </a:r>
            <a:r>
              <a:rPr lang="en-US" sz="2400" b="0" i="1" u="none" strike="noStrike" baseline="0" dirty="0" err="1"/>
              <a:t>khám</a:t>
            </a:r>
            <a:r>
              <a:rPr lang="en-US" sz="2400" b="0" i="1" u="none" strike="noStrike" baseline="0" dirty="0"/>
              <a:t> </a:t>
            </a:r>
            <a:r>
              <a:rPr lang="en-US" sz="2400" b="0" i="1" u="none" strike="noStrike" baseline="0" dirty="0" err="1"/>
              <a:t>phá</a:t>
            </a:r>
            <a:r>
              <a:rPr lang="en-US" sz="2400" b="0" i="1" u="none" strike="noStrike" baseline="0" dirty="0"/>
              <a:t> </a:t>
            </a:r>
            <a:r>
              <a:rPr lang="en-US" sz="2400" b="0" i="1" u="none" strike="noStrike" baseline="0" dirty="0" err="1"/>
              <a:t>mẫu</a:t>
            </a:r>
            <a:r>
              <a:rPr lang="en-US" sz="2400" b="0" i="0" u="none" strike="noStrike" baseline="0" dirty="0"/>
              <a:t>, </a:t>
            </a:r>
            <a:r>
              <a:rPr lang="en-US" sz="2400" b="0" i="1" u="none" strike="noStrike" baseline="0" dirty="0" err="1"/>
              <a:t>trích</a:t>
            </a:r>
            <a:r>
              <a:rPr lang="en-US" sz="2400" b="0" i="1" u="none" strike="noStrike" baseline="0" dirty="0"/>
              <a:t> </a:t>
            </a:r>
            <a:r>
              <a:rPr lang="en-US" sz="2400" b="0" i="1" u="none" strike="noStrike" baseline="0" dirty="0" err="1"/>
              <a:t>xuất</a:t>
            </a:r>
            <a:r>
              <a:rPr lang="en-US" sz="2400" b="0" i="1" u="none" strike="noStrike" baseline="0" dirty="0"/>
              <a:t> </a:t>
            </a:r>
            <a:r>
              <a:rPr lang="en-US" sz="2400" b="0" i="1" u="none" strike="noStrike" baseline="0" dirty="0" err="1"/>
              <a:t>kiến</a:t>
            </a:r>
            <a:r>
              <a:rPr lang="en-US" sz="2400" b="0" i="1" u="none" strike="noStrike" baseline="0" dirty="0"/>
              <a:t> </a:t>
            </a:r>
            <a:r>
              <a:rPr lang="en-US" sz="2400" b="0" i="1" u="none" strike="noStrike" baseline="0" dirty="0" err="1"/>
              <a:t>thức</a:t>
            </a:r>
            <a:r>
              <a:rPr lang="en-US" sz="2400" b="0" i="0" u="none" strike="noStrike" baseline="0" dirty="0"/>
              <a:t>, </a:t>
            </a:r>
            <a:r>
              <a:rPr lang="en-US" sz="2400" b="0" i="1" u="none" strike="noStrike" baseline="0" dirty="0" err="1"/>
              <a:t>phân</a:t>
            </a:r>
            <a:r>
              <a:rPr lang="en-US" sz="2400" b="0" i="1" u="none" strike="noStrike" baseline="0" dirty="0"/>
              <a:t> </a:t>
            </a:r>
            <a:r>
              <a:rPr lang="en-US" sz="2400" b="0" i="1" u="none" strike="noStrike" baseline="0" dirty="0" err="1"/>
              <a:t>tích</a:t>
            </a:r>
            <a:r>
              <a:rPr lang="en-US" sz="2400" b="0" i="1" u="none" strike="noStrike" baseline="0" dirty="0"/>
              <a:t> </a:t>
            </a:r>
            <a:r>
              <a:rPr lang="en-US" sz="2400" b="0" i="1" u="none" strike="noStrike" baseline="0" dirty="0" err="1"/>
              <a:t>dữ</a:t>
            </a:r>
            <a:r>
              <a:rPr lang="en-US" sz="2400" b="0" i="1" u="none" strike="noStrike" baseline="0" dirty="0"/>
              <a:t> </a:t>
            </a:r>
            <a:r>
              <a:rPr lang="en-US" sz="2400" b="0" i="1" u="none" strike="noStrike" baseline="0" dirty="0" err="1"/>
              <a:t>liệu</a:t>
            </a:r>
            <a:r>
              <a:rPr lang="en-US" sz="2400" b="0" i="0" u="none" strike="noStrike" baseline="0" dirty="0"/>
              <a:t>, </a:t>
            </a:r>
            <a:r>
              <a:rPr lang="en-US" sz="2400" b="0" i="1" u="none" strike="noStrike" baseline="0" dirty="0" err="1"/>
              <a:t>thu</a:t>
            </a:r>
            <a:r>
              <a:rPr lang="en-US" sz="2400" b="0" i="1" u="none" strike="noStrike" baseline="0" dirty="0"/>
              <a:t> </a:t>
            </a:r>
            <a:r>
              <a:rPr lang="en-US" sz="2400" b="0" i="1" u="none" strike="noStrike" baseline="0" dirty="0" err="1"/>
              <a:t>thập</a:t>
            </a:r>
            <a:r>
              <a:rPr lang="en-US" sz="2400" b="0" i="1" u="none" strike="noStrike" baseline="0" dirty="0"/>
              <a:t> </a:t>
            </a:r>
            <a:r>
              <a:rPr lang="en-US" sz="2400" b="0" i="1" u="none" strike="noStrike" baseline="0" dirty="0" err="1"/>
              <a:t>thông</a:t>
            </a:r>
            <a:r>
              <a:rPr lang="en-US" sz="2400" b="0" i="1" u="none" strike="noStrike" baseline="0" dirty="0"/>
              <a:t> tin</a:t>
            </a:r>
            <a:endParaRPr lang="en-US" altLang="en-US" sz="2400" dirty="0"/>
          </a:p>
          <a:p>
            <a:pPr>
              <a:spcAft>
                <a:spcPts val="600"/>
              </a:spcAft>
            </a:pPr>
            <a:r>
              <a:rPr lang="en-US" sz="2400" b="0" i="0" u="none" strike="noStrike" baseline="0" dirty="0" err="1"/>
              <a:t>Khai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phá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dữ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liệu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là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một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lĩnh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vực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trẻ</a:t>
            </a:r>
            <a:r>
              <a:rPr lang="en-US" sz="2400" b="0" i="0" u="none" strike="noStrike" baseline="0" dirty="0"/>
              <a:t>, </a:t>
            </a:r>
            <a:r>
              <a:rPr lang="en-US" sz="2400" b="0" i="0" u="none" strike="noStrike" baseline="0" dirty="0" err="1"/>
              <a:t>năng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động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và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triển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vọng</a:t>
            </a:r>
            <a:endParaRPr lang="en-GB" altLang="en-US" sz="2400" dirty="0"/>
          </a:p>
          <a:p>
            <a:pPr algn="l"/>
            <a:r>
              <a:rPr lang="en-US" altLang="en-US" sz="2400" dirty="0" err="1"/>
              <a:t>Ví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Khai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biến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một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tập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hợp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lớn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thành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kiến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thức</a:t>
            </a:r>
            <a:r>
              <a:rPr lang="en-US" altLang="en-US" sz="2400" dirty="0"/>
              <a:t>.</a:t>
            </a:r>
            <a:endParaRPr lang="en-US" sz="2400" i="0" u="none" strike="noStrike" baseline="0" dirty="0">
              <a:solidFill>
                <a:srgbClr val="000000"/>
              </a:solidFill>
            </a:endParaRPr>
          </a:p>
          <a:p>
            <a:pPr lvl="1"/>
            <a:r>
              <a:rPr lang="en-US" sz="2400" b="0" i="0" u="none" strike="noStrike" baseline="0" dirty="0">
                <a:solidFill>
                  <a:srgbClr val="000000"/>
                </a:solidFill>
              </a:rPr>
              <a:t>Google </a:t>
            </a:r>
            <a:r>
              <a:rPr lang="en-US" sz="2400" b="0" i="1" u="none" strike="noStrike" baseline="0" dirty="0">
                <a:solidFill>
                  <a:srgbClr val="000000"/>
                </a:solidFill>
              </a:rPr>
              <a:t>Flu Trends </a:t>
            </a:r>
            <a:r>
              <a:rPr lang="en-US" sz="2400" dirty="0" err="1">
                <a:solidFill>
                  <a:srgbClr val="000000"/>
                </a:solidFill>
              </a:rPr>
              <a:t>phát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hiện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mối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quan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hệ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mật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thiết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giữa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số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người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tìm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kiếm</a:t>
            </a:r>
            <a:r>
              <a:rPr lang="en-US" sz="2400" dirty="0">
                <a:solidFill>
                  <a:srgbClr val="000000"/>
                </a:solidFill>
              </a:rPr>
              <a:t> thong tin </a:t>
            </a:r>
            <a:r>
              <a:rPr lang="en-US" sz="2400" dirty="0" err="1">
                <a:solidFill>
                  <a:srgbClr val="000000"/>
                </a:solidFill>
              </a:rPr>
              <a:t>liên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quan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đến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cúm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và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số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người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có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triệu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chứng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cúm</a:t>
            </a:r>
            <a:endParaRPr lang="en-US" sz="2400" b="0" i="0" u="none" strike="noStrike" baseline="0" dirty="0">
              <a:solidFill>
                <a:srgbClr val="000000"/>
              </a:solidFill>
            </a:endParaRPr>
          </a:p>
          <a:p>
            <a:pPr lvl="2"/>
            <a:r>
              <a:rPr lang="en-US" sz="2400" b="0" u="none" strike="noStrike" baseline="0" dirty="0" err="1">
                <a:solidFill>
                  <a:srgbClr val="000000"/>
                </a:solidFill>
              </a:rPr>
              <a:t>Nó</a:t>
            </a:r>
            <a:r>
              <a:rPr lang="en-US" sz="2400" b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2400" b="0" u="none" strike="noStrike" baseline="0" dirty="0" err="1">
                <a:solidFill>
                  <a:srgbClr val="000000"/>
                </a:solidFill>
              </a:rPr>
              <a:t>có</a:t>
            </a:r>
            <a:r>
              <a:rPr lang="en-US" sz="2400" b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2400" b="0" u="none" strike="noStrike" baseline="0" dirty="0" err="1">
                <a:solidFill>
                  <a:srgbClr val="000000"/>
                </a:solidFill>
              </a:rPr>
              <a:t>thể</a:t>
            </a:r>
            <a:r>
              <a:rPr lang="en-US" sz="2400" b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ước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tính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ảnh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hưởng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của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cúm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sớm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hơn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hai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tuần</a:t>
            </a:r>
            <a:r>
              <a:rPr lang="en-US" sz="2400" dirty="0">
                <a:solidFill>
                  <a:srgbClr val="000000"/>
                </a:solidFill>
              </a:rPr>
              <a:t> so </a:t>
            </a:r>
            <a:r>
              <a:rPr lang="en-US" sz="2400" dirty="0" err="1">
                <a:solidFill>
                  <a:srgbClr val="000000"/>
                </a:solidFill>
              </a:rPr>
              <a:t>với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các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hệ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thống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truyền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thống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81736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404814"/>
            <a:ext cx="7010400" cy="528637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259" y="1196788"/>
            <a:ext cx="10995212" cy="5455024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 err="1"/>
              <a:t>Khai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khám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mẫu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thú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vị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kiến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thức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từ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lượng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lớn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endParaRPr lang="en-US" altLang="en-US" sz="2400" dirty="0"/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Quy </a:t>
            </a:r>
            <a:r>
              <a:rPr lang="en-US" altLang="en-US" sz="2400" dirty="0" err="1"/>
              <a:t>trình</a:t>
            </a:r>
            <a:r>
              <a:rPr lang="en-US" altLang="en-US" sz="2400" dirty="0"/>
              <a:t> KDD </a:t>
            </a:r>
            <a:r>
              <a:rPr lang="en-US" altLang="en-US" sz="2400" dirty="0" err="1"/>
              <a:t>gồm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làm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sạch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tích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hợp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lựa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chọn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biến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đổi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, </a:t>
            </a:r>
            <a:r>
              <a:rPr lang="en-US" altLang="en-US" sz="2400" b="1" dirty="0" err="1"/>
              <a:t>khai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phá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dữ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liệu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đánh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mẫu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trình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bày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kiến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thức</a:t>
            </a:r>
            <a:endParaRPr lang="en-US" altLang="en-US" sz="2400" dirty="0"/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err="1"/>
              <a:t>Phương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pháp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nhau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nhiều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loại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endParaRPr lang="en-US" altLang="en-US" sz="2400" dirty="0"/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chức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năng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tóm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tắt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khám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mẫu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phân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loại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phân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cụm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học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sâu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phân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tích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ngoại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lệ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xu </a:t>
            </a:r>
            <a:r>
              <a:rPr lang="en-US" altLang="en-US" sz="2400" dirty="0" err="1"/>
              <a:t>hướng</a:t>
            </a:r>
            <a:r>
              <a:rPr lang="en-US" altLang="en-US" sz="2400" dirty="0"/>
              <a:t>, …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err="1"/>
              <a:t>Khai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sự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hội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tụ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nhiều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lĩnh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vực</a:t>
            </a:r>
            <a:endParaRPr lang="en-US" altLang="en-US" sz="2400" dirty="0"/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err="1"/>
              <a:t>Khai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ứng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rộng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rãi</a:t>
            </a:r>
            <a:endParaRPr lang="en-US" altLang="en-US" sz="2400" dirty="0"/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err="1"/>
              <a:t>Khuyến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khích</a:t>
            </a:r>
            <a:r>
              <a:rPr lang="en-US" altLang="en-US" sz="2400" dirty="0"/>
              <a:t> kha </a:t>
            </a:r>
            <a:r>
              <a:rPr lang="en-US" altLang="en-US" sz="2400" dirty="0" err="1"/>
              <a:t>thác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 an </a:t>
            </a:r>
            <a:r>
              <a:rPr lang="en-US" altLang="en-US" sz="2400" dirty="0" err="1"/>
              <a:t>toàn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mang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lợi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ích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xã</a:t>
            </a:r>
            <a:r>
              <a:rPr lang="en-US" altLang="en-US" sz="2400" dirty="0"/>
              <a:t> </a:t>
            </a:r>
            <a:r>
              <a:rPr lang="en-US" altLang="en-US" sz="2400"/>
              <a:t>hội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743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AC9553-2A0F-AA2E-9E9A-CA15509D6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60" y="1206690"/>
            <a:ext cx="8981039" cy="5330051"/>
          </a:xfrm>
          <a:prstGeom prst="rect">
            <a:avLst/>
          </a:prstGeom>
        </p:spPr>
      </p:pic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1676"/>
            <a:ext cx="12191999" cy="738909"/>
          </a:xfrm>
        </p:spPr>
        <p:txBody>
          <a:bodyPr>
            <a:noAutofit/>
          </a:bodyPr>
          <a:lstStyle/>
          <a:p>
            <a:pPr eaLnBrk="1" hangingPunct="1"/>
            <a:r>
              <a:rPr lang="vi-VN" altLang="en-US" sz="3600" b="1" dirty="0">
                <a:latin typeface="+mn-lt"/>
              </a:rPr>
              <a:t>Khai phá dữ liệu: bước tất yếu trong khám phá tri thức</a:t>
            </a:r>
            <a:endParaRPr lang="en-US" altLang="en-US" sz="3600" dirty="0">
              <a:latin typeface="+mn-lt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8458" y="2009747"/>
            <a:ext cx="4476438" cy="462657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Quy </a:t>
            </a:r>
            <a:r>
              <a:rPr lang="en-US" altLang="en-US" sz="2400" dirty="0" err="1"/>
              <a:t>trình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khám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phá</a:t>
            </a:r>
            <a:r>
              <a:rPr lang="en-US" altLang="en-US" sz="2400" dirty="0"/>
              <a:t> tri </a:t>
            </a:r>
            <a:r>
              <a:rPr lang="en-US" altLang="en-US" sz="2400" dirty="0" err="1"/>
              <a:t>thức</a:t>
            </a:r>
            <a:endParaRPr lang="en-US" altLang="en-US" sz="2400" dirty="0"/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 err="1"/>
              <a:t>Chuẩn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bị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endParaRPr lang="en-US" altLang="en-US" sz="2400" dirty="0"/>
          </a:p>
          <a:p>
            <a:pPr lvl="2">
              <a:spcAft>
                <a:spcPts val="600"/>
              </a:spcAft>
            </a:pPr>
            <a:r>
              <a:rPr lang="en-US" altLang="en-US" sz="2400" dirty="0" err="1"/>
              <a:t>Làm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sạch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endParaRPr lang="en-US" altLang="en-US" sz="2400" dirty="0"/>
          </a:p>
          <a:p>
            <a:pPr lvl="2">
              <a:spcAft>
                <a:spcPts val="600"/>
              </a:spcAft>
            </a:pPr>
            <a:r>
              <a:rPr lang="en-US" altLang="en-US" sz="2400" dirty="0" err="1"/>
              <a:t>Tích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hợp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endParaRPr lang="en-US" altLang="en-US" sz="2400" dirty="0"/>
          </a:p>
          <a:p>
            <a:pPr lvl="2">
              <a:spcAft>
                <a:spcPts val="600"/>
              </a:spcAft>
            </a:pPr>
            <a:r>
              <a:rPr lang="en-US" altLang="en-US" sz="2400" dirty="0" err="1"/>
              <a:t>Biến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đổi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endParaRPr lang="en-US" altLang="en-US" sz="2400" dirty="0"/>
          </a:p>
          <a:p>
            <a:pPr lvl="2">
              <a:spcAft>
                <a:spcPts val="600"/>
              </a:spcAft>
            </a:pPr>
            <a:r>
              <a:rPr lang="en-US" altLang="en-US" sz="2400" dirty="0" err="1"/>
              <a:t>Lựa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chọn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endParaRPr lang="en-US" altLang="en-US" sz="2400" dirty="0"/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 err="1"/>
              <a:t>Khai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  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 err="1"/>
              <a:t>Đánh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mẫu</a:t>
            </a:r>
            <a:r>
              <a:rPr lang="en-US" altLang="en-US" sz="2400" dirty="0"/>
              <a:t>/</a:t>
            </a:r>
            <a:r>
              <a:rPr lang="en-US" altLang="en-US" sz="2400" dirty="0" err="1"/>
              <a:t>mô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hình</a:t>
            </a:r>
            <a:endParaRPr lang="en-US" altLang="en-US" sz="2400" dirty="0"/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 err="1"/>
              <a:t>Trình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bày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kiến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thức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712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73885" y="221676"/>
            <a:ext cx="11087390" cy="738909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phá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(I)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885" y="1118104"/>
            <a:ext cx="11087390" cy="5703683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sz="2200" b="1" i="0" u="none" strike="noStrike" baseline="0" dirty="0" err="1"/>
              <a:t>Dữ</a:t>
            </a:r>
            <a:r>
              <a:rPr lang="en-US" sz="2200" b="1" i="0" u="none" strike="noStrike" baseline="0" dirty="0"/>
              <a:t> </a:t>
            </a:r>
            <a:r>
              <a:rPr lang="en-US" sz="2200" b="1" i="0" u="none" strike="noStrike" baseline="0" dirty="0" err="1"/>
              <a:t>liệu</a:t>
            </a:r>
            <a:r>
              <a:rPr lang="en-US" sz="2200" b="1" i="0" u="none" strike="noStrike" baseline="0" dirty="0"/>
              <a:t> </a:t>
            </a:r>
            <a:r>
              <a:rPr lang="en-US" sz="2200" b="1" i="0" u="none" strike="noStrike" baseline="0" dirty="0" err="1"/>
              <a:t>có</a:t>
            </a:r>
            <a:r>
              <a:rPr lang="en-US" sz="2200" b="1" i="0" u="none" strike="noStrike" baseline="0" dirty="0"/>
              <a:t> </a:t>
            </a:r>
            <a:r>
              <a:rPr lang="en-US" sz="2200" b="1" i="0" u="none" strike="noStrike" baseline="0" dirty="0" err="1"/>
              <a:t>cấu</a:t>
            </a:r>
            <a:r>
              <a:rPr lang="en-US" sz="2200" b="1" i="0" u="none" strike="noStrike" baseline="0" dirty="0"/>
              <a:t> </a:t>
            </a:r>
            <a:r>
              <a:rPr lang="en-US" sz="2200" b="1" i="0" u="none" strike="noStrike" baseline="0" dirty="0" err="1"/>
              <a:t>trúc</a:t>
            </a:r>
            <a:r>
              <a:rPr lang="en-US" sz="2200" b="1" i="0" u="none" strike="noStrike" baseline="0" dirty="0"/>
              <a:t> </a:t>
            </a:r>
            <a:r>
              <a:rPr lang="en-US" sz="2200" b="1" i="0" u="none" strike="noStrike" baseline="0" dirty="0" err="1"/>
              <a:t>và</a:t>
            </a:r>
            <a:r>
              <a:rPr lang="en-US" sz="2200" b="1" i="0" u="none" strike="noStrike" baseline="0" dirty="0"/>
              <a:t> </a:t>
            </a:r>
            <a:r>
              <a:rPr lang="en-US" sz="2200" b="1" i="0" u="none" strike="noStrike" baseline="0" dirty="0" err="1"/>
              <a:t>dữ</a:t>
            </a:r>
            <a:r>
              <a:rPr lang="en-US" sz="2200" b="1" i="0" u="none" strike="noStrike" baseline="0" dirty="0"/>
              <a:t> </a:t>
            </a:r>
            <a:r>
              <a:rPr lang="en-US" sz="2200" b="1" i="0" u="none" strike="noStrike" baseline="0" dirty="0" err="1"/>
              <a:t>liệu</a:t>
            </a:r>
            <a:r>
              <a:rPr lang="en-US" sz="2200" b="1" i="0" u="none" strike="noStrike" baseline="0" dirty="0"/>
              <a:t> </a:t>
            </a:r>
            <a:r>
              <a:rPr lang="en-US" sz="2200" b="1" i="0" u="none" strike="noStrike" baseline="0" dirty="0" err="1"/>
              <a:t>không</a:t>
            </a:r>
            <a:r>
              <a:rPr lang="en-US" sz="2200" b="1" i="0" u="none" strike="noStrike" baseline="0" dirty="0"/>
              <a:t> </a:t>
            </a:r>
            <a:r>
              <a:rPr lang="en-US" sz="2200" b="1" i="0" u="none" strike="noStrike" baseline="0" dirty="0" err="1"/>
              <a:t>có</a:t>
            </a:r>
            <a:r>
              <a:rPr lang="en-US" sz="2200" b="1" i="0" u="none" strike="noStrike" baseline="0" dirty="0"/>
              <a:t> </a:t>
            </a:r>
            <a:r>
              <a:rPr lang="en-US" sz="2200" b="1" i="0" u="none" strike="noStrike" baseline="0" dirty="0" err="1"/>
              <a:t>cấu</a:t>
            </a:r>
            <a:r>
              <a:rPr lang="en-US" sz="2200" b="1" i="0" u="none" strike="noStrike" baseline="0" dirty="0"/>
              <a:t> </a:t>
            </a:r>
            <a:r>
              <a:rPr lang="en-US" sz="2200" b="1" i="0" u="none" strike="noStrike" baseline="0" dirty="0" err="1"/>
              <a:t>trúc</a:t>
            </a:r>
            <a:endParaRPr lang="en-US" sz="2200" b="1" i="0" u="none" strike="noStrike" baseline="0" dirty="0"/>
          </a:p>
          <a:p>
            <a:pPr lvl="1"/>
            <a:r>
              <a:rPr lang="en-US" sz="2200" i="1" u="none" strike="noStrike" baseline="0" dirty="0" err="1"/>
              <a:t>Có</a:t>
            </a:r>
            <a:r>
              <a:rPr lang="en-US" sz="2200" i="1" u="none" strike="noStrike" baseline="0" dirty="0"/>
              <a:t> </a:t>
            </a:r>
            <a:r>
              <a:rPr lang="en-US" sz="2200" i="1" u="none" strike="noStrike" baseline="0" dirty="0" err="1"/>
              <a:t>cấu</a:t>
            </a:r>
            <a:r>
              <a:rPr lang="en-US" sz="2200" i="1" u="none" strike="noStrike" baseline="0" dirty="0"/>
              <a:t> </a:t>
            </a:r>
            <a:r>
              <a:rPr lang="en-US" sz="2200" i="1" u="none" strike="noStrike" baseline="0" dirty="0" err="1"/>
              <a:t>trúc</a:t>
            </a:r>
            <a:r>
              <a:rPr lang="en-US" sz="2200" i="0" u="none" strike="noStrike" baseline="0" dirty="0"/>
              <a:t>: </a:t>
            </a:r>
            <a:r>
              <a:rPr lang="en-US" sz="2200" dirty="0" err="1"/>
              <a:t>đồng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b="0" i="0" u="none" strike="noStrike" baseline="0" dirty="0"/>
              <a:t>, </a:t>
            </a:r>
            <a:r>
              <a:rPr lang="en-US" sz="2200" b="0" i="0" u="none" strike="noStrike" baseline="0" dirty="0" err="1"/>
              <a:t>dạng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bản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ghi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hoặc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bảng</a:t>
            </a:r>
            <a:r>
              <a:rPr lang="en-US" sz="2200" b="0" i="0" u="none" strike="noStrike" baseline="0" dirty="0"/>
              <a:t>, </a:t>
            </a:r>
            <a:r>
              <a:rPr lang="en-US" sz="2200" b="0" i="0" u="none" strike="noStrike" baseline="0" dirty="0" err="1"/>
              <a:t>được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xác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định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bởi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từ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điển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dữ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liệu</a:t>
            </a:r>
            <a:r>
              <a:rPr lang="en-US" sz="2200" b="0" i="0" u="none" strike="noStrike" baseline="0" dirty="0"/>
              <a:t>, </a:t>
            </a:r>
            <a:r>
              <a:rPr lang="en-US" sz="2200" b="0" i="0" u="none" strike="noStrike" baseline="0" dirty="0" err="1"/>
              <a:t>với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các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thuộc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tính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cố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định</a:t>
            </a:r>
            <a:r>
              <a:rPr lang="en-US" sz="2200" b="0" i="0" u="none" strike="noStrike" baseline="0" dirty="0"/>
              <a:t>, </a:t>
            </a:r>
            <a:r>
              <a:rPr lang="en-US" sz="2200" b="0" i="0" u="none" strike="noStrike" baseline="0" dirty="0" err="1"/>
              <a:t>mỗi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thuộc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tính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có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miền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giá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trị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và</a:t>
            </a:r>
            <a:r>
              <a:rPr lang="en-US" sz="2200" b="0" i="0" u="none" strike="noStrike" baseline="0" dirty="0"/>
              <a:t> ý </a:t>
            </a:r>
            <a:r>
              <a:rPr lang="en-US" sz="2200" b="0" i="0" u="none" strike="noStrike" baseline="0" dirty="0" err="1"/>
              <a:t>nghĩa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ngữ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nghĩa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cố</a:t>
            </a:r>
            <a:r>
              <a:rPr lang="en-US" sz="2200" b="0" i="0" u="none" strike="noStrike" baseline="0" dirty="0"/>
              <a:t> </a:t>
            </a:r>
            <a:r>
              <a:rPr lang="en-US" sz="2200" dirty="0" err="1"/>
              <a:t>định</a:t>
            </a:r>
            <a:endParaRPr lang="en-US" sz="2200" b="0" i="0" u="none" strike="noStrike" baseline="0" dirty="0"/>
          </a:p>
          <a:p>
            <a:pPr lvl="2"/>
            <a:r>
              <a:rPr lang="en-US" sz="2200" b="0" i="0" u="none" strike="noStrike" baseline="0" dirty="0" err="1"/>
              <a:t>Ví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dụ</a:t>
            </a:r>
            <a:r>
              <a:rPr lang="en-US" sz="2200" b="0" i="0" u="none" strike="noStrike" baseline="0" dirty="0"/>
              <a:t>: </a:t>
            </a:r>
            <a:r>
              <a:rPr lang="en-US" sz="2200" b="0" i="0" u="none" strike="noStrike" baseline="0" dirty="0" err="1"/>
              <a:t>dữ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liệu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được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lưu</a:t>
            </a:r>
            <a:r>
              <a:rPr lang="en-US" sz="2200" b="0" i="0" u="none" strike="noStrike" baseline="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b="0" i="1" u="none" strike="noStrike" baseline="0" dirty="0" err="1"/>
              <a:t>cơ</a:t>
            </a:r>
            <a:r>
              <a:rPr lang="en-US" sz="2200" b="0" i="1" u="none" strike="noStrike" baseline="0" dirty="0"/>
              <a:t> </a:t>
            </a:r>
            <a:r>
              <a:rPr lang="en-US" sz="2200" b="0" i="1" u="none" strike="noStrike" baseline="0" dirty="0" err="1"/>
              <a:t>sở</a:t>
            </a:r>
            <a:r>
              <a:rPr lang="en-US" sz="2200" b="0" i="1" u="none" strike="noStrike" baseline="0" dirty="0"/>
              <a:t> </a:t>
            </a:r>
            <a:r>
              <a:rPr lang="en-US" sz="2200" b="0" i="1" u="none" strike="noStrike" baseline="0" dirty="0" err="1"/>
              <a:t>dữ</a:t>
            </a:r>
            <a:r>
              <a:rPr lang="en-US" sz="2200" b="0" i="1" u="none" strike="noStrike" baseline="0" dirty="0"/>
              <a:t> </a:t>
            </a:r>
            <a:r>
              <a:rPr lang="en-US" sz="2200" b="0" i="1" u="none" strike="noStrike" baseline="0" dirty="0" err="1"/>
              <a:t>liệu</a:t>
            </a:r>
            <a:r>
              <a:rPr lang="en-US" sz="2200" b="0" i="1" u="none" strike="noStrike" baseline="0" dirty="0"/>
              <a:t> </a:t>
            </a:r>
            <a:r>
              <a:rPr lang="en-US" sz="2200" b="0" i="1" u="none" strike="noStrike" baseline="0" dirty="0" err="1"/>
              <a:t>quan</a:t>
            </a:r>
            <a:r>
              <a:rPr lang="en-US" sz="2200" b="0" i="1" u="none" strike="noStrike" baseline="0" dirty="0"/>
              <a:t> </a:t>
            </a:r>
            <a:r>
              <a:rPr lang="en-US" sz="2200" b="0" i="1" u="none" strike="noStrike" baseline="0" dirty="0" err="1"/>
              <a:t>hệ</a:t>
            </a:r>
            <a:r>
              <a:rPr lang="en-US" sz="2200" b="0" i="0" u="none" strike="noStrike" baseline="0" dirty="0"/>
              <a:t>, </a:t>
            </a:r>
            <a:r>
              <a:rPr lang="en-US" sz="2200" b="0" i="1" u="none" strike="noStrike" baseline="0" dirty="0" err="1"/>
              <a:t>các</a:t>
            </a:r>
            <a:r>
              <a:rPr lang="en-US" sz="2200" b="0" i="1" u="none" strike="noStrike" baseline="0" dirty="0"/>
              <a:t> </a:t>
            </a:r>
            <a:r>
              <a:rPr lang="en-US" sz="2200" b="0" i="1" u="none" strike="noStrike" baseline="0" dirty="0" err="1"/>
              <a:t>khối</a:t>
            </a:r>
            <a:r>
              <a:rPr lang="en-US" sz="2200" b="0" i="1" u="none" strike="noStrike" baseline="0" dirty="0"/>
              <a:t> </a:t>
            </a:r>
            <a:r>
              <a:rPr lang="en-US" sz="2200" b="0" i="1" u="none" strike="noStrike" baseline="0" dirty="0" err="1"/>
              <a:t>dữ</a:t>
            </a:r>
            <a:r>
              <a:rPr lang="en-US" sz="2200" b="0" i="1" u="none" strike="noStrike" baseline="0" dirty="0"/>
              <a:t> </a:t>
            </a:r>
            <a:r>
              <a:rPr lang="en-US" sz="2200" b="0" i="1" u="none" strike="noStrike" baseline="0" dirty="0" err="1"/>
              <a:t>liệu</a:t>
            </a:r>
            <a:r>
              <a:rPr lang="en-US" sz="2200" b="0" i="0" u="none" strike="noStrike" baseline="0" dirty="0"/>
              <a:t>, </a:t>
            </a:r>
            <a:r>
              <a:rPr lang="en-US" sz="2200" b="0" i="1" u="none" strike="noStrike" baseline="0" dirty="0"/>
              <a:t>ma </a:t>
            </a:r>
            <a:r>
              <a:rPr lang="en-US" sz="2200" b="0" i="1" u="none" strike="noStrike" baseline="0" dirty="0" err="1"/>
              <a:t>trận</a:t>
            </a:r>
            <a:r>
              <a:rPr lang="en-US" sz="2200" b="0" i="1" u="none" strike="noStrike" baseline="0" dirty="0"/>
              <a:t> </a:t>
            </a:r>
            <a:r>
              <a:rPr lang="en-US" sz="2200" b="0" i="1" u="none" strike="noStrike" baseline="0" dirty="0" err="1"/>
              <a:t>dữ</a:t>
            </a:r>
            <a:r>
              <a:rPr lang="en-US" sz="2200" b="0" i="1" u="none" strike="noStrike" baseline="0" dirty="0"/>
              <a:t> </a:t>
            </a:r>
            <a:r>
              <a:rPr lang="en-US" sz="2200" b="0" i="1" u="none" strike="noStrike" baseline="0" dirty="0" err="1"/>
              <a:t>liệu</a:t>
            </a:r>
            <a:r>
              <a:rPr lang="en-US" sz="2200" b="0" i="0" u="none" strike="noStrike" baseline="0" dirty="0"/>
              <a:t>, </a:t>
            </a:r>
            <a:r>
              <a:rPr lang="en-US" sz="2200" b="0" i="0" u="none" strike="noStrike" baseline="0" dirty="0" err="1"/>
              <a:t>và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nhiều</a:t>
            </a:r>
            <a:r>
              <a:rPr lang="en-US" sz="2200" b="0" i="0" u="none" strike="noStrike" baseline="0" dirty="0"/>
              <a:t> </a:t>
            </a:r>
            <a:r>
              <a:rPr lang="en-US" sz="2200" b="0" i="1" u="none" strike="noStrike" baseline="0" dirty="0" err="1"/>
              <a:t>kho</a:t>
            </a:r>
            <a:r>
              <a:rPr lang="en-US" sz="2200" b="0" i="1" u="none" strike="noStrike" baseline="0" dirty="0"/>
              <a:t> </a:t>
            </a:r>
            <a:r>
              <a:rPr lang="en-US" sz="2200" b="0" i="1" u="none" strike="noStrike" baseline="0" dirty="0" err="1"/>
              <a:t>dữ</a:t>
            </a:r>
            <a:r>
              <a:rPr lang="en-US" sz="2200" b="0" i="1" u="none" strike="noStrike" baseline="0" dirty="0"/>
              <a:t> </a:t>
            </a:r>
            <a:r>
              <a:rPr lang="en-US" sz="2200" b="0" i="1" u="none" strike="noStrike" baseline="0" dirty="0" err="1"/>
              <a:t>liệu</a:t>
            </a:r>
            <a:endParaRPr lang="en-US" sz="2200" b="0" i="0" u="none" strike="noStrike" baseline="0" dirty="0"/>
          </a:p>
          <a:p>
            <a:pPr lvl="1"/>
            <a:r>
              <a:rPr lang="en-US" sz="2200" b="0" i="1" u="none" strike="noStrike" baseline="0" dirty="0"/>
              <a:t>Bán </a:t>
            </a:r>
            <a:r>
              <a:rPr lang="en-US" sz="2200" b="0" i="1" u="none" strike="noStrike" baseline="0" dirty="0" err="1"/>
              <a:t>cấu</a:t>
            </a:r>
            <a:r>
              <a:rPr lang="en-US" sz="2200" b="0" i="1" u="none" strike="noStrike" baseline="0" dirty="0"/>
              <a:t> </a:t>
            </a:r>
            <a:r>
              <a:rPr lang="en-US" sz="2200" b="0" i="1" u="none" strike="noStrike" baseline="0" dirty="0" err="1"/>
              <a:t>trúc</a:t>
            </a:r>
            <a:r>
              <a:rPr lang="en-US" sz="2200" b="0" i="0" u="none" strike="noStrike" baseline="0" dirty="0"/>
              <a:t>: </a:t>
            </a:r>
            <a:r>
              <a:rPr lang="en-US" sz="2200" b="0" i="0" u="none" strike="noStrike" baseline="0" dirty="0" err="1"/>
              <a:t>cho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phép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một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đối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tượng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dữ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liệu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chứa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một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giá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trị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cụ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thể</a:t>
            </a:r>
            <a:r>
              <a:rPr lang="en-US" sz="2200" b="0" i="0" u="none" strike="noStrike" baseline="0" dirty="0"/>
              <a:t>, </a:t>
            </a:r>
            <a:r>
              <a:rPr lang="en-US" sz="2200" b="0" i="0" u="none" strike="noStrike" baseline="0" dirty="0" err="1"/>
              <a:t>một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tập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hợp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nhỏ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các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giá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trị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có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kiểu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khác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nhau</a:t>
            </a:r>
            <a:r>
              <a:rPr lang="en-US" sz="2200" b="0" i="0" u="none" strike="noStrike" baseline="0" dirty="0"/>
              <a:t>, </a:t>
            </a:r>
            <a:r>
              <a:rPr lang="en-US" sz="2200" b="0" i="0" u="none" strike="noStrike" baseline="0" dirty="0" err="1"/>
              <a:t>hoặc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các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cấu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trúc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lồng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nhau</a:t>
            </a:r>
            <a:r>
              <a:rPr lang="en-US" sz="2200" b="0" i="0" u="none" strike="noStrike" baseline="0" dirty="0"/>
              <a:t>, </a:t>
            </a:r>
            <a:r>
              <a:rPr lang="en-US" sz="2200" b="0" i="0" u="none" strike="noStrike" baseline="0" dirty="0" err="1"/>
              <a:t>hoặc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cho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phép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định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nghĩa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linh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hoạt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và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động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cho</a:t>
            </a:r>
            <a:r>
              <a:rPr lang="en-US" sz="2200" b="0" i="0" u="none" strike="noStrike" baseline="0" dirty="0"/>
              <a:t> </a:t>
            </a:r>
            <a:r>
              <a:rPr lang="en-US" sz="2200" dirty="0" err="1"/>
              <a:t>cấu</a:t>
            </a:r>
            <a:r>
              <a:rPr lang="en-US" sz="2200" dirty="0"/>
              <a:t> </a:t>
            </a:r>
            <a:r>
              <a:rPr lang="en-US" sz="2200" dirty="0" err="1"/>
              <a:t>trúc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đối</a:t>
            </a:r>
            <a:r>
              <a:rPr lang="en-US" sz="2200" dirty="0"/>
              <a:t> </a:t>
            </a:r>
            <a:r>
              <a:rPr lang="en-US" sz="2200" dirty="0" err="1"/>
              <a:t>tượng</a:t>
            </a:r>
            <a:r>
              <a:rPr lang="en-US" sz="2200" dirty="0"/>
              <a:t> </a:t>
            </a:r>
            <a:r>
              <a:rPr lang="en-US" sz="2200" dirty="0" err="1"/>
              <a:t>hoặc</a:t>
            </a:r>
            <a:r>
              <a:rPr lang="en-US" sz="2200" dirty="0"/>
              <a:t> </a:t>
            </a:r>
            <a:r>
              <a:rPr lang="en-US" sz="2200" dirty="0" err="1"/>
              <a:t>đối</a:t>
            </a:r>
            <a:r>
              <a:rPr lang="en-US" sz="2200" dirty="0"/>
              <a:t> </a:t>
            </a:r>
            <a:r>
              <a:rPr lang="en-US" sz="2200" dirty="0" err="1"/>
              <a:t>tượng</a:t>
            </a:r>
            <a:r>
              <a:rPr lang="en-US" sz="2200" dirty="0"/>
              <a:t> con</a:t>
            </a:r>
            <a:endParaRPr lang="en-US" sz="2200" b="0" i="0" u="none" strike="noStrike" baseline="0" dirty="0"/>
          </a:p>
          <a:p>
            <a:pPr lvl="1"/>
            <a:r>
              <a:rPr lang="en-US" sz="2200" b="0" i="0" u="none" strike="noStrike" baseline="0" dirty="0" err="1"/>
              <a:t>Dữ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liệu</a:t>
            </a:r>
            <a:r>
              <a:rPr lang="en-US" sz="2200" b="0" i="0" u="none" strike="noStrike" baseline="0" dirty="0"/>
              <a:t> </a:t>
            </a:r>
            <a:r>
              <a:rPr lang="en-US" sz="2200" dirty="0" err="1"/>
              <a:t>có</a:t>
            </a:r>
            <a:r>
              <a:rPr lang="en-US" sz="2200" b="0" i="0" u="none" strike="noStrike" baseline="0" dirty="0"/>
              <a:t> </a:t>
            </a:r>
            <a:r>
              <a:rPr lang="en-US" sz="2200" b="0" i="1" u="none" strike="noStrike" baseline="0" dirty="0" err="1"/>
              <a:t>cấu</a:t>
            </a:r>
            <a:r>
              <a:rPr lang="en-US" sz="2200" b="0" i="1" u="none" strike="noStrike" baseline="0" dirty="0"/>
              <a:t> </a:t>
            </a:r>
            <a:r>
              <a:rPr lang="en-US" sz="2200" b="0" i="1" u="none" strike="noStrike" baseline="0" dirty="0" err="1"/>
              <a:t>trúc</a:t>
            </a:r>
            <a:r>
              <a:rPr lang="en-US" sz="2200" b="0" i="1" u="none" strike="noStrike" baseline="0" dirty="0"/>
              <a:t> </a:t>
            </a:r>
            <a:r>
              <a:rPr lang="en-US" sz="2200" b="0" i="1" u="none" strike="noStrike" baseline="0" dirty="0" err="1"/>
              <a:t>cụ</a:t>
            </a:r>
            <a:r>
              <a:rPr lang="en-US" sz="2200" b="0" i="1" u="none" strike="noStrike" baseline="0" dirty="0"/>
              <a:t> </a:t>
            </a:r>
            <a:r>
              <a:rPr lang="en-US" sz="2200" b="0" i="1" u="none" strike="noStrike" baseline="0" dirty="0" err="1"/>
              <a:t>thể</a:t>
            </a:r>
            <a:r>
              <a:rPr lang="en-US" sz="2200" b="0" i="1" u="none" strike="noStrike" baseline="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ý </a:t>
            </a:r>
            <a:r>
              <a:rPr lang="en-US" sz="2200" dirty="0" err="1"/>
              <a:t>nghĩa</a:t>
            </a:r>
            <a:r>
              <a:rPr lang="en-US" sz="2200" dirty="0"/>
              <a:t> </a:t>
            </a:r>
            <a:r>
              <a:rPr lang="en-US" sz="2200" dirty="0" err="1"/>
              <a:t>ngữ</a:t>
            </a:r>
            <a:r>
              <a:rPr lang="en-US" sz="2200" dirty="0"/>
              <a:t> </a:t>
            </a:r>
            <a:r>
              <a:rPr lang="en-US" sz="2200" dirty="0" err="1"/>
              <a:t>nghĩa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xác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rõ</a:t>
            </a:r>
            <a:r>
              <a:rPr lang="en-US" sz="2200" dirty="0"/>
              <a:t> </a:t>
            </a:r>
            <a:r>
              <a:rPr lang="en-US" sz="2200" dirty="0" err="1"/>
              <a:t>ràng</a:t>
            </a:r>
            <a:r>
              <a:rPr lang="en-US" sz="2200" b="0" i="0" u="none" strike="noStrike" baseline="0" dirty="0"/>
              <a:t>, </a:t>
            </a:r>
            <a:r>
              <a:rPr lang="en-US" sz="2200" b="0" i="0" u="none" strike="noStrike" baseline="0" dirty="0" err="1"/>
              <a:t>như</a:t>
            </a:r>
            <a:r>
              <a:rPr lang="en-US" sz="2200" b="0" i="0" u="none" strike="noStrike" baseline="0" dirty="0"/>
              <a:t> </a:t>
            </a:r>
            <a:r>
              <a:rPr lang="en-US" sz="2200" b="0" i="1" u="none" strike="noStrike" baseline="0" dirty="0" err="1"/>
              <a:t>tập</a:t>
            </a:r>
            <a:r>
              <a:rPr lang="en-US" sz="2200" b="0" i="1" u="none" strike="noStrike" baseline="0" dirty="0"/>
              <a:t> </a:t>
            </a:r>
            <a:r>
              <a:rPr lang="en-US" sz="2200" b="0" i="1" u="none" strike="noStrike" baseline="0" dirty="0" err="1"/>
              <a:t>dữ</a:t>
            </a:r>
            <a:r>
              <a:rPr lang="en-US" sz="2200" b="0" i="1" u="none" strike="noStrike" baseline="0" dirty="0"/>
              <a:t> </a:t>
            </a:r>
            <a:r>
              <a:rPr lang="en-US" sz="2200" b="0" i="1" u="none" strike="noStrike" baseline="0" dirty="0" err="1"/>
              <a:t>liệu</a:t>
            </a:r>
            <a:r>
              <a:rPr lang="en-US" sz="2200" b="0" i="1" u="none" strike="noStrike" baseline="0" dirty="0"/>
              <a:t> </a:t>
            </a:r>
            <a:r>
              <a:rPr lang="en-US" sz="2200" b="0" i="1" u="none" strike="noStrike" baseline="0" dirty="0" err="1"/>
              <a:t>giao</a:t>
            </a:r>
            <a:r>
              <a:rPr lang="en-US" sz="2200" b="0" i="1" u="none" strike="noStrike" baseline="0" dirty="0"/>
              <a:t> </a:t>
            </a:r>
            <a:r>
              <a:rPr lang="en-US" sz="2200" b="0" i="1" u="none" strike="noStrike" baseline="0" dirty="0" err="1"/>
              <a:t>dịch</a:t>
            </a:r>
            <a:r>
              <a:rPr lang="en-US" sz="2200" b="0" i="1" u="none" strike="noStrike" baseline="0" dirty="0"/>
              <a:t>, </a:t>
            </a:r>
            <a:r>
              <a:rPr lang="en-US" sz="2200" b="0" i="1" u="none" strike="noStrike" baseline="0" dirty="0" err="1"/>
              <a:t>tập</a:t>
            </a:r>
            <a:r>
              <a:rPr lang="en-US" sz="2200" b="0" i="1" u="none" strike="noStrike" baseline="0" dirty="0"/>
              <a:t> </a:t>
            </a:r>
            <a:r>
              <a:rPr lang="en-US" sz="2200" b="0" i="1" u="none" strike="noStrike" baseline="0" dirty="0" err="1"/>
              <a:t>dữ</a:t>
            </a:r>
            <a:r>
              <a:rPr lang="en-US" sz="2200" b="0" i="1" u="none" strike="noStrike" baseline="0" dirty="0"/>
              <a:t> </a:t>
            </a:r>
            <a:r>
              <a:rPr lang="en-US" sz="2200" b="0" i="1" u="none" strike="noStrike" baseline="0" dirty="0" err="1"/>
              <a:t>liệu</a:t>
            </a:r>
            <a:r>
              <a:rPr lang="en-US" sz="2200" b="0" i="1" u="none" strike="noStrike" baseline="0" dirty="0"/>
              <a:t> </a:t>
            </a:r>
            <a:r>
              <a:rPr lang="en-US" sz="2200" b="0" i="1" u="none" strike="noStrike" baseline="0" dirty="0" err="1"/>
              <a:t>choỗi</a:t>
            </a:r>
            <a:r>
              <a:rPr lang="en-US" sz="2200" b="0" i="1" u="none" strike="noStrike" baseline="0" dirty="0"/>
              <a:t> </a:t>
            </a:r>
            <a:r>
              <a:rPr lang="en-US" sz="2200" b="0" i="0" u="none" strike="noStrike" baseline="0" dirty="0"/>
              <a:t>(</a:t>
            </a:r>
            <a:r>
              <a:rPr lang="en-US" sz="2200" b="0" i="0" u="none" strike="noStrike" baseline="0" dirty="0" err="1"/>
              <a:t>ví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dụ</a:t>
            </a:r>
            <a:r>
              <a:rPr lang="en-US" sz="2200" b="0" i="0" u="none" strike="noStrike" baseline="0" dirty="0"/>
              <a:t>, </a:t>
            </a:r>
            <a:r>
              <a:rPr lang="en-US" sz="2200" b="0" i="0" u="none" strike="noStrike" baseline="0" dirty="0" err="1"/>
              <a:t>dữ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liệu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choỗi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thời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gian</a:t>
            </a:r>
            <a:r>
              <a:rPr lang="en-US" sz="2200" b="0" i="0" u="none" strike="noStrike" baseline="0" dirty="0"/>
              <a:t>, </a:t>
            </a:r>
            <a:r>
              <a:rPr lang="en-US" sz="2200" b="0" i="0" u="none" strike="noStrike" baseline="0" dirty="0" err="1"/>
              <a:t>dữ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liệu</a:t>
            </a:r>
            <a:r>
              <a:rPr lang="en-US" sz="2200" b="0" i="0" u="none" strike="noStrike" baseline="0" dirty="0"/>
              <a:t> gen </a:t>
            </a:r>
            <a:r>
              <a:rPr lang="en-US" sz="2200" b="0" i="0" u="none" strike="noStrike" baseline="0" dirty="0" err="1"/>
              <a:t>hoặc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protei</a:t>
            </a:r>
            <a:r>
              <a:rPr lang="en-US" sz="2200" b="0" i="0" u="none" strike="noStrike" baseline="0" dirty="0"/>
              <a:t>, </a:t>
            </a:r>
            <a:r>
              <a:rPr lang="en-US" sz="2200" b="0" i="0" u="none" strike="noStrike" baseline="0" dirty="0" err="1"/>
              <a:t>hoặc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dữ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liệu</a:t>
            </a:r>
            <a:r>
              <a:rPr lang="en-US" sz="2200" b="0" i="0" u="none" strike="noStrike" baseline="0" dirty="0"/>
              <a:t> blog)</a:t>
            </a:r>
          </a:p>
          <a:p>
            <a:pPr lvl="1"/>
            <a:r>
              <a:rPr lang="en-US" sz="2200" b="0" i="1" u="none" strike="noStrike" baseline="0" dirty="0" err="1"/>
              <a:t>Dữ</a:t>
            </a:r>
            <a:r>
              <a:rPr lang="en-US" sz="2200" b="0" i="1" u="none" strike="noStrike" baseline="0" dirty="0"/>
              <a:t> </a:t>
            </a:r>
            <a:r>
              <a:rPr lang="en-US" sz="2200" b="0" i="1" u="none" strike="noStrike" baseline="0" dirty="0" err="1"/>
              <a:t>liệu</a:t>
            </a:r>
            <a:r>
              <a:rPr lang="en-US" sz="2200" b="0" i="1" u="none" strike="noStrike" baseline="0" dirty="0"/>
              <a:t> </a:t>
            </a:r>
            <a:r>
              <a:rPr lang="en-US" sz="2200" b="0" i="1" u="none" strike="noStrike" baseline="0" dirty="0" err="1"/>
              <a:t>đồ</a:t>
            </a:r>
            <a:r>
              <a:rPr lang="en-US" sz="2200" b="0" i="1" u="none" strike="noStrike" baseline="0" dirty="0"/>
              <a:t> </a:t>
            </a:r>
            <a:r>
              <a:rPr lang="en-US" sz="2200" b="0" i="1" u="none" strike="noStrike" baseline="0" dirty="0" err="1"/>
              <a:t>thị</a:t>
            </a:r>
            <a:r>
              <a:rPr lang="en-US" sz="2200" b="0" i="1" u="none" strike="noStrike" baseline="0" dirty="0"/>
              <a:t> </a:t>
            </a:r>
            <a:r>
              <a:rPr lang="en-US" sz="2200" b="0" i="1" u="none" strike="noStrike" baseline="0" dirty="0" err="1"/>
              <a:t>hoặc</a:t>
            </a:r>
            <a:r>
              <a:rPr lang="en-US" sz="2200" b="0" i="1" u="none" strike="noStrike" baseline="0" dirty="0"/>
              <a:t> </a:t>
            </a:r>
            <a:r>
              <a:rPr lang="en-US" sz="2200" b="0" i="1" u="none" strike="noStrike" baseline="0" dirty="0" err="1"/>
              <a:t>mạng</a:t>
            </a:r>
            <a:r>
              <a:rPr lang="en-US" sz="2200" b="0" u="none" strike="noStrike" baseline="0" dirty="0"/>
              <a:t>:</a:t>
            </a:r>
            <a:r>
              <a:rPr lang="en-US" sz="2200" b="0" i="1" u="none" strike="noStrike" baseline="0" dirty="0"/>
              <a:t>  </a:t>
            </a:r>
            <a:r>
              <a:rPr lang="en-US" sz="2200" b="0" u="none" strike="noStrike" baseline="0" dirty="0" err="1"/>
              <a:t>một</a:t>
            </a:r>
            <a:r>
              <a:rPr lang="en-US" sz="2200" b="0" u="none" strike="noStrike" baseline="0" dirty="0"/>
              <a:t> </a:t>
            </a:r>
            <a:r>
              <a:rPr lang="en-US" sz="2200" b="0" u="none" strike="noStrike" baseline="0" dirty="0" err="1"/>
              <a:t>kiểu</a:t>
            </a:r>
            <a:r>
              <a:rPr lang="en-US" sz="2200" b="0" u="none" strike="noStrike" baseline="0" dirty="0"/>
              <a:t> </a:t>
            </a:r>
            <a:r>
              <a:rPr lang="en-US" sz="2200" b="0" u="none" strike="noStrike" baseline="0" dirty="0" err="1"/>
              <a:t>tập</a:t>
            </a:r>
            <a:r>
              <a:rPr lang="en-US" sz="2200" b="0" u="none" strike="noStrike" baseline="0" dirty="0"/>
              <a:t> </a:t>
            </a:r>
            <a:r>
              <a:rPr lang="en-US" sz="2200" b="0" u="none" strike="noStrike" baseline="0" dirty="0" err="1"/>
              <a:t>dữ</a:t>
            </a:r>
            <a:r>
              <a:rPr lang="en-US" sz="2200" b="0" u="none" strike="noStrike" baseline="0" dirty="0"/>
              <a:t> </a:t>
            </a:r>
            <a:r>
              <a:rPr lang="en-US" sz="2200" b="0" u="none" strike="noStrike" baseline="0" dirty="0" err="1"/>
              <a:t>liệu</a:t>
            </a:r>
            <a:r>
              <a:rPr lang="en-US" sz="2200" b="0" u="none" strike="noStrike" baseline="0" dirty="0"/>
              <a:t> </a:t>
            </a:r>
            <a:r>
              <a:rPr lang="en-US" sz="2200" b="0" u="none" strike="noStrike" baseline="0" dirty="0" err="1"/>
              <a:t>bán</a:t>
            </a:r>
            <a:r>
              <a:rPr lang="en-US" sz="2200" b="0" u="none" strike="noStrike" baseline="0" dirty="0"/>
              <a:t> </a:t>
            </a:r>
            <a:r>
              <a:rPr lang="en-US" sz="2200" b="0" u="none" strike="noStrike" baseline="0" dirty="0" err="1"/>
              <a:t>cấu</a:t>
            </a:r>
            <a:r>
              <a:rPr lang="en-US" sz="2200" b="0" u="none" strike="noStrike" baseline="0" dirty="0"/>
              <a:t> </a:t>
            </a:r>
            <a:r>
              <a:rPr lang="en-US" sz="2200" b="0" u="none" strike="noStrike" baseline="0" dirty="0" err="1"/>
              <a:t>trúc</a:t>
            </a:r>
            <a:r>
              <a:rPr lang="en-US" sz="2200" b="0" u="none" strike="noStrike" baseline="0" dirty="0"/>
              <a:t> </a:t>
            </a:r>
            <a:r>
              <a:rPr lang="en-US" sz="2200" b="0" u="none" strike="noStrike" baseline="0" dirty="0" err="1"/>
              <a:t>phức</a:t>
            </a:r>
            <a:r>
              <a:rPr lang="en-US" sz="2200" b="0" u="none" strike="noStrike" baseline="0" dirty="0"/>
              <a:t> </a:t>
            </a:r>
            <a:r>
              <a:rPr lang="en-US" sz="2200" b="0" u="none" strike="noStrike" baseline="0" dirty="0" err="1"/>
              <a:t>tạp</a:t>
            </a:r>
            <a:r>
              <a:rPr lang="en-US" sz="2200" b="0" u="none" strike="noStrike" baseline="0" dirty="0"/>
              <a:t> </a:t>
            </a:r>
            <a:r>
              <a:rPr lang="en-US" sz="2200" b="0" u="none" strike="noStrike" baseline="0" dirty="0" err="1"/>
              <a:t>hơn</a:t>
            </a:r>
            <a:endParaRPr lang="en-US" sz="2200" b="0" i="1" u="none" strike="noStrike" baseline="0" dirty="0"/>
          </a:p>
          <a:p>
            <a:pPr lvl="1"/>
            <a:r>
              <a:rPr lang="en-US" sz="2200" b="0" i="1" u="none" strike="noStrike" baseline="0" dirty="0" err="1"/>
              <a:t>Dữ</a:t>
            </a:r>
            <a:r>
              <a:rPr lang="en-US" sz="2200" b="0" i="1" u="none" strike="noStrike" baseline="0" dirty="0"/>
              <a:t> </a:t>
            </a:r>
            <a:r>
              <a:rPr lang="en-US" sz="2200" b="0" i="1" u="none" strike="noStrike" baseline="0" dirty="0" err="1"/>
              <a:t>liệu</a:t>
            </a:r>
            <a:r>
              <a:rPr lang="en-US" sz="2200" b="0" i="1" u="none" strike="noStrike" baseline="0" dirty="0"/>
              <a:t> </a:t>
            </a:r>
            <a:r>
              <a:rPr lang="en-US" sz="2200" b="0" i="1" u="none" strike="noStrike" baseline="0" dirty="0" err="1"/>
              <a:t>không</a:t>
            </a:r>
            <a:r>
              <a:rPr lang="en-US" sz="2200" b="0" i="1" u="none" strike="noStrike" baseline="0" dirty="0"/>
              <a:t> </a:t>
            </a:r>
            <a:r>
              <a:rPr lang="en-US" sz="2200" b="0" i="1" u="none" strike="noStrike" baseline="0" dirty="0" err="1"/>
              <a:t>có</a:t>
            </a:r>
            <a:r>
              <a:rPr lang="en-US" sz="2200" b="0" i="1" u="none" strike="noStrike" baseline="0" dirty="0"/>
              <a:t> </a:t>
            </a:r>
            <a:r>
              <a:rPr lang="en-US" sz="2200" b="0" i="1" u="none" strike="noStrike" baseline="0" dirty="0" err="1"/>
              <a:t>cấu</a:t>
            </a:r>
            <a:r>
              <a:rPr lang="en-US" sz="2200" b="0" i="1" u="none" strike="noStrike" baseline="0" dirty="0"/>
              <a:t> </a:t>
            </a:r>
            <a:r>
              <a:rPr lang="en-US" sz="2200" b="0" i="1" u="none" strike="noStrike" baseline="0" dirty="0" err="1"/>
              <a:t>trúc</a:t>
            </a:r>
            <a:r>
              <a:rPr lang="en-US" sz="2200" b="0" i="0" u="none" strike="noStrike" baseline="0" dirty="0"/>
              <a:t>: </a:t>
            </a:r>
            <a:r>
              <a:rPr lang="en-US" sz="2200" b="0" i="0" u="none" strike="noStrike" baseline="0" dirty="0" err="1"/>
              <a:t>dữ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liệu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văn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bản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và</a:t>
            </a:r>
            <a:r>
              <a:rPr lang="en-US" sz="2200" b="0" i="0" u="none" strike="noStrike" baseline="0" dirty="0"/>
              <a:t> </a:t>
            </a:r>
            <a:r>
              <a:rPr lang="en-US" sz="2200" dirty="0" err="1"/>
              <a:t>đa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tiện</a:t>
            </a:r>
            <a:r>
              <a:rPr lang="en-US" sz="2200" b="0" i="0" u="none" strike="noStrike" baseline="0" dirty="0"/>
              <a:t> (</a:t>
            </a:r>
            <a:r>
              <a:rPr lang="en-US" sz="2200" b="0" i="0" u="none" strike="noStrike" baseline="0" dirty="0" err="1"/>
              <a:t>ví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dụ</a:t>
            </a:r>
            <a:r>
              <a:rPr lang="en-US" sz="2200" b="0" i="0" u="none" strike="noStrike" baseline="0" dirty="0"/>
              <a:t>, </a:t>
            </a:r>
            <a:r>
              <a:rPr lang="en-US" sz="2200" b="0" i="0" u="none" strike="noStrike" baseline="0" dirty="0" err="1"/>
              <a:t>dữ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liệu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âm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thanh</a:t>
            </a:r>
            <a:r>
              <a:rPr lang="en-US" sz="2200" b="0" i="0" u="none" strike="noStrike" baseline="0" dirty="0"/>
              <a:t>, </a:t>
            </a:r>
            <a:r>
              <a:rPr lang="en-US" sz="2200" b="0" i="0" u="none" strike="noStrike" baseline="0" dirty="0" err="1"/>
              <a:t>hình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ảnh</a:t>
            </a:r>
            <a:r>
              <a:rPr lang="en-US" sz="2200" b="0" i="0" u="none" strike="noStrike" baseline="0" dirty="0"/>
              <a:t>, video)</a:t>
            </a:r>
          </a:p>
          <a:p>
            <a:pPr algn="l"/>
            <a:r>
              <a:rPr lang="en-US" sz="2200" b="0" i="0" u="none" strike="noStrike" baseline="0" dirty="0" err="1"/>
              <a:t>Dữ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liệu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thực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tế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thường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có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thể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là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sự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kết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hợp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của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dữ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liệu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có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cấu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trúc</a:t>
            </a:r>
            <a:r>
              <a:rPr lang="en-US" sz="2200" b="0" i="0" u="none" strike="noStrike" baseline="0" dirty="0"/>
              <a:t>, </a:t>
            </a:r>
            <a:r>
              <a:rPr lang="en-US" sz="2200" b="0" i="0" u="none" strike="noStrike" baseline="0" dirty="0" err="1"/>
              <a:t>dữ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liệu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bán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cấu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trúc</a:t>
            </a:r>
            <a:r>
              <a:rPr lang="en-US" sz="2200" b="0" i="0" u="none" strike="noStrike" baseline="0" dirty="0"/>
              <a:t>, </a:t>
            </a:r>
            <a:r>
              <a:rPr lang="en-US" sz="2200" b="0" i="0" u="none" strike="noStrike" baseline="0" dirty="0" err="1"/>
              <a:t>v</a:t>
            </a:r>
            <a:r>
              <a:rPr lang="en-US" sz="2200" dirty="0" err="1"/>
              <a:t>à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cấu</a:t>
            </a:r>
            <a:r>
              <a:rPr lang="en-US" sz="2200" dirty="0"/>
              <a:t> </a:t>
            </a:r>
            <a:r>
              <a:rPr lang="en-US" sz="2200" dirty="0" err="1"/>
              <a:t>trúc</a:t>
            </a:r>
            <a:endParaRPr lang="en-US" sz="22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336684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phá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(II)</a:t>
            </a:r>
            <a:endParaRPr lang="en-US" altLang="en-US" sz="3200" b="1" dirty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985" y="1140737"/>
            <a:ext cx="11247063" cy="5495587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sz="2200" b="1" i="0" u="none" strike="noStrike" baseline="0" dirty="0" err="1"/>
              <a:t>Dữ</a:t>
            </a:r>
            <a:r>
              <a:rPr lang="en-US" sz="2200" b="1" i="0" u="none" strike="noStrike" baseline="0" dirty="0"/>
              <a:t> </a:t>
            </a:r>
            <a:r>
              <a:rPr lang="en-US" sz="2200" b="1" i="0" u="none" strike="noStrike" baseline="0" dirty="0" err="1"/>
              <a:t>liệu</a:t>
            </a:r>
            <a:r>
              <a:rPr lang="en-US" sz="2200" b="1" i="0" u="none" strike="noStrike" baseline="0" dirty="0"/>
              <a:t> </a:t>
            </a:r>
            <a:r>
              <a:rPr lang="en-US" sz="2200" b="1" i="0" u="none" strike="noStrike" baseline="0" dirty="0" err="1"/>
              <a:t>liên</a:t>
            </a:r>
            <a:r>
              <a:rPr lang="en-US" sz="2200" b="1" i="0" u="none" strike="noStrike" baseline="0" dirty="0"/>
              <a:t> </a:t>
            </a:r>
            <a:r>
              <a:rPr lang="en-US" sz="2200" b="1" i="0" u="none" strike="noStrike" baseline="0" dirty="0" err="1"/>
              <a:t>quan</a:t>
            </a:r>
            <a:r>
              <a:rPr lang="en-US" sz="2200" b="1" i="0" u="none" strike="noStrike" baseline="0" dirty="0"/>
              <a:t> </a:t>
            </a:r>
            <a:r>
              <a:rPr lang="en-US" sz="2200" b="1" i="0" u="none" strike="noStrike" baseline="0" dirty="0" err="1"/>
              <a:t>đến</a:t>
            </a:r>
            <a:r>
              <a:rPr lang="en-US" sz="2200" b="1" i="0" u="none" strike="noStrike" baseline="0" dirty="0"/>
              <a:t> </a:t>
            </a:r>
            <a:r>
              <a:rPr lang="en-US" sz="2200" b="1" i="0" u="none" strike="noStrike" baseline="0" dirty="0" err="1"/>
              <a:t>các</a:t>
            </a:r>
            <a:r>
              <a:rPr lang="en-US" sz="2200" b="1" i="0" u="none" strike="noStrike" baseline="0" dirty="0"/>
              <a:t> </a:t>
            </a:r>
            <a:r>
              <a:rPr lang="en-US" sz="2200" b="1" i="0" u="none" strike="noStrike" baseline="0" dirty="0" err="1"/>
              <a:t>ứng</a:t>
            </a:r>
            <a:r>
              <a:rPr lang="en-US" sz="2200" b="1" i="0" u="none" strike="noStrike" baseline="0" dirty="0"/>
              <a:t> </a:t>
            </a:r>
            <a:r>
              <a:rPr lang="en-US" sz="2200" b="1" i="0" u="none" strike="noStrike" baseline="0" dirty="0" err="1"/>
              <a:t>dụng</a:t>
            </a:r>
            <a:r>
              <a:rPr lang="en-US" sz="2200" b="1" i="0" u="none" strike="noStrike" baseline="0" dirty="0"/>
              <a:t> </a:t>
            </a:r>
            <a:r>
              <a:rPr lang="en-US" sz="2200" b="1" i="0" u="none" strike="noStrike" baseline="0" dirty="0" err="1"/>
              <a:t>khác</a:t>
            </a:r>
            <a:r>
              <a:rPr lang="en-US" sz="2200" b="1" i="0" u="none" strike="noStrike" baseline="0" dirty="0"/>
              <a:t> </a:t>
            </a:r>
            <a:r>
              <a:rPr lang="en-US" sz="2200" b="1" i="0" u="none" strike="noStrike" baseline="0" dirty="0" err="1"/>
              <a:t>nhau</a:t>
            </a:r>
            <a:endParaRPr lang="en-US" sz="2200" b="1" i="0" u="none" strike="noStrike" baseline="0" dirty="0"/>
          </a:p>
          <a:p>
            <a:pPr lvl="1"/>
            <a:r>
              <a:rPr lang="en-US" sz="2200" b="0" i="0" u="none" strike="noStrike" baseline="0" dirty="0" err="1"/>
              <a:t>Các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ứng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dụng</a:t>
            </a:r>
            <a:r>
              <a:rPr lang="en-US" sz="2200" b="0" i="0" u="none" strike="noStrike" baseline="0" dirty="0"/>
              <a:t>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r>
              <a:rPr lang="en-US" sz="2200" dirty="0"/>
              <a:t>: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yêu</a:t>
            </a:r>
            <a:r>
              <a:rPr lang="en-US" sz="2200" dirty="0"/>
              <a:t> </a:t>
            </a:r>
            <a:r>
              <a:rPr lang="en-US" sz="2200" dirty="0" err="1"/>
              <a:t>cầu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pháp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tích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endParaRPr lang="en-US" sz="2200" b="0" i="0" u="none" strike="noStrike" baseline="0" dirty="0"/>
          </a:p>
          <a:p>
            <a:pPr lvl="2"/>
            <a:r>
              <a:rPr lang="en-US" sz="2200" b="0" i="0" u="none" strike="noStrike" baseline="0" dirty="0" err="1"/>
              <a:t>Dữ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liệu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chuỗi</a:t>
            </a:r>
            <a:r>
              <a:rPr lang="en-US" sz="2200" b="0" i="0" u="none" strike="noStrike" baseline="0" dirty="0"/>
              <a:t>:</a:t>
            </a:r>
            <a:r>
              <a:rPr lang="en-US" sz="2200" dirty="0"/>
              <a:t> </a:t>
            </a:r>
            <a:r>
              <a:rPr lang="en-US" sz="2200" b="0" i="1" u="none" strike="noStrike" baseline="0" dirty="0" err="1"/>
              <a:t>chuỗi</a:t>
            </a:r>
            <a:r>
              <a:rPr lang="en-US" sz="2200" b="0" i="1" u="none" strike="noStrike" baseline="0" dirty="0"/>
              <a:t> </a:t>
            </a:r>
            <a:r>
              <a:rPr lang="en-US" sz="2200" b="0" i="1" u="none" strike="noStrike" baseline="0" dirty="0" err="1"/>
              <a:t>sinh</a:t>
            </a:r>
            <a:r>
              <a:rPr lang="en-US" sz="2200" b="0" i="1" u="none" strike="noStrike" baseline="0" dirty="0"/>
              <a:t> </a:t>
            </a:r>
            <a:r>
              <a:rPr lang="en-US" sz="2200" b="0" i="1" u="none" strike="noStrike" baseline="0" dirty="0" err="1"/>
              <a:t>học</a:t>
            </a:r>
            <a:r>
              <a:rPr lang="en-US" sz="2200" b="0" i="1" u="none" strike="noStrike" baseline="0" dirty="0"/>
              <a:t> </a:t>
            </a:r>
            <a:r>
              <a:rPr lang="en-US" sz="2200" b="0" u="none" strike="noStrike" baseline="0" dirty="0"/>
              <a:t>so </a:t>
            </a:r>
            <a:r>
              <a:rPr lang="en-US" sz="2200" b="0" u="none" strike="noStrike" baseline="0" dirty="0" err="1"/>
              <a:t>với</a:t>
            </a:r>
            <a:r>
              <a:rPr lang="en-US" sz="2200" b="0" i="1" u="none" strike="noStrike" baseline="0" dirty="0"/>
              <a:t> </a:t>
            </a:r>
            <a:r>
              <a:rPr lang="en-US" sz="2200" b="0" i="1" u="none" strike="noStrike" baseline="0" dirty="0" err="1"/>
              <a:t>chuỗi</a:t>
            </a:r>
            <a:r>
              <a:rPr lang="en-US" sz="2200" b="0" i="1" u="none" strike="noStrike" baseline="0" dirty="0"/>
              <a:t> </a:t>
            </a:r>
            <a:r>
              <a:rPr lang="en-US" sz="2200" b="0" i="1" u="none" strike="noStrike" baseline="0" dirty="0" err="1"/>
              <a:t>giao</a:t>
            </a:r>
            <a:r>
              <a:rPr lang="en-US" sz="2200" b="0" i="1" u="none" strike="noStrike" baseline="0" dirty="0"/>
              <a:t> </a:t>
            </a:r>
            <a:r>
              <a:rPr lang="en-US" sz="2200" b="0" i="1" u="none" strike="noStrike" baseline="0" dirty="0" err="1"/>
              <a:t>dịch</a:t>
            </a:r>
            <a:r>
              <a:rPr lang="en-US" sz="2200" b="0" i="1" u="none" strike="noStrike" baseline="0" dirty="0"/>
              <a:t> </a:t>
            </a:r>
            <a:r>
              <a:rPr lang="en-US" sz="2200" b="0" i="1" u="none" strike="noStrike" baseline="0" dirty="0" err="1"/>
              <a:t>mua</a:t>
            </a:r>
            <a:r>
              <a:rPr lang="en-US" sz="2200" b="0" i="1" u="none" strike="noStrike" baseline="0" dirty="0"/>
              <a:t> </a:t>
            </a:r>
            <a:r>
              <a:rPr lang="en-US" sz="2200" b="0" i="1" u="none" strike="noStrike" baseline="0" dirty="0" err="1"/>
              <a:t>sắm</a:t>
            </a:r>
            <a:endParaRPr lang="en-US" sz="2200" b="0" i="1" u="none" strike="noStrike" baseline="0" dirty="0"/>
          </a:p>
          <a:p>
            <a:pPr lvl="2"/>
            <a:r>
              <a:rPr lang="en-US" sz="2200" b="0" i="1" u="none" strike="noStrike" baseline="0" dirty="0" err="1"/>
              <a:t>Chuỗi</a:t>
            </a:r>
            <a:r>
              <a:rPr lang="en-US" sz="2200" b="0" i="1" u="none" strike="noStrike" baseline="0" dirty="0"/>
              <a:t> </a:t>
            </a:r>
            <a:r>
              <a:rPr lang="en-US" sz="2200" b="0" i="1" u="none" strike="noStrike" baseline="0" dirty="0" err="1"/>
              <a:t>thời</a:t>
            </a:r>
            <a:r>
              <a:rPr lang="en-US" sz="2200" b="0" i="1" u="none" strike="noStrike" baseline="0" dirty="0"/>
              <a:t> </a:t>
            </a:r>
            <a:r>
              <a:rPr lang="en-US" sz="2200" b="0" i="1" u="none" strike="noStrike" baseline="0" dirty="0" err="1"/>
              <a:t>gian</a:t>
            </a:r>
            <a:r>
              <a:rPr lang="en-US" sz="2200" b="0" i="1" u="none" strike="noStrike" baseline="0" dirty="0"/>
              <a:t>: </a:t>
            </a:r>
            <a:r>
              <a:rPr lang="en-US" sz="2200" b="0" i="0" u="none" strike="noStrike" baseline="0" dirty="0" err="1"/>
              <a:t>tập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các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số</a:t>
            </a:r>
            <a:r>
              <a:rPr lang="en-US" sz="2200" b="0" i="0" u="none" strike="noStrike" baseline="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sắp</a:t>
            </a:r>
            <a:r>
              <a:rPr lang="en-US" sz="2200" dirty="0"/>
              <a:t> </a:t>
            </a:r>
            <a:r>
              <a:rPr lang="en-US" sz="2200" dirty="0" err="1"/>
              <a:t>xếp</a:t>
            </a:r>
            <a:r>
              <a:rPr lang="en-US" sz="2200" dirty="0"/>
              <a:t> </a:t>
            </a:r>
            <a:r>
              <a:rPr lang="en-US" sz="2200" dirty="0" err="1"/>
              <a:t>theo</a:t>
            </a:r>
            <a:r>
              <a:rPr lang="en-US" sz="2200" dirty="0"/>
              <a:t> </a:t>
            </a:r>
            <a:r>
              <a:rPr lang="en-US" sz="2200" dirty="0" err="1"/>
              <a:t>khoảng</a:t>
            </a:r>
            <a:r>
              <a:rPr lang="en-US" sz="2200" dirty="0"/>
              <a:t> </a:t>
            </a:r>
            <a:r>
              <a:rPr lang="en-US" sz="2200" dirty="0" err="1"/>
              <a:t>thời</a:t>
            </a:r>
            <a:r>
              <a:rPr lang="en-US" sz="2200" dirty="0"/>
              <a:t> </a:t>
            </a:r>
            <a:r>
              <a:rPr lang="en-US" sz="2200" dirty="0" err="1"/>
              <a:t>gian</a:t>
            </a:r>
            <a:r>
              <a:rPr lang="en-US" sz="2200" dirty="0"/>
              <a:t>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endParaRPr lang="en-US" sz="2200" b="0" i="0" u="none" strike="noStrike" baseline="0" dirty="0"/>
          </a:p>
          <a:p>
            <a:pPr lvl="2"/>
            <a:r>
              <a:rPr lang="en-US" sz="2200" b="0" i="1" u="none" strike="noStrike" baseline="0" dirty="0" err="1"/>
              <a:t>Dữ</a:t>
            </a:r>
            <a:r>
              <a:rPr lang="en-US" sz="2200" b="0" i="1" u="none" strike="noStrike" baseline="0" dirty="0"/>
              <a:t> </a:t>
            </a:r>
            <a:r>
              <a:rPr lang="en-US" sz="2200" b="0" i="1" u="none" strike="noStrike" baseline="0" dirty="0" err="1"/>
              <a:t>liệu</a:t>
            </a:r>
            <a:r>
              <a:rPr lang="en-US" sz="2200" b="0" i="1" u="none" strike="noStrike" baseline="0" dirty="0"/>
              <a:t> </a:t>
            </a:r>
            <a:r>
              <a:rPr lang="en-US" sz="2200" b="0" i="1" u="none" strike="noStrike" baseline="0" dirty="0" err="1"/>
              <a:t>không</a:t>
            </a:r>
            <a:r>
              <a:rPr lang="en-US" sz="2200" b="0" i="1" u="none" strike="noStrike" baseline="0" dirty="0"/>
              <a:t> </a:t>
            </a:r>
            <a:r>
              <a:rPr lang="en-US" sz="2200" b="0" i="1" u="none" strike="noStrike" baseline="0" dirty="0" err="1"/>
              <a:t>gian</a:t>
            </a:r>
            <a:r>
              <a:rPr lang="en-US" sz="2200" b="0" i="1" u="none" strike="noStrike" baseline="0" dirty="0"/>
              <a:t>, </a:t>
            </a:r>
            <a:r>
              <a:rPr lang="en-US" sz="2200" b="0" i="1" u="none" strike="noStrike" baseline="0" dirty="0" err="1"/>
              <a:t>thời</a:t>
            </a:r>
            <a:r>
              <a:rPr lang="en-US" sz="2200" b="0" i="1" u="none" strike="noStrike" baseline="0" dirty="0"/>
              <a:t> </a:t>
            </a:r>
            <a:r>
              <a:rPr lang="en-US" sz="2200" b="0" i="1" u="none" strike="noStrike" baseline="0" dirty="0" err="1"/>
              <a:t>gian</a:t>
            </a:r>
            <a:r>
              <a:rPr lang="en-US" sz="2200" b="0" i="1" u="none" strike="noStrike" baseline="0" dirty="0"/>
              <a:t>, </a:t>
            </a:r>
            <a:r>
              <a:rPr lang="en-US" sz="2200" b="0" i="1" u="none" strike="noStrike" baseline="0" dirty="0" err="1"/>
              <a:t>và</a:t>
            </a:r>
            <a:r>
              <a:rPr lang="en-US" sz="2200" b="0" i="1" u="none" strike="noStrike" baseline="0" dirty="0"/>
              <a:t> </a:t>
            </a:r>
            <a:r>
              <a:rPr lang="en-US" sz="2200" b="0" i="1" u="none" strike="noStrike" baseline="0" dirty="0" err="1"/>
              <a:t>không</a:t>
            </a:r>
            <a:r>
              <a:rPr lang="en-US" sz="2200" b="0" i="1" u="none" strike="noStrike" baseline="0" dirty="0"/>
              <a:t> </a:t>
            </a:r>
            <a:r>
              <a:rPr lang="en-US" sz="2200" b="0" i="1" u="none" strike="noStrike" baseline="0" dirty="0" err="1"/>
              <a:t>gian-thời</a:t>
            </a:r>
            <a:r>
              <a:rPr lang="en-US" sz="2200" b="0" i="1" u="none" strike="noStrike" baseline="0" dirty="0"/>
              <a:t> </a:t>
            </a:r>
            <a:r>
              <a:rPr lang="en-US" sz="2200" b="0" i="1" u="none" strike="noStrike" baseline="0" dirty="0" err="1"/>
              <a:t>gian</a:t>
            </a:r>
            <a:endParaRPr lang="en-US" sz="2200" b="0" i="1" u="none" strike="noStrike" baseline="0" dirty="0"/>
          </a:p>
          <a:p>
            <a:pPr lvl="2"/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đồ</a:t>
            </a:r>
            <a:r>
              <a:rPr lang="en-US" sz="2200" dirty="0"/>
              <a:t> </a:t>
            </a:r>
            <a:r>
              <a:rPr lang="en-US" sz="2200" dirty="0" err="1"/>
              <a:t>thị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mạng</a:t>
            </a:r>
            <a:r>
              <a:rPr lang="en-US" sz="2200" b="0" i="0" u="none" strike="noStrike" baseline="0" dirty="0"/>
              <a:t>: </a:t>
            </a:r>
            <a:r>
              <a:rPr lang="en-US" sz="2200" b="0" i="0" u="none" strike="noStrike" baseline="0" dirty="0" err="1"/>
              <a:t>mạng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xã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hội</a:t>
            </a:r>
            <a:r>
              <a:rPr lang="en-US" sz="2200" b="0" i="0" u="none" strike="noStrike" baseline="0" dirty="0"/>
              <a:t>, </a:t>
            </a:r>
            <a:r>
              <a:rPr lang="en-US" sz="2200" b="0" i="0" u="none" strike="noStrike" baseline="0" dirty="0" err="1"/>
              <a:t>mạng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truyền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thông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máy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tính</a:t>
            </a:r>
            <a:r>
              <a:rPr lang="en-US" sz="2200" b="0" i="0" u="none" strike="noStrike" baseline="0" dirty="0"/>
              <a:t>, </a:t>
            </a:r>
            <a:r>
              <a:rPr lang="en-US" sz="2200" b="0" i="0" u="none" strike="noStrike" baseline="0" dirty="0" err="1"/>
              <a:t>mạng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sinh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học</a:t>
            </a:r>
            <a:r>
              <a:rPr lang="en-US" sz="2200" b="0" i="0" u="none" strike="noStrike" baseline="0" dirty="0"/>
              <a:t>, </a:t>
            </a:r>
            <a:r>
              <a:rPr lang="en-US" sz="2200" b="0" i="0" u="none" strike="noStrike" baseline="0" dirty="0" err="1"/>
              <a:t>và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mạng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thông</a:t>
            </a:r>
            <a:r>
              <a:rPr lang="en-US" sz="2200" b="0" i="0" u="none" strike="noStrike" baseline="0" dirty="0"/>
              <a:t> tin </a:t>
            </a:r>
            <a:r>
              <a:rPr lang="en-US" sz="2200" b="0" i="0" u="none" strike="noStrike" baseline="0" dirty="0" err="1"/>
              <a:t>có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thể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mang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các</a:t>
            </a:r>
            <a:r>
              <a:rPr lang="en-US" sz="2200" b="0" i="0" u="none" strike="noStrike" baseline="0" dirty="0"/>
              <a:t> </a:t>
            </a:r>
            <a:r>
              <a:rPr lang="en-US" sz="2200" dirty="0"/>
              <a:t>ý </a:t>
            </a:r>
            <a:r>
              <a:rPr lang="en-US" sz="2200" dirty="0" err="1"/>
              <a:t>nghĩa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endParaRPr lang="en-US" sz="2200" b="0" i="0" u="none" strike="noStrike" baseline="0" dirty="0"/>
          </a:p>
          <a:p>
            <a:pPr lvl="1"/>
            <a:r>
              <a:rPr lang="en-US" sz="2200" b="0" i="0" u="none" strike="noStrike" baseline="0" dirty="0" err="1"/>
              <a:t>Trên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cùng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tập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dữ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liệu</a:t>
            </a:r>
            <a:r>
              <a:rPr lang="en-US" sz="2200" b="0" i="0" u="none" strike="noStrike" baseline="0" dirty="0"/>
              <a:t>, </a:t>
            </a:r>
            <a:r>
              <a:rPr lang="en-US" sz="2200" b="0" i="0" u="none" strike="noStrike" baseline="0" dirty="0" err="1"/>
              <a:t>tìm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các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mẫu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khác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nhau</a:t>
            </a:r>
            <a:r>
              <a:rPr lang="en-US" sz="2200" b="0" i="0" u="none" strike="noStrike" baseline="0" dirty="0"/>
              <a:t>: </a:t>
            </a:r>
            <a:r>
              <a:rPr lang="en-US" sz="2200" dirty="0" err="1"/>
              <a:t>yêu</a:t>
            </a:r>
            <a:r>
              <a:rPr lang="en-US" sz="2200" dirty="0"/>
              <a:t> </a:t>
            </a:r>
            <a:r>
              <a:rPr lang="en-US" sz="2200" dirty="0" err="1"/>
              <a:t>cầu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pháp</a:t>
            </a:r>
            <a:r>
              <a:rPr lang="en-US" sz="2200" dirty="0"/>
              <a:t> </a:t>
            </a:r>
            <a:r>
              <a:rPr lang="en-US" sz="2200" dirty="0" err="1"/>
              <a:t>khai</a:t>
            </a:r>
            <a:r>
              <a:rPr lang="en-US" sz="2200" dirty="0"/>
              <a:t> </a:t>
            </a:r>
            <a:r>
              <a:rPr lang="en-US" sz="2200" dirty="0" err="1"/>
              <a:t>phá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endParaRPr lang="en-US" sz="2200" b="0" i="0" u="none" strike="noStrike" baseline="0" dirty="0"/>
          </a:p>
          <a:p>
            <a:pPr lvl="2"/>
            <a:r>
              <a:rPr lang="en-US" sz="2200" dirty="0" err="1"/>
              <a:t>Ví</a:t>
            </a:r>
            <a:r>
              <a:rPr lang="en-US" sz="2200" dirty="0"/>
              <a:t> </a:t>
            </a:r>
            <a:r>
              <a:rPr lang="en-US" sz="2200" dirty="0" err="1"/>
              <a:t>dụ</a:t>
            </a:r>
            <a:r>
              <a:rPr lang="en-US" sz="2200" dirty="0"/>
              <a:t>: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mềm</a:t>
            </a:r>
            <a:r>
              <a:rPr lang="en-US" sz="2200" b="0" i="0" u="none" strike="noStrike" baseline="0" dirty="0"/>
              <a:t>: </a:t>
            </a:r>
            <a:r>
              <a:rPr lang="en-US" sz="2200" b="0" i="0" u="none" strike="noStrike" baseline="0" dirty="0" err="1"/>
              <a:t>tìm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các</a:t>
            </a:r>
            <a:r>
              <a:rPr lang="en-US" sz="2200" b="0" i="0" u="none" strike="noStrike" baseline="0" dirty="0"/>
              <a:t> module </a:t>
            </a:r>
            <a:r>
              <a:rPr lang="en-US" sz="2200" b="0" i="0" u="none" strike="noStrike" baseline="0" dirty="0" err="1"/>
              <a:t>bị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đạo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văn</a:t>
            </a:r>
            <a:r>
              <a:rPr lang="en-US" sz="2200" b="0" i="0" u="none" strike="noStrike" baseline="0" dirty="0"/>
              <a:t> so </a:t>
            </a:r>
            <a:r>
              <a:rPr lang="en-US" sz="2200" b="0" i="0" u="none" strike="noStrike" baseline="0" dirty="0" err="1"/>
              <a:t>với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tìm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các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lỗi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sao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chép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và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dán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mã</a:t>
            </a:r>
            <a:endParaRPr lang="en-US" sz="2200" b="0" i="0" u="none" strike="noStrike" baseline="0" dirty="0"/>
          </a:p>
          <a:p>
            <a:pPr>
              <a:spcAft>
                <a:spcPts val="300"/>
              </a:spcAft>
            </a:pPr>
            <a:r>
              <a:rPr lang="en-US" sz="2200" b="1" i="0" u="none" strike="noStrike" baseline="0" dirty="0" err="1"/>
              <a:t>Dữ</a:t>
            </a:r>
            <a:r>
              <a:rPr lang="en-US" sz="2200" b="1" i="0" u="none" strike="noStrike" baseline="0" dirty="0"/>
              <a:t> </a:t>
            </a:r>
            <a:r>
              <a:rPr lang="en-US" sz="2200" b="1" i="0" u="none" strike="noStrike" baseline="0" dirty="0" err="1"/>
              <a:t>liệu</a:t>
            </a:r>
            <a:r>
              <a:rPr lang="en-US" sz="2200" b="1" i="0" u="none" strike="noStrike" baseline="0" dirty="0"/>
              <a:t> </a:t>
            </a:r>
            <a:r>
              <a:rPr lang="en-US" sz="2200" b="1" i="0" u="none" strike="noStrike" baseline="0" dirty="0" err="1"/>
              <a:t>lưu</a:t>
            </a:r>
            <a:r>
              <a:rPr lang="en-US" sz="2200" b="1" i="0" u="none" strike="noStrike" baseline="0" dirty="0"/>
              <a:t> </a:t>
            </a:r>
            <a:r>
              <a:rPr lang="en-US" sz="2200" b="1" i="0" u="none" strike="noStrike" baseline="0" dirty="0" err="1"/>
              <a:t>trữ</a:t>
            </a:r>
            <a:r>
              <a:rPr lang="en-US" sz="2200" b="1" i="0" u="none" strike="noStrike" baseline="0" dirty="0"/>
              <a:t> so </a:t>
            </a:r>
            <a:r>
              <a:rPr lang="en-US" sz="2200" b="1" i="0" u="none" strike="noStrike" baseline="0" dirty="0" err="1"/>
              <a:t>với</a:t>
            </a:r>
            <a:r>
              <a:rPr lang="en-US" sz="2200" b="1" i="0" u="none" strike="noStrike" baseline="0" dirty="0"/>
              <a:t> </a:t>
            </a:r>
            <a:r>
              <a:rPr lang="en-US" sz="2200" b="1" i="0" u="none" strike="noStrike" baseline="0" dirty="0" err="1"/>
              <a:t>dữ</a:t>
            </a:r>
            <a:r>
              <a:rPr lang="en-US" sz="2200" b="1" i="0" u="none" strike="noStrike" baseline="0" dirty="0"/>
              <a:t> </a:t>
            </a:r>
            <a:r>
              <a:rPr lang="en-US" sz="2200" b="1" i="0" u="none" strike="noStrike" baseline="0" dirty="0" err="1"/>
              <a:t>liệu</a:t>
            </a:r>
            <a:r>
              <a:rPr lang="en-US" sz="2200" b="1" i="0" u="none" strike="noStrike" baseline="0" dirty="0"/>
              <a:t> </a:t>
            </a:r>
            <a:r>
              <a:rPr lang="en-US" sz="2200" b="1" i="0" u="none" strike="noStrike" baseline="0" dirty="0" err="1"/>
              <a:t>luồng</a:t>
            </a:r>
            <a:endParaRPr lang="en-US" sz="2200" b="1" i="0" u="none" strike="noStrike" baseline="0" dirty="0"/>
          </a:p>
          <a:p>
            <a:pPr lvl="1"/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lưu</a:t>
            </a:r>
            <a:r>
              <a:rPr lang="en-US" sz="2200" dirty="0"/>
              <a:t> </a:t>
            </a:r>
            <a:r>
              <a:rPr lang="en-US" sz="2200" dirty="0" err="1"/>
              <a:t>trữ</a:t>
            </a:r>
            <a:r>
              <a:rPr lang="en-US" sz="2200" b="0" i="0" u="none" strike="noStrike" baseline="0" dirty="0"/>
              <a:t>: </a:t>
            </a:r>
            <a:r>
              <a:rPr lang="en-US" sz="2200" b="0" i="0" u="none" strike="noStrike" baseline="0" dirty="0" err="1"/>
              <a:t>hữu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hạn</a:t>
            </a:r>
            <a:r>
              <a:rPr lang="en-US" sz="2200" b="0" i="0" u="none" strike="noStrike" baseline="0" dirty="0"/>
              <a:t>, </a:t>
            </a:r>
            <a:r>
              <a:rPr lang="en-US" sz="2200" b="0" i="0" u="none" strike="noStrike" baseline="0" dirty="0" err="1"/>
              <a:t>được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lưu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trong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các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loại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kho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dữ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liệu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lớn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khác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nhau</a:t>
            </a:r>
            <a:endParaRPr lang="en-US" sz="2200" b="0" i="0" u="none" strike="noStrike" baseline="0" dirty="0"/>
          </a:p>
          <a:p>
            <a:pPr lvl="1"/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luồng</a:t>
            </a:r>
            <a:r>
              <a:rPr lang="en-US" sz="2200" dirty="0"/>
              <a:t> (</a:t>
            </a:r>
            <a:r>
              <a:rPr lang="en-US" sz="2200" dirty="0" err="1"/>
              <a:t>ví</a:t>
            </a:r>
            <a:r>
              <a:rPr lang="en-US" sz="2200" dirty="0"/>
              <a:t> </a:t>
            </a:r>
            <a:r>
              <a:rPr lang="en-US" sz="2200" dirty="0" err="1"/>
              <a:t>dụ</a:t>
            </a:r>
            <a:r>
              <a:rPr lang="en-US" sz="2200" dirty="0"/>
              <a:t>, </a:t>
            </a:r>
            <a:r>
              <a:rPr lang="en-US" sz="2200" b="0" i="0" u="none" strike="noStrike" baseline="0" dirty="0"/>
              <a:t>video </a:t>
            </a:r>
            <a:r>
              <a:rPr lang="en-US" sz="2200" b="0" i="0" u="none" strike="noStrike" baseline="0" dirty="0" err="1"/>
              <a:t>giám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sát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hoặc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cảm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biến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từ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xa</a:t>
            </a:r>
            <a:r>
              <a:rPr lang="en-US" sz="2200" b="0" i="0" u="none" strike="noStrike" baseline="0" dirty="0"/>
              <a:t>): </a:t>
            </a:r>
            <a:r>
              <a:rPr lang="en-US" sz="2200" b="0" i="0" u="none" strike="noStrike" baseline="0" dirty="0" err="1"/>
              <a:t>động</a:t>
            </a:r>
            <a:r>
              <a:rPr lang="en-US" sz="2200" b="0" i="0" u="none" strike="noStrike" baseline="0" dirty="0"/>
              <a:t>, </a:t>
            </a:r>
            <a:r>
              <a:rPr lang="en-US" sz="2200" b="0" i="0" u="none" strike="noStrike" baseline="0" dirty="0" err="1"/>
              <a:t>liên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tục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đến,vô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hạn</a:t>
            </a:r>
            <a:r>
              <a:rPr lang="en-US" sz="2200" b="0" u="none" strike="noStrike" baseline="0" dirty="0"/>
              <a:t>,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phản</a:t>
            </a:r>
            <a:r>
              <a:rPr lang="en-US" sz="2200" dirty="0"/>
              <a:t> </a:t>
            </a:r>
            <a:r>
              <a:rPr lang="en-US" sz="2200" dirty="0" err="1"/>
              <a:t>hồi</a:t>
            </a:r>
            <a:r>
              <a:rPr lang="en-US" sz="2200" dirty="0"/>
              <a:t> </a:t>
            </a:r>
            <a:r>
              <a:rPr lang="en-US" sz="2200" dirty="0" err="1"/>
              <a:t>thời</a:t>
            </a:r>
            <a:r>
              <a:rPr lang="en-US" sz="2200" dirty="0"/>
              <a:t> </a:t>
            </a:r>
            <a:r>
              <a:rPr lang="en-US" sz="2200" dirty="0" err="1"/>
              <a:t>gian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b="0" u="none" strike="noStrike" baseline="0" dirty="0" err="1">
                <a:cs typeface="Calibri" panose="020F0502020204030204" pitchFamily="34" charset="0"/>
              </a:rPr>
              <a:t>―đặt</a:t>
            </a:r>
            <a:r>
              <a:rPr lang="en-US" sz="2200" b="0" u="none" strike="noStrike" baseline="0" dirty="0">
                <a:cs typeface="Calibri" panose="020F0502020204030204" pitchFamily="34" charset="0"/>
              </a:rPr>
              <a:t> </a:t>
            </a:r>
            <a:r>
              <a:rPr lang="en-US" sz="2200" b="0" u="none" strike="noStrike" baseline="0" dirty="0" err="1">
                <a:cs typeface="Calibri" panose="020F0502020204030204" pitchFamily="34" charset="0"/>
              </a:rPr>
              <a:t>ra</a:t>
            </a:r>
            <a:r>
              <a:rPr lang="en-US" sz="2200" b="0" u="none" strike="noStrike" baseline="0" dirty="0">
                <a:cs typeface="Calibri" panose="020F0502020204030204" pitchFamily="34" charset="0"/>
              </a:rPr>
              <a:t> </a:t>
            </a:r>
            <a:r>
              <a:rPr lang="en-US" sz="2200" b="0" u="none" strike="noStrike" baseline="0" dirty="0" err="1">
                <a:cs typeface="Calibri" panose="020F0502020204030204" pitchFamily="34" charset="0"/>
              </a:rPr>
              <a:t>những</a:t>
            </a:r>
            <a:r>
              <a:rPr lang="en-US" sz="2200" b="0" u="none" strike="noStrike" baseline="0" dirty="0">
                <a:cs typeface="Calibri" panose="020F0502020204030204" pitchFamily="34" charset="0"/>
              </a:rPr>
              <a:t> </a:t>
            </a:r>
            <a:r>
              <a:rPr lang="en-US" sz="2200" b="0" u="none" strike="noStrike" baseline="0" dirty="0" err="1">
                <a:cs typeface="Calibri" panose="020F0502020204030204" pitchFamily="34" charset="0"/>
              </a:rPr>
              <a:t>thách</a:t>
            </a:r>
            <a:r>
              <a:rPr lang="en-US" sz="2200" b="0" u="none" strike="noStrike" baseline="0" dirty="0">
                <a:cs typeface="Calibri" panose="020F0502020204030204" pitchFamily="34" charset="0"/>
              </a:rPr>
              <a:t> </a:t>
            </a:r>
            <a:r>
              <a:rPr lang="en-US" sz="2200" b="0" u="none" strike="noStrike" baseline="0" dirty="0" err="1">
                <a:cs typeface="Calibri" panose="020F0502020204030204" pitchFamily="34" charset="0"/>
              </a:rPr>
              <a:t>thức</a:t>
            </a:r>
            <a:r>
              <a:rPr lang="en-US" sz="2200" b="0" u="none" strike="noStrike" baseline="0" dirty="0">
                <a:cs typeface="Calibri" panose="020F0502020204030204" pitchFamily="34" charset="0"/>
              </a:rPr>
              <a:t> </a:t>
            </a:r>
            <a:r>
              <a:rPr lang="en-US" sz="2200" b="0" u="none" strike="noStrike" baseline="0" dirty="0" err="1">
                <a:cs typeface="Calibri" panose="020F0502020204030204" pitchFamily="34" charset="0"/>
              </a:rPr>
              <a:t>về</a:t>
            </a:r>
            <a:r>
              <a:rPr lang="en-US" sz="2200" b="0" u="none" strike="noStrike" baseline="0" dirty="0">
                <a:cs typeface="Calibri" panose="020F0502020204030204" pitchFamily="34" charset="0"/>
              </a:rPr>
              <a:t> </a:t>
            </a:r>
            <a:r>
              <a:rPr lang="en-US" sz="2200" b="0" u="none" strike="noStrike" baseline="0" dirty="0" err="1">
                <a:cs typeface="Calibri" panose="020F0502020204030204" pitchFamily="34" charset="0"/>
              </a:rPr>
              <a:t>khai</a:t>
            </a:r>
            <a:r>
              <a:rPr lang="en-US" sz="2200" b="0" u="none" strike="noStrike" baseline="0" dirty="0">
                <a:cs typeface="Calibri" panose="020F0502020204030204" pitchFamily="34" charset="0"/>
              </a:rPr>
              <a:t> </a:t>
            </a:r>
            <a:r>
              <a:rPr lang="en-US" sz="2200" b="0" u="none" strike="noStrike" baseline="0" dirty="0" err="1">
                <a:cs typeface="Calibri" panose="020F0502020204030204" pitchFamily="34" charset="0"/>
              </a:rPr>
              <a:t>phá</a:t>
            </a:r>
            <a:r>
              <a:rPr lang="en-US" sz="2200" b="0" u="none" strike="noStrike" baseline="0" dirty="0">
                <a:cs typeface="Calibri" panose="020F0502020204030204" pitchFamily="34" charset="0"/>
              </a:rPr>
              <a:t> </a:t>
            </a:r>
            <a:r>
              <a:rPr lang="en-US" sz="2200" b="0" u="none" strike="noStrike" baseline="0" dirty="0" err="1">
                <a:cs typeface="Calibri" panose="020F0502020204030204" pitchFamily="34" charset="0"/>
              </a:rPr>
              <a:t>dữ</a:t>
            </a:r>
            <a:r>
              <a:rPr lang="en-US" sz="2200" b="0" u="none" strike="noStrike" baseline="0" dirty="0">
                <a:cs typeface="Calibri" panose="020F0502020204030204" pitchFamily="34" charset="0"/>
              </a:rPr>
              <a:t> </a:t>
            </a:r>
            <a:r>
              <a:rPr lang="en-US" sz="2200" b="0" u="none" strike="noStrike" baseline="0" dirty="0" err="1">
                <a:cs typeface="Calibri" panose="020F0502020204030204" pitchFamily="34" charset="0"/>
              </a:rPr>
              <a:t>liệu</a:t>
            </a:r>
            <a:r>
              <a:rPr lang="en-US" sz="2200" b="0" u="none" strike="noStrike" baseline="0" dirty="0">
                <a:cs typeface="Calibri" panose="020F0502020204030204" pitchFamily="34" charset="0"/>
              </a:rPr>
              <a:t> </a:t>
            </a:r>
            <a:r>
              <a:rPr lang="en-US" sz="2200" b="0" u="none" strike="noStrike" baseline="0" dirty="0" err="1">
                <a:cs typeface="Calibri" panose="020F0502020204030204" pitchFamily="34" charset="0"/>
              </a:rPr>
              <a:t>hiệu</a:t>
            </a:r>
            <a:r>
              <a:rPr lang="en-US" sz="2200" b="0" u="none" strike="noStrike" baseline="0" dirty="0">
                <a:cs typeface="Calibri" panose="020F0502020204030204" pitchFamily="34" charset="0"/>
              </a:rPr>
              <a:t> </a:t>
            </a:r>
            <a:r>
              <a:rPr lang="en-US" sz="2200" b="0" u="none" strike="noStrike" baseline="0" dirty="0" err="1">
                <a:cs typeface="Calibri" panose="020F0502020204030204" pitchFamily="34" charset="0"/>
              </a:rPr>
              <a:t>quả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37949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tabLst>
                <a:tab pos="6178550" algn="l"/>
              </a:tabLst>
            </a:pPr>
            <a:r>
              <a:rPr lang="en-US" sz="4000" b="1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4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phá</a:t>
            </a:r>
            <a:r>
              <a:rPr lang="en-US" sz="4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4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4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endParaRPr lang="en-US" sz="40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8475" y="1140737"/>
            <a:ext cx="11009573" cy="5495587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i="0" u="none" strike="noStrike" baseline="0" dirty="0" err="1"/>
              <a:t>Tóm</a:t>
            </a:r>
            <a:r>
              <a:rPr lang="en-US" sz="2400" b="1" i="0" u="none" strike="noStrike" baseline="0" dirty="0"/>
              <a:t> </a:t>
            </a:r>
            <a:r>
              <a:rPr lang="en-US" sz="2400" b="1" i="0" u="none" strike="noStrike" baseline="0" dirty="0" err="1"/>
              <a:t>tắt</a:t>
            </a:r>
            <a:r>
              <a:rPr lang="en-US" sz="2400" b="1" i="0" u="none" strike="noStrike" baseline="0" dirty="0"/>
              <a:t> </a:t>
            </a:r>
            <a:r>
              <a:rPr lang="en-US" sz="2400" b="1" i="0" u="none" strike="noStrike" baseline="0" dirty="0" err="1"/>
              <a:t>dữ</a:t>
            </a:r>
            <a:r>
              <a:rPr lang="en-US" sz="2400" b="1" i="0" u="none" strike="noStrike" baseline="0" dirty="0"/>
              <a:t> </a:t>
            </a:r>
            <a:r>
              <a:rPr lang="en-US" sz="2400" b="1" i="0" u="none" strike="noStrike" baseline="0" dirty="0" err="1"/>
              <a:t>liệu</a:t>
            </a:r>
            <a:r>
              <a:rPr lang="en-US" sz="2400" b="1" i="0" u="none" strike="noStrike" baseline="0" dirty="0"/>
              <a:t> </a:t>
            </a:r>
            <a:r>
              <a:rPr lang="en-US" sz="2400" b="1" dirty="0" err="1"/>
              <a:t>đa</a:t>
            </a:r>
            <a:r>
              <a:rPr lang="en-US" sz="2400" b="1" dirty="0"/>
              <a:t> </a:t>
            </a:r>
            <a:r>
              <a:rPr lang="en-US" sz="2400" b="1" dirty="0" err="1"/>
              <a:t>chiều</a:t>
            </a:r>
            <a:endParaRPr lang="en-US" sz="2400" b="1" i="0" u="none" strike="noStrike" baseline="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i="0" u="none" strike="noStrike" baseline="0" dirty="0" err="1"/>
              <a:t>Khai</a:t>
            </a:r>
            <a:r>
              <a:rPr lang="en-US" sz="2400" b="1" i="0" u="none" strike="noStrike" baseline="0" dirty="0"/>
              <a:t> </a:t>
            </a:r>
            <a:r>
              <a:rPr lang="en-US" sz="2400" b="1" i="0" u="none" strike="noStrike" baseline="0" dirty="0" err="1"/>
              <a:t>phá</a:t>
            </a:r>
            <a:r>
              <a:rPr lang="en-US" sz="2400" b="1" i="0" u="none" strike="noStrike" baseline="0" dirty="0"/>
              <a:t> </a:t>
            </a:r>
            <a:r>
              <a:rPr lang="en-US" sz="2400" b="1" i="0" u="none" strike="noStrike" baseline="0" dirty="0" err="1"/>
              <a:t>mẫu</a:t>
            </a:r>
            <a:r>
              <a:rPr lang="en-US" sz="2400" b="1" i="0" u="none" strike="noStrike" baseline="0" dirty="0"/>
              <a:t> </a:t>
            </a:r>
            <a:r>
              <a:rPr lang="en-US" sz="2400" b="1" i="0" u="none" strike="noStrike" baseline="0" dirty="0" err="1"/>
              <a:t>phổ</a:t>
            </a:r>
            <a:r>
              <a:rPr lang="en-US" sz="2400" b="1" i="0" u="none" strike="noStrike" baseline="0" dirty="0"/>
              <a:t> </a:t>
            </a:r>
            <a:r>
              <a:rPr lang="en-US" sz="2400" b="1" i="0" u="none" strike="noStrike" baseline="0" dirty="0" err="1"/>
              <a:t>biến</a:t>
            </a:r>
            <a:r>
              <a:rPr lang="en-US" sz="2400" b="1" i="0" u="none" strike="noStrike" baseline="0" dirty="0"/>
              <a:t>, </a:t>
            </a:r>
            <a:r>
              <a:rPr lang="en-US" sz="2400" b="1" i="0" u="none" strike="noStrike" baseline="0" dirty="0" err="1"/>
              <a:t>liên</a:t>
            </a:r>
            <a:r>
              <a:rPr lang="en-US" sz="2400" b="1" i="0" u="none" strike="noStrike" baseline="0" dirty="0"/>
              <a:t> </a:t>
            </a:r>
            <a:r>
              <a:rPr lang="en-US" sz="2400" b="1" i="0" u="none" strike="noStrike" baseline="0" dirty="0" err="1"/>
              <a:t>kết</a:t>
            </a:r>
            <a:r>
              <a:rPr lang="en-US" sz="2400" b="1" i="0" u="none" strike="noStrike" baseline="0" dirty="0"/>
              <a:t>, </a:t>
            </a:r>
            <a:r>
              <a:rPr lang="en-US" sz="2400" b="1" i="0" u="none" strike="noStrike" baseline="0" dirty="0" err="1"/>
              <a:t>và</a:t>
            </a:r>
            <a:r>
              <a:rPr lang="en-US" sz="2400" b="1" i="0" u="none" strike="noStrike" baseline="0" dirty="0"/>
              <a:t> </a:t>
            </a:r>
            <a:r>
              <a:rPr lang="en-US" sz="2400" b="1" i="0" u="none" strike="noStrike" baseline="0" dirty="0" err="1"/>
              <a:t>tương</a:t>
            </a:r>
            <a:r>
              <a:rPr lang="en-US" sz="2400" b="1" i="0" u="none" strike="noStrike" baseline="0" dirty="0"/>
              <a:t> </a:t>
            </a:r>
            <a:r>
              <a:rPr lang="en-US" sz="2400" b="1" i="0" u="none" strike="noStrike" baseline="0" dirty="0" err="1"/>
              <a:t>quan</a:t>
            </a:r>
            <a:endParaRPr lang="en-US" sz="2400" b="1" i="0" u="none" strike="noStrike" baseline="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i="0" u="none" strike="noStrike" baseline="0" dirty="0" err="1"/>
              <a:t>Phân</a:t>
            </a:r>
            <a:r>
              <a:rPr lang="en-US" sz="2400" b="1" i="0" u="none" strike="noStrike" baseline="0" dirty="0"/>
              <a:t> </a:t>
            </a:r>
            <a:r>
              <a:rPr lang="en-US" sz="2400" b="1" i="0" u="none" strike="noStrike" baseline="0" dirty="0" err="1"/>
              <a:t>loại</a:t>
            </a:r>
            <a:r>
              <a:rPr lang="en-US" sz="2400" b="1" i="0" u="none" strike="noStrike" baseline="0" dirty="0"/>
              <a:t> </a:t>
            </a:r>
            <a:r>
              <a:rPr lang="en-US" sz="2400" b="1" i="0" u="none" strike="noStrike" baseline="0" dirty="0" err="1"/>
              <a:t>và</a:t>
            </a:r>
            <a:r>
              <a:rPr lang="en-US" sz="2400" b="1" i="0" u="none" strike="noStrike" baseline="0" dirty="0"/>
              <a:t> </a:t>
            </a:r>
            <a:r>
              <a:rPr lang="en-US" sz="2400" b="1" i="0" u="none" strike="noStrike" baseline="0" dirty="0" err="1"/>
              <a:t>hồi</a:t>
            </a:r>
            <a:r>
              <a:rPr lang="en-US" sz="2400" b="1" i="0" u="none" strike="noStrike" baseline="0" dirty="0"/>
              <a:t> </a:t>
            </a:r>
            <a:r>
              <a:rPr lang="en-US" sz="2400" b="1" i="0" u="none" strike="noStrike" baseline="0" dirty="0" err="1"/>
              <a:t>quy</a:t>
            </a:r>
            <a:r>
              <a:rPr lang="en-US" sz="2400" b="1" i="0" u="none" strike="noStrike" baseline="0" dirty="0"/>
              <a:t> </a:t>
            </a:r>
            <a:r>
              <a:rPr lang="en-US" sz="2400" b="1" dirty="0" err="1"/>
              <a:t>cho</a:t>
            </a:r>
            <a:r>
              <a:rPr lang="en-US" sz="2400" b="1" dirty="0"/>
              <a:t> </a:t>
            </a:r>
            <a:r>
              <a:rPr lang="en-US" sz="2400" b="1" dirty="0" err="1"/>
              <a:t>phân</a:t>
            </a:r>
            <a:r>
              <a:rPr lang="en-US" sz="2400" b="1" dirty="0"/>
              <a:t> </a:t>
            </a:r>
            <a:r>
              <a:rPr lang="en-US" sz="2400" b="1" dirty="0" err="1"/>
              <a:t>tích</a:t>
            </a:r>
            <a:r>
              <a:rPr lang="en-US" sz="2400" b="1" dirty="0"/>
              <a:t> </a:t>
            </a:r>
            <a:r>
              <a:rPr lang="en-US" sz="2400" b="1" dirty="0" err="1"/>
              <a:t>dự</a:t>
            </a:r>
            <a:r>
              <a:rPr lang="en-US" sz="2400" b="1" dirty="0"/>
              <a:t> </a:t>
            </a:r>
            <a:r>
              <a:rPr lang="en-US" sz="2400" b="1" dirty="0" err="1"/>
              <a:t>báo</a:t>
            </a:r>
            <a:endParaRPr lang="en-US" sz="2400" b="1" i="0" u="none" strike="noStrike" baseline="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i="0" u="none" strike="noStrike" baseline="0" dirty="0" err="1"/>
              <a:t>Phân</a:t>
            </a:r>
            <a:r>
              <a:rPr lang="en-US" sz="2400" b="1" i="0" u="none" strike="noStrike" baseline="0" dirty="0"/>
              <a:t> </a:t>
            </a:r>
            <a:r>
              <a:rPr lang="en-US" sz="2400" b="1" i="0" u="none" strike="noStrike" baseline="0" dirty="0" err="1"/>
              <a:t>tích</a:t>
            </a:r>
            <a:r>
              <a:rPr lang="en-US" sz="2400" b="1" i="0" u="none" strike="noStrike" baseline="0" dirty="0"/>
              <a:t> </a:t>
            </a:r>
            <a:r>
              <a:rPr lang="en-US" sz="2400" b="1" i="0" u="none" strike="noStrike" baseline="0" dirty="0" err="1"/>
              <a:t>cụm</a:t>
            </a:r>
            <a:endParaRPr lang="en-US" sz="2400" b="1" i="0" u="none" strike="noStrike" baseline="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i="0" u="none" strike="noStrike" baseline="0" dirty="0" err="1"/>
              <a:t>Học</a:t>
            </a:r>
            <a:r>
              <a:rPr lang="en-US" sz="2400" b="1" i="0" u="none" strike="noStrike" baseline="0" dirty="0"/>
              <a:t> </a:t>
            </a:r>
            <a:r>
              <a:rPr lang="en-US" sz="2400" b="1" i="0" u="none" strike="noStrike" baseline="0" dirty="0" err="1"/>
              <a:t>sâu</a:t>
            </a:r>
            <a:endParaRPr lang="en-US" sz="2400" b="1" i="0" u="none" strike="noStrike" baseline="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i="0" u="none" strike="noStrike" baseline="0" dirty="0" err="1"/>
              <a:t>Phân</a:t>
            </a:r>
            <a:r>
              <a:rPr lang="en-US" sz="2400" b="1" i="0" u="none" strike="noStrike" baseline="0" dirty="0"/>
              <a:t> </a:t>
            </a:r>
            <a:r>
              <a:rPr lang="en-US" sz="2400" b="1" i="0" u="none" strike="noStrike" baseline="0" dirty="0" err="1"/>
              <a:t>tích</a:t>
            </a:r>
            <a:r>
              <a:rPr lang="en-US" sz="2400" b="1" i="0" u="none" strike="noStrike" baseline="0" dirty="0"/>
              <a:t> </a:t>
            </a:r>
            <a:r>
              <a:rPr lang="en-US" sz="2400" b="1" i="0" u="none" strike="noStrike" baseline="0" dirty="0" err="1"/>
              <a:t>ngoại</a:t>
            </a:r>
            <a:r>
              <a:rPr lang="en-US" sz="2400" b="1" i="0" u="none" strike="noStrike" baseline="0" dirty="0"/>
              <a:t> </a:t>
            </a:r>
            <a:r>
              <a:rPr lang="en-US" sz="2400" b="1" i="0" u="none" strike="noStrike" baseline="0" dirty="0" err="1"/>
              <a:t>lệ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93473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63388" y="142874"/>
            <a:ext cx="10865223" cy="712692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4400" b="1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sz="4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4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4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4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4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endParaRPr lang="en-US" sz="44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2353" y="1295400"/>
            <a:ext cx="7826188" cy="5230906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altLang="en-US" sz="2400" dirty="0" err="1"/>
              <a:t>Tích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hợp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thông</a:t>
            </a:r>
            <a:r>
              <a:rPr lang="en-US" altLang="en-US" sz="2400" dirty="0"/>
              <a:t> tin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xây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dựng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endParaRPr lang="en-US" altLang="en-US" sz="2400" dirty="0"/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 err="1"/>
              <a:t>Làm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sạch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biến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đổi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tích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hợp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mô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hình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chiều</a:t>
            </a:r>
            <a:endParaRPr lang="en-US" altLang="en-US" sz="2400" dirty="0"/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 err="1"/>
              <a:t>Công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nghệ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khối</a:t>
            </a:r>
            <a:endParaRPr lang="en-US" altLang="en-US" sz="2400" dirty="0"/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phương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pháp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mở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rộng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tính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toán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tức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hiện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thực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hóa</a:t>
            </a:r>
            <a:r>
              <a:rPr lang="en-US" altLang="en-US" sz="2400" dirty="0"/>
              <a:t>)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tập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hợp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chiều</a:t>
            </a:r>
            <a:endParaRPr lang="en-US" altLang="en-US" sz="2400" dirty="0"/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OLAP (</a:t>
            </a:r>
            <a:r>
              <a:rPr lang="en-US" altLang="en-US" sz="2400" dirty="0" err="1"/>
              <a:t>xử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lý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tích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trực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tuyến</a:t>
            </a:r>
            <a:r>
              <a:rPr lang="en-US" altLang="en-US" sz="2400" dirty="0"/>
              <a:t>)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 err="1"/>
              <a:t>Mô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niệm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chiều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đặc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điểm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biệt</a:t>
            </a:r>
            <a:endParaRPr lang="en-US" altLang="en-US" sz="2400" dirty="0"/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 err="1"/>
              <a:t>Tổng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quát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hóa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tóm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tắt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so </a:t>
            </a:r>
            <a:r>
              <a:rPr lang="en-US" altLang="en-US" sz="2400" dirty="0" err="1"/>
              <a:t>sánh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đặc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điểm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ví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khu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vực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khô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vực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ẩm</a:t>
            </a:r>
            <a:endParaRPr lang="en-US" altLang="en-US" sz="2400" dirty="0"/>
          </a:p>
        </p:txBody>
      </p:sp>
      <p:pic>
        <p:nvPicPr>
          <p:cNvPr id="5126" name="Picture 6" descr="http://www.aussurveys.com.au/wp-content/uploads/2013/09/img-cube-graph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669" y="1843927"/>
            <a:ext cx="523875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938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rrelation plo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601" y="2358982"/>
            <a:ext cx="6872694" cy="2341741"/>
          </a:xfrm>
          <a:prstGeom prst="rect">
            <a:avLst/>
          </a:prstGeom>
          <a:ln w="12700">
            <a:miter lim="400000"/>
          </a:ln>
        </p:spPr>
      </p:pic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06994"/>
            <a:ext cx="12192000" cy="615635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Khám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phá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phá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4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US" sz="4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4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4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400" b="1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4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br>
              <a:rPr lang="en-US" sz="4400" b="1" i="0" u="none" strike="noStrike" baseline="0" dirty="0"/>
            </a:br>
            <a:endParaRPr lang="en-US" altLang="en-US" dirty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7528" y="1214719"/>
            <a:ext cx="10775577" cy="1636058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/>
            <a:r>
              <a:rPr lang="en-US" altLang="en-US" sz="2400" dirty="0" err="1"/>
              <a:t>Mẫu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phổ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biến</a:t>
            </a:r>
            <a:r>
              <a:rPr lang="en-US" altLang="en-US" sz="2400" dirty="0"/>
              <a:t> (hay </a:t>
            </a:r>
            <a:r>
              <a:rPr lang="en-US" altLang="en-US" sz="2400" dirty="0" err="1"/>
              <a:t>tập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mục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phổ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biến</a:t>
            </a:r>
            <a:r>
              <a:rPr lang="en-US" altLang="en-US" sz="2400" dirty="0"/>
              <a:t>)</a:t>
            </a:r>
          </a:p>
          <a:p>
            <a:pPr lvl="1" eaLnBrk="1" hangingPunct="1"/>
            <a:r>
              <a:rPr lang="en-US" altLang="en-US" sz="2400" dirty="0" err="1"/>
              <a:t>Nêu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mặt</a:t>
            </a:r>
            <a:r>
              <a:rPr lang="en-US" altLang="en-US" sz="2400" dirty="0"/>
              <a:t> hang </a:t>
            </a:r>
            <a:r>
              <a:rPr lang="en-US" altLang="en-US" sz="2400" dirty="0" err="1"/>
              <a:t>được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mua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cùng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nhau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cửa</a:t>
            </a:r>
            <a:r>
              <a:rPr lang="en-US" altLang="en-US" sz="2400" dirty="0"/>
              <a:t> hang?</a:t>
            </a:r>
          </a:p>
          <a:p>
            <a:r>
              <a:rPr lang="en-US" altLang="en-US" sz="2400" dirty="0" err="1"/>
              <a:t>Phân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tích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kết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tương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quan</a:t>
            </a:r>
            <a:endParaRPr lang="en-US" altLang="en-US" sz="2400" dirty="0"/>
          </a:p>
          <a:p>
            <a:pPr>
              <a:spcAft>
                <a:spcPts val="600"/>
              </a:spcAft>
            </a:pPr>
            <a:endParaRPr lang="en-US" altLang="en-US" sz="2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27529" y="4459941"/>
            <a:ext cx="10650072" cy="2164976"/>
          </a:xfrm>
          <a:prstGeom prst="rect">
            <a:avLst/>
          </a:prstGeom>
          <a:noFill/>
        </p:spPr>
        <p:txBody>
          <a:bodyPr vert="horz" lIns="92075" tIns="46038" rIns="92075" bIns="46038" rtlCol="0">
            <a:noAutofit/>
          </a:bodyPr>
          <a:lstStyle>
            <a:lvl1pPr marL="461951" indent="-4619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70" indent="-538149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17" indent="-4746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59" indent="-5222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28" indent="-507987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err="1"/>
              <a:t>Một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tắc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kết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điển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hình</a:t>
            </a:r>
            <a:endParaRPr lang="en-US" altLang="en-US" sz="2400" dirty="0"/>
          </a:p>
          <a:p>
            <a:pPr lvl="2"/>
            <a:r>
              <a:rPr lang="en-US" altLang="en-US" sz="2400" dirty="0" err="1"/>
              <a:t>Tã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Bia [0.5%, 75%]  (support, confidence)</a:t>
            </a:r>
          </a:p>
          <a:p>
            <a:pPr lvl="1"/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mặt</a:t>
            </a:r>
            <a:r>
              <a:rPr lang="en-US" altLang="en-US" sz="2400" dirty="0"/>
              <a:t> hang </a:t>
            </a:r>
            <a:r>
              <a:rPr lang="en-US" altLang="en-US" sz="2400" dirty="0" err="1"/>
              <a:t>liên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kết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mạnh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thì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tương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mạnh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nhau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không</a:t>
            </a:r>
            <a:r>
              <a:rPr lang="en-US" altLang="en-US" sz="2400" dirty="0"/>
              <a:t>?</a:t>
            </a:r>
          </a:p>
          <a:p>
            <a:r>
              <a:rPr lang="en-US" altLang="en-US" sz="2400" dirty="0" err="1"/>
              <a:t>Cách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hiệu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mẫu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tắc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như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vậy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trong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tập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lớn</a:t>
            </a:r>
            <a:r>
              <a:rPr lang="en-US" altLang="en-US" sz="2400" dirty="0"/>
              <a:t>?</a:t>
            </a:r>
          </a:p>
          <a:p>
            <a:r>
              <a:rPr lang="en-US" altLang="en-US" sz="2400" dirty="0" err="1"/>
              <a:t>Cách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mẫu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như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vậy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loại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phân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cụm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ứng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khác</a:t>
            </a:r>
            <a:r>
              <a:rPr lang="en-US" alt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1288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91999" cy="807267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4000" b="1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4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4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sz="4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4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endParaRPr lang="en-US" sz="40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8564" y="1201270"/>
            <a:ext cx="10972801" cy="5351929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/>
            <a:r>
              <a:rPr lang="en-US" altLang="en-US" sz="2400" dirty="0" err="1"/>
              <a:t>Phân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loại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dự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đoán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nhãn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 err="1"/>
              <a:t>Xây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dựng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mô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hình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dựa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một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số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huấn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luyện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 err="1"/>
              <a:t>Mô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biệt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lớp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hoặc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dự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dự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báo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tương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lai</a:t>
            </a:r>
            <a:endParaRPr lang="en-US" altLang="en-US" sz="2400" dirty="0"/>
          </a:p>
          <a:p>
            <a:pPr lvl="2" eaLnBrk="1" hangingPunct="1"/>
            <a:r>
              <a:rPr lang="en-US" altLang="en-US" sz="2400" dirty="0" err="1"/>
              <a:t>Ví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</a:t>
            </a:r>
            <a:r>
              <a:rPr lang="en-US" altLang="en-US" sz="2400" dirty="0"/>
              <a:t> 1: </a:t>
            </a:r>
            <a:r>
              <a:rPr lang="en-US" altLang="en-US" sz="2400" dirty="0" err="1"/>
              <a:t>phân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loại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quốc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dựa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hậu</a:t>
            </a:r>
            <a:endParaRPr lang="en-US" altLang="en-US" sz="2400" dirty="0"/>
          </a:p>
          <a:p>
            <a:pPr lvl="2" eaLnBrk="1" hangingPunct="1"/>
            <a:r>
              <a:rPr lang="en-US" altLang="en-US" sz="2400" dirty="0" err="1"/>
              <a:t>Ví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</a:t>
            </a:r>
            <a:r>
              <a:rPr lang="en-US" altLang="en-US" sz="2400" dirty="0"/>
              <a:t> 2: </a:t>
            </a:r>
            <a:r>
              <a:rPr lang="en-US" altLang="en-US" sz="2400" dirty="0" err="1"/>
              <a:t>phân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loại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dựa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hiệu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suất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nhiên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 err="1"/>
              <a:t>Dự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đoán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một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số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nhãn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lớp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chưa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biết</a:t>
            </a:r>
            <a:endParaRPr lang="en-US" altLang="en-US" sz="2400" dirty="0"/>
          </a:p>
          <a:p>
            <a:pPr eaLnBrk="1" hangingPunct="1"/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phương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pháp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điển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hình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 err="1"/>
              <a:t>Cây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quyết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định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phân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loại</a:t>
            </a:r>
            <a:r>
              <a:rPr lang="en-US" altLang="en-US" sz="2400" dirty="0"/>
              <a:t> naïve Bayes, SVM (support </a:t>
            </a:r>
            <a:r>
              <a:rPr lang="en-US" altLang="en-US" sz="2400" dirty="0" err="1"/>
              <a:t>vecto</a:t>
            </a:r>
            <a:r>
              <a:rPr lang="en-US" altLang="en-US" sz="2400" dirty="0"/>
              <a:t> machines), </a:t>
            </a:r>
            <a:r>
              <a:rPr lang="en-US" altLang="en-US" sz="2400" dirty="0" err="1"/>
              <a:t>mạng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thần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kinh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phân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loại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dựa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tắc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phân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loại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dựa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mẫu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hồi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quy</a:t>
            </a:r>
            <a:r>
              <a:rPr lang="en-US" altLang="en-US" sz="2400" dirty="0"/>
              <a:t> logistic, …</a:t>
            </a:r>
          </a:p>
          <a:p>
            <a:pPr eaLnBrk="1" hangingPunct="1"/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ứng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điển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hình</a:t>
            </a:r>
            <a:r>
              <a:rPr lang="en-US" altLang="en-US" sz="2400" dirty="0"/>
              <a:t>:</a:t>
            </a:r>
          </a:p>
          <a:p>
            <a:pPr lvl="1" eaLnBrk="1" hangingPunct="1"/>
            <a:r>
              <a:rPr lang="en-US" altLang="en-US" sz="2400" dirty="0" err="1"/>
              <a:t>Phát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hiện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lận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thẻ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tín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dụng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tiếp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thị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trực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tiếp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phân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loại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ngôi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sao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bệnh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tật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trang</a:t>
            </a:r>
            <a:r>
              <a:rPr lang="en-US" altLang="en-US" sz="2400" dirty="0"/>
              <a:t> web, …</a:t>
            </a:r>
          </a:p>
        </p:txBody>
      </p:sp>
      <p:pic>
        <p:nvPicPr>
          <p:cNvPr id="6146" name="Picture 2" descr="https://upload.wikimedia.org/wikipedia/commons/thumb/6/65/Binary-classification-labeled.svg/220px-Binary-classification-labeled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124" y="1567983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026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21749</TotalTime>
  <Words>2525</Words>
  <Application>Microsoft Office PowerPoint</Application>
  <PresentationFormat>Widescreen</PresentationFormat>
  <Paragraphs>203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Berlin Sans FB Demi</vt:lpstr>
      <vt:lpstr>Calibri</vt:lpstr>
      <vt:lpstr>Calibri (Body)</vt:lpstr>
      <vt:lpstr>Tahoma</vt:lpstr>
      <vt:lpstr>Wingdings</vt:lpstr>
      <vt:lpstr>Retrospect</vt:lpstr>
      <vt:lpstr>Chương 1.  Giới thiệu</vt:lpstr>
      <vt:lpstr>Khai phá dữ liệu là gì?</vt:lpstr>
      <vt:lpstr>Khai phá dữ liệu: bước tất yếu trong khám phá tri thức</vt:lpstr>
      <vt:lpstr>Sự đa dạng của các kiểu dữ liệu trong khai phá dữ liệu (I)</vt:lpstr>
      <vt:lpstr>Sự đa dạng của các kiểu dữ liệu trong khai phá dữ liệu (II)</vt:lpstr>
      <vt:lpstr>Khai phá các loại kiến thức</vt:lpstr>
      <vt:lpstr>Tóm tắt dữ liệu đa chiều</vt:lpstr>
      <vt:lpstr>Khám phá mẫu: Khai phá mẫu phổ biến, liên kết, và tương quan </vt:lpstr>
      <vt:lpstr>Phân loại và hồi quy cho phân tích dự báo</vt:lpstr>
      <vt:lpstr>Phân tích cụm</vt:lpstr>
      <vt:lpstr>Học sâu</vt:lpstr>
      <vt:lpstr>Phân tích ngoại lệ</vt:lpstr>
      <vt:lpstr>Các chức năng khai phá dữ liệu khác: thời gian và sắp xếp: phân tích mẫu tuần tự, xu hướng và tiến hóa</vt:lpstr>
      <vt:lpstr>Các chức năng khai phá dữ liệu khác: phân tích cấu trúc và mạng</vt:lpstr>
      <vt:lpstr>Đánh giá kiến thức</vt:lpstr>
      <vt:lpstr>Khai phá dữ liệu: sự hội tụ của nhiều lĩnh vực</vt:lpstr>
      <vt:lpstr>Tại sao khai phá dữ liệu là hội tụ của nhiều lĩnh vực?</vt:lpstr>
      <vt:lpstr>Khai phá dữ liệu và ứng dụng</vt:lpstr>
      <vt:lpstr>Khai phá dữ liệu và xã hội</vt:lpstr>
      <vt:lpstr>Tóm tắt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Latent Entity Structures</dc:title>
  <dc:creator>Jiawei Han</dc:creator>
  <cp:lastModifiedBy>Nguyễn Đức Thịnh</cp:lastModifiedBy>
  <cp:revision>976</cp:revision>
  <cp:lastPrinted>2016-08-23T14:41:30Z</cp:lastPrinted>
  <dcterms:created xsi:type="dcterms:W3CDTF">2014-06-02T15:06:14Z</dcterms:created>
  <dcterms:modified xsi:type="dcterms:W3CDTF">2023-08-09T22:06:44Z</dcterms:modified>
</cp:coreProperties>
</file>