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3" r:id="rId9"/>
    <p:sldId id="271" r:id="rId10"/>
    <p:sldId id="262" r:id="rId11"/>
    <p:sldId id="265" r:id="rId12"/>
    <p:sldId id="266" r:id="rId13"/>
    <p:sldId id="267" r:id="rId14"/>
    <p:sldId id="26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7E9"/>
    <a:srgbClr val="ECB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35DB-6FEF-4576-8E41-8E20C1966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3450D-9DF9-4E00-8ADB-C22FD235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30F93-C592-4D13-B3B1-A6546037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CED9-1E9F-4474-BF7E-A662152D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DFDF-4E84-4130-B739-8D20BECD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2CBF-DB82-4DB8-A0F5-51BB0C8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27241-7B97-46F4-A4BA-D4FDE2B2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A284-7DA4-42A1-B3E0-9D112C3C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A0C58-E408-461D-8BA8-C4F0E4C8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1D2C-10B1-4704-A1D7-4C8E83CD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4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17D8F-FA41-4871-9A63-F5090C83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866FF-EFBD-4E1F-B3FD-169FE9B3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17A6-4D26-478A-AEB1-0EA417DA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24FA-3D4C-4DA2-A3E1-BCFD0F26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F74F-A95D-4C9B-A6BC-ADC6AB81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7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9FB7-FB07-48BF-8FB0-B455AD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616D-C8FC-49E0-B897-0B0CADC3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6DD4A-D498-4AEE-85A7-5EA3DCC8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6D3A-A405-4D41-8C66-3EB17D9E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126A-0375-4FF8-9DD4-502565E6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D8121-9B64-476C-9017-E478D03B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B715-48A1-48D7-8604-ADDB88D56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EFF0-9A87-4F7A-9490-C5AAD00F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53C1-BBD5-4CA5-83D5-6C315402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817A-985C-44A4-A790-C8F27D6D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CD2E-4087-4CF0-90F0-7C64D9F3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8FA-B9A9-4DE0-A623-38A5091BB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BB702-FA83-4FC2-B640-A9A887611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E3AD4-2EB5-4C9B-8DA9-4928588E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B95A7-473E-4D2E-81A9-6CF5D2DA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E040-E14B-40C7-AC77-BAA71C03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27B79-90A6-46BC-A90E-A5037D292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4E87-12D7-443E-8C4F-D5491A2C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958EC-31B8-45F7-ACA6-54663A48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48B37-01CA-4569-8A0D-A2B5B655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48FFF-F007-4150-9B5F-28F058157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2E519-6551-4E5F-A591-6F12C16F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2FE805-9F0C-4346-BC26-7866D18B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1B340-F1A4-4965-A172-C509073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1465-AD72-4820-957D-5556F5E6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E4B3C-96C4-47E1-9E0F-AE2B5C35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FCDC8-7398-4D17-8364-136F58D0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8B8F-1B24-4490-8B7C-F2909773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A34B8-4028-4915-AB2D-93076ED0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CF2B8-DC0B-4BE1-B206-10F6F772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AC9F-CAE8-4702-B469-C4088E14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036-4A26-4AC1-88EC-A124B6F4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62EC-DF02-46DF-B943-8142576DC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BB82A-CD87-4776-9CB3-84E4C62A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F5DB-5D33-4F49-9A2D-24402F8E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9E9F3-0559-4E90-A190-05DD5089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2C01-398E-4F35-BC49-8AFF41AC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1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AEC0-8F63-483A-8470-CA174451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72FE6-0251-45A1-ADD6-477BAE024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B2138-3CAA-4B82-A1BB-D0B444FE4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7A20A-4779-4B1D-BEFB-42CEE31B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67F63-1850-46F1-89B2-CC510D2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56D2-9B52-4103-B3DA-8A488EB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6CF91-88EC-4A2F-A116-2737E363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EEEE6-8738-4A5E-B2CE-937011312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6677-FB01-41BF-B1E5-07C080700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DF54-48B1-471D-927E-C7786765087B}" type="datetimeFigureOut">
              <a:rPr lang="en-US" smtClean="0"/>
              <a:t>18-Jan-19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6C8D-1553-4CEE-8E6C-594B92E97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BD14-4226-4115-BA7A-BCCC5177D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FCC7-666C-4A67-A8B4-448FFADE0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7EE0-5084-4C48-BCA3-23DC6C99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34" y="4440317"/>
            <a:ext cx="11628539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Weight Watchers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3369150-1796-4AF9-93CB-CCB67EEA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37"/>
            <a:ext cx="12192000" cy="37684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8D9EC4-31CB-4C98-AA36-2A1D24875BB1}"/>
              </a:ext>
            </a:extLst>
          </p:cNvPr>
          <p:cNvSpPr/>
          <p:nvPr/>
        </p:nvSpPr>
        <p:spPr>
          <a:xfrm>
            <a:off x="0" y="0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AAB89-E0E0-49F6-9242-FCC938C8E39C}"/>
              </a:ext>
            </a:extLst>
          </p:cNvPr>
          <p:cNvSpPr/>
          <p:nvPr/>
        </p:nvSpPr>
        <p:spPr>
          <a:xfrm>
            <a:off x="0" y="4070923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0E808BB-E931-4803-B7D7-4DAE95F1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851" y="5701803"/>
            <a:ext cx="9144000" cy="7306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2300" b="1" dirty="0" err="1">
                <a:solidFill>
                  <a:schemeClr val="bg1"/>
                </a:solidFill>
              </a:rPr>
              <a:t>Thinh</a:t>
            </a:r>
            <a:r>
              <a:rPr lang="en-US" sz="2300" b="1" dirty="0">
                <a:solidFill>
                  <a:schemeClr val="bg1"/>
                </a:solidFill>
              </a:rPr>
              <a:t> Nguyen, Lalitha </a:t>
            </a:r>
            <a:r>
              <a:rPr lang="en-US" sz="2300" b="1" dirty="0" err="1">
                <a:solidFill>
                  <a:schemeClr val="bg1"/>
                </a:solidFill>
              </a:rPr>
              <a:t>Vijayaraghavan</a:t>
            </a:r>
            <a:r>
              <a:rPr lang="en-US" sz="2300" b="1" dirty="0">
                <a:solidFill>
                  <a:schemeClr val="bg1"/>
                </a:solidFill>
              </a:rPr>
              <a:t>, Diane Tata, and Walter Thomas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25A67A-D6B2-4A35-BAF9-EABDF9858B2D}"/>
              </a:ext>
            </a:extLst>
          </p:cNvPr>
          <p:cNvSpPr txBox="1">
            <a:spLocks/>
          </p:cNvSpPr>
          <p:nvPr/>
        </p:nvSpPr>
        <p:spPr>
          <a:xfrm>
            <a:off x="480269" y="1210414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Who’s caring the most weight? </a:t>
            </a:r>
          </a:p>
        </p:txBody>
      </p:sp>
    </p:spTree>
    <p:extLst>
      <p:ext uri="{BB962C8B-B14F-4D97-AF65-F5344CB8AC3E}">
        <p14:creationId xmlns:p14="http://schemas.microsoft.com/office/powerpoint/2010/main" val="218939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0496-4C32-40A9-B10A-582F41BC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58" y="152523"/>
            <a:ext cx="10515600" cy="1325563"/>
          </a:xfrm>
        </p:spPr>
        <p:txBody>
          <a:bodyPr/>
          <a:lstStyle/>
          <a:p>
            <a:r>
              <a:rPr lang="en-US" dirty="0"/>
              <a:t>Is there a prevalence of high blood pressure in obese countries?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7F86E0-21EA-41BE-88B6-03C53B8A85B8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4CBBD-B128-4FCD-A580-69C06733A4C2}"/>
              </a:ext>
            </a:extLst>
          </p:cNvPr>
          <p:cNvSpPr txBox="1"/>
          <p:nvPr/>
        </p:nvSpPr>
        <p:spPr>
          <a:xfrm>
            <a:off x="956865" y="1478086"/>
            <a:ext cx="977962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Blood Pressure is prevalent in countries where obesity is also prevalent. </a:t>
            </a:r>
          </a:p>
          <a:p>
            <a:endParaRPr lang="en-US" dirty="0"/>
          </a:p>
        </p:txBody>
      </p:sp>
      <p:pic>
        <p:nvPicPr>
          <p:cNvPr id="6" name="Picture 5" descr="A picture containing document&#10;&#10;Description automatically generated">
            <a:extLst>
              <a:ext uri="{FF2B5EF4-FFF2-40B4-BE49-F238E27FC236}">
                <a16:creationId xmlns:a16="http://schemas.microsoft.com/office/drawing/2014/main" id="{CCA5DC9A-6FD4-4B2D-B1CF-3CF15A684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2289234"/>
            <a:ext cx="11562893" cy="404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063-FE6A-4B0D-9852-623191E8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37" y="142153"/>
            <a:ext cx="10515600" cy="1325563"/>
          </a:xfrm>
        </p:spPr>
        <p:txBody>
          <a:bodyPr/>
          <a:lstStyle/>
          <a:p>
            <a:r>
              <a:rPr lang="en-US" dirty="0"/>
              <a:t>Are men more obese than women globally?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F50FE-1C4E-4081-8DCF-D8154BED06D4}"/>
              </a:ext>
            </a:extLst>
          </p:cNvPr>
          <p:cNvSpPr/>
          <p:nvPr/>
        </p:nvSpPr>
        <p:spPr>
          <a:xfrm>
            <a:off x="32327" y="6593183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BF4F1A4-EFAD-4538-9CDE-CA5E6B5F3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" y="1450130"/>
            <a:ext cx="6752070" cy="486289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A75744-08BA-49E7-B8AF-B79C95CAF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70" y="1467716"/>
            <a:ext cx="5200072" cy="22588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8BB5C0-7B3C-4DDC-881A-992B0B6B6C63}"/>
              </a:ext>
            </a:extLst>
          </p:cNvPr>
          <p:cNvSpPr txBox="1"/>
          <p:nvPr/>
        </p:nvSpPr>
        <p:spPr>
          <a:xfrm>
            <a:off x="7006069" y="3857702"/>
            <a:ext cx="48675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 5 Most Populated  Countries </a:t>
            </a:r>
          </a:p>
          <a:p>
            <a:r>
              <a:rPr lang="en-US" sz="2400" b="1" dirty="0"/>
              <a:t>Using the most recent data given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B0E0F-A64B-4037-81E8-192C87467703}"/>
              </a:ext>
            </a:extLst>
          </p:cNvPr>
          <p:cNvSpPr txBox="1"/>
          <p:nvPr/>
        </p:nvSpPr>
        <p:spPr>
          <a:xfrm>
            <a:off x="7121236" y="4959927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Women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92BEE-29E8-425B-AF5C-6C59FDBBE7EC}"/>
              </a:ext>
            </a:extLst>
          </p:cNvPr>
          <p:cNvSpPr/>
          <p:nvPr/>
        </p:nvSpPr>
        <p:spPr>
          <a:xfrm>
            <a:off x="7389091" y="5030961"/>
            <a:ext cx="655782" cy="230019"/>
          </a:xfrm>
          <a:prstGeom prst="rect">
            <a:avLst/>
          </a:prstGeom>
          <a:solidFill>
            <a:srgbClr val="ECBA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DD9C1-6DA3-4353-AFEF-F3D1D22FCB46}"/>
              </a:ext>
            </a:extLst>
          </p:cNvPr>
          <p:cNvSpPr/>
          <p:nvPr/>
        </p:nvSpPr>
        <p:spPr>
          <a:xfrm>
            <a:off x="7389091" y="5456274"/>
            <a:ext cx="655782" cy="230019"/>
          </a:xfrm>
          <a:prstGeom prst="rect">
            <a:avLst/>
          </a:prstGeom>
          <a:solidFill>
            <a:srgbClr val="8FC7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90F1D-9CBA-4637-8927-D4CEB29D3544}"/>
              </a:ext>
            </a:extLst>
          </p:cNvPr>
          <p:cNvSpPr txBox="1"/>
          <p:nvPr/>
        </p:nvSpPr>
        <p:spPr>
          <a:xfrm>
            <a:off x="7121236" y="5386617"/>
            <a:ext cx="363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Men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CEE27-7BC7-44F1-9392-1343FA540DD8}"/>
              </a:ext>
            </a:extLst>
          </p:cNvPr>
          <p:cNvSpPr txBox="1"/>
          <p:nvPr/>
        </p:nvSpPr>
        <p:spPr>
          <a:xfrm>
            <a:off x="11012056" y="5427791"/>
            <a:ext cx="1004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NO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42CC83-4895-4FC6-A7B8-BAFD6D126CE2}"/>
              </a:ext>
            </a:extLst>
          </p:cNvPr>
          <p:cNvSpPr txBox="1"/>
          <p:nvPr/>
        </p:nvSpPr>
        <p:spPr>
          <a:xfrm>
            <a:off x="9700778" y="5045803"/>
            <a:ext cx="186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the Answer is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D001C-1814-49C0-A941-A2DB34340B4F}"/>
              </a:ext>
            </a:extLst>
          </p:cNvPr>
          <p:cNvSpPr txBox="1"/>
          <p:nvPr/>
        </p:nvSpPr>
        <p:spPr>
          <a:xfrm>
            <a:off x="9387611" y="5433882"/>
            <a:ext cx="2098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Yes  </a:t>
            </a:r>
            <a:r>
              <a:rPr lang="en-US" sz="2800" dirty="0"/>
              <a:t>or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48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 animBg="1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B4055C-4461-46E7-97FE-A3B3E8F2358B}"/>
              </a:ext>
            </a:extLst>
          </p:cNvPr>
          <p:cNvSpPr/>
          <p:nvPr/>
        </p:nvSpPr>
        <p:spPr>
          <a:xfrm>
            <a:off x="-332509" y="1525484"/>
            <a:ext cx="12857018" cy="4829134"/>
          </a:xfrm>
          <a:prstGeom prst="rect">
            <a:avLst/>
          </a:prstGeom>
          <a:solidFill>
            <a:schemeClr val="accent4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BFA8F-9E65-45B9-BEBD-584BED3DEA7F}"/>
              </a:ext>
            </a:extLst>
          </p:cNvPr>
          <p:cNvSpPr/>
          <p:nvPr/>
        </p:nvSpPr>
        <p:spPr>
          <a:xfrm>
            <a:off x="8197274" y="3670003"/>
            <a:ext cx="4045527" cy="22969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07AC8-DC64-4140-B3AB-CBA8ACFC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1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Is there a high prevalence of obesity in countries  with high Gross Domestic Product (GDP)?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64F36-9B65-4E1E-884A-7C8CE0CB7F19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D3D96-BBE4-4739-BFE6-C2BC73EB7305}"/>
              </a:ext>
            </a:extLst>
          </p:cNvPr>
          <p:cNvSpPr txBox="1"/>
          <p:nvPr/>
        </p:nvSpPr>
        <p:spPr>
          <a:xfrm rot="10800000" flipV="1">
            <a:off x="8395855" y="3890999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Countries with higher GDP have a higher % of obesity.</a:t>
            </a:r>
          </a:p>
        </p:txBody>
      </p:sp>
      <p:pic>
        <p:nvPicPr>
          <p:cNvPr id="9" name="Picture 8" descr="A picture containing sky, indoor&#10;&#10;Description automatically generated">
            <a:extLst>
              <a:ext uri="{FF2B5EF4-FFF2-40B4-BE49-F238E27FC236}">
                <a16:creationId xmlns:a16="http://schemas.microsoft.com/office/drawing/2014/main" id="{1667B3CB-B9E2-4A5B-87EB-BCF34F4C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1300918"/>
            <a:ext cx="8007928" cy="4738169"/>
          </a:xfrm>
          <a:prstGeom prst="rect">
            <a:avLst/>
          </a:prstGeom>
        </p:spPr>
      </p:pic>
      <p:pic>
        <p:nvPicPr>
          <p:cNvPr id="12" name="Picture 11" descr="A picture containing bin&#10;&#10;Description automatically generated">
            <a:extLst>
              <a:ext uri="{FF2B5EF4-FFF2-40B4-BE49-F238E27FC236}">
                <a16:creationId xmlns:a16="http://schemas.microsoft.com/office/drawing/2014/main" id="{AB700056-E1DC-4E6A-8D35-BCF6548A3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038" y="1947281"/>
            <a:ext cx="1833417" cy="1368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E8F5D1-D93F-49A7-A79F-49C246619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619" y="1917030"/>
            <a:ext cx="1156817" cy="13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3CDA-A316-4888-86F4-554722F46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532129"/>
            <a:ext cx="10515600" cy="1118033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A brief Overall Analysis 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33657D-4AC6-44F9-8D54-DC41DC6290E6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0A895-0043-47FB-888A-AF54BBFC12F9}"/>
              </a:ext>
            </a:extLst>
          </p:cNvPr>
          <p:cNvSpPr txBox="1"/>
          <p:nvPr/>
        </p:nvSpPr>
        <p:spPr>
          <a:xfrm>
            <a:off x="801254" y="1376652"/>
            <a:ext cx="10263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Obesity is a global problem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Countries with smaller population has a higher proportion with people who are overweight.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Countries with higher GDP have a higher % of obesity. Countries  with more money to spend on things they produce are fatter than others that don’t.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High Blood Pressure is prevalent in countries where obesity is also prevalent.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being obese has heath side-effects </a:t>
            </a:r>
            <a:r>
              <a:rPr lang="en-US" sz="2400" b="1" dirty="0"/>
              <a:t>. There is no direct correlation between obesity and GHE.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5985-A198-40D5-B0CD-0F1A9DD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Conclusion: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C0E8B3-E7B3-4546-ACFD-31C28F66287E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F2C9A-C73D-4C1B-8DB6-2FEE6FD6CA97}"/>
              </a:ext>
            </a:extLst>
          </p:cNvPr>
          <p:cNvSpPr txBox="1"/>
          <p:nvPr/>
        </p:nvSpPr>
        <p:spPr>
          <a:xfrm>
            <a:off x="757382" y="1479031"/>
            <a:ext cx="102431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sz="3600" dirty="0"/>
              <a:t>Limitations</a:t>
            </a:r>
          </a:p>
          <a:p>
            <a:r>
              <a:rPr lang="en-US" dirty="0"/>
              <a:t>            - </a:t>
            </a:r>
            <a:r>
              <a:rPr lang="en-US" sz="3200" dirty="0"/>
              <a:t>The Dataset we found most recent was 2014 – 1996</a:t>
            </a:r>
          </a:p>
          <a:p>
            <a:r>
              <a:rPr lang="en-US" dirty="0"/>
              <a:t>            -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9E845-4087-4EA0-8C32-336BFD5A55C9}"/>
              </a:ext>
            </a:extLst>
          </p:cNvPr>
          <p:cNvSpPr txBox="1"/>
          <p:nvPr/>
        </p:nvSpPr>
        <p:spPr>
          <a:xfrm>
            <a:off x="838200" y="4562764"/>
            <a:ext cx="934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Any Questions?  </a:t>
            </a:r>
          </a:p>
        </p:txBody>
      </p:sp>
    </p:spTree>
    <p:extLst>
      <p:ext uri="{BB962C8B-B14F-4D97-AF65-F5344CB8AC3E}">
        <p14:creationId xmlns:p14="http://schemas.microsoft.com/office/powerpoint/2010/main" val="209312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E7EE0-5084-4C48-BCA3-23DC6C99F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34" y="4440317"/>
            <a:ext cx="11628539" cy="12072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Weight Watchers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3369150-1796-4AF9-93CB-CCB67EEAB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37"/>
            <a:ext cx="12192000" cy="37684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8D9EC4-31CB-4C98-AA36-2A1D24875BB1}"/>
              </a:ext>
            </a:extLst>
          </p:cNvPr>
          <p:cNvSpPr/>
          <p:nvPr/>
        </p:nvSpPr>
        <p:spPr>
          <a:xfrm>
            <a:off x="0" y="0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AAB89-E0E0-49F6-9242-FCC938C8E39C}"/>
              </a:ext>
            </a:extLst>
          </p:cNvPr>
          <p:cNvSpPr/>
          <p:nvPr/>
        </p:nvSpPr>
        <p:spPr>
          <a:xfrm>
            <a:off x="0" y="4070923"/>
            <a:ext cx="12192000" cy="387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0E808BB-E931-4803-B7D7-4DAE95F1F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851" y="5701803"/>
            <a:ext cx="9144000" cy="7306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2300" b="1" dirty="0" err="1">
                <a:solidFill>
                  <a:schemeClr val="bg1"/>
                </a:solidFill>
              </a:rPr>
              <a:t>Thinh</a:t>
            </a:r>
            <a:r>
              <a:rPr lang="en-US" sz="2300" b="1" dirty="0">
                <a:solidFill>
                  <a:schemeClr val="bg1"/>
                </a:solidFill>
              </a:rPr>
              <a:t> Nguyen, Lalitha </a:t>
            </a:r>
            <a:r>
              <a:rPr lang="en-US" sz="2300" b="1" dirty="0" err="1">
                <a:solidFill>
                  <a:schemeClr val="bg1"/>
                </a:solidFill>
              </a:rPr>
              <a:t>Vijayaraghavan</a:t>
            </a:r>
            <a:r>
              <a:rPr lang="en-US" sz="2300" b="1" dirty="0">
                <a:solidFill>
                  <a:schemeClr val="bg1"/>
                </a:solidFill>
              </a:rPr>
              <a:t>, Diane Tata, and Walter Thomas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725A67A-D6B2-4A35-BAF9-EABDF9858B2D}"/>
              </a:ext>
            </a:extLst>
          </p:cNvPr>
          <p:cNvSpPr txBox="1">
            <a:spLocks/>
          </p:cNvSpPr>
          <p:nvPr/>
        </p:nvSpPr>
        <p:spPr>
          <a:xfrm>
            <a:off x="480269" y="1210414"/>
            <a:ext cx="10765410" cy="12072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Who’s caring the most weight? </a:t>
            </a:r>
          </a:p>
        </p:txBody>
      </p:sp>
    </p:spTree>
    <p:extLst>
      <p:ext uri="{BB962C8B-B14F-4D97-AF65-F5344CB8AC3E}">
        <p14:creationId xmlns:p14="http://schemas.microsoft.com/office/powerpoint/2010/main" val="7333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410014-86C5-4A73-9BA7-1C41240D139F}"/>
              </a:ext>
            </a:extLst>
          </p:cNvPr>
          <p:cNvSpPr/>
          <p:nvPr/>
        </p:nvSpPr>
        <p:spPr>
          <a:xfrm>
            <a:off x="-105936" y="-91998"/>
            <a:ext cx="12403872" cy="6949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AC3DF-F1B4-4307-A962-3A349504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55" y="200721"/>
            <a:ext cx="4382429" cy="530798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How prevalent is obesity on a global scale, and can the latest data help us get some perspective?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B5AD3-7657-4F78-A86E-0970A88D3AE7}"/>
              </a:ext>
            </a:extLst>
          </p:cNvPr>
          <p:cNvSpPr/>
          <p:nvPr/>
        </p:nvSpPr>
        <p:spPr>
          <a:xfrm>
            <a:off x="-105936" y="6464919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28D32-5E34-46F6-8B39-8946CDF9D6F0}"/>
              </a:ext>
            </a:extLst>
          </p:cNvPr>
          <p:cNvCxnSpPr/>
          <p:nvPr/>
        </p:nvCxnSpPr>
        <p:spPr>
          <a:xfrm>
            <a:off x="5709424" y="1895707"/>
            <a:ext cx="0" cy="2642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7381EC-F8DB-4533-B8A5-DADE5437E789}"/>
              </a:ext>
            </a:extLst>
          </p:cNvPr>
          <p:cNvSpPr txBox="1"/>
          <p:nvPr/>
        </p:nvSpPr>
        <p:spPr>
          <a:xfrm>
            <a:off x="6788547" y="2904134"/>
            <a:ext cx="4238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 we ask Questions</a:t>
            </a:r>
            <a:r>
              <a:rPr lang="en-US" sz="3600" b="1" u="sng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0470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E90C-A0F9-4A39-BA72-A00160B1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E2AE-7A02-4799-9B06-FA20C10D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810B34-7DDF-4AD0-A034-329FEE473F7A}"/>
              </a:ext>
            </a:extLst>
          </p:cNvPr>
          <p:cNvSpPr/>
          <p:nvPr/>
        </p:nvSpPr>
        <p:spPr>
          <a:xfrm>
            <a:off x="0" y="-45999"/>
            <a:ext cx="12403872" cy="6949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obesity a problem only in the United States?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correlation between obesity and government healthcare expenditure?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prevalence of high blood pressure in obese countries?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Are men more obese than women globally?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Is there a high prevalence of obesity in countries  with high Gross  Domestic Product (GDP)?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38B85-6AD9-4041-8F63-3790345A17F9}"/>
              </a:ext>
            </a:extLst>
          </p:cNvPr>
          <p:cNvSpPr txBox="1"/>
          <p:nvPr/>
        </p:nvSpPr>
        <p:spPr>
          <a:xfrm>
            <a:off x="746157" y="168804"/>
            <a:ext cx="704757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Questions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A90FD-6A1A-4F5B-BC38-96DE4A54B114}"/>
              </a:ext>
            </a:extLst>
          </p:cNvPr>
          <p:cNvSpPr/>
          <p:nvPr/>
        </p:nvSpPr>
        <p:spPr>
          <a:xfrm>
            <a:off x="0" y="6503874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2213-131C-4A03-8CF8-90F2E171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1577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an increasing trend across the Globe.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0D5D3-5A06-4758-ABDD-54B45393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83" y="1016000"/>
            <a:ext cx="9300117" cy="559953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CCF57A-8BBE-440F-8B82-EC3E081C4AB0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6DEB5-79F1-40BB-A980-79C79A0D3BA3}"/>
              </a:ext>
            </a:extLst>
          </p:cNvPr>
          <p:cNvSpPr txBox="1"/>
          <p:nvPr/>
        </p:nvSpPr>
        <p:spPr>
          <a:xfrm rot="16200000">
            <a:off x="8030166" y="1433121"/>
            <a:ext cx="362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Overweight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6895C-7071-47DD-B870-4D86EF6B1E62}"/>
              </a:ext>
            </a:extLst>
          </p:cNvPr>
          <p:cNvSpPr txBox="1"/>
          <p:nvPr/>
        </p:nvSpPr>
        <p:spPr>
          <a:xfrm rot="16200000">
            <a:off x="9265351" y="5275337"/>
            <a:ext cx="115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987FAA-4731-42D1-8102-8184798F26DC}"/>
              </a:ext>
            </a:extLst>
          </p:cNvPr>
          <p:cNvCxnSpPr/>
          <p:nvPr/>
        </p:nvCxnSpPr>
        <p:spPr>
          <a:xfrm flipV="1">
            <a:off x="10187709" y="1505527"/>
            <a:ext cx="0" cy="435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7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BAAE-9653-4BB3-BC0A-E8A87B31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142" y="409729"/>
            <a:ext cx="10848278" cy="1325563"/>
          </a:xfrm>
        </p:spPr>
        <p:txBody>
          <a:bodyPr/>
          <a:lstStyle/>
          <a:p>
            <a:r>
              <a:rPr lang="en-US" dirty="0"/>
              <a:t>2014 Share of Obese People Around the World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28964-6366-4084-83C6-7A0F604588C6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E43A44-EA82-4A69-B3E8-04C97CD69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3179" y="1380883"/>
            <a:ext cx="13727150" cy="48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6FE5BA11-4453-43B9-8C90-DA5AA20301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56827" cy="6958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404888-82B7-4958-A5FE-CE342137C5A0}"/>
              </a:ext>
            </a:extLst>
          </p:cNvPr>
          <p:cNvSpPr txBox="1"/>
          <p:nvPr/>
        </p:nvSpPr>
        <p:spPr>
          <a:xfrm>
            <a:off x="871654" y="1690688"/>
            <a:ext cx="1044869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/>
              <a:t>Top Ten Countries </a:t>
            </a:r>
          </a:p>
          <a:p>
            <a:endParaRPr lang="en-US" sz="2400" dirty="0"/>
          </a:p>
          <a:p>
            <a:r>
              <a:rPr lang="en-US" sz="2400" dirty="0">
                <a:latin typeface="Arial Black" panose="020B0A04020102020204" pitchFamily="34" charset="0"/>
              </a:rPr>
              <a:t>10  Micronesia                       44.4%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9  Kiribati                             44.7%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8 Samoa    			  46.0%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7 Tonga 			           46.8% 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6 Niue			           48.4%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5 Tuvalu			           50.1%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4 Marshall Islands               51.8%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3 Palau                                 54.2%</a:t>
            </a:r>
          </a:p>
          <a:p>
            <a:r>
              <a:rPr lang="en-US" sz="2400" dirty="0">
                <a:latin typeface="Arial Black" panose="020B0A04020102020204" pitchFamily="34" charset="0"/>
              </a:rPr>
              <a:t>  2 Cook Islands 		  54.9%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E51A6-23EC-44F6-9D0E-E2B73D77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- Is obesity a problem only in the United States?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594F9C-BE0B-44DE-AD3B-65932314C8FB}"/>
              </a:ext>
            </a:extLst>
          </p:cNvPr>
          <p:cNvSpPr/>
          <p:nvPr/>
        </p:nvSpPr>
        <p:spPr>
          <a:xfrm>
            <a:off x="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ECC78023-D5AC-44C8-8F0F-9A3263C7CF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006" y="2751832"/>
            <a:ext cx="2945588" cy="3534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D2BF7B-EB30-40B9-BD3C-8E8DA65A8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946" y="2578095"/>
            <a:ext cx="3882179" cy="38821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C529A6-E357-496E-9F6D-0705EA8696DD}"/>
              </a:ext>
            </a:extLst>
          </p:cNvPr>
          <p:cNvSpPr txBox="1"/>
          <p:nvPr/>
        </p:nvSpPr>
        <p:spPr>
          <a:xfrm>
            <a:off x="838200" y="5837502"/>
            <a:ext cx="633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 Black" panose="020B0A04020102020204" pitchFamily="34" charset="0"/>
              </a:rPr>
              <a:t>  1 Nauru     			  60.3 %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BAD2-9245-4C1A-81CA-D358E3C8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correlation between obesity and government healthcare expenditure(GHE)?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005095-C274-4BA1-A9E6-5F13A5D5BAB8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6FEE-A714-4142-844D-46E612F07B1E}"/>
              </a:ext>
            </a:extLst>
          </p:cNvPr>
          <p:cNvSpPr txBox="1"/>
          <p:nvPr/>
        </p:nvSpPr>
        <p:spPr>
          <a:xfrm>
            <a:off x="1189634" y="1821956"/>
            <a:ext cx="981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No. There is no direct correlation between obesity and GHE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84147-C45F-4D24-A62F-506145D297A8}"/>
              </a:ext>
            </a:extLst>
          </p:cNvPr>
          <p:cNvSpPr txBox="1"/>
          <p:nvPr/>
        </p:nvSpPr>
        <p:spPr>
          <a:xfrm>
            <a:off x="950975" y="2611527"/>
            <a:ext cx="507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3600" dirty="0"/>
              <a:t>Using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Statistical Analysis</a:t>
            </a:r>
            <a:r>
              <a:rPr lang="en-US" sz="3600" b="1" dirty="0"/>
              <a:t>: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E94C6-F5F1-48E5-BD0B-25DF64623F57}"/>
              </a:ext>
            </a:extLst>
          </p:cNvPr>
          <p:cNvSpPr txBox="1"/>
          <p:nvPr/>
        </p:nvSpPr>
        <p:spPr>
          <a:xfrm>
            <a:off x="6838671" y="2487733"/>
            <a:ext cx="1819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30%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A45BF9-4440-45D9-AE70-DB5C59CAB0AF}"/>
              </a:ext>
            </a:extLst>
          </p:cNvPr>
          <p:cNvSpPr txBox="1"/>
          <p:nvPr/>
        </p:nvSpPr>
        <p:spPr>
          <a:xfrm>
            <a:off x="8646011" y="2494037"/>
            <a:ext cx="1645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70%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409D9-8711-4FA8-A5EF-0E8D619DB275}"/>
              </a:ext>
            </a:extLst>
          </p:cNvPr>
          <p:cNvSpPr/>
          <p:nvPr/>
        </p:nvSpPr>
        <p:spPr>
          <a:xfrm>
            <a:off x="956733" y="4537252"/>
            <a:ext cx="2532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Group 1</a:t>
            </a: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100B0D42-B5E4-4355-8D05-CEB3F3F23D03}"/>
              </a:ext>
            </a:extLst>
          </p:cNvPr>
          <p:cNvSpPr/>
          <p:nvPr/>
        </p:nvSpPr>
        <p:spPr>
          <a:xfrm>
            <a:off x="3247949" y="4016045"/>
            <a:ext cx="3818534" cy="45354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80C4E3-2A9B-4D1A-A6D0-3329EF250972}"/>
              </a:ext>
            </a:extLst>
          </p:cNvPr>
          <p:cNvSpPr/>
          <p:nvPr/>
        </p:nvSpPr>
        <p:spPr>
          <a:xfrm>
            <a:off x="6838671" y="4522413"/>
            <a:ext cx="25326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5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E7E6E6">
                    <a:lumMod val="50000"/>
                  </a:srgbClr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</a:rPr>
              <a:t>Group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25BDC-8950-403D-B34E-2C258567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37863" y="5614218"/>
            <a:ext cx="3828620" cy="37915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949F46-C0A1-4706-A95A-8614702B6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" y="3941248"/>
            <a:ext cx="6203950" cy="1219200"/>
          </a:xfrm>
          <a:prstGeom prst="rect">
            <a:avLst/>
          </a:prstGeom>
        </p:spPr>
      </p:pic>
      <p:pic>
        <p:nvPicPr>
          <p:cNvPr id="15" name="Picture 1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68CF485-5EB6-4C2D-9C30-C14C64BC1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983" y="3511711"/>
            <a:ext cx="6267450" cy="20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D6B6D4-FFD7-4394-A1A2-357DB36E1495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BEC7C-46AF-443D-9DC4-5F9BB117FC2D}"/>
              </a:ext>
            </a:extLst>
          </p:cNvPr>
          <p:cNvSpPr txBox="1"/>
          <p:nvPr/>
        </p:nvSpPr>
        <p:spPr>
          <a:xfrm>
            <a:off x="680226" y="225948"/>
            <a:ext cx="10236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Government Healthcare Expense to Obesity across the world </a:t>
            </a:r>
            <a:r>
              <a:rPr lang="en-US" b="1" dirty="0"/>
              <a:t>(2004-2009)</a:t>
            </a:r>
          </a:p>
        </p:txBody>
      </p:sp>
      <p:pic>
        <p:nvPicPr>
          <p:cNvPr id="5" name="Picture 4" descr="A picture containing sky, text&#10;&#10;Description automatically generated">
            <a:extLst>
              <a:ext uri="{FF2B5EF4-FFF2-40B4-BE49-F238E27FC236}">
                <a16:creationId xmlns:a16="http://schemas.microsoft.com/office/drawing/2014/main" id="{D2960542-DBD3-4F0E-9B09-5EBC2D4B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53" y="907009"/>
            <a:ext cx="6234020" cy="551226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F84BC04-39D4-43F8-8B11-F13D57CA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273" y="907009"/>
            <a:ext cx="5468320" cy="50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00FC4-26C9-4D38-8751-2C8813473F2F}"/>
              </a:ext>
            </a:extLst>
          </p:cNvPr>
          <p:cNvSpPr txBox="1"/>
          <p:nvPr/>
        </p:nvSpPr>
        <p:spPr>
          <a:xfrm>
            <a:off x="766618" y="221672"/>
            <a:ext cx="1064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Government Healthcare Expense to Obesity across the world </a:t>
            </a:r>
            <a:r>
              <a:rPr lang="en-US" b="1" dirty="0"/>
              <a:t>(2010-2014)</a:t>
            </a: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5BBA5C-9BC7-4FB4-881A-DDF57FBD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892"/>
            <a:ext cx="6871955" cy="5559545"/>
          </a:xfrm>
          <a:prstGeom prst="rect">
            <a:avLst/>
          </a:prstGeom>
        </p:spPr>
      </p:pic>
      <p:pic>
        <p:nvPicPr>
          <p:cNvPr id="6" name="Picture 5" descr="A picture containing sky&#10;&#10;Description automatically generated">
            <a:extLst>
              <a:ext uri="{FF2B5EF4-FFF2-40B4-BE49-F238E27FC236}">
                <a16:creationId xmlns:a16="http://schemas.microsoft.com/office/drawing/2014/main" id="{E71B392A-1D8B-46E8-AE4F-9EDF35726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172" y="744892"/>
            <a:ext cx="6400636" cy="5793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3EE185-126E-4750-BE8A-A036C545AD22}"/>
              </a:ext>
            </a:extLst>
          </p:cNvPr>
          <p:cNvSpPr/>
          <p:nvPr/>
        </p:nvSpPr>
        <p:spPr>
          <a:xfrm>
            <a:off x="-11970" y="6492875"/>
            <a:ext cx="11430000" cy="122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5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420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Rounded MT Bold</vt:lpstr>
      <vt:lpstr>Calibri</vt:lpstr>
      <vt:lpstr>Calibri Light</vt:lpstr>
      <vt:lpstr>Office Theme</vt:lpstr>
      <vt:lpstr>Weight Watchers</vt:lpstr>
      <vt:lpstr>How prevalent is obesity on a global scale, and can the latest data help us get some perspective? </vt:lpstr>
      <vt:lpstr>PowerPoint Presentation</vt:lpstr>
      <vt:lpstr>There is an increasing trend across the Globe. </vt:lpstr>
      <vt:lpstr>2014 Share of Obese People Around the World </vt:lpstr>
      <vt:lpstr>- Is obesity a problem only in the United States?</vt:lpstr>
      <vt:lpstr>Is there a correlation between obesity and government healthcare expenditure(GHE)?</vt:lpstr>
      <vt:lpstr>PowerPoint Presentation</vt:lpstr>
      <vt:lpstr>PowerPoint Presentation</vt:lpstr>
      <vt:lpstr>Is there a prevalence of high blood pressure in obese countries?</vt:lpstr>
      <vt:lpstr>Are men more obese than women globally?</vt:lpstr>
      <vt:lpstr>Is there a high prevalence of obesity in countries  with high Gross Domestic Product (GDP)? </vt:lpstr>
      <vt:lpstr>A brief Overall Analysis  </vt:lpstr>
      <vt:lpstr>Our Conclusion:  </vt:lpstr>
      <vt:lpstr>Weight Watchers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 Watchers</dc:title>
  <dc:creator>Walter C. Thomas</dc:creator>
  <cp:lastModifiedBy>Walter C. Thomas</cp:lastModifiedBy>
  <cp:revision>16</cp:revision>
  <dcterms:created xsi:type="dcterms:W3CDTF">2019-01-19T02:21:11Z</dcterms:created>
  <dcterms:modified xsi:type="dcterms:W3CDTF">2019-01-19T12:30:28Z</dcterms:modified>
</cp:coreProperties>
</file>