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325" r:id="rId3"/>
    <p:sldId id="308" r:id="rId4"/>
    <p:sldId id="260" r:id="rId5"/>
    <p:sldId id="341" r:id="rId6"/>
    <p:sldId id="340" r:id="rId7"/>
    <p:sldId id="345" r:id="rId8"/>
    <p:sldId id="348" r:id="rId9"/>
    <p:sldId id="353" r:id="rId10"/>
    <p:sldId id="358" r:id="rId11"/>
    <p:sldId id="339" r:id="rId12"/>
    <p:sldId id="334" r:id="rId13"/>
    <p:sldId id="318" r:id="rId14"/>
    <p:sldId id="319" r:id="rId15"/>
    <p:sldId id="356" r:id="rId16"/>
    <p:sldId id="315" r:id="rId17"/>
    <p:sldId id="316" r:id="rId18"/>
    <p:sldId id="364" r:id="rId19"/>
    <p:sldId id="365" r:id="rId20"/>
    <p:sldId id="366" r:id="rId21"/>
    <p:sldId id="367" r:id="rId22"/>
    <p:sldId id="354" r:id="rId23"/>
    <p:sldId id="322" r:id="rId24"/>
    <p:sldId id="323" r:id="rId25"/>
    <p:sldId id="324" r:id="rId26"/>
    <p:sldId id="359" r:id="rId27"/>
    <p:sldId id="362" r:id="rId28"/>
    <p:sldId id="363" r:id="rId29"/>
    <p:sldId id="361" r:id="rId3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7409" autoAdjust="0"/>
  </p:normalViewPr>
  <p:slideViewPr>
    <p:cSldViewPr>
      <p:cViewPr varScale="1">
        <p:scale>
          <a:sx n="100" d="100"/>
          <a:sy n="100" d="100"/>
        </p:scale>
        <p:origin x="811" y="67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7032EA-DE59-4CBC-965F-22B5E340C014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877A7-FB37-4746-862B-9EEE7917D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4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 dirty="0" smtClean="0"/>
              <a:t>Xin chào quý thầy và các bạn có mặt hôm nay, em là Nguyễn Đức Thịnh, hôm nay em sẽ trình bày đồ án</a:t>
            </a:r>
            <a:r>
              <a:rPr lang="vi-VN" baseline="0" dirty="0" smtClean="0"/>
              <a:t> «……………….» dưới sự hướng dẫn của thầy Võ Minh Huân</a:t>
            </a:r>
            <a:endParaRPr lang="vi-VN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43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0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61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61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61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9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85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32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30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1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Nội dung trình bày sẽ bao gồm 5 phần, liệt kê 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17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86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64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3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2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72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7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22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18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vi-VN" baseline="0" dirty="0"/>
              <a:t>Đây là bảng so sánh các phương pháp lượng tử hóa với độ chính xác của ResNet-18</a:t>
            </a:r>
          </a:p>
          <a:p>
            <a:pPr marL="171450" indent="-171450">
              <a:buFontTx/>
              <a:buChar char="-"/>
            </a:pPr>
            <a:r>
              <a:rPr lang="vi-VN" dirty="0"/>
              <a:t>Nhóm quan </a:t>
            </a:r>
            <a:r>
              <a:rPr lang="vi-VN" baseline="0" dirty="0"/>
              <a:t>tâm đến phương pháp tam phân hóa tức mô hình TNN có 3 trạng thái -1, 0, 1 và nhị phân hóa BNN với 2 trạng thái -1 và 1</a:t>
            </a:r>
          </a:p>
          <a:p>
            <a:pPr marL="171450" indent="-171450">
              <a:buFontTx/>
              <a:buChar char="-"/>
            </a:pPr>
            <a:r>
              <a:rPr lang="vi-VN" dirty="0"/>
              <a:t>Với TNN, dung lượng và tốc độ xử lý đã giảm đi 16 lần so với mô hình 32-bit và độ chính xác giảm đi 4%</a:t>
            </a:r>
          </a:p>
          <a:p>
            <a:pPr marL="171450" indent="-171450">
              <a:buFontTx/>
              <a:buChar char="-"/>
            </a:pPr>
            <a:r>
              <a:rPr lang="vi-VN" dirty="0"/>
              <a:t>Tiếp theo là với BNN, dung lượng và tốc độ xử lý giảm đến 32 lần so với mô hình 32-bit nhưng độ chính xác giảm hơn 10%.</a:t>
            </a:r>
          </a:p>
          <a:p>
            <a:pPr marL="171450" indent="-171450">
              <a:buFontTx/>
              <a:buChar char="-"/>
            </a:pPr>
            <a:r>
              <a:rPr lang="vi-VN" dirty="0"/>
              <a:t>Nếu có thể cải thiện về độ chính xác thì mô hình BNN thích hợp nhất cho các thiết bị IoT nhỏ.</a:t>
            </a:r>
          </a:p>
          <a:p>
            <a:pPr marL="0" indent="0">
              <a:buFontTx/>
              <a:buNone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1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3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 smtClean="0"/>
              <a:t>1. Quá trình chuẩn bị dữ liệu:</a:t>
            </a:r>
            <a:endParaRPr lang="vi-V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 smtClean="0"/>
              <a:t>Bộ dữ liệu gồm các hình ảnh kích thước 28x28 pixel.</a:t>
            </a:r>
          </a:p>
          <a:p>
            <a:r>
              <a:rPr lang="vi-VN" b="1" dirty="0" smtClean="0"/>
              <a:t>2. Binarizing the Data:</a:t>
            </a:r>
            <a:endParaRPr lang="vi-V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 smtClean="0"/>
              <a:t>Chuyển đổi hình ảnh:</a:t>
            </a:r>
            <a:endParaRPr lang="vi-V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Các hình ảnh được chuyển thành vector một chiều với 784 phần tử.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 smtClean="0"/>
              <a:t>Nhị phân hóa giá trị pixel:</a:t>
            </a:r>
            <a:endParaRPr lang="vi-V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Sử dụng ngưỡng 127 (giá trị trung bình thang mức xám).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Pixel ≤ 127: đặt thành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Pixel &gt; 127: đặt thành 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b="1" dirty="0" smtClean="0"/>
              <a:t>Lợi ích:</a:t>
            </a:r>
            <a:endParaRPr lang="vi-VN" dirty="0" smtClean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vi-VN" dirty="0" smtClean="0"/>
              <a:t>Giảm độ phức tạp dữ liệu.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vi-VN" dirty="0" smtClean="0"/>
              <a:t>Giảm nhiễu và tăng cường độ tương phản.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vi-VN" dirty="0" smtClean="0"/>
              <a:t>Phù hợp với mạng nơ-ron nhị phân.</a:t>
            </a:r>
          </a:p>
          <a:p>
            <a:r>
              <a:rPr lang="vi-VN" b="1" dirty="0" smtClean="0"/>
              <a:t>3. One-Hot Encoding the Labels:</a:t>
            </a:r>
            <a:endParaRPr lang="vi-V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 smtClean="0"/>
              <a:t>Biến đổi nhãn:</a:t>
            </a:r>
            <a:endParaRPr lang="vi-V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Nhãn được chuyển thành vector nhị phân.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Ví dụ: Nhãn 3 → [0, 0, 0, 1, 0, 0, 0, 0, 0, 0].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 smtClean="0"/>
              <a:t>Lợi ích:</a:t>
            </a:r>
            <a:endParaRPr lang="vi-V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Đảm bảo không có mối quan hệ số học giữa các nhãn.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Giúp mô hình học và dự đoán chính xác.</a:t>
            </a:r>
          </a:p>
          <a:p>
            <a:r>
              <a:rPr lang="vi-VN" b="1" dirty="0" smtClean="0"/>
              <a:t>4. Chuyển đổi nhãn sang dạng nhị phân:</a:t>
            </a:r>
            <a:endParaRPr lang="vi-V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 smtClean="0"/>
              <a:t>Dạng nhị phân của nhãn:</a:t>
            </a:r>
            <a:endParaRPr lang="vi-V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Nhãn 0 → -1, Nhãn 1 →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 smtClean="0"/>
              <a:t>Lợi ích:</a:t>
            </a:r>
            <a:endParaRPr lang="vi-V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Đơn giản hóa phép toán nhân (phép toán logic AND).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Tăng hiệu suất tính toán.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Giảm thiểu độ chệch (bias).</a:t>
            </a:r>
          </a:p>
          <a:p>
            <a:r>
              <a:rPr lang="vi-VN" sz="2400" b="1" dirty="0" smtClean="0"/>
              <a:t>5. Lợi ích của quá trình huấn luyện BNN:</a:t>
            </a:r>
            <a:endParaRPr lang="vi-VN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1" dirty="0" smtClean="0"/>
              <a:t>Học từ dữ liệu:</a:t>
            </a:r>
            <a:endParaRPr lang="vi-V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 smtClean="0"/>
              <a:t>Điều chỉnh các tham số để cải thiện độ chính xác.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1" dirty="0" smtClean="0"/>
              <a:t>Giữ tính đơn giản và hiệu quả:</a:t>
            </a:r>
            <a:endParaRPr lang="vi-VN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 smtClean="0"/>
              <a:t>Đảm bảo mô hình hiệu quả và chính xác với mạng nhị phân.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34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7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 smtClean="0"/>
              <a:t>1. Mục đích kiểm thử BNN:</a:t>
            </a:r>
            <a:endParaRPr lang="vi-V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 smtClean="0"/>
              <a:t>Đánh giá hiệu suất mô hình trên dữ liệu mới.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 smtClean="0"/>
              <a:t>Đảm bảo tính tổng quát hóa và khả năng phân loại chính xác.</a:t>
            </a:r>
          </a:p>
          <a:p>
            <a:r>
              <a:rPr lang="vi-VN" b="1" dirty="0" smtClean="0"/>
              <a:t>2. Các bước kiểm thử BNN:</a:t>
            </a:r>
            <a:endParaRPr lang="vi-V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 smtClean="0"/>
              <a:t>Tải mô hình đã huấn luyện:</a:t>
            </a:r>
            <a:endParaRPr lang="vi-V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Sử dụng các trọng số và độ lệch tốt nhất.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 smtClean="0"/>
              <a:t>Xử lý hình ảnh kiểm thử:</a:t>
            </a:r>
            <a:endParaRPr lang="vi-V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Thay đổi kích thước thành 28x28 pixel.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Lượng tử hóa giá trị pixel thành dạng nhị phân.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 smtClean="0"/>
              <a:t>Dự đoán nhãn:</a:t>
            </a:r>
            <a:endParaRPr lang="vi-V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Đưa hình ảnh đã xử lý vào mô hình.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Mô hình dự đoán nhãn cho mỗi hình ảnh.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 smtClean="0"/>
              <a:t>So sánh và tính toán độ chính xác:</a:t>
            </a:r>
            <a:endParaRPr lang="vi-V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So sánh nhãn dự đoán với nhãn thực tế.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 smtClean="0"/>
              <a:t>Tính toán độ chính xác của mô hình.</a:t>
            </a:r>
          </a:p>
          <a:p>
            <a:r>
              <a:rPr lang="vi-VN" sz="2000" b="1" dirty="0" smtClean="0"/>
              <a:t>3. Lợi ích của kiểm thử BNN:</a:t>
            </a:r>
            <a:endParaRPr lang="vi-VN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vi-VN" sz="2000" b="1" dirty="0" smtClean="0"/>
              <a:t>Xác định mức độ chính xác trên dữ liệu mới:</a:t>
            </a:r>
            <a:endParaRPr lang="vi-V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000" dirty="0" smtClean="0"/>
              <a:t>Đảm bảo mô hình hoạt động tốt không chỉ trên dữ liệu huấn luyện.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000" b="1" dirty="0" smtClean="0"/>
              <a:t>Đảm bảo khả năng tổng quát hóa:</a:t>
            </a:r>
            <a:endParaRPr lang="vi-VN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000" dirty="0" smtClean="0"/>
              <a:t>Kiểm tra hiệu quả và độ tin cậy của mô hình trước khi triển khai.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vi-V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71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67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vi-VN" sz="1200" b="1" dirty="0" smtClean="0"/>
              <a:t>Lợi ích của phân cụm:</a:t>
            </a:r>
            <a:endParaRPr lang="en-US" sz="1200" b="0" dirty="0" smtClean="0"/>
          </a:p>
          <a:p>
            <a:pPr algn="just"/>
            <a:r>
              <a:rPr lang="en-US" sz="1200" dirty="0" smtClean="0"/>
              <a:t> + </a:t>
            </a:r>
            <a:r>
              <a:rPr lang="vi-VN" sz="1200" dirty="0" smtClean="0"/>
              <a:t>Tạo ra tập dữ liệu có tổ chức với các cụm hình ảnh tương tự.</a:t>
            </a:r>
            <a:endParaRPr lang="en-US" sz="1200" dirty="0" smtClean="0"/>
          </a:p>
          <a:p>
            <a:pPr algn="just"/>
            <a:r>
              <a:rPr lang="en-US" sz="1200" dirty="0" smtClean="0"/>
              <a:t> +</a:t>
            </a:r>
            <a:r>
              <a:rPr lang="en-US" sz="1200" baseline="0" dirty="0" smtClean="0"/>
              <a:t> </a:t>
            </a:r>
            <a:r>
              <a:rPr lang="vi-VN" sz="1200" dirty="0" smtClean="0"/>
              <a:t>Giúp phân tích và xử lý dữ liệu dễ dàng hơn.</a:t>
            </a:r>
            <a:endParaRPr lang="en-US" sz="1200" dirty="0" smtClean="0"/>
          </a:p>
          <a:p>
            <a:pPr algn="just"/>
            <a:r>
              <a:rPr lang="en-US" sz="1200" dirty="0" smtClean="0"/>
              <a:t> + </a:t>
            </a:r>
            <a:r>
              <a:rPr lang="vi-VN" sz="1200" dirty="0" smtClean="0"/>
              <a:t>Ứng dụng thực tế: Phân loại hình ảnh, nhận dạng đối tượng, huấn luyện mô hình học máy.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77A7-FB37-4746-862B-9EEE7917DE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1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355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03/01/2024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dirty="0"/>
              <a:t>TS.</a:t>
            </a:r>
            <a:r>
              <a:rPr spc="-45" dirty="0"/>
              <a:t> </a:t>
            </a:r>
            <a:r>
              <a:rPr spc="-10" dirty="0"/>
              <a:t>Trần</a:t>
            </a:r>
            <a:r>
              <a:rPr spc="-55" dirty="0"/>
              <a:t> </a:t>
            </a:r>
            <a:r>
              <a:rPr dirty="0"/>
              <a:t>Quang</a:t>
            </a:r>
            <a:r>
              <a:rPr spc="-35" dirty="0"/>
              <a:t> </a:t>
            </a:r>
            <a:r>
              <a:rPr spc="-25" dirty="0"/>
              <a:t>Thọ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D355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355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03/01/2024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dirty="0"/>
              <a:t>TS.</a:t>
            </a:r>
            <a:r>
              <a:rPr spc="-45" dirty="0"/>
              <a:t> </a:t>
            </a:r>
            <a:r>
              <a:rPr spc="-10" dirty="0"/>
              <a:t>Trần</a:t>
            </a:r>
            <a:r>
              <a:rPr spc="-55" dirty="0"/>
              <a:t> </a:t>
            </a:r>
            <a:r>
              <a:rPr dirty="0"/>
              <a:t>Quang</a:t>
            </a:r>
            <a:r>
              <a:rPr spc="-35" dirty="0"/>
              <a:t> </a:t>
            </a:r>
            <a:r>
              <a:rPr spc="-25" dirty="0"/>
              <a:t>Thọ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D355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03/01/2024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dirty="0"/>
              <a:t>TS.</a:t>
            </a:r>
            <a:r>
              <a:rPr spc="-45" dirty="0"/>
              <a:t> </a:t>
            </a:r>
            <a:r>
              <a:rPr spc="-10" dirty="0"/>
              <a:t>Trần</a:t>
            </a:r>
            <a:r>
              <a:rPr spc="-55" dirty="0"/>
              <a:t> </a:t>
            </a:r>
            <a:r>
              <a:rPr dirty="0"/>
              <a:t>Quang</a:t>
            </a:r>
            <a:r>
              <a:rPr spc="-35" dirty="0"/>
              <a:t> </a:t>
            </a:r>
            <a:r>
              <a:rPr spc="-25" dirty="0"/>
              <a:t>Thọ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D355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03/01/2024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dirty="0"/>
              <a:t>TS.</a:t>
            </a:r>
            <a:r>
              <a:rPr spc="-45" dirty="0"/>
              <a:t> </a:t>
            </a:r>
            <a:r>
              <a:rPr spc="-10" dirty="0"/>
              <a:t>Trần</a:t>
            </a:r>
            <a:r>
              <a:rPr spc="-55" dirty="0"/>
              <a:t> </a:t>
            </a:r>
            <a:r>
              <a:rPr dirty="0"/>
              <a:t>Quang</a:t>
            </a:r>
            <a:r>
              <a:rPr spc="-35" dirty="0"/>
              <a:t> </a:t>
            </a:r>
            <a:r>
              <a:rPr spc="-25" dirty="0"/>
              <a:t>Thọ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D355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03/01/2024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dirty="0"/>
              <a:t>TS.</a:t>
            </a:r>
            <a:r>
              <a:rPr spc="-45" dirty="0"/>
              <a:t> </a:t>
            </a:r>
            <a:r>
              <a:rPr spc="-10" dirty="0"/>
              <a:t>Trần</a:t>
            </a:r>
            <a:r>
              <a:rPr spc="-55" dirty="0"/>
              <a:t> </a:t>
            </a:r>
            <a:r>
              <a:rPr dirty="0"/>
              <a:t>Quang</a:t>
            </a:r>
            <a:r>
              <a:rPr spc="-35" dirty="0"/>
              <a:t> </a:t>
            </a:r>
            <a:r>
              <a:rPr spc="-25" dirty="0"/>
              <a:t>Thọ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D355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26853"/>
            <a:ext cx="12192000" cy="8884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041146"/>
            <a:ext cx="12176125" cy="25400"/>
          </a:xfrm>
          <a:custGeom>
            <a:avLst/>
            <a:gdLst/>
            <a:ahLst/>
            <a:cxnLst/>
            <a:rect l="l" t="t" r="r" b="b"/>
            <a:pathLst>
              <a:path w="12176125" h="25400">
                <a:moveTo>
                  <a:pt x="12175998" y="0"/>
                </a:moveTo>
                <a:lnTo>
                  <a:pt x="0" y="0"/>
                </a:lnTo>
                <a:lnTo>
                  <a:pt x="0" y="25400"/>
                </a:lnTo>
                <a:lnTo>
                  <a:pt x="12175998" y="25400"/>
                </a:lnTo>
                <a:lnTo>
                  <a:pt x="12175998" y="0"/>
                </a:lnTo>
                <a:close/>
              </a:path>
            </a:pathLst>
          </a:custGeom>
          <a:solidFill>
            <a:srgbClr val="3A85C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17353"/>
            <a:ext cx="12192000" cy="8884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62" y="124434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3A8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1269" y="6211184"/>
            <a:ext cx="11765289" cy="10202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305562" y="6241541"/>
            <a:ext cx="11701145" cy="0"/>
          </a:xfrm>
          <a:custGeom>
            <a:avLst/>
            <a:gdLst/>
            <a:ahLst/>
            <a:cxnLst/>
            <a:rect l="l" t="t" r="r" b="b"/>
            <a:pathLst>
              <a:path w="11701145">
                <a:moveTo>
                  <a:pt x="0" y="0"/>
                </a:moveTo>
                <a:lnTo>
                  <a:pt x="11700891" y="0"/>
                </a:lnTo>
              </a:path>
            </a:pathLst>
          </a:custGeom>
          <a:ln w="38100">
            <a:solidFill>
              <a:srgbClr val="3A85C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6222491"/>
            <a:ext cx="1845563" cy="6355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0044" y="211327"/>
            <a:ext cx="8007858" cy="564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1724" y="1234821"/>
            <a:ext cx="7967980" cy="1688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355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127885" y="6407300"/>
            <a:ext cx="3739515" cy="252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864"/>
              </a:lnSpc>
            </a:pPr>
            <a:r>
              <a:rPr dirty="0"/>
              <a:t>03/01/2024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dirty="0"/>
              <a:t>TS.</a:t>
            </a:r>
            <a:r>
              <a:rPr spc="-45" dirty="0"/>
              <a:t> </a:t>
            </a:r>
            <a:r>
              <a:rPr spc="-10" dirty="0"/>
              <a:t>Trần</a:t>
            </a:r>
            <a:r>
              <a:rPr spc="-55" dirty="0"/>
              <a:t> </a:t>
            </a:r>
            <a:r>
              <a:rPr dirty="0"/>
              <a:t>Quang</a:t>
            </a:r>
            <a:r>
              <a:rPr spc="-35" dirty="0"/>
              <a:t> </a:t>
            </a:r>
            <a:r>
              <a:rPr spc="-25" dirty="0"/>
              <a:t>Thọ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D3557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7945" y="1067180"/>
            <a:ext cx="36518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1D4A"/>
                </a:solidFill>
                <a:latin typeface="Arial"/>
                <a:cs typeface="Arial"/>
              </a:rPr>
              <a:t>HCMC</a:t>
            </a:r>
            <a:r>
              <a:rPr sz="1050" b="1" spc="-40" dirty="0">
                <a:solidFill>
                  <a:srgbClr val="001D4A"/>
                </a:solidFill>
                <a:latin typeface="Arial"/>
                <a:cs typeface="Arial"/>
              </a:rPr>
              <a:t> </a:t>
            </a:r>
            <a:r>
              <a:rPr sz="1050" b="1" spc="-10" dirty="0">
                <a:solidFill>
                  <a:srgbClr val="001D4A"/>
                </a:solidFill>
                <a:latin typeface="Arial"/>
                <a:cs typeface="Arial"/>
              </a:rPr>
              <a:t>UNIVERSITY</a:t>
            </a:r>
            <a:r>
              <a:rPr sz="1050" b="1" spc="-35" dirty="0">
                <a:solidFill>
                  <a:srgbClr val="001D4A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001D4A"/>
                </a:solidFill>
                <a:latin typeface="Arial"/>
                <a:cs typeface="Arial"/>
              </a:rPr>
              <a:t>OF </a:t>
            </a:r>
            <a:r>
              <a:rPr sz="1050" b="1" spc="-10" dirty="0">
                <a:solidFill>
                  <a:srgbClr val="001D4A"/>
                </a:solidFill>
                <a:latin typeface="Arial"/>
                <a:cs typeface="Arial"/>
              </a:rPr>
              <a:t>TECHNOLOGY</a:t>
            </a:r>
            <a:r>
              <a:rPr sz="1050" b="1" spc="-35" dirty="0">
                <a:solidFill>
                  <a:srgbClr val="001D4A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001D4A"/>
                </a:solidFill>
                <a:latin typeface="Arial"/>
                <a:cs typeface="Arial"/>
              </a:rPr>
              <a:t>AND</a:t>
            </a:r>
            <a:r>
              <a:rPr sz="1050" b="1" spc="330" dirty="0">
                <a:solidFill>
                  <a:srgbClr val="001D4A"/>
                </a:solidFill>
                <a:latin typeface="Arial"/>
                <a:cs typeface="Arial"/>
              </a:rPr>
              <a:t> </a:t>
            </a:r>
            <a:r>
              <a:rPr sz="1050" b="1" spc="-10" dirty="0">
                <a:solidFill>
                  <a:srgbClr val="001D4A"/>
                </a:solidFill>
                <a:latin typeface="Arial"/>
                <a:cs typeface="Arial"/>
              </a:rPr>
              <a:t>EDUCATION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404" y="6095"/>
            <a:ext cx="932688" cy="9814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6241" y="207157"/>
            <a:ext cx="3888594" cy="6943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6300" y="2597838"/>
            <a:ext cx="11010900" cy="1243289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vert="horz" wrap="square" lIns="0" tIns="12065" rIns="0" bIns="0" rtlCol="0">
            <a:spAutoFit/>
          </a:bodyPr>
          <a:lstStyle/>
          <a:p>
            <a:pPr marL="12700" marR="5080" indent="271145" algn="ctr">
              <a:lnSpc>
                <a:spcPct val="100000"/>
              </a:lnSpc>
              <a:spcBef>
                <a:spcPts val="95"/>
              </a:spcBef>
            </a:pPr>
            <a:r>
              <a:rPr lang="vi-V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VÀ TỐI ƯU MÔ HÌNH MÁY HỌC TRÊN KHUNG SƯỜN </a:t>
            </a:r>
            <a:r>
              <a:rPr lang="vi-VN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BỊ </a:t>
            </a:r>
            <a:r>
              <a:rPr lang="vi-V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NHÚNG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91000" y="1700786"/>
            <a:ext cx="3810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Đồ</a:t>
            </a:r>
            <a:r>
              <a:rPr sz="3600" spc="-4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án</a:t>
            </a:r>
            <a:r>
              <a:rPr sz="3600" spc="-2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tốt</a:t>
            </a:r>
            <a:r>
              <a:rPr sz="3600" spc="-35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nghiệp</a:t>
            </a:r>
            <a:endParaRPr sz="360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7" name="Rectangle 6"/>
          <p:cNvSpPr/>
          <p:nvPr/>
        </p:nvSpPr>
        <p:spPr>
          <a:xfrm>
            <a:off x="6509893" y="9264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vi-VN" sz="1600" b="1" dirty="0">
                <a:solidFill>
                  <a:srgbClr val="001D4A"/>
                </a:solidFill>
                <a:latin typeface="Arial"/>
                <a:cs typeface="Arial"/>
              </a:rPr>
              <a:t>KHOA ĐIỆN – ĐIỆN TỬ</a:t>
            </a:r>
            <a:br>
              <a:rPr lang="vi-VN" sz="1600" b="1" dirty="0">
                <a:solidFill>
                  <a:srgbClr val="001D4A"/>
                </a:solidFill>
                <a:latin typeface="Arial"/>
                <a:cs typeface="Arial"/>
              </a:rPr>
            </a:br>
            <a:r>
              <a:rPr lang="vi-VN" sz="1600" b="1" dirty="0">
                <a:solidFill>
                  <a:srgbClr val="001D4A"/>
                </a:solidFill>
                <a:latin typeface="Arial"/>
                <a:cs typeface="Arial"/>
              </a:rPr>
              <a:t>NGÀNH CÔNG NGHỆ KỸ THUẬT MÁY TÍNH</a:t>
            </a:r>
            <a:br>
              <a:rPr lang="vi-VN" sz="1600" b="1" dirty="0">
                <a:solidFill>
                  <a:srgbClr val="001D4A"/>
                </a:solidFill>
                <a:latin typeface="Arial"/>
                <a:cs typeface="Arial"/>
              </a:rPr>
            </a:br>
            <a:r>
              <a:rPr lang="vi-VN" sz="1600" b="1" dirty="0">
                <a:solidFill>
                  <a:srgbClr val="001D4A"/>
                </a:solidFill>
                <a:latin typeface="Arial"/>
                <a:cs typeface="Arial"/>
              </a:rPr>
              <a:t>HỆ ĐÀO TẠO CHẤT LƯỢNG CAO</a:t>
            </a:r>
            <a:endParaRPr lang="vi-VN" sz="1600" dirty="0">
              <a:latin typeface="Arial"/>
              <a:cs typeface="Arial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44967"/>
              </p:ext>
            </p:extLst>
          </p:nvPr>
        </p:nvGraphicFramePr>
        <p:xfrm>
          <a:off x="1447800" y="4724400"/>
          <a:ext cx="96012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985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4025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GVHD: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Sinh</a:t>
                      </a:r>
                      <a:r>
                        <a:rPr lang="en-US" sz="2000" b="1" spc="-25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viên</a:t>
                      </a:r>
                      <a:r>
                        <a:rPr lang="en-US" sz="2000" b="1" spc="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thực</a:t>
                      </a:r>
                      <a:r>
                        <a:rPr lang="en-US" sz="2000" b="1" spc="-3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b="1" spc="-2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hiện</a:t>
                      </a:r>
                      <a:r>
                        <a:rPr lang="en-US" sz="2000" b="1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: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pc="-2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MSSV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spc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PGS.TS VÕ MINH HUÂN</a:t>
                      </a:r>
                      <a:endParaRPr lang="en-US" sz="2000" spc="-25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Nguyễn Đức Thịnh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spc="-1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20119291</a:t>
                      </a:r>
                      <a:endParaRPr lang="en-US" sz="2000" spc="-1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6172200" cy="36933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BNN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cụm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với</a:t>
            </a:r>
            <a:r>
              <a:rPr lang="en-US" dirty="0">
                <a:solidFill>
                  <a:schemeClr val="tx1"/>
                </a:solidFill>
              </a:rPr>
              <a:t> K-Means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CC8DCE5-F1C2-491D-BF6B-82AE322A23D9}"/>
              </a:ext>
            </a:extLst>
          </p:cNvPr>
          <p:cNvSpPr/>
          <p:nvPr/>
        </p:nvSpPr>
        <p:spPr>
          <a:xfrm>
            <a:off x="-457200" y="1948305"/>
            <a:ext cx="5867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2775" indent="-184150">
              <a:lnSpc>
                <a:spcPct val="100000"/>
              </a:lnSpc>
              <a:spcBef>
                <a:spcPts val="120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Thuật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toán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duyệt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qua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từng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/>
                <a:cs typeface="Arial"/>
              </a:rPr>
              <a:t>nhãn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vi-VN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20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lang="vi-VN" dirty="0" smtClean="0">
                <a:solidFill>
                  <a:schemeClr val="tx1"/>
                </a:solidFill>
                <a:latin typeface="Arial"/>
                <a:cs typeface="Arial"/>
              </a:rPr>
              <a:t>iểm tra số lượng hình ảnh trong từng nhãn để quyết định phân cụm.</a:t>
            </a:r>
          </a:p>
          <a:p>
            <a:pPr marL="612775" indent="-184150">
              <a:lnSpc>
                <a:spcPct val="100000"/>
              </a:lnSpc>
              <a:spcBef>
                <a:spcPts val="120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dirty="0" smtClean="0">
                <a:solidFill>
                  <a:schemeClr val="tx1"/>
                </a:solidFill>
                <a:latin typeface="Arial"/>
                <a:cs typeface="Arial"/>
              </a:rPr>
              <a:t>Nếu đủ điều kiện, K-Means </a:t>
            </a:r>
            <a:r>
              <a:rPr lang="vi-VN" dirty="0">
                <a:solidFill>
                  <a:schemeClr val="tx1"/>
                </a:solidFill>
                <a:latin typeface="Arial"/>
                <a:cs typeface="Arial"/>
              </a:rPr>
              <a:t>sẽ</a:t>
            </a:r>
            <a:r>
              <a:rPr lang="vi-VN" dirty="0" smtClean="0">
                <a:solidFill>
                  <a:schemeClr val="tx1"/>
                </a:solidFill>
                <a:latin typeface="Arial"/>
                <a:cs typeface="Arial"/>
              </a:rPr>
              <a:t> phân cụm hình ảnh dựa trên đặc trưng.</a:t>
            </a:r>
          </a:p>
          <a:p>
            <a:pPr marL="612775" indent="-184150">
              <a:lnSpc>
                <a:spcPct val="100000"/>
              </a:lnSpc>
              <a:spcBef>
                <a:spcPts val="120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dirty="0" smtClean="0">
                <a:solidFill>
                  <a:schemeClr val="tx1"/>
                </a:solidFill>
                <a:latin typeface="Arial"/>
                <a:cs typeface="Arial"/>
              </a:rPr>
              <a:t>Kết quả là các cụm hình ảnh có chung đặc trưng.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6111193" y="5807180"/>
            <a:ext cx="48464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phân cụm tập dữ liệu</a:t>
            </a:r>
            <a:endParaRPr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3" t="7564" r="16548" b="6596"/>
          <a:stretch>
            <a:fillRect/>
          </a:stretch>
        </p:blipFill>
        <p:spPr bwMode="auto">
          <a:xfrm>
            <a:off x="6248400" y="1626632"/>
            <a:ext cx="4572000" cy="416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8419"/>
            <a:ext cx="9906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2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/>
              <a:t>Xây dựng mô hình và thiết kế hệ 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1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6172200" cy="369332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Xây dựng mô hình LSVM kết hợp K-Means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7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6477000" y="5973071"/>
            <a:ext cx="48464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>
                <a:solidFill>
                  <a:schemeClr val="tx1"/>
                </a:solidFill>
                <a:latin typeface="+mj-lt"/>
                <a:cs typeface="Carlito"/>
              </a:rPr>
              <a:t>Sơ đồ khối mô hình LSVM</a:t>
            </a:r>
            <a:endParaRPr sz="1800" i="1" dirty="0">
              <a:solidFill>
                <a:schemeClr val="tx1"/>
              </a:solidFill>
              <a:latin typeface="+mj-lt"/>
              <a:cs typeface="Carlito"/>
            </a:endParaRPr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pic>
        <p:nvPicPr>
          <p:cNvPr id="1026" name="Picture 21" descr="https://lh7-us.googleusercontent.com/8W0QBQucfT5tD8_Xts5QyYrSSybZWHuDotvbLxAdllogGK0UG_BPeBG9t_xffXL0n1fXUlv86hJyQAnt9v-xI7p3gTgoU1QYXQFvJpjg2fQrMm8XvuvOjz_77-UOtk2HP8xZU08JVnpU-Gy3JxxD8Z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631576"/>
            <a:ext cx="6553200" cy="4341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bject 4"/>
          <p:cNvSpPr txBox="1"/>
          <p:nvPr/>
        </p:nvSpPr>
        <p:spPr>
          <a:xfrm>
            <a:off x="371678" y="1707696"/>
            <a:ext cx="4578478" cy="32675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000" u="sng" dirty="0">
                <a:solidFill>
                  <a:schemeClr val="tx1"/>
                </a:solidFill>
                <a:latin typeface="Arial"/>
                <a:cs typeface="Arial"/>
              </a:rPr>
              <a:t>Tổng quát mô hình</a:t>
            </a:r>
            <a:endParaRPr sz="2000" u="sng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Tiền xử lý: C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huẩn hóa dữ liệu </a:t>
            </a: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và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phân </a:t>
            </a: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cụm đặc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trưng cho từng nhãn.</a:t>
            </a:r>
            <a:endParaRPr lang="vi-VN" spc="-10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Huấn luyện: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Tích lũy ảnh và </a:t>
            </a: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nhị phân hóa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tạo thành </a:t>
            </a: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mẫu đại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diện. Sau đó điều </a:t>
            </a: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chỉnh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ngưỡng cho </a:t>
            </a: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đến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khi đạt </a:t>
            </a: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mục tiêu.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Xử lý phân loại: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Sử </a:t>
            </a: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dụng XOR và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popcount để xác </a:t>
            </a: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định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nhãn.</a:t>
            </a:r>
            <a:endParaRPr lang="vi-VN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8419"/>
            <a:ext cx="9906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2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/>
              <a:t>Xây dựng mô hình và thiết kế hệ 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6172200" cy="369332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Xây dựng mô hình LSVM kết hợp K-Means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7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6016040" y="4151606"/>
            <a:ext cx="48464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>
                <a:solidFill>
                  <a:schemeClr val="tx1"/>
                </a:solidFill>
                <a:latin typeface="+mj-lt"/>
                <a:cs typeface="Carlito"/>
              </a:rPr>
              <a:t>Sơ đồ khối tiền xử lý mô hình LSVM</a:t>
            </a:r>
            <a:endParaRPr sz="1800" i="1" dirty="0">
              <a:solidFill>
                <a:schemeClr val="tx1"/>
              </a:solidFill>
              <a:latin typeface="+mj-lt"/>
              <a:cs typeface="Carlito"/>
            </a:endParaRPr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sp>
        <p:nvSpPr>
          <p:cNvPr id="10" name="object 4"/>
          <p:cNvSpPr txBox="1"/>
          <p:nvPr/>
        </p:nvSpPr>
        <p:spPr>
          <a:xfrm>
            <a:off x="371678" y="1707696"/>
            <a:ext cx="4578478" cy="406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000" u="sng" dirty="0">
                <a:solidFill>
                  <a:schemeClr val="tx1"/>
                </a:solidFill>
                <a:latin typeface="Arial"/>
                <a:cs typeface="Arial"/>
              </a:rPr>
              <a:t>Tiền xử lý</a:t>
            </a:r>
            <a:endParaRPr sz="2000" u="sng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Chuẩn hóa và trích xuất đặc trưng từng ảnh dựa trên cường độ sáng.</a:t>
            </a:r>
            <a:endParaRPr lang="en-US" spc="-10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Sử dụng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K-Means </a:t>
            </a: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để phân loại ảnh thành các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cụm với số cụm cho trước.</a:t>
            </a:r>
            <a:endParaRPr lang="vi-VN" spc="-10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Mỗi cụm được xác định bởi các đặc trưng như độ dày, độ nghiêng, độ cao của ký tự.</a:t>
            </a:r>
            <a:endParaRPr lang="en-US" spc="-10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Tổng hợp các ảnh chung đặc trưng thành các cụm để tiến hành huấn luyện.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0" y="2220621"/>
            <a:ext cx="7162800" cy="193098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8419"/>
            <a:ext cx="9906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2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/>
              <a:t>Xây dựng mô hình và thiết kế hệ 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719" r="1586" b="7337"/>
          <a:stretch/>
        </p:blipFill>
        <p:spPr>
          <a:xfrm>
            <a:off x="4800600" y="1310639"/>
            <a:ext cx="7214003" cy="462691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6172200" cy="369332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Xây dựng mô hình LSVM kết hợp K-Means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7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5943600" y="5908294"/>
            <a:ext cx="48464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>
                <a:solidFill>
                  <a:schemeClr val="tx1"/>
                </a:solidFill>
                <a:latin typeface="+mj-lt"/>
                <a:cs typeface="Carlito"/>
              </a:rPr>
              <a:t>Sơ đồ khối huấn luyện mô hình LSVM</a:t>
            </a:r>
            <a:endParaRPr sz="1800" i="1" dirty="0">
              <a:solidFill>
                <a:schemeClr val="tx1"/>
              </a:solidFill>
              <a:latin typeface="+mj-lt"/>
              <a:cs typeface="Carlito"/>
            </a:endParaRPr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sp>
        <p:nvSpPr>
          <p:cNvPr id="10" name="object 4"/>
          <p:cNvSpPr txBox="1"/>
          <p:nvPr/>
        </p:nvSpPr>
        <p:spPr>
          <a:xfrm>
            <a:off x="371678" y="1707696"/>
            <a:ext cx="4578478" cy="3998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000" u="sng" dirty="0">
                <a:solidFill>
                  <a:schemeClr val="tx1"/>
                </a:solidFill>
                <a:latin typeface="Arial"/>
                <a:cs typeface="Arial"/>
              </a:rPr>
              <a:t>Huấn luyện</a:t>
            </a:r>
            <a:endParaRPr sz="2000" u="sng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Tạo ma trận mẫu R[label][cluster].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Tính ma trận ngưỡng alpha.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Nhị phân hóa ma trận mẫu.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Tạo ma trận đại diện mới RP[label][cluster].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XOR popcount với ảnh đánh giá để  tính </a:t>
            </a: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toán lỗi và cập nhật lại ngưỡng.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endParaRPr lang="vi-VN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8419"/>
            <a:ext cx="9906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2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/>
              <a:t>Xây dựng mô hình và thiết kế hệ 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6172200" cy="369332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Xây dựng mô hình LSVM kết hợp K-Means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7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6248400" y="5948595"/>
            <a:ext cx="48464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>
                <a:solidFill>
                  <a:schemeClr val="tx1"/>
                </a:solidFill>
                <a:latin typeface="+mj-lt"/>
                <a:cs typeface="Carlito"/>
              </a:rPr>
              <a:t>Sơ đồ khối phân loại mô hình LSVM</a:t>
            </a:r>
            <a:endParaRPr sz="1800" i="1" dirty="0">
              <a:solidFill>
                <a:schemeClr val="tx1"/>
              </a:solidFill>
              <a:latin typeface="+mj-lt"/>
              <a:cs typeface="Carlito"/>
            </a:endParaRPr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sp>
        <p:nvSpPr>
          <p:cNvPr id="10" name="object 4"/>
          <p:cNvSpPr txBox="1"/>
          <p:nvPr/>
        </p:nvSpPr>
        <p:spPr>
          <a:xfrm>
            <a:off x="371678" y="1707696"/>
            <a:ext cx="4578478" cy="2680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000" u="sng" dirty="0">
                <a:solidFill>
                  <a:schemeClr val="tx1"/>
                </a:solidFill>
                <a:latin typeface="Arial"/>
                <a:cs typeface="Arial"/>
              </a:rPr>
              <a:t>Xử lý phân loại</a:t>
            </a:r>
            <a:endParaRPr sz="2000" u="sng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Nhị phân hóa ảnh đầu vào.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XOR popcount </a:t>
            </a: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với ma trận đại diện của từng cụm.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Đánh giá lỗi.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Lựa chọn nhãn của cụm có lỗi ít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nhất.</a:t>
            </a:r>
            <a:endParaRPr lang="vi-VN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297" t="9334" r="4395" b="2977"/>
          <a:stretch/>
        </p:blipFill>
        <p:spPr>
          <a:xfrm>
            <a:off x="5699806" y="1659675"/>
            <a:ext cx="6111193" cy="433330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8419"/>
            <a:ext cx="9906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2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/>
              <a:t>Xây dựng mô hình và thiết kế hệ 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6172200" cy="369332"/>
          </a:xfrm>
        </p:spPr>
        <p:txBody>
          <a:bodyPr/>
          <a:lstStyle/>
          <a:p>
            <a:r>
              <a:rPr lang="vi-VN" dirty="0" smtClean="0">
                <a:solidFill>
                  <a:schemeClr val="tx1"/>
                </a:solidFill>
              </a:rPr>
              <a:t>Thiết kế Framework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pic>
        <p:nvPicPr>
          <p:cNvPr id="11" name="Picture 17" descr="https://lh7-us.googleusercontent.com/pbiNi-BlCN_kIneoBBRBRN3Qi0Xzl13IZz6DRlH28xOzbZ2yBRLQDQ62-tWBLwLN0bvfPtBX803yxhQUAtsQjHGqPG3LePURTBECs3lEg1N_wHtsq8DWnTa5bfOGXwLcHrjTIhLM9X7Xi1nf3faC7N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" t="2666" b="-1"/>
          <a:stretch/>
        </p:blipFill>
        <p:spPr bwMode="auto">
          <a:xfrm>
            <a:off x="76200" y="1722545"/>
            <a:ext cx="5791200" cy="278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762000" y="4550659"/>
            <a:ext cx="404488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vi-V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1CC8DCE5-F1C2-491D-BF6B-82AE322A23D9}"/>
              </a:ext>
            </a:extLst>
          </p:cNvPr>
          <p:cNvSpPr/>
          <p:nvPr/>
        </p:nvSpPr>
        <p:spPr>
          <a:xfrm>
            <a:off x="216313" y="4972877"/>
            <a:ext cx="5510974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2775" indent="-184150">
              <a:lnSpc>
                <a:spcPct val="100000"/>
              </a:lnSpc>
              <a:spcBef>
                <a:spcPts val="120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Khó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bảo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trì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và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cập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vi-VN" sz="1400" dirty="0" smtClean="0">
                <a:solidFill>
                  <a:schemeClr val="tx1"/>
                </a:solidFill>
                <a:latin typeface="Arial"/>
                <a:cs typeface="Arial"/>
              </a:rPr>
              <a:t>nhật. D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ễ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xảy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ra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lỗi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độ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trễ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  <a:latin typeface="Arial"/>
                <a:cs typeface="Arial"/>
              </a:rPr>
              <a:t>cao</a:t>
            </a:r>
            <a:r>
              <a:rPr lang="en-US" sz="140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vi-VN" sz="1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20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Khó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quản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vi-VN" sz="1400" smtClean="0">
                <a:solidFill>
                  <a:schemeClr val="tx1"/>
                </a:solidFill>
                <a:latin typeface="Arial"/>
                <a:cs typeface="Arial"/>
              </a:rPr>
              <a:t>lý</a:t>
            </a:r>
            <a:r>
              <a:rPr lang="en-US" sz="140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để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đảm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bảo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luồng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dữ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liệu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chạy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Arial"/>
                <a:cs typeface="Arial"/>
              </a:rPr>
              <a:t>đúng</a:t>
            </a:r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</p:txBody>
      </p:sp>
      <p:pic>
        <p:nvPicPr>
          <p:cNvPr id="18" name="Picture 14" descr="https://lh7-us.googleusercontent.com/C0D7cW3o2UGTu5J80XUv6ENyTyCyPYGY3_q2-1xexIQTyGqECCHqu1ZQRhEEgZDnjpvQ_q2galCFVVgBCZW8DJOrzsWRCQVNE9f12ZMzZ52DV3fX-55J2k_iFYof5NGvSyNXK_ISB_9gAcpgYG0hWC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" t="8629" r="3354" b="6036"/>
          <a:stretch>
            <a:fillRect/>
          </a:stretch>
        </p:blipFill>
        <p:spPr bwMode="auto">
          <a:xfrm>
            <a:off x="6248400" y="1700723"/>
            <a:ext cx="5270801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6861358" y="4549398"/>
            <a:ext cx="404488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>
                <a:solidFill>
                  <a:schemeClr val="tx1"/>
                </a:solidFill>
                <a:latin typeface="+mj-lt"/>
                <a:cs typeface="Carlito"/>
              </a:rPr>
              <a:t>Mô hình FrameWork  </a:t>
            </a:r>
            <a:endParaRPr sz="1800" i="1" dirty="0">
              <a:solidFill>
                <a:schemeClr val="tx1"/>
              </a:solidFill>
              <a:latin typeface="+mj-lt"/>
              <a:cs typeface="Carlito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1CC8DCE5-F1C2-491D-BF6B-82AE322A23D9}"/>
              </a:ext>
            </a:extLst>
          </p:cNvPr>
          <p:cNvSpPr/>
          <p:nvPr/>
        </p:nvSpPr>
        <p:spPr>
          <a:xfrm>
            <a:off x="5697407" y="4883636"/>
            <a:ext cx="649459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2775" lvl="0" indent="-184150">
              <a:spcBef>
                <a:spcPts val="120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z="1400" dirty="0">
                <a:solidFill>
                  <a:schemeClr val="tx1"/>
                </a:solidFill>
              </a:rPr>
              <a:t>Phần ứng dụng</a:t>
            </a:r>
            <a:r>
              <a:rPr lang="vi-VN" sz="1400" dirty="0" smtClean="0">
                <a:solidFill>
                  <a:schemeClr val="tx1"/>
                </a:solidFill>
              </a:rPr>
              <a:t>: Giao diện để tương tác.</a:t>
            </a:r>
            <a:endParaRPr lang="en-US" sz="1400" dirty="0">
              <a:solidFill>
                <a:schemeClr val="tx1"/>
              </a:solidFill>
            </a:endParaRPr>
          </a:p>
          <a:p>
            <a:pPr marL="612775" indent="-184150">
              <a:lnSpc>
                <a:spcPct val="100000"/>
              </a:lnSpc>
              <a:spcBef>
                <a:spcPts val="120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z="1400" dirty="0">
                <a:solidFill>
                  <a:schemeClr val="tx1"/>
                </a:solidFill>
              </a:rPr>
              <a:t>Phần FSM: </a:t>
            </a:r>
            <a:r>
              <a:rPr lang="vi-VN" sz="1400" dirty="0" smtClean="0">
                <a:solidFill>
                  <a:schemeClr val="tx1"/>
                </a:solidFill>
              </a:rPr>
              <a:t>Quản </a:t>
            </a:r>
            <a:r>
              <a:rPr lang="vi-VN" sz="1400" dirty="0">
                <a:solidFill>
                  <a:schemeClr val="tx1"/>
                </a:solidFill>
              </a:rPr>
              <a:t>lý hệ thống và </a:t>
            </a:r>
            <a:r>
              <a:rPr lang="vi-VN" sz="1400" dirty="0" smtClean="0">
                <a:solidFill>
                  <a:schemeClr val="tx1"/>
                </a:solidFill>
              </a:rPr>
              <a:t>điều </a:t>
            </a:r>
            <a:r>
              <a:rPr lang="vi-VN" sz="1400" dirty="0">
                <a:solidFill>
                  <a:schemeClr val="tx1"/>
                </a:solidFill>
              </a:rPr>
              <a:t>khiển thay đổi trạng thái.</a:t>
            </a:r>
          </a:p>
          <a:p>
            <a:pPr marL="612775" indent="-184150">
              <a:lnSpc>
                <a:spcPct val="100000"/>
              </a:lnSpc>
              <a:spcBef>
                <a:spcPts val="120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z="1400" dirty="0">
                <a:solidFill>
                  <a:schemeClr val="tx1"/>
                </a:solidFill>
              </a:rPr>
              <a:t>Phần </a:t>
            </a:r>
            <a:r>
              <a:rPr lang="vi-VN" sz="1400" dirty="0" smtClean="0">
                <a:solidFill>
                  <a:schemeClr val="tx1"/>
                </a:solidFill>
              </a:rPr>
              <a:t>IPC: Tạo </a:t>
            </a:r>
            <a:r>
              <a:rPr lang="vi-VN" sz="1400" dirty="0">
                <a:solidFill>
                  <a:schemeClr val="tx1"/>
                </a:solidFill>
              </a:rPr>
              <a:t>luồng dữ liệu để truyền đạt thông </a:t>
            </a:r>
            <a:r>
              <a:rPr lang="vi-VN" sz="1400" dirty="0" smtClean="0">
                <a:solidFill>
                  <a:schemeClr val="tx1"/>
                </a:solidFill>
              </a:rPr>
              <a:t>tin giữa ứng dụng và FSM.</a:t>
            </a: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8419"/>
            <a:ext cx="9906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2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/>
              <a:t>Xây dựng mô hình và thiết kế hệ 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1273" r="1225" b="1283"/>
          <a:stretch>
            <a:fillRect/>
          </a:stretch>
        </p:blipFill>
        <p:spPr bwMode="auto">
          <a:xfrm>
            <a:off x="2134536" y="1480066"/>
            <a:ext cx="7848600" cy="4371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4996815" cy="369332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Thiết kế Framework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7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3886200" y="5851438"/>
            <a:ext cx="48464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stateflow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FSM</a:t>
            </a:r>
            <a:r>
              <a:rPr lang="vi-V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8419"/>
            <a:ext cx="9906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2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/>
              <a:t>Xây dựng mô hình và thiết kế hệ 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4996815" cy="369332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Thiết kế Framework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17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3246072" y="1534646"/>
            <a:ext cx="5334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 smtClean="0">
                <a:solidFill>
                  <a:schemeClr val="tx1"/>
                </a:solidFill>
                <a:latin typeface="+mj-lt"/>
                <a:cs typeface="Carlito"/>
              </a:rPr>
              <a:t>Bảng</a:t>
            </a:r>
            <a:r>
              <a:rPr lang="en-US" i="1" dirty="0" smtClean="0">
                <a:solidFill>
                  <a:schemeClr val="tx1"/>
                </a:solidFill>
                <a:latin typeface="+mj-lt"/>
                <a:cs typeface="Carlito"/>
              </a:rPr>
              <a:t> </a:t>
            </a:r>
            <a:r>
              <a:rPr lang="vi-VN" i="1" dirty="0">
                <a:solidFill>
                  <a:schemeClr val="tx1"/>
                </a:solidFill>
                <a:latin typeface="+mj-lt"/>
                <a:cs typeface="Carlito"/>
              </a:rPr>
              <a:t>k</a:t>
            </a:r>
            <a:r>
              <a:rPr lang="vi-VN" i="1" dirty="0" smtClean="0">
                <a:solidFill>
                  <a:schemeClr val="tx1"/>
                </a:solidFill>
                <a:latin typeface="+mj-lt"/>
                <a:cs typeface="Carlito"/>
              </a:rPr>
              <a:t>hai </a:t>
            </a:r>
            <a:r>
              <a:rPr lang="vi-VN" i="1" dirty="0">
                <a:solidFill>
                  <a:schemeClr val="tx1"/>
                </a:solidFill>
                <a:latin typeface="+mj-lt"/>
                <a:cs typeface="Carlito"/>
              </a:rPr>
              <a:t>báo trạng thái, sự kiện, hành động của FSM  </a:t>
            </a:r>
            <a:r>
              <a:rPr lang="en-US" i="1" dirty="0">
                <a:solidFill>
                  <a:schemeClr val="tx1"/>
                </a:solidFill>
                <a:latin typeface="+mj-lt"/>
                <a:cs typeface="Carlito"/>
              </a:rPr>
              <a:t> </a:t>
            </a:r>
            <a:r>
              <a:rPr lang="vi-VN" i="1" dirty="0">
                <a:solidFill>
                  <a:schemeClr val="tx1"/>
                </a:solidFill>
                <a:latin typeface="+mj-lt"/>
                <a:cs typeface="Carlito"/>
              </a:rPr>
              <a:t>    </a:t>
            </a:r>
            <a:r>
              <a:rPr lang="en-US" i="1" dirty="0">
                <a:solidFill>
                  <a:schemeClr val="tx1"/>
                </a:solidFill>
                <a:latin typeface="+mj-lt"/>
                <a:cs typeface="Carlito"/>
              </a:rPr>
              <a:t>   </a:t>
            </a:r>
            <a:endParaRPr sz="1800" i="1" dirty="0">
              <a:solidFill>
                <a:schemeClr val="tx1"/>
              </a:solidFill>
              <a:latin typeface="+mj-lt"/>
              <a:cs typeface="Carlito"/>
            </a:endParaRPr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4303"/>
          <a:stretch/>
        </p:blipFill>
        <p:spPr>
          <a:xfrm>
            <a:off x="152400" y="1809661"/>
            <a:ext cx="12061008" cy="42863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8419"/>
            <a:ext cx="9906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2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/>
              <a:t>Xây dựng mô hình và thiết kế hệ 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077200" cy="369332"/>
          </a:xfrm>
        </p:spPr>
        <p:txBody>
          <a:bodyPr/>
          <a:lstStyle/>
          <a:p>
            <a:r>
              <a:rPr lang="vi-VN" dirty="0" smtClean="0">
                <a:solidFill>
                  <a:schemeClr val="tx1"/>
                </a:solidFill>
              </a:rPr>
              <a:t>THÔNG SỐ HUẤN LUYỆN MÔ HÌNH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268419"/>
            <a:ext cx="3810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3</a:t>
            </a:r>
            <a:r>
              <a:rPr lang="vi-VN" dirty="0" smtClean="0"/>
              <a:t>: </a:t>
            </a:r>
            <a:r>
              <a:rPr lang="vi-VN" dirty="0"/>
              <a:t>Kết quả</a:t>
            </a:r>
            <a:endParaRPr lang="en-US" dirty="0"/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32137"/>
              </p:ext>
            </p:extLst>
          </p:nvPr>
        </p:nvGraphicFramePr>
        <p:xfrm>
          <a:off x="762000" y="2438400"/>
          <a:ext cx="10527017" cy="2450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7174"/>
                <a:gridCol w="2198268"/>
                <a:gridCol w="2096135"/>
                <a:gridCol w="2107720"/>
                <a:gridCol w="2107720"/>
              </a:tblGrid>
              <a:tr h="60959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 hình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Epoch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Ảnh huấn luyện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Ảnh đánh giá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Kích thước ảnh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</a:tr>
              <a:tr h="3987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BNN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60 000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10 000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 x 28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</a:tr>
              <a:tr h="46886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BNN+BitArray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60 000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10 000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 x 28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</a:tr>
              <a:tr h="41164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BNN</a:t>
                      </a: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+K-Means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60 000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10 000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 x 28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</a:tr>
              <a:tr h="43062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LSVM+K-Means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48 000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10</a:t>
                      </a:r>
                      <a:r>
                        <a:rPr lang="vi-VN" sz="2000" baseline="0" dirty="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094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 x 28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</a:tr>
            </a:tbl>
          </a:graphicData>
        </a:graphic>
      </p:graphicFrame>
      <p:sp>
        <p:nvSpPr>
          <p:cNvPr id="9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3391836" y="2057400"/>
            <a:ext cx="5334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 smtClean="0">
                <a:solidFill>
                  <a:schemeClr val="tx1"/>
                </a:solidFill>
                <a:latin typeface="+mj-lt"/>
                <a:cs typeface="Carlito"/>
              </a:rPr>
              <a:t>Bảng thông số huấn luyện của các mô hình</a:t>
            </a:r>
            <a:endParaRPr sz="1800" i="1" dirty="0">
              <a:solidFill>
                <a:schemeClr val="tx1"/>
              </a:solidFill>
              <a:latin typeface="+mj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3971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077200" cy="369332"/>
          </a:xfrm>
        </p:spPr>
        <p:txBody>
          <a:bodyPr/>
          <a:lstStyle/>
          <a:p>
            <a:r>
              <a:rPr lang="vi-VN" dirty="0" smtClean="0">
                <a:solidFill>
                  <a:schemeClr val="tx1"/>
                </a:solidFill>
              </a:rPr>
              <a:t>KẾT QUẢ HUẤN LUYỆN MÔ HÌNH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pic>
        <p:nvPicPr>
          <p:cNvPr id="1028" name="Picture 7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95355"/>
            <a:ext cx="3886200" cy="276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02976"/>
            <a:ext cx="3869045" cy="275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936" y="2002976"/>
            <a:ext cx="3869046" cy="2753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590551" y="4876800"/>
            <a:ext cx="27050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 smtClean="0">
                <a:solidFill>
                  <a:schemeClr val="tx1"/>
                </a:solidFill>
                <a:latin typeface="+mj-lt"/>
                <a:cs typeface="Carlito"/>
              </a:rPr>
              <a:t>Mô hình BNN</a:t>
            </a:r>
            <a:endParaRPr sz="1800" i="1" dirty="0">
              <a:solidFill>
                <a:schemeClr val="tx1"/>
              </a:solidFill>
              <a:latin typeface="+mj-lt"/>
              <a:cs typeface="Carlito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4849172" y="4876800"/>
            <a:ext cx="27050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 smtClean="0">
                <a:solidFill>
                  <a:schemeClr val="tx1"/>
                </a:solidFill>
                <a:latin typeface="+mj-lt"/>
                <a:cs typeface="Carlito"/>
              </a:rPr>
              <a:t>Mô </a:t>
            </a:r>
            <a:r>
              <a:rPr lang="vi-VN" i="1" smtClean="0">
                <a:solidFill>
                  <a:schemeClr val="tx1"/>
                </a:solidFill>
                <a:latin typeface="+mj-lt"/>
                <a:cs typeface="Carlito"/>
              </a:rPr>
              <a:t>hình BNN + BitArray</a:t>
            </a:r>
            <a:endParaRPr sz="1800" i="1" dirty="0">
              <a:solidFill>
                <a:schemeClr val="tx1"/>
              </a:solidFill>
              <a:latin typeface="+mj-lt"/>
              <a:cs typeface="Carlito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9107793" y="4876799"/>
            <a:ext cx="270509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 smtClean="0">
                <a:solidFill>
                  <a:schemeClr val="tx1"/>
                </a:solidFill>
                <a:latin typeface="+mj-lt"/>
                <a:cs typeface="Carlito"/>
              </a:rPr>
              <a:t>Mô </a:t>
            </a:r>
            <a:r>
              <a:rPr lang="vi-VN" i="1" smtClean="0">
                <a:solidFill>
                  <a:schemeClr val="tx1"/>
                </a:solidFill>
                <a:latin typeface="+mj-lt"/>
                <a:cs typeface="Carlito"/>
              </a:rPr>
              <a:t>hình BNN + K-Means</a:t>
            </a:r>
            <a:endParaRPr sz="1800" i="1" dirty="0">
              <a:solidFill>
                <a:schemeClr val="tx1"/>
              </a:solidFill>
              <a:latin typeface="+mj-lt"/>
              <a:cs typeface="Carlito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268419"/>
            <a:ext cx="3810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3</a:t>
            </a:r>
            <a:r>
              <a:rPr lang="vi-VN" dirty="0" smtClean="0"/>
              <a:t>: </a:t>
            </a:r>
            <a:r>
              <a:rPr lang="vi-VN" dirty="0"/>
              <a:t>Kết 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94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7945" y="1067180"/>
            <a:ext cx="36518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1D4A"/>
                </a:solidFill>
                <a:latin typeface="Arial"/>
                <a:cs typeface="Arial"/>
              </a:rPr>
              <a:t>HCMC</a:t>
            </a:r>
            <a:r>
              <a:rPr sz="1050" b="1" spc="-40" dirty="0">
                <a:solidFill>
                  <a:srgbClr val="001D4A"/>
                </a:solidFill>
                <a:latin typeface="Arial"/>
                <a:cs typeface="Arial"/>
              </a:rPr>
              <a:t> </a:t>
            </a:r>
            <a:r>
              <a:rPr sz="1050" b="1" spc="-10" dirty="0">
                <a:solidFill>
                  <a:srgbClr val="001D4A"/>
                </a:solidFill>
                <a:latin typeface="Arial"/>
                <a:cs typeface="Arial"/>
              </a:rPr>
              <a:t>UNIVERSITY</a:t>
            </a:r>
            <a:r>
              <a:rPr sz="1050" b="1" spc="-35" dirty="0">
                <a:solidFill>
                  <a:srgbClr val="001D4A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001D4A"/>
                </a:solidFill>
                <a:latin typeface="Arial"/>
                <a:cs typeface="Arial"/>
              </a:rPr>
              <a:t>OF </a:t>
            </a:r>
            <a:r>
              <a:rPr sz="1050" b="1" spc="-10" dirty="0">
                <a:solidFill>
                  <a:srgbClr val="001D4A"/>
                </a:solidFill>
                <a:latin typeface="Arial"/>
                <a:cs typeface="Arial"/>
              </a:rPr>
              <a:t>TECHNOLOGY</a:t>
            </a:r>
            <a:r>
              <a:rPr sz="1050" b="1" spc="-35" dirty="0">
                <a:solidFill>
                  <a:srgbClr val="001D4A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001D4A"/>
                </a:solidFill>
                <a:latin typeface="Arial"/>
                <a:cs typeface="Arial"/>
              </a:rPr>
              <a:t>AND</a:t>
            </a:r>
            <a:r>
              <a:rPr sz="1050" b="1" spc="330" dirty="0">
                <a:solidFill>
                  <a:srgbClr val="001D4A"/>
                </a:solidFill>
                <a:latin typeface="Arial"/>
                <a:cs typeface="Arial"/>
              </a:rPr>
              <a:t> </a:t>
            </a:r>
            <a:r>
              <a:rPr sz="1050" b="1" spc="-10" dirty="0">
                <a:solidFill>
                  <a:srgbClr val="001D4A"/>
                </a:solidFill>
                <a:latin typeface="Arial"/>
                <a:cs typeface="Arial"/>
              </a:rPr>
              <a:t>EDUCATION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404" y="6095"/>
            <a:ext cx="932688" cy="98145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13583" y="1676400"/>
            <a:ext cx="8557225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dirty="0">
                <a:solidFill>
                  <a:schemeClr val="tx1"/>
                </a:solidFill>
                <a:latin typeface="Arial"/>
                <a:cs typeface="Arial"/>
              </a:rPr>
              <a:t>Chương</a:t>
            </a:r>
            <a:r>
              <a:rPr sz="2800" b="1" spc="-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chemeClr val="tx1"/>
                </a:solidFill>
                <a:latin typeface="Arial"/>
                <a:cs typeface="Arial"/>
              </a:rPr>
              <a:t>1:</a:t>
            </a:r>
            <a:r>
              <a:rPr sz="2800" b="1" spc="-10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b="1" dirty="0" err="1">
                <a:solidFill>
                  <a:schemeClr val="tx1"/>
                </a:solidFill>
                <a:latin typeface="Arial"/>
                <a:cs typeface="Arial"/>
              </a:rPr>
              <a:t>Tổng</a:t>
            </a:r>
            <a:r>
              <a:rPr sz="2800" b="1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800" b="1" spc="-20" dirty="0" err="1" smtClean="0">
                <a:solidFill>
                  <a:schemeClr val="tx1"/>
                </a:solidFill>
                <a:latin typeface="Arial"/>
                <a:cs typeface="Arial"/>
              </a:rPr>
              <a:t>quan</a:t>
            </a:r>
            <a:endParaRPr lang="en-US" sz="2800" b="1" spc="-2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/>
            <a:endParaRPr sz="2800" b="1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/>
            <a:r>
              <a:rPr sz="2800" b="1" dirty="0" err="1" smtClean="0">
                <a:solidFill>
                  <a:schemeClr val="tx1"/>
                </a:solidFill>
                <a:latin typeface="Arial"/>
                <a:cs typeface="Arial"/>
              </a:rPr>
              <a:t>Chương</a:t>
            </a:r>
            <a:r>
              <a:rPr sz="2800" b="1" spc="-4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2800" b="1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sz="2800" b="1" spc="-9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vi-VN" sz="2800" b="1" spc="-95" dirty="0">
                <a:solidFill>
                  <a:schemeClr val="tx1"/>
                </a:solidFill>
                <a:latin typeface="Arial"/>
                <a:cs typeface="Arial"/>
              </a:rPr>
              <a:t>Xây dựng mô hình và thiết kế hệ </a:t>
            </a:r>
            <a:r>
              <a:rPr lang="vi-VN" sz="2800" b="1" spc="-95" dirty="0" smtClean="0">
                <a:solidFill>
                  <a:schemeClr val="tx1"/>
                </a:solidFill>
                <a:latin typeface="Arial"/>
                <a:cs typeface="Arial"/>
              </a:rPr>
              <a:t>thống</a:t>
            </a:r>
            <a:endParaRPr lang="en-US" sz="2800" b="1" spc="-95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/>
            <a:endParaRPr lang="en-US" sz="2800" b="1" spc="-25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lang="vi-VN" sz="2800" b="1" dirty="0" smtClean="0">
                <a:solidFill>
                  <a:schemeClr val="tx1"/>
                </a:solidFill>
                <a:latin typeface="Arial"/>
                <a:cs typeface="Arial"/>
              </a:rPr>
              <a:t>Chương</a:t>
            </a:r>
            <a:r>
              <a:rPr lang="vi-VN" sz="2800" b="1" spc="-4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Arial"/>
                <a:cs typeface="Arial"/>
              </a:rPr>
              <a:t>3</a:t>
            </a:r>
            <a:r>
              <a:rPr lang="vi-VN" sz="2800" b="1" dirty="0" smtClean="0"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lang="en-US" sz="2800" b="1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Arial"/>
                <a:cs typeface="Arial"/>
              </a:rPr>
              <a:t>Kết</a:t>
            </a:r>
            <a:r>
              <a:rPr lang="en-US" sz="2800" b="1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vi-VN" sz="2800" b="1" spc="-20" dirty="0" smtClean="0">
                <a:solidFill>
                  <a:schemeClr val="tx1"/>
                </a:solidFill>
                <a:latin typeface="Arial"/>
                <a:cs typeface="Arial"/>
              </a:rPr>
              <a:t>quả</a:t>
            </a:r>
            <a:endParaRPr lang="en-US" sz="2800" b="1" spc="-2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endParaRPr lang="en-US" sz="2800" b="1" spc="-2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>
              <a:spcBef>
                <a:spcPts val="30"/>
              </a:spcBef>
            </a:pPr>
            <a:r>
              <a:rPr lang="vi-VN" sz="2800" b="1" spc="-20" dirty="0" smtClean="0">
                <a:solidFill>
                  <a:schemeClr val="tx1"/>
                </a:solidFill>
                <a:latin typeface="Arial"/>
                <a:cs typeface="Arial"/>
              </a:rPr>
              <a:t>Chương </a:t>
            </a:r>
            <a:r>
              <a:rPr lang="en-US" sz="2800" b="1" spc="-20" dirty="0" smtClean="0">
                <a:solidFill>
                  <a:schemeClr val="tx1"/>
                </a:solidFill>
                <a:latin typeface="Arial"/>
                <a:cs typeface="Arial"/>
              </a:rPr>
              <a:t>4</a:t>
            </a:r>
            <a:r>
              <a:rPr lang="vi-VN" sz="2800" b="1" spc="-20" dirty="0" smtClean="0">
                <a:solidFill>
                  <a:schemeClr val="tx1"/>
                </a:solidFill>
                <a:latin typeface="Arial"/>
                <a:cs typeface="Arial"/>
              </a:rPr>
              <a:t>: Kết luận và hướng phát triển</a:t>
            </a:r>
            <a:endParaRPr lang="en-US" sz="2800" b="1" spc="-2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595" y="238988"/>
            <a:ext cx="4714811" cy="492443"/>
          </a:xfrm>
        </p:spPr>
        <p:txBody>
          <a:bodyPr/>
          <a:lstStyle/>
          <a:p>
            <a:pPr algn="ctr"/>
            <a:r>
              <a:rPr lang="en-US" dirty="0"/>
              <a:t>NỘI DUNG TRÌNH BÀY</a:t>
            </a:r>
          </a:p>
        </p:txBody>
      </p:sp>
      <p:sp>
        <p:nvSpPr>
          <p:cNvPr id="13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1853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077200" cy="369332"/>
          </a:xfrm>
        </p:spPr>
        <p:txBody>
          <a:bodyPr/>
          <a:lstStyle/>
          <a:p>
            <a:r>
              <a:rPr lang="vi-VN" dirty="0" smtClean="0">
                <a:solidFill>
                  <a:schemeClr val="tx1"/>
                </a:solidFill>
              </a:rPr>
              <a:t>KẾT QUẢ HUẤN LUYỆN MÔ HÌNH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pic>
        <p:nvPicPr>
          <p:cNvPr id="1026" name="Picture 78" descr="https://lh7-us.googleusercontent.com/j4fWmAZo7ONbUgV8-PoemOMhTEcKycPTR0OA3IjFF599OB22bKcl7iG4DplvuqbKTDYzEy5_4PN6UBffrKDLJpNTun-PEVjzuQTrKg0H7nXGW923Zy4ME2b5nLrS1wmka8Cko5jnXXNbdxxvsRh1wE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95098"/>
            <a:ext cx="5449236" cy="3895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79" descr="https://lh7-us.googleusercontent.com/Cz1Xo4M_mEq6ajvkKPeAJZMbq_mqeeRPAwKOzpVJuzu2wT9MDP4s1KG5O_t0NpUQCqQTS4aiGnLYWMNmFR25alAVfwBMFG8CFEgKeJNw8C1vrd0JbuvNcP-QfWR58bDzcedJcRddetlkdJSHYKkvJL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836" y="1745111"/>
            <a:ext cx="5334000" cy="388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340360" y="5626585"/>
            <a:ext cx="5349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 smtClean="0">
                <a:solidFill>
                  <a:schemeClr val="tx1"/>
                </a:solidFill>
                <a:latin typeface="+mj-lt"/>
                <a:cs typeface="Carlito"/>
              </a:rPr>
              <a:t>Biểu diễn lỗi theo epoch của mô hình LSVM+K-Means</a:t>
            </a:r>
            <a:endParaRPr sz="1800" i="1" dirty="0">
              <a:solidFill>
                <a:schemeClr val="tx1"/>
              </a:solidFill>
              <a:latin typeface="+mj-lt"/>
              <a:cs typeface="Carlito"/>
            </a:endParaRPr>
          </a:p>
        </p:txBody>
      </p:sp>
      <p:sp>
        <p:nvSpPr>
          <p:cNvPr id="11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5943600" y="5626585"/>
            <a:ext cx="58674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800" i="1" dirty="0" err="1" smtClean="0">
                <a:solidFill>
                  <a:schemeClr val="tx1"/>
                </a:solidFill>
                <a:latin typeface="+mj-lt"/>
                <a:cs typeface="Carlito"/>
              </a:rPr>
              <a:t>Biểu</a:t>
            </a:r>
            <a:r>
              <a:rPr lang="en-US" sz="1800" i="1" dirty="0" smtClean="0">
                <a:solidFill>
                  <a:schemeClr val="tx1"/>
                </a:solidFill>
                <a:latin typeface="+mj-lt"/>
                <a:cs typeface="Carlito"/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  <a:latin typeface="+mj-lt"/>
                <a:cs typeface="Carlito"/>
              </a:rPr>
              <a:t>diễn</a:t>
            </a:r>
            <a:r>
              <a:rPr lang="en-US" sz="1800" i="1" dirty="0" smtClean="0">
                <a:solidFill>
                  <a:schemeClr val="tx1"/>
                </a:solidFill>
                <a:latin typeface="+mj-lt"/>
                <a:cs typeface="Carlito"/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  <a:latin typeface="+mj-lt"/>
                <a:cs typeface="Carlito"/>
              </a:rPr>
              <a:t>độ</a:t>
            </a:r>
            <a:r>
              <a:rPr lang="en-US" sz="1800" i="1" dirty="0" smtClean="0">
                <a:solidFill>
                  <a:schemeClr val="tx1"/>
                </a:solidFill>
                <a:latin typeface="+mj-lt"/>
                <a:cs typeface="Carlito"/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  <a:latin typeface="+mj-lt"/>
                <a:cs typeface="Carlito"/>
              </a:rPr>
              <a:t>chính</a:t>
            </a:r>
            <a:r>
              <a:rPr lang="en-US" sz="1800" i="1" dirty="0" smtClean="0">
                <a:solidFill>
                  <a:schemeClr val="tx1"/>
                </a:solidFill>
                <a:latin typeface="+mj-lt"/>
                <a:cs typeface="Carlito"/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  <a:latin typeface="+mj-lt"/>
                <a:cs typeface="Carlito"/>
              </a:rPr>
              <a:t>xác</a:t>
            </a:r>
            <a:r>
              <a:rPr lang="en-US" sz="1800" i="1" dirty="0" smtClean="0">
                <a:solidFill>
                  <a:schemeClr val="tx1"/>
                </a:solidFill>
                <a:latin typeface="+mj-lt"/>
                <a:cs typeface="Carlito"/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  <a:latin typeface="+mj-lt"/>
                <a:cs typeface="Carlito"/>
              </a:rPr>
              <a:t>theo</a:t>
            </a:r>
            <a:r>
              <a:rPr lang="en-US" sz="1800" i="1" dirty="0" smtClean="0">
                <a:solidFill>
                  <a:schemeClr val="tx1"/>
                </a:solidFill>
                <a:latin typeface="+mj-lt"/>
                <a:cs typeface="Carlito"/>
              </a:rPr>
              <a:t> epoch </a:t>
            </a:r>
            <a:r>
              <a:rPr lang="en-US" sz="1800" i="1" dirty="0" err="1" smtClean="0">
                <a:solidFill>
                  <a:schemeClr val="tx1"/>
                </a:solidFill>
                <a:latin typeface="+mj-lt"/>
                <a:cs typeface="Carlito"/>
              </a:rPr>
              <a:t>của</a:t>
            </a:r>
            <a:r>
              <a:rPr lang="en-US" sz="1800" i="1" dirty="0" smtClean="0">
                <a:solidFill>
                  <a:schemeClr val="tx1"/>
                </a:solidFill>
                <a:latin typeface="+mj-lt"/>
                <a:cs typeface="Carlito"/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  <a:latin typeface="+mj-lt"/>
                <a:cs typeface="Carlito"/>
              </a:rPr>
              <a:t>mô</a:t>
            </a:r>
            <a:r>
              <a:rPr lang="en-US" sz="1800" i="1" dirty="0" smtClean="0">
                <a:solidFill>
                  <a:schemeClr val="tx1"/>
                </a:solidFill>
                <a:latin typeface="+mj-lt"/>
                <a:cs typeface="Carlito"/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  <a:latin typeface="+mj-lt"/>
                <a:cs typeface="Carlito"/>
              </a:rPr>
              <a:t>hình</a:t>
            </a:r>
            <a:r>
              <a:rPr lang="en-US" sz="1800" i="1" dirty="0" smtClean="0">
                <a:solidFill>
                  <a:schemeClr val="tx1"/>
                </a:solidFill>
                <a:latin typeface="+mj-lt"/>
                <a:cs typeface="Carlito"/>
              </a:rPr>
              <a:t> LSVM+K-Means</a:t>
            </a:r>
            <a:endParaRPr sz="1800" i="1" dirty="0">
              <a:solidFill>
                <a:schemeClr val="tx1"/>
              </a:solidFill>
              <a:latin typeface="+mj-lt"/>
              <a:cs typeface="Carlito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268419"/>
            <a:ext cx="3810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3</a:t>
            </a:r>
            <a:r>
              <a:rPr lang="vi-VN" dirty="0" smtClean="0"/>
              <a:t>: </a:t>
            </a:r>
            <a:r>
              <a:rPr lang="vi-VN" dirty="0"/>
              <a:t>Kết 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077200" cy="369332"/>
          </a:xfrm>
        </p:spPr>
        <p:txBody>
          <a:bodyPr/>
          <a:lstStyle/>
          <a:p>
            <a:r>
              <a:rPr lang="vi-VN" dirty="0" smtClean="0">
                <a:solidFill>
                  <a:schemeClr val="tx1"/>
                </a:solidFill>
              </a:rPr>
              <a:t>KẾT QUẢ HUẤN LUYỆN MÔ HÌNH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pic>
        <p:nvPicPr>
          <p:cNvPr id="2050" name="Picture 8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64"/>
          <a:stretch/>
        </p:blipFill>
        <p:spPr bwMode="auto">
          <a:xfrm>
            <a:off x="76200" y="1954763"/>
            <a:ext cx="5486400" cy="330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8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76"/>
          <a:stretch/>
        </p:blipFill>
        <p:spPr bwMode="auto">
          <a:xfrm>
            <a:off x="6172200" y="1295400"/>
            <a:ext cx="5142564" cy="4645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-162560" y="5359715"/>
            <a:ext cx="64414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sz="1800" i="1" dirty="0" smtClean="0">
                <a:solidFill>
                  <a:schemeClr val="tx1"/>
                </a:solidFill>
                <a:latin typeface="+mj-lt"/>
                <a:cs typeface="Carlito"/>
              </a:rPr>
              <a:t>Biểu diễn giá trị ngưỡng theo epoch của mô hình LSVM+K-Means</a:t>
            </a:r>
            <a:endParaRPr sz="1800" i="1" dirty="0">
              <a:solidFill>
                <a:schemeClr val="tx1"/>
              </a:solidFill>
              <a:latin typeface="+mj-lt"/>
              <a:cs typeface="Carlito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268419"/>
            <a:ext cx="3810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3</a:t>
            </a:r>
            <a:r>
              <a:rPr lang="vi-VN" dirty="0" smtClean="0"/>
              <a:t>: </a:t>
            </a:r>
            <a:r>
              <a:rPr lang="vi-VN" dirty="0"/>
              <a:t>Kết 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077200" cy="36933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 SÁNH </a:t>
            </a:r>
            <a:r>
              <a:rPr lang="vi-VN" dirty="0" smtClean="0">
                <a:solidFill>
                  <a:schemeClr val="tx1"/>
                </a:solidFill>
              </a:rPr>
              <a:t>KẾT QUẢ ĐO ĐẠT </a:t>
            </a:r>
            <a:r>
              <a:rPr lang="en-US" dirty="0" smtClean="0">
                <a:solidFill>
                  <a:schemeClr val="tx1"/>
                </a:solidFill>
              </a:rPr>
              <a:t>GIỮA </a:t>
            </a:r>
            <a:r>
              <a:rPr lang="en-US" dirty="0">
                <a:solidFill>
                  <a:schemeClr val="tx1"/>
                </a:solidFill>
              </a:rPr>
              <a:t>CÁC MÔ HÌNH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25415"/>
              </p:ext>
            </p:extLst>
          </p:nvPr>
        </p:nvGraphicFramePr>
        <p:xfrm>
          <a:off x="914400" y="2133600"/>
          <a:ext cx="10527017" cy="3364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2161"/>
                <a:gridCol w="2748591"/>
                <a:gridCol w="2620890"/>
                <a:gridCol w="2635375"/>
              </a:tblGrid>
              <a:tr h="60959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Mô hình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Độ</a:t>
                      </a: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chính xác (%)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Thời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gian </a:t>
                      </a:r>
                      <a:r>
                        <a:rPr lang="vi-VN" sz="2000" dirty="0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thực thi </a:t>
                      </a: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Kích</a:t>
                      </a: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thước (KB)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</a:tr>
              <a:tr h="3987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99</a:t>
                      </a: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1128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</a:tr>
              <a:tr h="3987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BNN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87,7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3181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</a:tr>
              <a:tr h="46886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BNN+BitArray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87,2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0,45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</a:tr>
              <a:tr h="41164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BNN</a:t>
                      </a: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+K-Means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,5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</a:tr>
              <a:tr h="3987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,874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</a:tr>
              <a:tr h="43062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LSVM+K-Means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lang="vi-VN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,24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7969" marR="37969" marT="0" marB="0" anchor="ctr"/>
                </a:tc>
              </a:tr>
            </a:tbl>
          </a:graphicData>
        </a:graphic>
      </p:graphicFrame>
      <p:sp>
        <p:nvSpPr>
          <p:cNvPr id="9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3391836" y="1752600"/>
            <a:ext cx="5334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 smtClean="0">
                <a:solidFill>
                  <a:schemeClr val="tx1"/>
                </a:solidFill>
                <a:latin typeface="+mj-lt"/>
                <a:cs typeface="Carlito"/>
              </a:rPr>
              <a:t>Bảng so sánh kết quả của các mô hình</a:t>
            </a:r>
            <a:endParaRPr sz="1800" i="1" dirty="0">
              <a:solidFill>
                <a:schemeClr val="tx1"/>
              </a:solidFill>
              <a:latin typeface="+mj-lt"/>
              <a:cs typeface="Carlito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268419"/>
            <a:ext cx="3810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3</a:t>
            </a:r>
            <a:r>
              <a:rPr lang="vi-VN" dirty="0" smtClean="0"/>
              <a:t>: </a:t>
            </a:r>
            <a:r>
              <a:rPr lang="vi-VN" dirty="0"/>
              <a:t>Kết 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4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077200" cy="369332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ĐÁNH GIÁ CÁC MÔ HÌNH TRÊN JETSON NANO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17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5867400" y="5688981"/>
            <a:ext cx="6019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>
                <a:solidFill>
                  <a:schemeClr val="tx1"/>
                </a:solidFill>
                <a:latin typeface="+mj-lt"/>
                <a:cs typeface="Carlito"/>
              </a:rPr>
              <a:t>Bảng so sánh độ chính </a:t>
            </a:r>
            <a:r>
              <a:rPr lang="vi-VN" i="1" dirty="0" smtClean="0">
                <a:solidFill>
                  <a:schemeClr val="tx1"/>
                </a:solidFill>
                <a:latin typeface="+mj-lt"/>
                <a:cs typeface="Carlito"/>
              </a:rPr>
              <a:t>xác, </a:t>
            </a:r>
            <a:r>
              <a:rPr lang="vi-VN" i="1" dirty="0">
                <a:solidFill>
                  <a:schemeClr val="tx1"/>
                </a:solidFill>
                <a:latin typeface="+mj-lt"/>
                <a:cs typeface="Carlito"/>
              </a:rPr>
              <a:t>thời gian thực </a:t>
            </a:r>
            <a:r>
              <a:rPr lang="vi-VN" i="1" dirty="0" smtClean="0">
                <a:solidFill>
                  <a:schemeClr val="tx1"/>
                </a:solidFill>
                <a:latin typeface="+mj-lt"/>
                <a:cs typeface="Carlito"/>
              </a:rPr>
              <a:t>thi và bộ nhớ sử dụng </a:t>
            </a:r>
            <a:r>
              <a:rPr lang="vi-VN" i="1" dirty="0">
                <a:solidFill>
                  <a:schemeClr val="tx1"/>
                </a:solidFill>
                <a:latin typeface="+mj-lt"/>
                <a:cs typeface="Carlito"/>
              </a:rPr>
              <a:t>của các mô hình trên Jetson Nano</a:t>
            </a:r>
            <a:endParaRPr sz="1800" i="1" dirty="0">
              <a:solidFill>
                <a:schemeClr val="tx1"/>
              </a:solidFill>
              <a:latin typeface="+mj-lt"/>
              <a:cs typeface="Carlito"/>
            </a:endParaRPr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sp>
        <p:nvSpPr>
          <p:cNvPr id="12" name="object 4"/>
          <p:cNvSpPr txBox="1"/>
          <p:nvPr/>
        </p:nvSpPr>
        <p:spPr>
          <a:xfrm>
            <a:off x="22934" y="1655854"/>
            <a:ext cx="5082466" cy="4095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000" u="sng" dirty="0">
                <a:solidFill>
                  <a:schemeClr val="tx1"/>
                </a:solidFill>
                <a:latin typeface="Arial"/>
                <a:cs typeface="Arial"/>
              </a:rPr>
              <a:t>Nhận xét: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Nhận xét chung: Độ chính xác của các mô hình vẫn được giữ nguyên.</a:t>
            </a:r>
          </a:p>
          <a:p>
            <a:pPr marL="612775" indent="-184150"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BNN thực thi nhanh hơn 37 lần so với CNN,  phù hợp cho các ứng dụng cần tốc độ thực thi nhanh hơn độ chính xác.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LSVM+K-Means </a:t>
            </a: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thực thi nhanh hơn 3 lần so với SVM,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phù </a:t>
            </a: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hợp cho các ứng dụng cần độ phản hồi nhanh mà không quá quan tâm đến độ chính xác.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endParaRPr sz="2000" u="sng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48461"/>
              </p:ext>
            </p:extLst>
          </p:nvPr>
        </p:nvGraphicFramePr>
        <p:xfrm>
          <a:off x="5410200" y="1746852"/>
          <a:ext cx="6568736" cy="3977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63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72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9755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42184"/>
              </a:tblGrid>
              <a:tr h="95656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</a:rPr>
                        <a:t>Mô hình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Độ</a:t>
                      </a:r>
                      <a:r>
                        <a:rPr lang="vi-VN" sz="1800" dirty="0">
                          <a:effectLst/>
                        </a:rPr>
                        <a:t> chính xác (%)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Thời</a:t>
                      </a:r>
                      <a:r>
                        <a:rPr lang="vi-VN" sz="1800" dirty="0">
                          <a:effectLst/>
                        </a:rPr>
                        <a:t> gian </a:t>
                      </a:r>
                      <a:endParaRPr lang="en-US" sz="1800" dirty="0">
                        <a:effectLst/>
                      </a:endParaRP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</a:rPr>
                        <a:t>thực thi (s)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Bộ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nhớ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sử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dụng</a:t>
                      </a: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(MB)</a:t>
                      </a:r>
                    </a:p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478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CNN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800" dirty="0" smtClean="0">
                          <a:effectLst/>
                        </a:rPr>
                        <a:t>99,5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800" dirty="0" smtClean="0">
                          <a:effectLst/>
                          <a:latin typeface="+mn-lt"/>
                          <a:ea typeface="+mn-ea"/>
                        </a:rPr>
                        <a:t>72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400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2" marR="55632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478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800" dirty="0">
                          <a:effectLst/>
                        </a:rPr>
                        <a:t>BNN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800" dirty="0" smtClean="0">
                          <a:effectLst/>
                          <a:latin typeface="+mn-lt"/>
                          <a:ea typeface="+mn-ea"/>
                        </a:rPr>
                        <a:t>87,7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800" dirty="0" smtClean="0">
                          <a:effectLst/>
                          <a:latin typeface="+mn-lt"/>
                          <a:ea typeface="+mn-ea"/>
                        </a:rPr>
                        <a:t>1,9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2" marR="55632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912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BNN + </a:t>
                      </a:r>
                      <a:r>
                        <a:rPr lang="en-US" sz="1800" dirty="0" err="1">
                          <a:effectLst/>
                        </a:rPr>
                        <a:t>BitArray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800" dirty="0" smtClean="0">
                          <a:effectLst/>
                          <a:latin typeface="+mn-lt"/>
                          <a:ea typeface="+mn-ea"/>
                        </a:rPr>
                        <a:t>87,1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800" dirty="0" smtClean="0">
                          <a:effectLst/>
                          <a:latin typeface="+mn-lt"/>
                          <a:ea typeface="+mn-ea"/>
                        </a:rPr>
                        <a:t>1,9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2" marR="55632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909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BNN</a:t>
                      </a:r>
                      <a:r>
                        <a:rPr lang="vi-VN" sz="1800" dirty="0">
                          <a:effectLst/>
                        </a:rPr>
                        <a:t> + K-Means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800" dirty="0" smtClean="0">
                          <a:effectLst/>
                          <a:latin typeface="+mn-lt"/>
                          <a:ea typeface="+mn-ea"/>
                        </a:rPr>
                        <a:t>89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800" dirty="0" smtClean="0">
                          <a:effectLst/>
                          <a:latin typeface="+mn-lt"/>
                          <a:ea typeface="+mn-ea"/>
                        </a:rPr>
                        <a:t>1,8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2" marR="55632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306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SVM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800" dirty="0" smtClean="0">
                          <a:effectLst/>
                          <a:latin typeface="+mn-lt"/>
                          <a:ea typeface="+mn-ea"/>
                        </a:rPr>
                        <a:t>94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800" dirty="0" smtClean="0">
                          <a:effectLst/>
                          <a:latin typeface="+mn-lt"/>
                          <a:ea typeface="+mn-ea"/>
                        </a:rPr>
                        <a:t>4,6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2" marR="55632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3210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LSVM</a:t>
                      </a:r>
                      <a:r>
                        <a:rPr lang="vi-VN" sz="1800" dirty="0">
                          <a:effectLst/>
                        </a:rPr>
                        <a:t>+K-Means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800" dirty="0" smtClean="0">
                          <a:effectLst/>
                          <a:latin typeface="+mn-lt"/>
                          <a:ea typeface="+mn-ea"/>
                        </a:rPr>
                        <a:t>81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800" dirty="0" smtClean="0">
                          <a:effectLst/>
                          <a:latin typeface="+mn-lt"/>
                          <a:ea typeface="+mn-ea"/>
                        </a:rPr>
                        <a:t>1,5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5402" marR="35402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340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5632" marR="55632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268419"/>
            <a:ext cx="3810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3</a:t>
            </a:r>
            <a:r>
              <a:rPr lang="vi-VN" dirty="0" smtClean="0"/>
              <a:t>: </a:t>
            </a:r>
            <a:r>
              <a:rPr lang="vi-VN" dirty="0"/>
              <a:t>Kết 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41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077200" cy="369332"/>
          </a:xfrm>
        </p:spPr>
        <p:txBody>
          <a:bodyPr/>
          <a:lstStyle/>
          <a:p>
            <a:r>
              <a:rPr lang="vi-VN" dirty="0">
                <a:solidFill>
                  <a:schemeClr val="tx1"/>
                </a:solidFill>
              </a:rPr>
              <a:t>GIAO DIỆN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17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6719760" y="5684434"/>
            <a:ext cx="5334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>
                <a:solidFill>
                  <a:schemeClr val="tx1"/>
                </a:solidFill>
                <a:latin typeface="+mj-lt"/>
                <a:cs typeface="Carlito"/>
              </a:rPr>
              <a:t>Giao diện của FrameWork</a:t>
            </a:r>
            <a:endParaRPr sz="1800" i="1" dirty="0">
              <a:solidFill>
                <a:schemeClr val="tx1"/>
              </a:solidFill>
              <a:latin typeface="+mj-lt"/>
              <a:cs typeface="Carlito"/>
            </a:endParaRPr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sp>
        <p:nvSpPr>
          <p:cNvPr id="12" name="object 4"/>
          <p:cNvSpPr txBox="1"/>
          <p:nvPr/>
        </p:nvSpPr>
        <p:spPr>
          <a:xfrm>
            <a:off x="152400" y="1726531"/>
            <a:ext cx="6396228" cy="2526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000" u="sng" dirty="0">
                <a:solidFill>
                  <a:schemeClr val="tx1"/>
                </a:solidFill>
                <a:latin typeface="Arial"/>
                <a:cs typeface="Arial"/>
              </a:rPr>
              <a:t>Giao diện </a:t>
            </a:r>
            <a:r>
              <a:rPr lang="vi-VN" sz="2000" u="sng" dirty="0" smtClean="0">
                <a:solidFill>
                  <a:schemeClr val="tx1"/>
                </a:solidFill>
                <a:latin typeface="Arial"/>
                <a:cs typeface="Arial"/>
              </a:rPr>
              <a:t>với các </a:t>
            </a:r>
            <a:r>
              <a:rPr lang="vi-VN" sz="2000" u="sng" dirty="0">
                <a:solidFill>
                  <a:schemeClr val="tx1"/>
                </a:solidFill>
                <a:latin typeface="Arial"/>
                <a:cs typeface="Arial"/>
              </a:rPr>
              <a:t>chức năng cơ bản: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z="2000" spc="-10" dirty="0">
                <a:solidFill>
                  <a:schemeClr val="tx1"/>
                </a:solidFill>
                <a:latin typeface="Arial"/>
                <a:cs typeface="Arial"/>
              </a:rPr>
              <a:t>Lựa chọn </a:t>
            </a:r>
            <a:r>
              <a:rPr lang="vi-VN" sz="2000" spc="-10" dirty="0" smtClean="0">
                <a:solidFill>
                  <a:schemeClr val="tx1"/>
                </a:solidFill>
                <a:latin typeface="Arial"/>
                <a:cs typeface="Arial"/>
              </a:rPr>
              <a:t>camera và bật tắt camera.</a:t>
            </a:r>
            <a:endParaRPr lang="vi-VN" sz="2000" spc="-10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z="2000" spc="-10" dirty="0">
                <a:solidFill>
                  <a:schemeClr val="tx1"/>
                </a:solidFill>
                <a:latin typeface="Arial"/>
                <a:cs typeface="Arial"/>
              </a:rPr>
              <a:t>Hiển thị phần trăm </a:t>
            </a:r>
            <a:r>
              <a:rPr lang="vi-VN" sz="2000" spc="-10" dirty="0" smtClean="0">
                <a:solidFill>
                  <a:schemeClr val="tx1"/>
                </a:solidFill>
                <a:latin typeface="Arial"/>
                <a:cs typeface="Arial"/>
              </a:rPr>
              <a:t>tài nguyên hệ thống sử </a:t>
            </a:r>
            <a:r>
              <a:rPr lang="vi-VN" sz="2000" spc="-10" dirty="0">
                <a:solidFill>
                  <a:schemeClr val="tx1"/>
                </a:solidFill>
                <a:latin typeface="Arial"/>
                <a:cs typeface="Arial"/>
              </a:rPr>
              <a:t>dụng. 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z="2000" spc="-10" dirty="0">
                <a:solidFill>
                  <a:schemeClr val="tx1"/>
                </a:solidFill>
                <a:latin typeface="Arial"/>
                <a:cs typeface="Arial"/>
              </a:rPr>
              <a:t>Chọn mô </a:t>
            </a:r>
            <a:r>
              <a:rPr lang="vi-VN" sz="2000" spc="-10" dirty="0" smtClean="0">
                <a:solidFill>
                  <a:schemeClr val="tx1"/>
                </a:solidFill>
                <a:latin typeface="Arial"/>
                <a:cs typeface="Arial"/>
              </a:rPr>
              <a:t>hình </a:t>
            </a:r>
            <a:r>
              <a:rPr lang="vi-VN" sz="2000" spc="-10" dirty="0">
                <a:solidFill>
                  <a:schemeClr val="tx1"/>
                </a:solidFill>
                <a:latin typeface="Arial"/>
                <a:cs typeface="Arial"/>
              </a:rPr>
              <a:t>và hiển thị mô hình </a:t>
            </a:r>
            <a:r>
              <a:rPr lang="vi-VN" sz="2000" spc="-10" dirty="0" smtClean="0">
                <a:solidFill>
                  <a:schemeClr val="tx1"/>
                </a:solidFill>
                <a:latin typeface="Arial"/>
                <a:cs typeface="Arial"/>
              </a:rPr>
              <a:t>đang thực thi.</a:t>
            </a:r>
            <a:endParaRPr lang="vi-VN" sz="2000" spc="-10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z="2000" spc="-10" dirty="0">
                <a:solidFill>
                  <a:schemeClr val="tx1"/>
                </a:solidFill>
                <a:latin typeface="Arial"/>
                <a:cs typeface="Arial"/>
              </a:rPr>
              <a:t>Khởi động dự đoán.</a:t>
            </a:r>
          </a:p>
        </p:txBody>
      </p:sp>
      <p:pic>
        <p:nvPicPr>
          <p:cNvPr id="7170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704759"/>
            <a:ext cx="4986903" cy="39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268419"/>
            <a:ext cx="3810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3</a:t>
            </a:r>
            <a:r>
              <a:rPr lang="vi-VN" dirty="0" smtClean="0"/>
              <a:t>: </a:t>
            </a:r>
            <a:r>
              <a:rPr lang="vi-VN" dirty="0"/>
              <a:t>Kết 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077200" cy="369332"/>
          </a:xfrm>
        </p:spPr>
        <p:txBody>
          <a:bodyPr/>
          <a:lstStyle/>
          <a:p>
            <a:r>
              <a:rPr lang="vi-VN" dirty="0"/>
              <a:t>GIAO DIỆN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17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3391836" y="4800600"/>
            <a:ext cx="53340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>
                <a:solidFill>
                  <a:schemeClr val="tx1"/>
                </a:solidFill>
                <a:latin typeface="+mj-lt"/>
                <a:cs typeface="Carlito"/>
              </a:rPr>
              <a:t>Quá trình chuyển đổi trạng thái trong FSM </a:t>
            </a:r>
            <a:endParaRPr sz="1800" i="1" dirty="0">
              <a:solidFill>
                <a:schemeClr val="tx1"/>
              </a:solidFill>
              <a:latin typeface="+mj-lt"/>
              <a:cs typeface="Carlito"/>
            </a:endParaRPr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pic>
        <p:nvPicPr>
          <p:cNvPr id="8194" name="Picture 3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616"/>
          <a:stretch>
            <a:fillRect/>
          </a:stretch>
        </p:blipFill>
        <p:spPr bwMode="auto">
          <a:xfrm>
            <a:off x="1295400" y="1772450"/>
            <a:ext cx="9546902" cy="283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0" y="268419"/>
            <a:ext cx="3810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3</a:t>
            </a:r>
            <a:r>
              <a:rPr lang="vi-VN" dirty="0" smtClean="0"/>
              <a:t>: </a:t>
            </a:r>
            <a:r>
              <a:rPr lang="vi-VN" dirty="0"/>
              <a:t>Kết quả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4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077200" cy="369332"/>
          </a:xfrm>
        </p:spPr>
        <p:txBody>
          <a:bodyPr/>
          <a:lstStyle/>
          <a:p>
            <a:r>
              <a:rPr lang="vi-VN" dirty="0" smtClean="0"/>
              <a:t>Kết luận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68419"/>
            <a:ext cx="78486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 smtClean="0"/>
              <a:t>4</a:t>
            </a:r>
            <a:r>
              <a:rPr lang="vi-VN" dirty="0" smtClean="0"/>
              <a:t>: Kết luận và hướng phát triển</a:t>
            </a:r>
            <a:endParaRPr lang="en-US" dirty="0"/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sp>
        <p:nvSpPr>
          <p:cNvPr id="9" name="object 4"/>
          <p:cNvSpPr txBox="1"/>
          <p:nvPr/>
        </p:nvSpPr>
        <p:spPr>
          <a:xfrm>
            <a:off x="152400" y="1664419"/>
            <a:ext cx="9405493" cy="2680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000" u="sng" dirty="0" smtClean="0">
                <a:solidFill>
                  <a:schemeClr val="tx1"/>
                </a:solidFill>
                <a:latin typeface="Arial"/>
                <a:cs typeface="Arial"/>
              </a:rPr>
              <a:t>Kết luận về mô hình:</a:t>
            </a:r>
            <a:endParaRPr lang="en-US" spc="-1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BNN: </a:t>
            </a: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hời gian thực thi 1,9 giây cho 270 ảnh trên Jetson Nano, độ chính xác 87,7% và xử lý nhanh hơn CNN 37 lần.</a:t>
            </a:r>
            <a:endParaRPr lang="en-US" spc="-1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BNN + BitArray: Nén dữ liệu, thời gian thực thi nhanh (0,45 giây), độ chính xác 87,2%.</a:t>
            </a:r>
            <a:endParaRPr lang="en-US" spc="-1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BNN + K-Means: Kết hợp phân cụm, thời gian thực thi 0,5 giây, độ chính xác 89%. </a:t>
            </a:r>
          </a:p>
          <a:p>
            <a:pPr marL="612775" indent="-184150"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LSVM + K-Means: </a:t>
            </a: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hời gian thực thi nhanh nhất (0,24 giây), độ chính xác 81%. </a:t>
            </a:r>
            <a:endParaRPr lang="vi-VN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152400" y="4495800"/>
            <a:ext cx="11929820" cy="1361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000" u="sng" dirty="0" smtClean="0">
                <a:solidFill>
                  <a:schemeClr val="tx1"/>
                </a:solidFill>
                <a:latin typeface="Arial"/>
                <a:cs typeface="Arial"/>
              </a:rPr>
              <a:t>Kết luận về Framework:</a:t>
            </a:r>
            <a:endParaRPr lang="en-US" spc="-1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Hiệu suất: Đáp ứng xử lý ảnh thời gian thực, chuyển đổi trạng thái nhanh và chính xác.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Ứng dụng: Phù hợp những thiết bị nhúng cần thay đổi nhiều trạng thái.</a:t>
            </a:r>
            <a:endParaRPr lang="vi-VN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8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077200" cy="369332"/>
          </a:xfrm>
        </p:spPr>
        <p:txBody>
          <a:bodyPr/>
          <a:lstStyle/>
          <a:p>
            <a:r>
              <a:rPr lang="vi-VN" dirty="0" smtClean="0"/>
              <a:t>Hạn chế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sp>
        <p:nvSpPr>
          <p:cNvPr id="9" name="object 4"/>
          <p:cNvSpPr txBox="1"/>
          <p:nvPr/>
        </p:nvSpPr>
        <p:spPr>
          <a:xfrm>
            <a:off x="137962" y="1759538"/>
            <a:ext cx="11929820" cy="243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000" u="sng" dirty="0" smtClean="0">
                <a:solidFill>
                  <a:schemeClr val="tx1"/>
                </a:solidFill>
                <a:latin typeface="Arial"/>
                <a:cs typeface="Arial"/>
              </a:rPr>
              <a:t>Hạn chế về mô hình:</a:t>
            </a:r>
            <a:endParaRPr lang="en-US" spc="-1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Các mô hình chưa được ổn định trong quá trình huấn luyện.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BNN và các phiên bản của BNN: Độ chính xác vẫn chưa tiệm cận được với CNN và không phù hợp cho các tác vụ phức tạp.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LSVM+K-Means: Lưu mô hình vẫn phải lưu ngưỡng để nhị phân hóa ảnh phân loại. Độ chính xác vẫn còn thấp, hạn chế trong xử lý dữ liệu phi tuyến.</a:t>
            </a:r>
            <a:endParaRPr lang="vi-VN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137962" y="4351890"/>
            <a:ext cx="11929820" cy="163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000" u="sng" dirty="0" smtClean="0">
                <a:solidFill>
                  <a:schemeClr val="tx1"/>
                </a:solidFill>
                <a:latin typeface="Arial"/>
                <a:cs typeface="Arial"/>
              </a:rPr>
              <a:t>Hạn chế về Framework:</a:t>
            </a:r>
            <a:endParaRPr lang="en-US" spc="-1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FSM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: Chỉ mới xử lý sự kiện nhưng chưa cho phần cứng thực hiện hành động nên chưa thể có nhiều đánh giá khách quan hơn. 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Giao diện: Cần thêm tính năng nâng cao cho người dùng chuyên nghiệp.</a:t>
            </a:r>
            <a:endParaRPr lang="vi-VN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68419"/>
            <a:ext cx="78486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 smtClean="0"/>
              <a:t>4</a:t>
            </a:r>
            <a:r>
              <a:rPr lang="vi-VN" dirty="0" smtClean="0"/>
              <a:t>: Kết luận và hướng phát triển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077200" cy="369332"/>
          </a:xfrm>
        </p:spPr>
        <p:txBody>
          <a:bodyPr/>
          <a:lstStyle/>
          <a:p>
            <a:r>
              <a:rPr lang="vi-VN" dirty="0" smtClean="0"/>
              <a:t>Hướng phát triển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sp>
        <p:nvSpPr>
          <p:cNvPr id="9" name="object 4"/>
          <p:cNvSpPr txBox="1"/>
          <p:nvPr/>
        </p:nvSpPr>
        <p:spPr>
          <a:xfrm>
            <a:off x="137962" y="1759538"/>
            <a:ext cx="12192000" cy="21595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000" u="sng" dirty="0" smtClean="0">
                <a:solidFill>
                  <a:schemeClr val="tx1"/>
                </a:solidFill>
                <a:latin typeface="Arial"/>
                <a:cs typeface="Arial"/>
              </a:rPr>
              <a:t>Hướng phát triển của mô hình:</a:t>
            </a:r>
            <a:endParaRPr lang="en-US" spc="-1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Nâng cao độ chính xác và tính ổn định: Áp dụng kỹ thuật học sâu khác cho BNN+K-Means và LSVM+K-Means.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Tối ưu hóa tài nguyên: Xử lý dữ liệu trực tiếp trên mảng BitArray thay vì phải </a:t>
            </a:r>
            <a:r>
              <a:rPr lang="vi-VN" spc="-10" smtClean="0">
                <a:solidFill>
                  <a:schemeClr val="tx1"/>
                </a:solidFill>
                <a:latin typeface="Arial"/>
                <a:cs typeface="Arial"/>
              </a:rPr>
              <a:t>giải mã và lưu tham số cho mô hình LSVM+K-Means.</a:t>
            </a:r>
            <a:endParaRPr lang="vi-VN" spc="-1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Đa dạng hóa mô hình: Tích hợp và thử nghiệm RNN, LSTM, Transformer cho tác vụ phức tạp.</a:t>
            </a:r>
            <a:endParaRPr lang="vi-VN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152400" y="3919104"/>
            <a:ext cx="11929820" cy="21595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000" u="sng" dirty="0" smtClean="0">
                <a:solidFill>
                  <a:schemeClr val="tx1"/>
                </a:solidFill>
                <a:latin typeface="Arial"/>
                <a:cs typeface="Arial"/>
              </a:rPr>
              <a:t>Hướng phát triển của Framework:</a:t>
            </a:r>
            <a:endParaRPr lang="en-US" spc="-1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Đánh giá: xây dựng framework với nhiều xử lý sự kiện và hành động và triển khai trên nhiều thiết bị nhúng khác nhau.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Tối ưu hóa quản lý tài nguyên: Phát triển thuật toán quản lý CPU và RAM hiệu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quả.</a:t>
            </a:r>
            <a:endParaRPr lang="vi-VN" spc="-1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Cải thiện giao diện người dùng: Thêm tính năng nâng cao, báo cáo chi tiết, công cụ phân tích.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68419"/>
            <a:ext cx="78486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 smtClean="0"/>
              <a:t>4</a:t>
            </a:r>
            <a:r>
              <a:rPr lang="vi-VN" dirty="0" smtClean="0"/>
              <a:t>: Kết luận và hướng phát triển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0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95300" y="2717046"/>
            <a:ext cx="11506200" cy="738664"/>
          </a:xfrm>
        </p:spPr>
        <p:txBody>
          <a:bodyPr/>
          <a:lstStyle/>
          <a:p>
            <a:r>
              <a:rPr lang="vi-VN" sz="4800" i="1" dirty="0" smtClean="0">
                <a:solidFill>
                  <a:srgbClr val="FF0000"/>
                </a:solidFill>
                <a:latin typeface="+mj-lt"/>
              </a:rPr>
              <a:t>Chân thành cảm ơn quý thầy đã lắng nghe !</a:t>
            </a:r>
            <a:endParaRPr lang="en-US" sz="4800" i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4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7945" y="1067180"/>
            <a:ext cx="36518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1D4A"/>
                </a:solidFill>
                <a:latin typeface="Arial"/>
                <a:cs typeface="Arial"/>
              </a:rPr>
              <a:t>HCMC</a:t>
            </a:r>
            <a:r>
              <a:rPr sz="1050" b="1" spc="-40" dirty="0">
                <a:solidFill>
                  <a:srgbClr val="001D4A"/>
                </a:solidFill>
                <a:latin typeface="Arial"/>
                <a:cs typeface="Arial"/>
              </a:rPr>
              <a:t> </a:t>
            </a:r>
            <a:r>
              <a:rPr sz="1050" b="1" spc="-10" dirty="0">
                <a:solidFill>
                  <a:srgbClr val="001D4A"/>
                </a:solidFill>
                <a:latin typeface="Arial"/>
                <a:cs typeface="Arial"/>
              </a:rPr>
              <a:t>UNIVERSITY</a:t>
            </a:r>
            <a:r>
              <a:rPr sz="1050" b="1" spc="-35" dirty="0">
                <a:solidFill>
                  <a:srgbClr val="001D4A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001D4A"/>
                </a:solidFill>
                <a:latin typeface="Arial"/>
                <a:cs typeface="Arial"/>
              </a:rPr>
              <a:t>OF </a:t>
            </a:r>
            <a:r>
              <a:rPr sz="1050" b="1" spc="-10" dirty="0">
                <a:solidFill>
                  <a:srgbClr val="001D4A"/>
                </a:solidFill>
                <a:latin typeface="Arial"/>
                <a:cs typeface="Arial"/>
              </a:rPr>
              <a:t>TECHNOLOGY</a:t>
            </a:r>
            <a:r>
              <a:rPr sz="1050" b="1" spc="-35" dirty="0">
                <a:solidFill>
                  <a:srgbClr val="001D4A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001D4A"/>
                </a:solidFill>
                <a:latin typeface="Arial"/>
                <a:cs typeface="Arial"/>
              </a:rPr>
              <a:t>AND</a:t>
            </a:r>
            <a:r>
              <a:rPr sz="1050" b="1" spc="330" dirty="0">
                <a:solidFill>
                  <a:srgbClr val="001D4A"/>
                </a:solidFill>
                <a:latin typeface="Arial"/>
                <a:cs typeface="Arial"/>
              </a:rPr>
              <a:t> </a:t>
            </a:r>
            <a:r>
              <a:rPr sz="1050" b="1" spc="-10" dirty="0">
                <a:solidFill>
                  <a:srgbClr val="001D4A"/>
                </a:solidFill>
                <a:latin typeface="Arial"/>
                <a:cs typeface="Arial"/>
              </a:rPr>
              <a:t>EDUCATION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404" y="6095"/>
            <a:ext cx="932688" cy="98145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595" y="238988"/>
            <a:ext cx="4714811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1</a:t>
            </a:r>
            <a:r>
              <a:rPr lang="vi-VN" dirty="0"/>
              <a:t>: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12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pic>
        <p:nvPicPr>
          <p:cNvPr id="1027" name="Hình ảnh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426" y="2468371"/>
            <a:ext cx="7051699" cy="1688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bject 9"/>
          <p:cNvSpPr txBox="1"/>
          <p:nvPr/>
        </p:nvSpPr>
        <p:spPr>
          <a:xfrm>
            <a:off x="5177142" y="4232016"/>
            <a:ext cx="69780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sz="1800" i="1" spc="-25" dirty="0">
                <a:solidFill>
                  <a:schemeClr val="tx1"/>
                </a:solidFill>
                <a:latin typeface="Times New Roman"/>
                <a:cs typeface="Times New Roman"/>
              </a:rPr>
              <a:t>Hiệu quả của các phương pháp lượng tử hóa với độ chính xác của ResNet-18 được lượng tử hóa trên ImageNet</a:t>
            </a:r>
            <a:endParaRPr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184404" y="1848678"/>
            <a:ext cx="4578478" cy="2775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tx1"/>
                </a:solidFill>
                <a:latin typeface="Arial"/>
                <a:cs typeface="Arial"/>
              </a:rPr>
              <a:t>Lý</a:t>
            </a:r>
            <a:r>
              <a:rPr sz="2400" b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/>
                <a:cs typeface="Arial"/>
              </a:rPr>
              <a:t>do</a:t>
            </a:r>
            <a:r>
              <a:rPr sz="2400" b="1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/>
                <a:cs typeface="Arial"/>
              </a:rPr>
              <a:t>chọn</a:t>
            </a:r>
            <a:r>
              <a:rPr sz="2400" b="1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chemeClr val="tx1"/>
                </a:solidFill>
                <a:latin typeface="Arial"/>
                <a:cs typeface="Arial"/>
              </a:rPr>
              <a:t>đề</a:t>
            </a:r>
            <a:r>
              <a:rPr sz="2400" b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b="1" spc="-25" dirty="0" err="1">
                <a:solidFill>
                  <a:schemeClr val="tx1"/>
                </a:solidFill>
                <a:latin typeface="Arial"/>
                <a:cs typeface="Arial"/>
              </a:rPr>
              <a:t>tài</a:t>
            </a:r>
            <a:endParaRPr sz="24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Những thách thức về việc triển khai AI trên thiết bị nhúng.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Ưu và nhược điểm về lượng tử hóa mô hình máy học.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z="1800" spc="-10" dirty="0">
                <a:solidFill>
                  <a:schemeClr val="tx1"/>
                </a:solidFill>
                <a:latin typeface="Arial"/>
                <a:cs typeface="Arial"/>
              </a:rPr>
              <a:t>Tầm quan trọng của</a:t>
            </a:r>
            <a:r>
              <a:rPr lang="en-US" sz="18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vi-VN" sz="1800" spc="-10" dirty="0">
                <a:solidFill>
                  <a:schemeClr val="tx1"/>
                </a:solidFill>
                <a:latin typeface="Arial"/>
                <a:cs typeface="Arial"/>
              </a:rPr>
              <a:t>cơ chế quản lý trạng thái trong hệ thống nhúng.</a:t>
            </a:r>
            <a:endParaRPr lang="en-US" sz="18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58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7945" y="1067180"/>
            <a:ext cx="36518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1D4A"/>
                </a:solidFill>
                <a:latin typeface="Arial"/>
                <a:cs typeface="Arial"/>
              </a:rPr>
              <a:t>HCMC</a:t>
            </a:r>
            <a:r>
              <a:rPr sz="1050" b="1" spc="-40" dirty="0">
                <a:solidFill>
                  <a:srgbClr val="001D4A"/>
                </a:solidFill>
                <a:latin typeface="Arial"/>
                <a:cs typeface="Arial"/>
              </a:rPr>
              <a:t> </a:t>
            </a:r>
            <a:r>
              <a:rPr sz="1050" b="1" spc="-10" dirty="0">
                <a:solidFill>
                  <a:srgbClr val="001D4A"/>
                </a:solidFill>
                <a:latin typeface="Arial"/>
                <a:cs typeface="Arial"/>
              </a:rPr>
              <a:t>UNIVERSITY</a:t>
            </a:r>
            <a:r>
              <a:rPr sz="1050" b="1" spc="-35" dirty="0">
                <a:solidFill>
                  <a:srgbClr val="001D4A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001D4A"/>
                </a:solidFill>
                <a:latin typeface="Arial"/>
                <a:cs typeface="Arial"/>
              </a:rPr>
              <a:t>OF </a:t>
            </a:r>
            <a:r>
              <a:rPr sz="1050" b="1" spc="-10" dirty="0">
                <a:solidFill>
                  <a:srgbClr val="001D4A"/>
                </a:solidFill>
                <a:latin typeface="Arial"/>
                <a:cs typeface="Arial"/>
              </a:rPr>
              <a:t>TECHNOLOGY</a:t>
            </a:r>
            <a:r>
              <a:rPr sz="1050" b="1" spc="-35" dirty="0">
                <a:solidFill>
                  <a:srgbClr val="001D4A"/>
                </a:solidFill>
                <a:latin typeface="Arial"/>
                <a:cs typeface="Arial"/>
              </a:rPr>
              <a:t> </a:t>
            </a:r>
            <a:r>
              <a:rPr sz="1050" b="1" dirty="0">
                <a:solidFill>
                  <a:srgbClr val="001D4A"/>
                </a:solidFill>
                <a:latin typeface="Arial"/>
                <a:cs typeface="Arial"/>
              </a:rPr>
              <a:t>AND</a:t>
            </a:r>
            <a:r>
              <a:rPr sz="1050" b="1" spc="330" dirty="0">
                <a:solidFill>
                  <a:srgbClr val="001D4A"/>
                </a:solidFill>
                <a:latin typeface="Arial"/>
                <a:cs typeface="Arial"/>
              </a:rPr>
              <a:t> </a:t>
            </a:r>
            <a:r>
              <a:rPr sz="1050" b="1" spc="-10" dirty="0">
                <a:solidFill>
                  <a:srgbClr val="001D4A"/>
                </a:solidFill>
                <a:latin typeface="Arial"/>
                <a:cs typeface="Arial"/>
              </a:rPr>
              <a:t>EDUCATION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404" y="6095"/>
            <a:ext cx="932688" cy="9814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2000" y="1828800"/>
            <a:ext cx="10255505" cy="3182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chemeClr val="tx1"/>
                </a:solidFill>
                <a:latin typeface="Arial"/>
                <a:cs typeface="Arial"/>
              </a:rPr>
              <a:t>Mục</a:t>
            </a:r>
            <a:r>
              <a:rPr sz="3200" b="1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chemeClr val="tx1"/>
                </a:solidFill>
                <a:latin typeface="Arial"/>
                <a:cs typeface="Arial"/>
              </a:rPr>
              <a:t>tiêu</a:t>
            </a:r>
            <a:r>
              <a:rPr sz="3200" b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chemeClr val="tx1"/>
                </a:solidFill>
                <a:latin typeface="Arial"/>
                <a:cs typeface="Arial"/>
              </a:rPr>
              <a:t>đề</a:t>
            </a:r>
            <a:r>
              <a:rPr sz="3200" b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chemeClr val="tx1"/>
                </a:solidFill>
                <a:latin typeface="Arial"/>
                <a:cs typeface="Arial"/>
              </a:rPr>
              <a:t>tài</a:t>
            </a:r>
            <a:endParaRPr sz="32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20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z="2400" spc="-25" dirty="0">
                <a:solidFill>
                  <a:schemeClr val="tx1"/>
                </a:solidFill>
                <a:latin typeface="Arial"/>
                <a:cs typeface="Arial"/>
              </a:rPr>
              <a:t>Xây dựng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mô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hình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phân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loại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nhỏ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gọn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thực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thi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nhanh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phù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hợp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cho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thiết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bị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nhúng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và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tích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hợp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với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framework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quản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lý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trạng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thái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hệ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5" dirty="0" err="1">
                <a:solidFill>
                  <a:schemeClr val="tx1"/>
                </a:solidFill>
                <a:latin typeface="Arial"/>
                <a:cs typeface="Arial"/>
              </a:rPr>
              <a:t>thống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</a:p>
          <a:p>
            <a:pPr marL="612775" indent="-184150">
              <a:lnSpc>
                <a:spcPct val="100000"/>
              </a:lnSpc>
              <a:spcBef>
                <a:spcPts val="120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z="2400" spc="-25" dirty="0" smtClean="0">
                <a:solidFill>
                  <a:schemeClr val="tx1"/>
                </a:solidFill>
                <a:latin typeface="Arial"/>
                <a:cs typeface="Arial"/>
              </a:rPr>
              <a:t>Đánh giá hiệu suất mô </a:t>
            </a:r>
            <a:r>
              <a:rPr lang="vi-VN" sz="2400" spc="-25" dirty="0" smtClean="0">
                <a:solidFill>
                  <a:schemeClr val="tx1"/>
                </a:solidFill>
                <a:latin typeface="Arial"/>
                <a:cs typeface="Arial"/>
              </a:rPr>
              <a:t>hình thông </a:t>
            </a:r>
            <a:r>
              <a:rPr lang="vi-VN" sz="2400" spc="-25" dirty="0">
                <a:solidFill>
                  <a:schemeClr val="tx1"/>
                </a:solidFill>
                <a:latin typeface="Arial"/>
                <a:cs typeface="Arial"/>
              </a:rPr>
              <a:t>qua độ chính xác, thời gian thực thi, bộ nhớ sử </a:t>
            </a:r>
            <a:r>
              <a:rPr lang="vi-VN" sz="2400" spc="-25" dirty="0" smtClean="0">
                <a:solidFill>
                  <a:schemeClr val="tx1"/>
                </a:solidFill>
                <a:latin typeface="Arial"/>
                <a:cs typeface="Arial"/>
              </a:rPr>
              <a:t>dụng</a:t>
            </a:r>
            <a:r>
              <a:rPr lang="en-US" sz="2400" spc="-25" dirty="0">
                <a:solidFill>
                  <a:schemeClr val="tx1"/>
                </a:solidFill>
                <a:latin typeface="Arial"/>
                <a:cs typeface="Arial"/>
              </a:rPr>
              <a:t>. </a:t>
            </a:r>
          </a:p>
          <a:p>
            <a:pPr marL="612775" indent="-184150">
              <a:lnSpc>
                <a:spcPct val="100000"/>
              </a:lnSpc>
              <a:spcBef>
                <a:spcPts val="120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en-US" sz="2400" spc="-20" dirty="0" err="1">
                <a:solidFill>
                  <a:schemeClr val="tx1"/>
                </a:solidFill>
                <a:latin typeface="Arial"/>
                <a:cs typeface="Arial"/>
              </a:rPr>
              <a:t>Phát</a:t>
            </a:r>
            <a:r>
              <a:rPr lang="en-US" sz="24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latin typeface="Arial"/>
                <a:cs typeface="Arial"/>
              </a:rPr>
              <a:t>triển</a:t>
            </a:r>
            <a:r>
              <a:rPr lang="en-US" sz="24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latin typeface="Arial"/>
                <a:cs typeface="Arial"/>
              </a:rPr>
              <a:t>giao</a:t>
            </a:r>
            <a:r>
              <a:rPr lang="en-US" sz="24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latin typeface="Arial"/>
                <a:cs typeface="Arial"/>
              </a:rPr>
              <a:t>diện</a:t>
            </a:r>
            <a:r>
              <a:rPr lang="en-US" sz="24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latin typeface="Arial"/>
                <a:cs typeface="Arial"/>
              </a:rPr>
              <a:t>triển</a:t>
            </a:r>
            <a:r>
              <a:rPr lang="en-US" sz="24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latin typeface="Arial"/>
                <a:cs typeface="Arial"/>
              </a:rPr>
              <a:t>khai</a:t>
            </a:r>
            <a:r>
              <a:rPr lang="en-US" sz="24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latin typeface="Arial"/>
                <a:cs typeface="Arial"/>
              </a:rPr>
              <a:t>mô</a:t>
            </a:r>
            <a:r>
              <a:rPr lang="en-US" sz="24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0" dirty="0" err="1" smtClean="0">
                <a:solidFill>
                  <a:schemeClr val="tx1"/>
                </a:solidFill>
                <a:latin typeface="Arial"/>
                <a:cs typeface="Arial"/>
              </a:rPr>
              <a:t>hình</a:t>
            </a:r>
            <a:r>
              <a:rPr lang="en-US" sz="2400" spc="-2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latin typeface="Arial"/>
                <a:cs typeface="Arial"/>
              </a:rPr>
              <a:t>và</a:t>
            </a:r>
            <a:r>
              <a:rPr lang="en-US" sz="24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latin typeface="Arial"/>
                <a:cs typeface="Arial"/>
              </a:rPr>
              <a:t>đề</a:t>
            </a:r>
            <a:r>
              <a:rPr lang="en-US" sz="24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latin typeface="Arial"/>
                <a:cs typeface="Arial"/>
              </a:rPr>
              <a:t>xuất</a:t>
            </a:r>
            <a:r>
              <a:rPr lang="en-US" sz="24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latin typeface="Arial"/>
                <a:cs typeface="Arial"/>
              </a:rPr>
              <a:t>mô</a:t>
            </a:r>
            <a:r>
              <a:rPr lang="en-US" sz="24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latin typeface="Arial"/>
                <a:cs typeface="Arial"/>
              </a:rPr>
              <a:t>hình</a:t>
            </a:r>
            <a:r>
              <a:rPr lang="en-US" sz="24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latin typeface="Arial"/>
                <a:cs typeface="Arial"/>
              </a:rPr>
              <a:t>phù</a:t>
            </a:r>
            <a:r>
              <a:rPr lang="en-US" sz="24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latin typeface="Arial"/>
                <a:cs typeface="Arial"/>
              </a:rPr>
              <a:t>hợp</a:t>
            </a:r>
            <a:r>
              <a:rPr lang="en-US" sz="24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latin typeface="Arial"/>
                <a:cs typeface="Arial"/>
              </a:rPr>
              <a:t>cho</a:t>
            </a:r>
            <a:r>
              <a:rPr lang="en-US" sz="24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0" dirty="0" err="1" smtClean="0">
                <a:solidFill>
                  <a:schemeClr val="tx1"/>
                </a:solidFill>
                <a:latin typeface="Arial"/>
                <a:cs typeface="Arial"/>
              </a:rPr>
              <a:t>ứng</a:t>
            </a:r>
            <a:r>
              <a:rPr lang="en-US" sz="2400" spc="-2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2400" spc="-20" dirty="0" err="1">
                <a:solidFill>
                  <a:schemeClr val="tx1"/>
                </a:solidFill>
                <a:latin typeface="Arial"/>
                <a:cs typeface="Arial"/>
              </a:rPr>
              <a:t>dụng</a:t>
            </a:r>
            <a:r>
              <a:rPr lang="en-US" sz="24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vi-VN" sz="2400" spc="-20" dirty="0" smtClean="0">
                <a:solidFill>
                  <a:schemeClr val="tx1"/>
                </a:solidFill>
                <a:latin typeface="Arial"/>
                <a:cs typeface="Arial"/>
              </a:rPr>
              <a:t>trong thực tế</a:t>
            </a:r>
            <a:r>
              <a:rPr lang="en-US" sz="2400" spc="-2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595" y="238988"/>
            <a:ext cx="4714811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1</a:t>
            </a:r>
            <a:r>
              <a:rPr lang="vi-VN" dirty="0"/>
              <a:t>: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9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6172200" cy="36933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BNN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8419"/>
            <a:ext cx="9906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2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/>
              <a:t>Xây dựng mô hình và thiết kế hệ thống</a:t>
            </a:r>
            <a:endParaRPr lang="en-US" dirty="0"/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pic>
        <p:nvPicPr>
          <p:cNvPr id="1026" name="Picture 2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" t="4462" r="7047" b="7893"/>
          <a:stretch>
            <a:fillRect/>
          </a:stretch>
        </p:blipFill>
        <p:spPr bwMode="auto">
          <a:xfrm>
            <a:off x="6477000" y="1295400"/>
            <a:ext cx="4419600" cy="466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6200" y="1730580"/>
            <a:ext cx="6096000" cy="30700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000" u="sng" dirty="0" smtClean="0">
                <a:solidFill>
                  <a:schemeClr val="tx1"/>
                </a:solidFill>
                <a:latin typeface="Arial"/>
                <a:cs typeface="Arial"/>
              </a:rPr>
              <a:t>Tổng quát mô hình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Tiền xử lý: Hình ảnh được chuyển thành vector, sau đó nhị phân hóa.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Huấn luyện: Dữ liệu được xáo trộn và chia lô để tính giá trị kích hoạt, độ lệch (bias).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Xử lý phân loại: Ảnh đầu vào cũng được tiền xử lý và tính toán. Mô hình sẽ trả về một vector với 10 giá trị, mỗi giá trị đại diện cho từng nhãn.</a:t>
            </a:r>
            <a:endParaRPr lang="vi-VN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6629400" y="5963992"/>
            <a:ext cx="48464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khối mô hình BNN 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33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6172200" cy="36933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BNN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6878"/>
          <a:stretch/>
        </p:blipFill>
        <p:spPr>
          <a:xfrm>
            <a:off x="4751393" y="1926459"/>
            <a:ext cx="7362964" cy="2145268"/>
          </a:xfrm>
          <a:prstGeom prst="rect">
            <a:avLst/>
          </a:prstGeom>
        </p:spPr>
      </p:pic>
      <p:sp>
        <p:nvSpPr>
          <p:cNvPr id="11" name="object 4"/>
          <p:cNvSpPr txBox="1"/>
          <p:nvPr/>
        </p:nvSpPr>
        <p:spPr>
          <a:xfrm>
            <a:off x="175846" y="1872817"/>
            <a:ext cx="4700954" cy="2403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000" u="sng" dirty="0">
                <a:solidFill>
                  <a:schemeClr val="tx1"/>
                </a:solidFill>
                <a:latin typeface="Arial"/>
                <a:cs typeface="Arial"/>
              </a:rPr>
              <a:t>Tiền xử </a:t>
            </a:r>
            <a:r>
              <a:rPr lang="vi-VN" sz="2000" u="sng" dirty="0" smtClean="0">
                <a:solidFill>
                  <a:schemeClr val="tx1"/>
                </a:solidFill>
                <a:latin typeface="Arial"/>
                <a:cs typeface="Arial"/>
              </a:rPr>
              <a:t>lý</a:t>
            </a:r>
            <a:endParaRPr sz="2000" u="sng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Làm phẳng dữ liệu để tạo thành vector.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Nhị phân hóa dữ liệu.</a:t>
            </a:r>
            <a:endParaRPr lang="en-US" spc="-10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Mã hóa one-hot dữ liệu nhãn.</a:t>
            </a:r>
            <a:endParaRPr lang="vi-VN" spc="-10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Chuyển đổi nhãn sang nhị phân -1 và 1.</a:t>
            </a:r>
            <a:endParaRPr lang="en-US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6019925" y="4154647"/>
            <a:ext cx="48464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khối tiền xử lý mô hình BNN 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8419"/>
            <a:ext cx="9906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2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/>
              <a:t>Xây dựng mô hình và thiết kế hệ 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9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6172200" cy="36933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BNN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2205" b="6822"/>
          <a:stretch/>
        </p:blipFill>
        <p:spPr>
          <a:xfrm>
            <a:off x="9220200" y="1295400"/>
            <a:ext cx="2971800" cy="4646555"/>
          </a:xfrm>
          <a:prstGeom prst="rect">
            <a:avLst/>
          </a:prstGeom>
        </p:spPr>
      </p:pic>
      <p:sp>
        <p:nvSpPr>
          <p:cNvPr id="11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8077200" y="5930248"/>
            <a:ext cx="48464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khối huấn luyện mô hình BNN 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152400" y="1664732"/>
            <a:ext cx="8991600" cy="45191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000" u="sng" dirty="0">
                <a:solidFill>
                  <a:schemeClr val="tx1"/>
                </a:solidFill>
                <a:latin typeface="Arial"/>
                <a:cs typeface="Arial"/>
              </a:rPr>
              <a:t>Huấn luyện</a:t>
            </a:r>
            <a:endParaRPr sz="2000" u="sng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Dữ liệu huấn luyện được xáo trộn và chia thành các mini-batch.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Lan truyền xuôi:</a:t>
            </a:r>
          </a:p>
          <a:p>
            <a:pPr marL="971550" indent="-285750">
              <a:lnSpc>
                <a:spcPct val="100000"/>
              </a:lnSpc>
              <a:spcBef>
                <a:spcPts val="1860"/>
              </a:spcBef>
              <a:buSzPct val="94444"/>
              <a:buFont typeface="Arial" panose="020B0604020202020204" pitchFamily="34" charset="0"/>
              <a:buChar char="•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Lớp ẩn</a:t>
            </a:r>
            <a:r>
              <a:rPr lang="en-US" spc="-1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với 512 nơ-ron và lớp đầu ra với 10 nơ-ron: Tính toán các trọng số và độ lệch (bias) từng lớp. Sử dụng hàm kích hoạt </a:t>
            </a:r>
            <a:r>
              <a:rPr lang="en-US" spc="-10" dirty="0" smtClean="0">
                <a:solidFill>
                  <a:schemeClr val="tx1"/>
                </a:solidFill>
                <a:latin typeface="Arial"/>
                <a:cs typeface="Arial"/>
              </a:rPr>
              <a:t>sign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 để tính đầu ra ở mỗi lớp.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Lan truyền ngược:</a:t>
            </a:r>
          </a:p>
          <a:p>
            <a:pPr marL="971550" indent="-285750">
              <a:lnSpc>
                <a:spcPct val="100000"/>
              </a:lnSpc>
              <a:spcBef>
                <a:spcPts val="1860"/>
              </a:spcBef>
              <a:buSzPct val="94444"/>
              <a:buFont typeface="Arial" panose="020B0604020202020204" pitchFamily="34" charset="0"/>
              <a:buChar char="•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Tính toán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mất mát</a:t>
            </a:r>
            <a:r>
              <a:rPr lang="en-US" spc="-1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giữa đầu ra mong muốn và đầu ra thực tế.</a:t>
            </a:r>
          </a:p>
          <a:p>
            <a:pPr marL="971550" indent="-285750">
              <a:lnSpc>
                <a:spcPct val="100000"/>
              </a:lnSpc>
              <a:spcBef>
                <a:spcPts val="1860"/>
              </a:spcBef>
              <a:buSzPct val="94444"/>
              <a:buFont typeface="Arial" panose="020B0604020202020204" pitchFamily="34" charset="0"/>
              <a:buChar char="•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Cập nhật trọng số và độ lệch (bias) của lớp đầu ra dựa trên gradient của 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lỗi.</a:t>
            </a:r>
            <a:endParaRPr lang="vi-VN" spc="-1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971550" indent="-285750">
              <a:lnSpc>
                <a:spcPct val="100000"/>
              </a:lnSpc>
              <a:spcBef>
                <a:spcPts val="1860"/>
              </a:spcBef>
              <a:buSzPct val="94444"/>
              <a:buFont typeface="Arial" panose="020B0604020202020204" pitchFamily="34" charset="0"/>
              <a:buChar char="•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Cập nhật trọng số và độ lệch (bias) của lớp ẩn dựa trên gradient của lỗi truyền ngược từ lớp đầu ra.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8419"/>
            <a:ext cx="9906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2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/>
              <a:t>Xây dựng mô hình và thiết kế hệ 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5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6172200" cy="36933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BNN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sp>
        <p:nvSpPr>
          <p:cNvPr id="10" name="object 4"/>
          <p:cNvSpPr txBox="1"/>
          <p:nvPr/>
        </p:nvSpPr>
        <p:spPr>
          <a:xfrm>
            <a:off x="152400" y="1820495"/>
            <a:ext cx="6705600" cy="2436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000" u="sng" dirty="0">
                <a:solidFill>
                  <a:schemeClr val="tx1"/>
                </a:solidFill>
                <a:latin typeface="Arial"/>
                <a:cs typeface="Arial"/>
              </a:rPr>
              <a:t>Xử lý phân loại</a:t>
            </a:r>
            <a:endParaRPr sz="2000" u="sng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Tiền xử lý hình ảnh đầu vào.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Tính toán lớp ẩn và lớp đầu ra.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Đầu ra của mạng nơ-ron là vector có 10 giá trị từ đó xác định nhãn dự đoán bằng cách tìm vị trí của giá trị lớn nhất trong vector đầu ra.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360" b="7964"/>
          <a:stretch/>
        </p:blipFill>
        <p:spPr>
          <a:xfrm>
            <a:off x="6781800" y="1295400"/>
            <a:ext cx="1942327" cy="4648200"/>
          </a:xfrm>
          <a:prstGeom prst="rect">
            <a:avLst/>
          </a:prstGeom>
        </p:spPr>
      </p:pic>
      <p:sp>
        <p:nvSpPr>
          <p:cNvPr id="12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5329756" y="5943600"/>
            <a:ext cx="48464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 đồ khối xử lý phân loại mô hình BNN 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DF33A9C-33B7-A161-D9F3-97FB588B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68419"/>
            <a:ext cx="9906000" cy="492443"/>
          </a:xfrm>
        </p:spPr>
        <p:txBody>
          <a:bodyPr/>
          <a:lstStyle/>
          <a:p>
            <a:pPr algn="ctr"/>
            <a:r>
              <a:rPr lang="vi-VN" dirty="0"/>
              <a:t>Chương</a:t>
            </a:r>
            <a:r>
              <a:rPr lang="vi-VN" spc="-50" dirty="0"/>
              <a:t> </a:t>
            </a:r>
            <a:r>
              <a:rPr lang="en-US" spc="-50" dirty="0"/>
              <a:t>2</a:t>
            </a:r>
            <a:r>
              <a:rPr lang="vi-VN" dirty="0" smtClean="0"/>
              <a:t>:</a:t>
            </a:r>
            <a:r>
              <a:rPr lang="en-US" dirty="0" smtClean="0"/>
              <a:t> </a:t>
            </a:r>
            <a:r>
              <a:rPr lang="vi-VN" dirty="0"/>
              <a:t>Xây dựng mô hình và thiết kế hệ 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0A8BC5-13BF-4A00-9DF7-45BFBB07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492" y="1295400"/>
            <a:ext cx="7382107" cy="369332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Mô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r>
              <a:rPr lang="en-US" dirty="0">
                <a:solidFill>
                  <a:schemeClr val="tx1"/>
                </a:solidFill>
              </a:rPr>
              <a:t> BNN </a:t>
            </a:r>
            <a:r>
              <a:rPr lang="en-US" dirty="0" err="1">
                <a:solidFill>
                  <a:schemeClr val="tx1"/>
                </a:solidFill>
              </a:rPr>
              <a:t>lưu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trọng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dưới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phân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="" xmlns:a16="http://schemas.microsoft.com/office/drawing/2014/main" id="{61FB33D5-3581-4BF4-A2B6-5A5335B6EA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23914"/>
            <a:ext cx="932688" cy="981455"/>
          </a:xfrm>
          <a:prstGeom prst="rect">
            <a:avLst/>
          </a:prstGeom>
        </p:spPr>
      </p:pic>
      <p:sp>
        <p:nvSpPr>
          <p:cNvPr id="8" name="object 15">
            <a:extLst>
              <a:ext uri="{FF2B5EF4-FFF2-40B4-BE49-F238E27FC236}">
                <a16:creationId xmlns="" xmlns:a16="http://schemas.microsoft.com/office/drawing/2014/main" id="{3295402F-143B-4A06-9F82-42E513A703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215628" y="6408230"/>
            <a:ext cx="342265" cy="281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5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127885" y="6407300"/>
            <a:ext cx="412051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lang="vi-VN" dirty="0"/>
              <a:t>01</a:t>
            </a:r>
            <a:r>
              <a:rPr dirty="0"/>
              <a:t>/</a:t>
            </a:r>
            <a:r>
              <a:rPr lang="vi-VN" dirty="0"/>
              <a:t>07</a:t>
            </a:r>
            <a:r>
              <a:rPr dirty="0"/>
              <a:t>/2024</a:t>
            </a:r>
            <a:r>
              <a:rPr spc="-55" dirty="0"/>
              <a:t> </a:t>
            </a:r>
            <a:r>
              <a:rPr dirty="0"/>
              <a:t>GVHD:</a:t>
            </a:r>
            <a:r>
              <a:rPr spc="-40" dirty="0"/>
              <a:t> </a:t>
            </a:r>
            <a:r>
              <a:rPr lang="vi-VN" spc="-40" dirty="0"/>
              <a:t>PGS.</a:t>
            </a:r>
            <a:r>
              <a:rPr dirty="0"/>
              <a:t>TS</a:t>
            </a:r>
            <a:r>
              <a:rPr spc="-45" dirty="0"/>
              <a:t> </a:t>
            </a:r>
            <a:r>
              <a:rPr lang="vi-VN" spc="-10" dirty="0"/>
              <a:t>Võ Minh Huân</a:t>
            </a:r>
            <a:endParaRPr spc="-25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9" t="13399" r="62086" b="11661"/>
          <a:stretch>
            <a:fillRect/>
          </a:stretch>
        </p:blipFill>
        <p:spPr bwMode="auto">
          <a:xfrm>
            <a:off x="6925736" y="1752600"/>
            <a:ext cx="1927119" cy="420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Hình ảnh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4418" y="1676400"/>
            <a:ext cx="1657699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bject 4"/>
          <p:cNvSpPr txBox="1"/>
          <p:nvPr/>
        </p:nvSpPr>
        <p:spPr>
          <a:xfrm>
            <a:off x="152400" y="2581297"/>
            <a:ext cx="5601773" cy="21595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z="2000" u="sng" dirty="0" smtClean="0">
                <a:solidFill>
                  <a:schemeClr val="tx1"/>
                </a:solidFill>
                <a:latin typeface="Arial"/>
                <a:cs typeface="Arial"/>
              </a:rPr>
              <a:t>Ưu điểm:</a:t>
            </a:r>
            <a:endParaRPr sz="2000" u="sng" dirty="0">
              <a:solidFill>
                <a:schemeClr val="tx1"/>
              </a:solidFill>
              <a:latin typeface="Arial"/>
              <a:cs typeface="Arial"/>
            </a:endParaRP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ỗi phần tử trong BitArray chỉ tốn 1 bit thay vì 1 byte.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ăng hiệu suất trong các thao tác bitwise.</a:t>
            </a:r>
          </a:p>
          <a:p>
            <a:pPr marL="612775" indent="-184150">
              <a:lnSpc>
                <a:spcPct val="100000"/>
              </a:lnSpc>
              <a:spcBef>
                <a:spcPts val="1860"/>
              </a:spcBef>
              <a:buSzPct val="94444"/>
              <a:buFont typeface="Wingdings"/>
              <a:buChar char=""/>
              <a:tabLst>
                <a:tab pos="612775" algn="l"/>
              </a:tabLst>
            </a:pPr>
            <a:r>
              <a:rPr lang="vi-VN" spc="-10" dirty="0">
                <a:solidFill>
                  <a:schemeClr val="tx1"/>
                </a:solidFill>
                <a:latin typeface="Arial"/>
                <a:cs typeface="Arial"/>
              </a:rPr>
              <a:t>C</a:t>
            </a: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ung cấp các phương thức thao tác với các bit.</a:t>
            </a:r>
          </a:p>
        </p:txBody>
      </p:sp>
      <p:sp>
        <p:nvSpPr>
          <p:cNvPr id="11" name="object 4"/>
          <p:cNvSpPr txBox="1"/>
          <p:nvPr/>
        </p:nvSpPr>
        <p:spPr>
          <a:xfrm>
            <a:off x="152400" y="1933351"/>
            <a:ext cx="64509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vi-VN" spc="-10" dirty="0" smtClean="0">
                <a:solidFill>
                  <a:schemeClr val="tx1"/>
                </a:solidFill>
                <a:latin typeface="Arial"/>
                <a:cs typeface="Arial"/>
              </a:rPr>
              <a:t>BitArray là một collection module giúp quản lý, lưu trữ một danh sách các bit (0 hoặc 1).</a:t>
            </a:r>
          </a:p>
        </p:txBody>
      </p:sp>
      <p:sp>
        <p:nvSpPr>
          <p:cNvPr id="12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5394309" y="5943600"/>
            <a:ext cx="48464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 trình mã hóa BitArray</a:t>
            </a:r>
            <a:endParaRPr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="" xmlns:a16="http://schemas.microsoft.com/office/drawing/2014/main" id="{048D1DF7-8261-E825-E617-6640CF70CA86}"/>
              </a:ext>
            </a:extLst>
          </p:cNvPr>
          <p:cNvSpPr txBox="1"/>
          <p:nvPr/>
        </p:nvSpPr>
        <p:spPr>
          <a:xfrm>
            <a:off x="8485461" y="5943600"/>
            <a:ext cx="48464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vi-VN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 trình giải mã BitArray</a:t>
            </a:r>
            <a:endParaRPr sz="1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2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4584</TotalTime>
  <Words>3302</Words>
  <Application>Microsoft Office PowerPoint</Application>
  <PresentationFormat>Widescreen</PresentationFormat>
  <Paragraphs>424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Carlito</vt:lpstr>
      <vt:lpstr>Times New Roman</vt:lpstr>
      <vt:lpstr>Wingdings</vt:lpstr>
      <vt:lpstr>Office Theme</vt:lpstr>
      <vt:lpstr>Đồ án tốt nghiệp</vt:lpstr>
      <vt:lpstr>NỘI DUNG TRÌNH BÀY</vt:lpstr>
      <vt:lpstr>Chương 1: Tổng quan</vt:lpstr>
      <vt:lpstr>Chương 1: Tổng quan</vt:lpstr>
      <vt:lpstr>Chương 2: Xây dựng mô hình và thiết kế hệ thống</vt:lpstr>
      <vt:lpstr>Chương 2: Xây dựng mô hình và thiết kế hệ thống</vt:lpstr>
      <vt:lpstr>Chương 2: Xây dựng mô hình và thiết kế hệ thống</vt:lpstr>
      <vt:lpstr>Chương 2: Xây dựng mô hình và thiết kế hệ thống</vt:lpstr>
      <vt:lpstr>PowerPoint Presentation</vt:lpstr>
      <vt:lpstr>Chương 2: Xây dựng mô hình và thiết kế hệ thống</vt:lpstr>
      <vt:lpstr>Chương 2: Xây dựng mô hình và thiết kế hệ thống</vt:lpstr>
      <vt:lpstr>Chương 2: Xây dựng mô hình và thiết kế hệ thống</vt:lpstr>
      <vt:lpstr>Chương 2: Xây dựng mô hình và thiết kế hệ thống</vt:lpstr>
      <vt:lpstr>Chương 2: Xây dựng mô hình và thiết kế hệ thống</vt:lpstr>
      <vt:lpstr>Chương 2: Xây dựng mô hình và thiết kế hệ thống</vt:lpstr>
      <vt:lpstr>Chương 2: Xây dựng mô hình và thiết kế hệ thống</vt:lpstr>
      <vt:lpstr>Chương 2: Xây dựng mô hình và thiết kế hệ thống</vt:lpstr>
      <vt:lpstr>Chương 3: Kết quả</vt:lpstr>
      <vt:lpstr>Chương 3: Kết quả</vt:lpstr>
      <vt:lpstr>Chương 3: Kết quả</vt:lpstr>
      <vt:lpstr>Chương 3: Kết quả</vt:lpstr>
      <vt:lpstr>Chương 3: Kết quả</vt:lpstr>
      <vt:lpstr>Chương 3: Kết quả</vt:lpstr>
      <vt:lpstr>Chương 3: Kết quả</vt:lpstr>
      <vt:lpstr>Chương 3: Kết quả</vt:lpstr>
      <vt:lpstr>Chương 4: Kết luận và hướng phát triển</vt:lpstr>
      <vt:lpstr>Chương 4: Kết luận và hướng phát triển</vt:lpstr>
      <vt:lpstr>Chương 4: Kết luận và hướng phát triển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Phuc</dc:creator>
  <cp:lastModifiedBy>Admin</cp:lastModifiedBy>
  <cp:revision>418</cp:revision>
  <dcterms:created xsi:type="dcterms:W3CDTF">2024-06-06T14:19:29Z</dcterms:created>
  <dcterms:modified xsi:type="dcterms:W3CDTF">2024-06-30T01:05:26Z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2024-06-06T00:00:00Z</vt:filetime>
  </property>
  <property fmtid="{D5CDD505-2E9C-101B-9397-08002B2CF9AE}" pid="5" name="Producer">
    <vt:lpwstr>3-Heights(TM) PDF Security Shell 4.8.25.2 (http://www.pdf-tools.com)</vt:lpwstr>
  </property>
</Properties>
</file>