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BDF6B8-5DF7-4289-9278-E66AC7FD17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D011D6-EA40-450A-B0E4-51421B0ABE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271BBD-B58D-43CC-A3D1-1940DFE56E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9F381D-44B8-4F07-9B62-E58383A1AB8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3F42DC-1742-44D3-8074-C9CF8BAC7B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A13ADD-7FBB-4688-AF0C-D4802B1C00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DB1F56-E91C-4A62-96A7-886769B90B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885E24-D672-47F7-B6AD-EB5F7E8127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39F139-5225-458D-A884-689B18EA45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115CCE-DE07-4D56-805D-91206CF88F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008EE5-BB42-41F9-8AD0-57E3987553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D91318-9FD3-41BA-B26D-1902DEC7A8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AD4564-A759-407F-AF03-C2C661EA4C3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153720" y="1937520"/>
            <a:ext cx="1575720" cy="301320"/>
          </a:xfrm>
          <a:prstGeom prst="rect">
            <a:avLst/>
          </a:prstGeom>
          <a:noFill/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Visual prompt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2" name="Group 1"/>
          <p:cNvGrpSpPr/>
          <p:nvPr/>
        </p:nvGrpSpPr>
        <p:grpSpPr>
          <a:xfrm>
            <a:off x="299520" y="699840"/>
            <a:ext cx="11687400" cy="5731920"/>
            <a:chOff x="299520" y="699840"/>
            <a:chExt cx="11687400" cy="5731920"/>
          </a:xfrm>
        </p:grpSpPr>
        <p:pic>
          <p:nvPicPr>
            <p:cNvPr id="43" name="Picture 1" descr=""/>
            <p:cNvPicPr/>
            <p:nvPr/>
          </p:nvPicPr>
          <p:blipFill>
            <a:blip r:embed="rId1"/>
            <a:stretch/>
          </p:blipFill>
          <p:spPr>
            <a:xfrm>
              <a:off x="299520" y="2413440"/>
              <a:ext cx="797760" cy="950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2" descr=""/>
            <p:cNvPicPr/>
            <p:nvPr/>
          </p:nvPicPr>
          <p:blipFill>
            <a:blip r:embed="rId2"/>
            <a:stretch/>
          </p:blipFill>
          <p:spPr>
            <a:xfrm>
              <a:off x="10226160" y="4280400"/>
              <a:ext cx="1760760" cy="2151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" name="Rectangle 2"/>
            <p:cNvSpPr/>
            <p:nvPr/>
          </p:nvSpPr>
          <p:spPr>
            <a:xfrm>
              <a:off x="1731240" y="2529000"/>
              <a:ext cx="1681920" cy="7196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Seeing Anything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6" name="Connector: Elbow 1"/>
            <p:cNvSpPr/>
            <p:nvPr/>
          </p:nvSpPr>
          <p:spPr>
            <a:xfrm>
              <a:off x="1731240" y="2089080"/>
              <a:ext cx="840240" cy="438480"/>
            </a:xfrm>
            <a:prstGeom prst="bentConnector2">
              <a:avLst/>
            </a:pr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Rectangle 3"/>
            <p:cNvSpPr/>
            <p:nvPr/>
          </p:nvSpPr>
          <p:spPr>
            <a:xfrm>
              <a:off x="1731240" y="3494880"/>
              <a:ext cx="1681920" cy="719640"/>
            </a:xfrm>
            <a:prstGeom prst="rect">
              <a:avLst/>
            </a:prstGeom>
            <a:noFill/>
            <a:ln>
              <a:solidFill>
                <a:srgbClr val="ff4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Depth Anything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8" name="Connector: Elbow 3"/>
            <p:cNvSpPr/>
            <p:nvPr/>
          </p:nvSpPr>
          <p:spPr>
            <a:xfrm>
              <a:off x="1098360" y="2889360"/>
              <a:ext cx="631080" cy="96444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Straight Arrow Connector 1"/>
            <p:cNvSpPr/>
            <p:nvPr/>
          </p:nvSpPr>
          <p:spPr>
            <a:xfrm>
              <a:off x="1098360" y="2889360"/>
              <a:ext cx="6310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Rectangle 4"/>
            <p:cNvSpPr/>
            <p:nvPr/>
          </p:nvSpPr>
          <p:spPr>
            <a:xfrm>
              <a:off x="3835080" y="2537640"/>
              <a:ext cx="959400" cy="168552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ROI Fusion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" name="Connector: Elbow 4"/>
            <p:cNvSpPr/>
            <p:nvPr/>
          </p:nvSpPr>
          <p:spPr>
            <a:xfrm>
              <a:off x="3414240" y="2889360"/>
              <a:ext cx="419400" cy="4903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2" name="Connector: Elbow 5"/>
            <p:cNvSpPr/>
            <p:nvPr/>
          </p:nvSpPr>
          <p:spPr>
            <a:xfrm flipV="1">
              <a:off x="3414240" y="3379680"/>
              <a:ext cx="419400" cy="4726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3" name="Rectangle 5"/>
            <p:cNvSpPr/>
            <p:nvPr/>
          </p:nvSpPr>
          <p:spPr>
            <a:xfrm>
              <a:off x="5423760" y="1101960"/>
              <a:ext cx="1685880" cy="30132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3D CAD Model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" name="Rectangle 6"/>
            <p:cNvSpPr/>
            <p:nvPr/>
          </p:nvSpPr>
          <p:spPr>
            <a:xfrm>
              <a:off x="6945480" y="4123080"/>
              <a:ext cx="1244160" cy="71244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ICP refinement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" name="Rectangle 9"/>
            <p:cNvSpPr/>
            <p:nvPr/>
          </p:nvSpPr>
          <p:spPr>
            <a:xfrm>
              <a:off x="6844680" y="5220720"/>
              <a:ext cx="1446120" cy="71244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Object Pose estimation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" name="Rectangle 10"/>
            <p:cNvSpPr/>
            <p:nvPr/>
          </p:nvSpPr>
          <p:spPr>
            <a:xfrm>
              <a:off x="8779680" y="5220360"/>
              <a:ext cx="1446120" cy="71244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Grasp planning 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57" name="Picture 3" descr=""/>
            <p:cNvPicPr/>
            <p:nvPr/>
          </p:nvPicPr>
          <p:blipFill>
            <a:blip r:embed="rId3"/>
            <a:stretch/>
          </p:blipFill>
          <p:spPr>
            <a:xfrm>
              <a:off x="8689680" y="1411920"/>
              <a:ext cx="2717280" cy="1795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Picture 5" descr=""/>
            <p:cNvPicPr/>
            <p:nvPr/>
          </p:nvPicPr>
          <p:blipFill>
            <a:blip r:embed="rId4"/>
            <a:stretch/>
          </p:blipFill>
          <p:spPr>
            <a:xfrm>
              <a:off x="3891600" y="699840"/>
              <a:ext cx="1371240" cy="115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9" name="Rectangle 12"/>
            <p:cNvSpPr/>
            <p:nvPr/>
          </p:nvSpPr>
          <p:spPr>
            <a:xfrm>
              <a:off x="4787640" y="2048040"/>
              <a:ext cx="1685880" cy="30132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Blender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0" name="Rectangle 13"/>
            <p:cNvSpPr/>
            <p:nvPr/>
          </p:nvSpPr>
          <p:spPr>
            <a:xfrm>
              <a:off x="6719760" y="2042280"/>
              <a:ext cx="1685880" cy="54360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Partial point clouds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1" name="Rectangle 14"/>
            <p:cNvSpPr/>
            <p:nvPr/>
          </p:nvSpPr>
          <p:spPr>
            <a:xfrm>
              <a:off x="5013720" y="3025440"/>
              <a:ext cx="1244160" cy="71244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Similarity checking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2" name="Rectangle 15"/>
            <p:cNvSpPr/>
            <p:nvPr/>
          </p:nvSpPr>
          <p:spPr>
            <a:xfrm>
              <a:off x="6673680" y="3025440"/>
              <a:ext cx="1787760" cy="71244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Pair wise point feature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3" name="Connector: Elbow 6"/>
            <p:cNvSpPr/>
            <p:nvPr/>
          </p:nvSpPr>
          <p:spPr>
            <a:xfrm rot="5400000">
              <a:off x="5626800" y="1407600"/>
              <a:ext cx="644040" cy="6357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Connector: Elbow 7"/>
            <p:cNvSpPr/>
            <p:nvPr/>
          </p:nvSpPr>
          <p:spPr>
            <a:xfrm flipH="1" rot="16200000">
              <a:off x="6595200" y="1074960"/>
              <a:ext cx="638280" cy="129564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Straight Arrow Connector 2"/>
            <p:cNvSpPr/>
            <p:nvPr/>
          </p:nvSpPr>
          <p:spPr>
            <a:xfrm>
              <a:off x="5630760" y="2349720"/>
              <a:ext cx="4680" cy="675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Straight Arrow Connector 3"/>
            <p:cNvSpPr/>
            <p:nvPr/>
          </p:nvSpPr>
          <p:spPr>
            <a:xfrm>
              <a:off x="7562880" y="2586240"/>
              <a:ext cx="4680" cy="438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Straight Arrow Connector 4"/>
            <p:cNvSpPr/>
            <p:nvPr/>
          </p:nvSpPr>
          <p:spPr>
            <a:xfrm>
              <a:off x="4794840" y="3380760"/>
              <a:ext cx="218520" cy="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Straight Arrow Connector 5"/>
            <p:cNvSpPr/>
            <p:nvPr/>
          </p:nvSpPr>
          <p:spPr>
            <a:xfrm>
              <a:off x="6258240" y="3381840"/>
              <a:ext cx="415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Straight Arrow Connector 6"/>
            <p:cNvSpPr/>
            <p:nvPr/>
          </p:nvSpPr>
          <p:spPr>
            <a:xfrm>
              <a:off x="7567920" y="3738240"/>
              <a:ext cx="360" cy="384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Straight Arrow Connector 8"/>
            <p:cNvSpPr/>
            <p:nvPr/>
          </p:nvSpPr>
          <p:spPr>
            <a:xfrm>
              <a:off x="7567920" y="4835880"/>
              <a:ext cx="360" cy="384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Straight Arrow Connector 9"/>
            <p:cNvSpPr/>
            <p:nvPr/>
          </p:nvSpPr>
          <p:spPr>
            <a:xfrm flipV="1">
              <a:off x="8291160" y="5576040"/>
              <a:ext cx="488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Straight Arrow Connector 10"/>
            <p:cNvSpPr/>
            <p:nvPr/>
          </p:nvSpPr>
          <p:spPr>
            <a:xfrm>
              <a:off x="10226160" y="5576760"/>
              <a:ext cx="719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3" name="Rectangle 16"/>
          <p:cNvSpPr/>
          <p:nvPr/>
        </p:nvSpPr>
        <p:spPr>
          <a:xfrm>
            <a:off x="228600" y="384480"/>
            <a:ext cx="1575720" cy="301320"/>
          </a:xfrm>
          <a:prstGeom prst="rect">
            <a:avLst/>
          </a:prstGeom>
          <a:noFill/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Version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8"/>
          <p:cNvSpPr/>
          <p:nvPr/>
        </p:nvSpPr>
        <p:spPr>
          <a:xfrm>
            <a:off x="153720" y="1937520"/>
            <a:ext cx="1575720" cy="301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Visual prompt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5" name="Group 38"/>
          <p:cNvGrpSpPr/>
          <p:nvPr/>
        </p:nvGrpSpPr>
        <p:grpSpPr>
          <a:xfrm>
            <a:off x="299520" y="699840"/>
            <a:ext cx="11687400" cy="5731920"/>
            <a:chOff x="299520" y="699840"/>
            <a:chExt cx="11687400" cy="5731920"/>
          </a:xfrm>
        </p:grpSpPr>
        <p:pic>
          <p:nvPicPr>
            <p:cNvPr id="76" name="Picture 4" descr=""/>
            <p:cNvPicPr/>
            <p:nvPr/>
          </p:nvPicPr>
          <p:blipFill>
            <a:blip r:embed="rId1"/>
            <a:stretch/>
          </p:blipFill>
          <p:spPr>
            <a:xfrm>
              <a:off x="299520" y="2413440"/>
              <a:ext cx="797760" cy="950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7" name="Picture 6" descr=""/>
            <p:cNvPicPr/>
            <p:nvPr/>
          </p:nvPicPr>
          <p:blipFill>
            <a:blip r:embed="rId2"/>
            <a:stretch/>
          </p:blipFill>
          <p:spPr>
            <a:xfrm>
              <a:off x="10226160" y="4280400"/>
              <a:ext cx="1760760" cy="2151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8" name="Rectangle 7"/>
            <p:cNvSpPr/>
            <p:nvPr/>
          </p:nvSpPr>
          <p:spPr>
            <a:xfrm>
              <a:off x="1731240" y="2529000"/>
              <a:ext cx="1681920" cy="719640"/>
            </a:xfrm>
            <a:prstGeom prst="rect">
              <a:avLst/>
            </a:prstGeom>
            <a:noFill/>
            <a:ln>
              <a:solidFill>
                <a:srgbClr val="ff4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Seei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ng 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Any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thin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g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9" name="Connector: Elbow 10"/>
            <p:cNvSpPr/>
            <p:nvPr/>
          </p:nvSpPr>
          <p:spPr>
            <a:xfrm>
              <a:off x="1731240" y="2089080"/>
              <a:ext cx="840240" cy="438480"/>
            </a:xfrm>
            <a:prstGeom prst="bentConnector2">
              <a:avLst/>
            </a:pr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Rectangle 11"/>
            <p:cNvSpPr/>
            <p:nvPr/>
          </p:nvSpPr>
          <p:spPr>
            <a:xfrm>
              <a:off x="1731240" y="3494880"/>
              <a:ext cx="1681920" cy="7196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DEFOM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Stereo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1" name="Connector: Elbow 12"/>
            <p:cNvSpPr/>
            <p:nvPr/>
          </p:nvSpPr>
          <p:spPr>
            <a:xfrm>
              <a:off x="1098360" y="2889360"/>
              <a:ext cx="631080" cy="96444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Straight Arrow Connector 19"/>
            <p:cNvSpPr/>
            <p:nvPr/>
          </p:nvSpPr>
          <p:spPr>
            <a:xfrm>
              <a:off x="1098360" y="2889360"/>
              <a:ext cx="6310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3" name="Rectangle 20"/>
            <p:cNvSpPr/>
            <p:nvPr/>
          </p:nvSpPr>
          <p:spPr>
            <a:xfrm>
              <a:off x="3835080" y="2537640"/>
              <a:ext cx="959400" cy="16855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R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O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I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 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F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u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s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i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o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4" name="Connector: Elbow 22"/>
            <p:cNvSpPr/>
            <p:nvPr/>
          </p:nvSpPr>
          <p:spPr>
            <a:xfrm>
              <a:off x="3414240" y="2889360"/>
              <a:ext cx="419400" cy="49032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5" name="Connector: Elbow 24"/>
            <p:cNvSpPr/>
            <p:nvPr/>
          </p:nvSpPr>
          <p:spPr>
            <a:xfrm flipV="1">
              <a:off x="3414240" y="3379680"/>
              <a:ext cx="419400" cy="47268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6" name="Rectangle 27"/>
            <p:cNvSpPr/>
            <p:nvPr/>
          </p:nvSpPr>
          <p:spPr>
            <a:xfrm>
              <a:off x="5423760" y="1101960"/>
              <a:ext cx="1685880" cy="30132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3D CAD Model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7" name="Rectangle 28"/>
            <p:cNvSpPr/>
            <p:nvPr/>
          </p:nvSpPr>
          <p:spPr>
            <a:xfrm>
              <a:off x="6945480" y="4123080"/>
              <a:ext cx="1244160" cy="71244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ICP refinement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8" name="Rectangle 35"/>
            <p:cNvSpPr/>
            <p:nvPr/>
          </p:nvSpPr>
          <p:spPr>
            <a:xfrm>
              <a:off x="6844680" y="5220720"/>
              <a:ext cx="1446120" cy="71244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Object Pose estimation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9" name="Rectangle 44"/>
            <p:cNvSpPr/>
            <p:nvPr/>
          </p:nvSpPr>
          <p:spPr>
            <a:xfrm>
              <a:off x="8779680" y="5220360"/>
              <a:ext cx="1446120" cy="71244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Grasp planning 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90" name="Picture 61" descr=""/>
            <p:cNvPicPr/>
            <p:nvPr/>
          </p:nvPicPr>
          <p:blipFill>
            <a:blip r:embed="rId3"/>
            <a:stretch/>
          </p:blipFill>
          <p:spPr>
            <a:xfrm>
              <a:off x="8689680" y="1411920"/>
              <a:ext cx="2717280" cy="1795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Picture 62" descr=""/>
            <p:cNvPicPr/>
            <p:nvPr/>
          </p:nvPicPr>
          <p:blipFill>
            <a:blip r:embed="rId4"/>
            <a:stretch/>
          </p:blipFill>
          <p:spPr>
            <a:xfrm>
              <a:off x="3891600" y="699840"/>
              <a:ext cx="1371240" cy="115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2" name="Rectangle 27"/>
            <p:cNvSpPr/>
            <p:nvPr/>
          </p:nvSpPr>
          <p:spPr>
            <a:xfrm>
              <a:off x="4787640" y="2048040"/>
              <a:ext cx="1685880" cy="301320"/>
            </a:xfrm>
            <a:prstGeom prst="rect">
              <a:avLst/>
            </a:prstGeom>
            <a:noFill/>
            <a:ln>
              <a:solidFill>
                <a:srgbClr val="ff4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Render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3" name="Rectangle 27"/>
            <p:cNvSpPr/>
            <p:nvPr/>
          </p:nvSpPr>
          <p:spPr>
            <a:xfrm>
              <a:off x="6719760" y="2042280"/>
              <a:ext cx="1685880" cy="54360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Partial point clouds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4" name="Rectangle 28"/>
            <p:cNvSpPr/>
            <p:nvPr/>
          </p:nvSpPr>
          <p:spPr>
            <a:xfrm>
              <a:off x="5013720" y="3025440"/>
              <a:ext cx="1244160" cy="7124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Cosine similarity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5" name="Rectangle 28"/>
            <p:cNvSpPr/>
            <p:nvPr/>
          </p:nvSpPr>
          <p:spPr>
            <a:xfrm>
              <a:off x="6673680" y="3025440"/>
              <a:ext cx="1787760" cy="71244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Pair wise point feature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6" name="Connector: Elbow 2"/>
            <p:cNvSpPr/>
            <p:nvPr/>
          </p:nvSpPr>
          <p:spPr>
            <a:xfrm rot="5400000">
              <a:off x="5626800" y="1407600"/>
              <a:ext cx="644040" cy="6357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Connector: Elbow 32"/>
            <p:cNvSpPr/>
            <p:nvPr/>
          </p:nvSpPr>
          <p:spPr>
            <a:xfrm flipH="1" rot="16200000">
              <a:off x="6595200" y="1074960"/>
              <a:ext cx="638280" cy="129564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Straight Arrow Connector 7"/>
            <p:cNvSpPr/>
            <p:nvPr/>
          </p:nvSpPr>
          <p:spPr>
            <a:xfrm>
              <a:off x="5630760" y="2349720"/>
              <a:ext cx="4680" cy="675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Straight Arrow Connector 39"/>
            <p:cNvSpPr/>
            <p:nvPr/>
          </p:nvSpPr>
          <p:spPr>
            <a:xfrm>
              <a:off x="7562880" y="2586240"/>
              <a:ext cx="4680" cy="438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Straight Arrow Connector 14"/>
            <p:cNvSpPr/>
            <p:nvPr/>
          </p:nvSpPr>
          <p:spPr>
            <a:xfrm>
              <a:off x="4794840" y="3380760"/>
              <a:ext cx="218520" cy="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" name="Straight Arrow Connector 16"/>
            <p:cNvSpPr/>
            <p:nvPr/>
          </p:nvSpPr>
          <p:spPr>
            <a:xfrm>
              <a:off x="6258240" y="3381840"/>
              <a:ext cx="415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Straight Arrow Connector 21"/>
            <p:cNvSpPr/>
            <p:nvPr/>
          </p:nvSpPr>
          <p:spPr>
            <a:xfrm>
              <a:off x="7567920" y="3738240"/>
              <a:ext cx="360" cy="384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Straight Arrow Connector 23"/>
            <p:cNvSpPr/>
            <p:nvPr/>
          </p:nvSpPr>
          <p:spPr>
            <a:xfrm>
              <a:off x="7567920" y="4835880"/>
              <a:ext cx="360" cy="384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Straight Arrow Connector 33"/>
            <p:cNvSpPr/>
            <p:nvPr/>
          </p:nvSpPr>
          <p:spPr>
            <a:xfrm flipV="1">
              <a:off x="8291160" y="5576040"/>
              <a:ext cx="488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Straight Arrow Connector 35"/>
            <p:cNvSpPr/>
            <p:nvPr/>
          </p:nvSpPr>
          <p:spPr>
            <a:xfrm>
              <a:off x="10226160" y="5576760"/>
              <a:ext cx="719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6" name="Rectangle 17"/>
          <p:cNvSpPr/>
          <p:nvPr/>
        </p:nvSpPr>
        <p:spPr>
          <a:xfrm>
            <a:off x="228600" y="384480"/>
            <a:ext cx="1575720" cy="301320"/>
          </a:xfrm>
          <a:prstGeom prst="rect">
            <a:avLst/>
          </a:prstGeom>
          <a:noFill/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Version 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LibreOffice/7.3.7.2$Linux_X86_64 LibreOffice_project/30$Build-2</Application>
  <AppVersion>15.0000</AppVersion>
  <Words>28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2025-03-16T13:26:54Z</dcterms:created>
  <dc:creator>Thinh</dc:creator>
  <dc:description/>
  <dc:language>en-US</dc:language>
  <cp:lastModifiedBy/>
  <dcterms:modified xsi:type="dcterms:W3CDTF">2025-04-07T04:13:03Z</dcterms:modified>
  <cp:revision>33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