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5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0" autoAdjust="0"/>
    <p:restoredTop sz="86439" autoAdjust="0"/>
  </p:normalViewPr>
  <p:slideViewPr>
    <p:cSldViewPr>
      <p:cViewPr varScale="1">
        <p:scale>
          <a:sx n="110" d="100"/>
          <a:sy n="110" d="100"/>
        </p:scale>
        <p:origin x="-678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C0725-3E44-4423-83E7-2915057C4631}" type="datetimeFigureOut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7803D-A602-4D22-AAB1-56FA8F4DD9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DFBF-4A4F-4F0A-A30B-A7AC4006B2A9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FC6C-56F7-4EB3-8156-2BA5BEB7C7C3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A70D-D216-412F-8EB9-21C479B3DDF7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2611-9D69-49F5-BBFF-462D605A08FC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4A0-4C7A-4EBD-ACBF-72BE9A039997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3B50-1D06-4957-9DF5-11D3BF00A623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2067-6416-4D7A-BE31-6DE0C0E1AEF0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109-5B0A-4FCC-B814-A3AAA5E8A3AA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D28B-1AD0-4061-8E0E-E527E9924927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39FE-2B04-4E78-9BE8-8C2E5F4E3D42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D8A5-B465-4188-9543-7D35D178D413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ED0E1-6ACF-4D55-95E4-0DBB662E052C}" type="datetime1">
              <a:rPr lang="zh-TW" altLang="en-US" smtClean="0"/>
              <a:pPr/>
              <a:t>2015/3/6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068E2-E4DE-48CD-AFB8-48A23103E0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3131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youtu.be/sQFKjlxw2mw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thon.org/dev/peps/pep-3131/" TargetMode="External"/><Relationship Id="rId3" Type="http://schemas.openxmlformats.org/officeDocument/2006/relationships/hyperlink" Target="http://youtu.be/sQFKjlxw2mw" TargetMode="External"/><Relationship Id="rId7" Type="http://schemas.openxmlformats.org/officeDocument/2006/relationships/hyperlink" Target="https://www.python.org/doc/essays/cp4e/" TargetMode="External"/><Relationship Id="rId2" Type="http://schemas.openxmlformats.org/officeDocument/2006/relationships/hyperlink" Target="https://github.com/renyuanL/pythonTurtleInChinese/tree/master/examples/tcExamples20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google.com/p/zhpy/" TargetMode="External"/><Relationship Id="rId5" Type="http://schemas.openxmlformats.org/officeDocument/2006/relationships/hyperlink" Target="http://www.chinesepython.org/" TargetMode="External"/><Relationship Id="rId4" Type="http://schemas.openxmlformats.org/officeDocument/2006/relationships/hyperlink" Target="https://github.com/renyuanL/pythonTurtleInChine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urtle_graphi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268760"/>
            <a:ext cx="9144000" cy="3240361"/>
          </a:xfrm>
        </p:spPr>
        <p:txBody>
          <a:bodyPr>
            <a:noAutofit/>
          </a:bodyPr>
          <a:lstStyle/>
          <a:p>
            <a:r>
              <a:rPr lang="en-US" altLang="zh-TW" sz="4000" dirty="0" smtClean="0"/>
              <a:t>Python Programming </a:t>
            </a:r>
            <a:br>
              <a:rPr lang="en-US" altLang="zh-TW" sz="4000" dirty="0" smtClean="0"/>
            </a:br>
            <a:r>
              <a:rPr lang="en-US" altLang="zh-TW" sz="4000" dirty="0" smtClean="0"/>
              <a:t>in non-English Language</a:t>
            </a:r>
            <a:br>
              <a:rPr lang="en-US" altLang="zh-TW" sz="4000" dirty="0" smtClean="0"/>
            </a:br>
            <a:r>
              <a:rPr lang="en-US" altLang="zh-TW" sz="4000" dirty="0" smtClean="0"/>
              <a:t>to improve readability </a:t>
            </a:r>
            <a:br>
              <a:rPr lang="en-US" altLang="zh-TW" sz="4000" dirty="0" smtClean="0"/>
            </a:br>
            <a:r>
              <a:rPr lang="en-US" altLang="zh-TW" sz="4000" dirty="0" smtClean="0"/>
              <a:t>for non-native English speaker</a:t>
            </a:r>
            <a:br>
              <a:rPr lang="en-US" altLang="zh-TW" sz="4000" dirty="0" smtClean="0"/>
            </a:b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~ </a:t>
            </a:r>
            <a:r>
              <a:rPr lang="en-US" altLang="zh-TW" sz="4000" b="1" dirty="0" smtClean="0"/>
              <a:t> using </a:t>
            </a:r>
            <a:r>
              <a:rPr lang="en-US" altLang="zh-TW" sz="4000" dirty="0" smtClean="0"/>
              <a:t>a Set of 18 Turtle Demo Programs Translated into Traditional Chinese 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as </a:t>
            </a:r>
            <a:r>
              <a:rPr lang="en-US" altLang="zh-TW" sz="4000" dirty="0" smtClean="0"/>
              <a:t>an Example 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5949280"/>
            <a:ext cx="6400800" cy="720080"/>
          </a:xfrm>
        </p:spPr>
        <p:txBody>
          <a:bodyPr/>
          <a:lstStyle/>
          <a:p>
            <a:r>
              <a:rPr lang="en-US" altLang="zh-TW" dirty="0" err="1" smtClean="0"/>
              <a:t>Renyuan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Lyu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typical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67667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An example from the set of turtle demo programs: </a:t>
            </a:r>
            <a:r>
              <a:rPr lang="en-US" altLang="zh-TW" b="1" dirty="0" smtClean="0">
                <a:solidFill>
                  <a:srgbClr val="0000FF"/>
                </a:solidFill>
              </a:rPr>
              <a:t>yinyang.py</a:t>
            </a:r>
            <a:r>
              <a:rPr lang="en-US" altLang="zh-TW" dirty="0" smtClean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988840"/>
            <a:ext cx="5976664" cy="464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26768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Program Translation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4427984" y="692684"/>
          <a:ext cx="4536504" cy="6048684"/>
        </p:xfrm>
        <a:graphic>
          <a:graphicData uri="http://schemas.openxmlformats.org/drawingml/2006/table">
            <a:tbl>
              <a:tblPr/>
              <a:tblGrid>
                <a:gridCol w="2507569"/>
                <a:gridCol w="2028935"/>
              </a:tblGrid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 dirty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from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turtle </a:t>
                      </a:r>
                      <a:r>
                        <a:rPr lang="en-US" sz="1000" b="1" i="1" kern="0" dirty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import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*</a:t>
                      </a:r>
                      <a:endParaRPr lang="zh-TW" sz="1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from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turtle_tc </a:t>
                      </a: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*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Courier New"/>
                        </a:rPr>
                        <a:t>　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Courier New"/>
                        </a:rPr>
                        <a:t>　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00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yin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radius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color1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color2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):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陰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半徑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顏色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1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顏色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2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):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width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3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筆寬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3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color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kern="0">
                          <a:solidFill>
                            <a:srgbClr val="0091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"black"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color1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顏色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黑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顏色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1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begin_fill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開始填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circle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radius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/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2.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180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畫圓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半徑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/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2.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180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circle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radius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180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畫圓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半徑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180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left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180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左轉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180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circle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(-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radius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/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2.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180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畫圓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(-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半徑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/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2.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180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end_fill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結束填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left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90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左轉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90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up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提筆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forward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radius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*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0.35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前進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半徑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*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0.35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right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90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右轉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90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down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下筆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color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color1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color2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顏色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顏色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1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顏色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2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begin_fill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開始填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circle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radius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*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0.15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畫圓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半徑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*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0.15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end_fill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結束填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left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90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左轉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90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up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提筆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backward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radius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*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0.35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後退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半徑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*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0.35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down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下筆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left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90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左轉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90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Courier New"/>
                        </a:rPr>
                        <a:t>　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Courier New"/>
                        </a:rPr>
                        <a:t>　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00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main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主函數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reset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重設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yin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200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91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"black"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91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"white"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陰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200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黑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白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yin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200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91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"white"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91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"black"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陰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200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白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黑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ht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藏龜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return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91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"Done!"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return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91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"</a:t>
                      </a:r>
                      <a:r>
                        <a:rPr lang="zh-TW" sz="1000" kern="0">
                          <a:solidFill>
                            <a:srgbClr val="0091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完成！</a:t>
                      </a:r>
                      <a:r>
                        <a:rPr lang="en-US" sz="1000" kern="0">
                          <a:solidFill>
                            <a:srgbClr val="0091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"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Courier New"/>
                        </a:rPr>
                        <a:t>　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Courier New"/>
                        </a:rPr>
                        <a:t>　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if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__name__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'__main__'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: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if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__name__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'__main__'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: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main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主函數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mainloop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主迴圈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0667" marR="106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4294967295"/>
          </p:nvPr>
        </p:nvSpPr>
        <p:spPr>
          <a:xfrm>
            <a:off x="457200" y="1816224"/>
            <a:ext cx="3538736" cy="3556992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Is that possible we </a:t>
            </a:r>
            <a:r>
              <a:rPr lang="en-US" altLang="zh-TW" dirty="0" smtClean="0">
                <a:solidFill>
                  <a:srgbClr val="FF0000"/>
                </a:solidFill>
              </a:rPr>
              <a:t>translate</a:t>
            </a:r>
            <a:r>
              <a:rPr lang="en-US" altLang="zh-TW" dirty="0" smtClean="0"/>
              <a:t> those beautiful and well-coded programs from one language into the other one, e.g., from English into traditional Chinese?</a:t>
            </a:r>
          </a:p>
          <a:p>
            <a:r>
              <a:rPr lang="en-US" altLang="zh-TW" dirty="0" smtClean="0"/>
              <a:t>Although pure English programs are globally readable, the </a:t>
            </a:r>
            <a:r>
              <a:rPr lang="en-US" altLang="zh-TW" dirty="0" smtClean="0">
                <a:solidFill>
                  <a:srgbClr val="FF0000"/>
                </a:solidFill>
              </a:rPr>
              <a:t>Chinese programs </a:t>
            </a:r>
            <a:r>
              <a:rPr lang="en-US" altLang="zh-TW" dirty="0" smtClean="0"/>
              <a:t>are obviously </a:t>
            </a:r>
            <a:r>
              <a:rPr lang="en-US" altLang="zh-TW" dirty="0" smtClean="0">
                <a:solidFill>
                  <a:srgbClr val="FF0000"/>
                </a:solidFill>
              </a:rPr>
              <a:t>more readable </a:t>
            </a:r>
            <a:r>
              <a:rPr lang="en-US" altLang="zh-TW" dirty="0" smtClean="0"/>
              <a:t>for those who speak Chinese as their native language.</a:t>
            </a:r>
          </a:p>
        </p:txBody>
      </p:sp>
      <p:pic>
        <p:nvPicPr>
          <p:cNvPr id="7" name="圖片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5301208"/>
            <a:ext cx="1323975" cy="130492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Readability counts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4834880" cy="1684783"/>
          </a:xfrm>
        </p:spPr>
        <p:txBody>
          <a:bodyPr/>
          <a:lstStyle/>
          <a:p>
            <a:r>
              <a:rPr lang="en-US" altLang="zh-TW" dirty="0" smtClean="0"/>
              <a:t>Anybody remember this?</a:t>
            </a:r>
          </a:p>
          <a:p>
            <a:pPr lvl="2"/>
            <a:r>
              <a:rPr lang="en-US" altLang="zh-TW" dirty="0" smtClean="0"/>
              <a:t>If you do not, please …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2699792" y="2483024"/>
            <a:ext cx="542328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1" i="1" u="none" strike="noStrike" cap="none" normalizeH="0" baseline="0" dirty="0" smtClean="0">
                <a:ln>
                  <a:noFill/>
                </a:ln>
                <a:solidFill>
                  <a:srgbClr val="E7790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import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this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The Zen of Python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by Tim Peters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Beautiful </a:t>
            </a:r>
            <a:r>
              <a:rPr kumimoji="1" lang="en-US" altLang="zh-TW" sz="200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is</a:t>
            </a:r>
            <a:r>
              <a:rPr kumimoji="1" lang="en-US" altLang="zh-TW" sz="200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better than ugly.</a:t>
            </a:r>
            <a:endParaRPr kumimoji="1" lang="en-US" altLang="zh-TW" sz="200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Explicit </a:t>
            </a:r>
            <a:r>
              <a:rPr kumimoji="1" lang="en-US" altLang="zh-TW" sz="200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is</a:t>
            </a:r>
            <a:r>
              <a:rPr kumimoji="1" lang="en-US" altLang="zh-TW" sz="200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better than implicit.</a:t>
            </a:r>
            <a:endParaRPr kumimoji="1" lang="en-US" altLang="zh-TW" sz="200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Simple </a:t>
            </a:r>
            <a:r>
              <a:rPr kumimoji="1" lang="en-US" altLang="zh-TW" sz="200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is</a:t>
            </a:r>
            <a:r>
              <a:rPr kumimoji="1" lang="en-US" altLang="zh-TW" sz="200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better than complex.</a:t>
            </a:r>
            <a:endParaRPr kumimoji="1" lang="en-US" altLang="zh-TW" sz="200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Complex </a:t>
            </a:r>
            <a:r>
              <a:rPr kumimoji="1" lang="en-US" altLang="zh-TW" sz="200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is</a:t>
            </a:r>
            <a:r>
              <a:rPr kumimoji="1" lang="en-US" altLang="zh-TW" sz="200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better than complicated.</a:t>
            </a:r>
            <a:endParaRPr kumimoji="1" lang="en-US" altLang="zh-TW" sz="200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Flat </a:t>
            </a:r>
            <a:r>
              <a:rPr kumimoji="1" lang="en-US" altLang="zh-TW" sz="200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is</a:t>
            </a:r>
            <a:r>
              <a:rPr kumimoji="1" lang="en-US" altLang="zh-TW" sz="200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better than nested.</a:t>
            </a:r>
            <a:endParaRPr kumimoji="1" lang="en-US" altLang="zh-TW" sz="200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Sparse </a:t>
            </a:r>
            <a:r>
              <a:rPr kumimoji="1" lang="en-US" altLang="zh-TW" sz="200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is</a:t>
            </a:r>
            <a:r>
              <a:rPr kumimoji="1" lang="en-US" altLang="zh-TW" sz="200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better than dense.</a:t>
            </a:r>
            <a:endParaRPr kumimoji="1" lang="en-US" altLang="zh-TW" sz="200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Readability counts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...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...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&gt;&gt;&gt;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Readability really Counts,…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Then, what can be competent to write  programs in your own </a:t>
            </a:r>
            <a:r>
              <a:rPr lang="en-US" altLang="zh-TW" dirty="0" smtClean="0">
                <a:solidFill>
                  <a:srgbClr val="FF0000"/>
                </a:solidFill>
              </a:rPr>
              <a:t>native or primarily educational </a:t>
            </a:r>
            <a:r>
              <a:rPr lang="en-US" altLang="zh-TW" dirty="0" smtClean="0"/>
              <a:t>language (if it is allowed) !</a:t>
            </a:r>
          </a:p>
          <a:p>
            <a:r>
              <a:rPr lang="en-US" altLang="zh-TW" dirty="0" smtClean="0"/>
              <a:t>It is indeed much </a:t>
            </a:r>
            <a:r>
              <a:rPr lang="en-US" altLang="zh-TW" dirty="0" smtClean="0">
                <a:solidFill>
                  <a:srgbClr val="FF0000"/>
                </a:solidFill>
              </a:rPr>
              <a:t>more readable </a:t>
            </a:r>
            <a:r>
              <a:rPr lang="en-US" altLang="zh-TW" dirty="0" smtClean="0"/>
              <a:t>for most your friends using the same language, and even for yourself,</a:t>
            </a:r>
          </a:p>
          <a:p>
            <a:pPr lvl="4"/>
            <a:endParaRPr lang="en-US" altLang="zh-TW" dirty="0" smtClean="0"/>
          </a:p>
          <a:p>
            <a:pPr lvl="6">
              <a:buNone/>
            </a:pPr>
            <a:r>
              <a:rPr lang="en-US" altLang="zh-TW" sz="3200" dirty="0">
                <a:solidFill>
                  <a:srgbClr val="0000FF"/>
                </a:solidFill>
              </a:rPr>
              <a:t>B</a:t>
            </a:r>
            <a:r>
              <a:rPr lang="en-US" altLang="zh-TW" sz="3200" dirty="0" smtClean="0">
                <a:solidFill>
                  <a:srgbClr val="0000FF"/>
                </a:solidFill>
              </a:rPr>
              <a:t>elieve me!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Translation of the whole set </a:t>
            </a:r>
            <a:br>
              <a:rPr lang="en-US" altLang="zh-TW" dirty="0" smtClean="0"/>
            </a:br>
            <a:r>
              <a:rPr lang="en-US" altLang="zh-TW" dirty="0" smtClean="0"/>
              <a:t>of 18 Turtle Demo programs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642507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52936"/>
            <a:ext cx="6188219" cy="375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File list of the whole </a:t>
            </a:r>
            <a:r>
              <a:rPr lang="en-US" altLang="zh-TW" dirty="0" smtClean="0"/>
              <a:t>set </a:t>
            </a:r>
            <a:br>
              <a:rPr lang="en-US" altLang="zh-TW" dirty="0" smtClean="0"/>
            </a:br>
            <a:r>
              <a:rPr lang="en-US" altLang="zh-TW" dirty="0" smtClean="0"/>
              <a:t>of 18 programs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2267744" y="1648492"/>
          <a:ext cx="4752528" cy="4948860"/>
        </p:xfrm>
        <a:graphic>
          <a:graphicData uri="http://schemas.openxmlformats.org/drawingml/2006/table">
            <a:tbl>
              <a:tblPr/>
              <a:tblGrid>
                <a:gridCol w="4048450"/>
                <a:gridCol w="704078"/>
              </a:tblGrid>
              <a:tr h="3946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kern="0" dirty="0" smtClea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File</a:t>
                      </a:r>
                      <a:r>
                        <a:rPr lang="en-US" altLang="zh-TW" sz="1400" kern="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 path @ Windows</a:t>
                      </a:r>
                      <a:endParaRPr lang="zh-TW" sz="1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kern="0" dirty="0" smtClea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Line</a:t>
                      </a:r>
                      <a:r>
                        <a:rPr lang="en-US" altLang="zh-TW" sz="1400" kern="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 number</a:t>
                      </a:r>
                      <a:endParaRPr lang="zh-TW" sz="1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61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C:\Python34\Lib\turtledemo\bytedesign.py </a:t>
                      </a:r>
                      <a:endParaRPr lang="zh-TW" sz="1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163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1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C:\Python34\Lib\turtledemo\chaos.py 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60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1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C:\Python34\Lib\turtledemo\clock.py 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133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1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C:\Python34\Lib\turtledemo\colormixer.py 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59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1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C:\Python34\Lib\turtledemo\forest.py 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109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1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C:\Python34\Lib\turtledemo\fractalcurves.py 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139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1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C:\Python34\Lib\turtledemo\lindenmayer.py 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120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1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C:\Python34\Lib\turtledemo\minimal_hanoi.py 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80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1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C:\Python34\Lib\turtledemo\nim.py 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227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1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C:\Python34\Lib\turtledemo\paint.py 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55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1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C:\Python34\Lib\turtledemo\peace.py 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62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1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C:\Python34\Lib\turtledemo\penrose.py 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182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1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C:\Python34\Lib\turtledemo\planet_and_moon.py 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113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1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C:\Python34\Lib\turtledemo\round_dance.py 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87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1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C:\Python34\Lib\turtledemo\tree.py 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64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1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C:\Python34\Lib\turtledemo\two_canvases.py 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55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1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C:\Python34\Lib\turtledemo\wikipedia.py 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66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1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C:\Python34\Lib\turtledemo\yinyang.py 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50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1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　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　</a:t>
                      </a:r>
                      <a:endParaRPr lang="zh-TW" sz="1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1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kern="0" dirty="0" smtClea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Total</a:t>
                      </a:r>
                      <a:r>
                        <a:rPr lang="en-US" altLang="zh-TW" sz="1400" kern="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 line number</a:t>
                      </a:r>
                      <a:endParaRPr lang="zh-TW" sz="1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新細明體"/>
                          <a:ea typeface="新細明體"/>
                          <a:cs typeface="新細明體"/>
                        </a:rPr>
                        <a:t>1824</a:t>
                      </a:r>
                      <a:endParaRPr lang="zh-TW" sz="1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Inside the turtle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748680"/>
          </a:xfrm>
        </p:spPr>
        <p:txBody>
          <a:bodyPr/>
          <a:lstStyle/>
          <a:p>
            <a:r>
              <a:rPr lang="en-US" altLang="zh-TW" dirty="0" smtClean="0"/>
              <a:t>The class diagram of the turtle module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72008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604664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A simplified class diagram with numbers of methods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6552728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of the turtle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File path (@ Windows)</a:t>
            </a:r>
          </a:p>
          <a:p>
            <a:pPr lvl="1"/>
            <a:r>
              <a:rPr lang="en-US" altLang="zh-TW" dirty="0" smtClean="0"/>
              <a:t>C</a:t>
            </a:r>
            <a:r>
              <a:rPr lang="en-US" altLang="zh-TW" dirty="0"/>
              <a:t>:\</a:t>
            </a:r>
            <a:r>
              <a:rPr lang="en-US" altLang="zh-TW" dirty="0" smtClean="0"/>
              <a:t>Python34\Lib\turtle.py</a:t>
            </a:r>
            <a:endParaRPr lang="en-US" altLang="zh-TW" dirty="0"/>
          </a:p>
          <a:p>
            <a:r>
              <a:rPr lang="en-US" altLang="zh-TW" dirty="0" smtClean="0"/>
              <a:t>Number of lines in source code</a:t>
            </a:r>
          </a:p>
          <a:p>
            <a:pPr lvl="1"/>
            <a:r>
              <a:rPr lang="en-US" altLang="zh-TW" dirty="0" smtClean="0"/>
              <a:t>About </a:t>
            </a:r>
            <a:r>
              <a:rPr lang="en-US" altLang="zh-TW" dirty="0"/>
              <a:t>4000 </a:t>
            </a:r>
          </a:p>
          <a:p>
            <a:pPr lvl="1"/>
            <a:r>
              <a:rPr lang="en-US" altLang="zh-TW" dirty="0" smtClean="0"/>
              <a:t>Rank 2 </a:t>
            </a:r>
            <a:r>
              <a:rPr lang="en-US" altLang="zh-TW" dirty="0" smtClean="0"/>
              <a:t>out of</a:t>
            </a:r>
            <a:r>
              <a:rPr lang="en-US" altLang="zh-TW" dirty="0" smtClean="0"/>
              <a:t> 160 python </a:t>
            </a:r>
            <a:r>
              <a:rPr lang="en-US" altLang="zh-TW" dirty="0" smtClean="0"/>
              <a:t>files in the standard library</a:t>
            </a:r>
          </a:p>
          <a:p>
            <a:r>
              <a:rPr lang="en-US" altLang="zh-TW" dirty="0" smtClean="0"/>
              <a:t>2 major classes:</a:t>
            </a:r>
          </a:p>
          <a:p>
            <a:pPr lvl="1"/>
            <a:r>
              <a:rPr lang="en-US" altLang="zh-TW" dirty="0" smtClean="0"/>
              <a:t>Turtle</a:t>
            </a:r>
          </a:p>
          <a:p>
            <a:pPr lvl="2"/>
            <a:r>
              <a:rPr lang="en-US" altLang="zh-TW" dirty="0" smtClean="0"/>
              <a:t>About 80 methods</a:t>
            </a:r>
          </a:p>
          <a:p>
            <a:pPr lvl="2"/>
            <a:r>
              <a:rPr lang="en-US" altLang="zh-TW" dirty="0" smtClean="0"/>
              <a:t>E.g., </a:t>
            </a:r>
            <a:r>
              <a:rPr lang="en-US" altLang="zh-TW" b="1" dirty="0"/>
              <a:t>forward </a:t>
            </a:r>
            <a:r>
              <a:rPr lang="en-US" altLang="zh-TW" b="1" dirty="0" smtClean="0"/>
              <a:t>, </a:t>
            </a:r>
            <a:r>
              <a:rPr lang="en-US" altLang="zh-TW" b="1" dirty="0"/>
              <a:t>backward </a:t>
            </a:r>
            <a:r>
              <a:rPr lang="en-US" altLang="zh-TW" b="1" dirty="0" smtClean="0"/>
              <a:t>, </a:t>
            </a:r>
            <a:r>
              <a:rPr lang="en-US" altLang="zh-TW" b="1" dirty="0"/>
              <a:t>left </a:t>
            </a:r>
            <a:r>
              <a:rPr lang="en-US" altLang="zh-TW" b="1" dirty="0" smtClean="0"/>
              <a:t>, </a:t>
            </a:r>
            <a:r>
              <a:rPr lang="en-US" altLang="zh-TW" b="1" dirty="0"/>
              <a:t>right </a:t>
            </a:r>
            <a:r>
              <a:rPr lang="en-US" altLang="zh-TW" b="1" dirty="0" smtClean="0"/>
              <a:t>, 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Screen</a:t>
            </a:r>
          </a:p>
          <a:p>
            <a:pPr lvl="2"/>
            <a:r>
              <a:rPr lang="en-US" altLang="zh-TW" dirty="0" smtClean="0"/>
              <a:t>About 30 methods</a:t>
            </a:r>
          </a:p>
          <a:p>
            <a:pPr lvl="2"/>
            <a:r>
              <a:rPr lang="en-US" altLang="zh-TW" dirty="0" smtClean="0"/>
              <a:t>E.g., </a:t>
            </a:r>
            <a:r>
              <a:rPr lang="en-US" altLang="zh-TW" b="1" dirty="0" err="1" smtClean="0"/>
              <a:t>addshape</a:t>
            </a:r>
            <a:r>
              <a:rPr lang="en-US" altLang="zh-TW" b="1" dirty="0" smtClean="0"/>
              <a:t>, </a:t>
            </a:r>
            <a:r>
              <a:rPr lang="en-US" altLang="zh-TW" b="1" dirty="0" err="1" smtClean="0"/>
              <a:t>bgcolor</a:t>
            </a:r>
            <a:r>
              <a:rPr lang="en-US" altLang="zh-TW" b="1" dirty="0" smtClean="0"/>
              <a:t>, </a:t>
            </a:r>
            <a:r>
              <a:rPr lang="en-US" altLang="zh-TW" b="1" dirty="0" err="1" smtClean="0"/>
              <a:t>bgpic</a:t>
            </a:r>
            <a:r>
              <a:rPr lang="en-US" altLang="zh-TW" b="1" dirty="0" smtClean="0"/>
              <a:t>, </a:t>
            </a:r>
            <a:r>
              <a:rPr lang="en-US" altLang="zh-TW" b="1" dirty="0" err="1" smtClean="0"/>
              <a:t>clearscreen</a:t>
            </a:r>
            <a:r>
              <a:rPr lang="en-US" altLang="zh-TW" b="1" dirty="0" smtClean="0"/>
              <a:t>, … </a:t>
            </a:r>
          </a:p>
          <a:p>
            <a:r>
              <a:rPr lang="en-US" altLang="zh-TW" b="1" dirty="0" smtClean="0"/>
              <a:t>Top-level functions</a:t>
            </a:r>
          </a:p>
          <a:p>
            <a:pPr lvl="1"/>
            <a:r>
              <a:rPr lang="en-US" altLang="zh-TW" dirty="0" smtClean="0"/>
              <a:t>All methods from class Turtle and class Screen are redefine as the top-level functions with a default turtle and screen objects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Alias of the turtle module </a:t>
            </a:r>
            <a:br>
              <a:rPr lang="en-US" altLang="zh-TW" dirty="0" smtClean="0"/>
            </a:br>
            <a:r>
              <a:rPr lang="en-US" altLang="zh-TW" dirty="0" smtClean="0"/>
              <a:t>in traditional Chinese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60"/>
          </a:xfrm>
        </p:spPr>
        <p:txBody>
          <a:bodyPr/>
          <a:lstStyle/>
          <a:p>
            <a:r>
              <a:rPr lang="en-US" altLang="zh-TW" dirty="0" smtClean="0"/>
              <a:t>Upon the original turtle module, </a:t>
            </a:r>
            <a:r>
              <a:rPr lang="en-US" altLang="zh-TW" dirty="0" smtClean="0">
                <a:solidFill>
                  <a:srgbClr val="FF0000"/>
                </a:solidFill>
              </a:rPr>
              <a:t>turtle.py</a:t>
            </a:r>
            <a:r>
              <a:rPr lang="en-US" altLang="zh-TW" dirty="0" smtClean="0"/>
              <a:t>, we create an associated module called </a:t>
            </a:r>
            <a:r>
              <a:rPr lang="en-US" altLang="zh-TW" dirty="0" smtClean="0">
                <a:solidFill>
                  <a:srgbClr val="0000FF"/>
                </a:solidFill>
              </a:rPr>
              <a:t>turtle_tc.py</a:t>
            </a:r>
            <a:r>
              <a:rPr lang="en-US" altLang="zh-TW" dirty="0" smtClean="0"/>
              <a:t>, which provides the alias in traditional Chinese (thus the subscript “</a:t>
            </a:r>
            <a:r>
              <a:rPr lang="en-US" altLang="zh-TW" dirty="0" smtClean="0">
                <a:solidFill>
                  <a:srgbClr val="0000FF"/>
                </a:solidFill>
              </a:rPr>
              <a:t>_</a:t>
            </a:r>
            <a:r>
              <a:rPr lang="en-US" altLang="zh-TW" dirty="0" err="1" smtClean="0">
                <a:solidFill>
                  <a:srgbClr val="0000FF"/>
                </a:solidFill>
              </a:rPr>
              <a:t>tc</a:t>
            </a:r>
            <a:r>
              <a:rPr lang="en-US" altLang="zh-TW" dirty="0" smtClean="0"/>
              <a:t>” being used) for almost all identifiers (names) in turtle.py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motivation was partially from 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00FF"/>
                </a:solidFill>
              </a:rPr>
              <a:t>PEP 3131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Python code is written by many people in the world who are not familiar with the English language, or even well-acquainted with the Latin writing system. </a:t>
            </a:r>
          </a:p>
          <a:p>
            <a:r>
              <a:rPr lang="en-US" altLang="zh-TW" dirty="0" smtClean="0"/>
              <a:t>Such developers often desire </a:t>
            </a:r>
            <a:r>
              <a:rPr lang="en-US" altLang="zh-TW" b="1" i="1" dirty="0" smtClean="0"/>
              <a:t>to define classes and functions with names in their native languages</a:t>
            </a:r>
            <a:r>
              <a:rPr lang="en-US" altLang="zh-TW" dirty="0" smtClean="0"/>
              <a:t>, rather than having to come up with an (often incorrect) English translation of the concept they want to name. </a:t>
            </a:r>
          </a:p>
          <a:p>
            <a:r>
              <a:rPr lang="en-US" altLang="zh-TW" dirty="0" smtClean="0"/>
              <a:t>By using identifiers in their native language, </a:t>
            </a:r>
            <a:r>
              <a:rPr lang="en-US" altLang="zh-TW" b="1" i="1" dirty="0" smtClean="0"/>
              <a:t>code clarity and maintainability</a:t>
            </a:r>
            <a:r>
              <a:rPr lang="en-US" altLang="zh-TW" dirty="0" smtClean="0"/>
              <a:t> of the code among speakers of that language improves. </a:t>
            </a:r>
          </a:p>
          <a:p>
            <a:r>
              <a:rPr lang="en-US" altLang="zh-TW" dirty="0" smtClean="0"/>
              <a:t>For some languages, common transliteration systems exist (in particular, for the Latin-based writing systems); </a:t>
            </a:r>
            <a:r>
              <a:rPr lang="en-US" altLang="zh-TW" dirty="0"/>
              <a:t>f</a:t>
            </a:r>
            <a:r>
              <a:rPr lang="en-US" altLang="zh-TW" dirty="0" smtClean="0"/>
              <a:t>or other languages, users have larger difficulties to use Latin to write their native words.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Original from: [</a:t>
            </a:r>
            <a:r>
              <a:rPr lang="en-US" altLang="zh-TW" u="sng" dirty="0" smtClean="0">
                <a:hlinkClick r:id="rId2"/>
              </a:rPr>
              <a:t>https://www.python.org/dev/peps/pep-3131/</a:t>
            </a:r>
            <a:r>
              <a:rPr lang="en-US" altLang="zh-TW" u="sng" dirty="0" smtClean="0"/>
              <a:t>]</a:t>
            </a:r>
            <a:endParaRPr lang="zh-TW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lias identifiers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755576" y="2636912"/>
          <a:ext cx="2471936" cy="3981450"/>
        </p:xfrm>
        <a:graphic>
          <a:graphicData uri="http://schemas.openxmlformats.org/drawingml/2006/table">
            <a:tbl>
              <a:tblPr/>
              <a:tblGrid>
                <a:gridCol w="2471936"/>
              </a:tblGrid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龜幕基類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TurtleScreenBase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烏龜螢幕地基類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TurtleScreenBase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龜幕類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TurtleScreen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烏龜螢幕類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TurtleScreen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龜行類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TNavigator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烏龜航行類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TNavigator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龜筆類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TPen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烏龜畫筆類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TPen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原龜類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RawTurtle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粗龜類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RawTurtle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原生龜類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RawTurtle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_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幕類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_Screen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_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螢幕類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_Screen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幕類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Screen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螢幕類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Screen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開幕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Screen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龜類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Turtle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烏龜類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Turtle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zh-TW" sz="12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20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707904" y="2708920"/>
          <a:ext cx="2903984" cy="2534022"/>
        </p:xfrm>
        <a:graphic>
          <a:graphicData uri="http://schemas.openxmlformats.org/drawingml/2006/table">
            <a:tbl>
              <a:tblPr/>
              <a:tblGrid>
                <a:gridCol w="2903984"/>
              </a:tblGrid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 dirty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class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00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TurtleScreen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TurtleScreenBase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):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Courier New"/>
                        </a:rPr>
                        <a:t>　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加形狀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addshape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背景色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bgcolor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背景圖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bgpic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清除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clear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清除幕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clearscreen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色模式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colormode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延遲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delay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取畫布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getcanvas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: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: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092280" y="1772816"/>
          <a:ext cx="1751856" cy="2095500"/>
        </p:xfrm>
        <a:graphic>
          <a:graphicData uri="http://schemas.openxmlformats.org/drawingml/2006/table">
            <a:tbl>
              <a:tblPr/>
              <a:tblGrid>
                <a:gridCol w="1751856"/>
              </a:tblGrid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 dirty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class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00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TPen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object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):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Courier New"/>
                        </a:rPr>
                        <a:t>　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筆粗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pensize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筆粗細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pensize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筆大小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pensize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筆寬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width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寬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width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提筆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penup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下筆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pendown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: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876256" y="4077072"/>
          <a:ext cx="2088232" cy="2305050"/>
        </p:xfrm>
        <a:graphic>
          <a:graphicData uri="http://schemas.openxmlformats.org/drawingml/2006/table">
            <a:tbl>
              <a:tblPr/>
              <a:tblGrid>
                <a:gridCol w="2088232"/>
              </a:tblGrid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 dirty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class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00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TNavigator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object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):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Courier New"/>
                        </a:rPr>
                        <a:t>　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重設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reset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前進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forward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後退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back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右轉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right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左轉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left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位置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pos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前往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goto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: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zh-TW" sz="12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文字版面配置區 9"/>
          <p:cNvSpPr>
            <a:spLocks noGrp="1"/>
          </p:cNvSpPr>
          <p:nvPr>
            <p:ph type="body" idx="4294967295"/>
          </p:nvPr>
        </p:nvSpPr>
        <p:spPr>
          <a:xfrm>
            <a:off x="467544" y="1484784"/>
            <a:ext cx="6552728" cy="964704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A partial list of the alias identifiers within classes in turtle.py in traditional Chinese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1691680" y="3068960"/>
          <a:ext cx="1607840" cy="2900536"/>
        </p:xfrm>
        <a:graphic>
          <a:graphicData uri="http://schemas.openxmlformats.org/drawingml/2006/table">
            <a:tbl>
              <a:tblPr/>
              <a:tblGrid>
                <a:gridCol w="1607840"/>
              </a:tblGrid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 dirty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x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座標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00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y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座標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下筆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 dirty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下筆嗎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下筆狀態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9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位置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傾斜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傾斜角度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前往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前進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半徑數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去到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點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 dirty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龜大小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21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72000" y="2996952"/>
          <a:ext cx="1679848" cy="3594720"/>
        </p:xfrm>
        <a:graphic>
          <a:graphicData uri="http://schemas.openxmlformats.org/drawingml/2006/table">
            <a:tbl>
              <a:tblPr/>
              <a:tblGrid>
                <a:gridCol w="1679848"/>
              </a:tblGrid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 dirty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主迴圈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做完了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再見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加形狀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9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取幕寬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取幕高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取形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取形狀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取畫布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取龜列表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 dirty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在幕點擊時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重設所有龜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閉幕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離開在點擊時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點擊</a:t>
                      </a:r>
                      <a:r>
                        <a:rPr lang="en-US" sz="1000" b="1" kern="0">
                          <a:solidFill>
                            <a:srgbClr val="00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X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結束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龜列表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i="1" kern="0" dirty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def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龜群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...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字版面配置區 6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435280" cy="1180727"/>
          </a:xfrm>
        </p:spPr>
        <p:txBody>
          <a:bodyPr/>
          <a:lstStyle/>
          <a:p>
            <a:r>
              <a:rPr lang="en-US" altLang="zh-TW" dirty="0" smtClean="0"/>
              <a:t>A partial list of the alias identifiers in top-level functions  within turtle.py in traditional Chinese</a:t>
            </a:r>
            <a:endParaRPr lang="zh-TW" altLang="en-US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96752"/>
            <a:ext cx="8208912" cy="1252736"/>
          </a:xfrm>
        </p:spPr>
        <p:txBody>
          <a:bodyPr/>
          <a:lstStyle/>
          <a:p>
            <a:r>
              <a:rPr lang="en-US" altLang="zh-TW" dirty="0" smtClean="0"/>
              <a:t>A document file to provide the function of on-line help in Chinese.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22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11760" y="2420888"/>
          <a:ext cx="4392488" cy="4064000"/>
        </p:xfrm>
        <a:graphic>
          <a:graphicData uri="http://schemas.openxmlformats.org/drawingml/2006/table">
            <a:tbl>
              <a:tblPr/>
              <a:tblGrid>
                <a:gridCol w="4392488"/>
              </a:tblGrid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&gt;&gt;&gt;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help</a:t>
                      </a:r>
                      <a:r>
                        <a:rPr lang="en-US" sz="12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前進</a:t>
                      </a:r>
                      <a:r>
                        <a:rPr lang="en-US" sz="12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241" marR="17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Help on function 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前進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Courier New"/>
                          <a:cs typeface="Times New Roman"/>
                        </a:rPr>
                        <a:t> </a:t>
                      </a:r>
                      <a:r>
                        <a:rPr lang="en-US" sz="12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in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module turtle_tc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: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241" marR="17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前進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distance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241" marR="17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『</a:t>
                      </a:r>
                      <a:r>
                        <a:rPr lang="en-US" sz="12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0053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中文說明』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241" marR="17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龜前進指定的距離。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241" marR="17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        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別名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: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前進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Courier New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|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forward 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|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fd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241" marR="17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        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參數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: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241" marR="17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        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距離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distance 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-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一個數字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整數或浮點數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241" marR="17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        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龜前進指定的距離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往龜的頭之方向。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241" marR="17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        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示例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物件名為「小龜」的實例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):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241" marR="17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&gt;&gt;&gt;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200" b="1" i="1" kern="0" dirty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from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turtle_tc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200" b="1" i="1" kern="0" dirty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import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*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241" marR="17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        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&gt;&gt;&gt;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小龜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龜類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241" marR="17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        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&gt;&gt;&gt;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小龜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位置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241" marR="17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        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2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0.00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2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0.00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241" marR="17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        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&gt;&gt;&gt;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小龜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前進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2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25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241" marR="17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        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&gt;&gt;&gt;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小龜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位置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241" marR="17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        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2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25.00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2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0.00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241" marR="17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        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&gt;&gt;&gt;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小龜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前進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(-</a:t>
                      </a:r>
                      <a:r>
                        <a:rPr lang="en-US" sz="12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75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241" marR="17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        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&gt;&gt;&gt;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小龜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</a:t>
                      </a:r>
                      <a:r>
                        <a:rPr lang="zh-TW" sz="12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位置</a:t>
                      </a:r>
                      <a:r>
                        <a:rPr lang="en-US" sz="12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241" marR="17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(-</a:t>
                      </a:r>
                      <a:r>
                        <a:rPr lang="en-US" sz="1200" b="1" kern="0" dirty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50.00</a:t>
                      </a:r>
                      <a:r>
                        <a:rPr lang="en-US" sz="12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200" b="1" kern="0" dirty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0.00</a:t>
                      </a:r>
                      <a:r>
                        <a:rPr lang="en-US" sz="12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241" marR="17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http://youtu.be/sQFKjlxw2mw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276872"/>
            <a:ext cx="6992901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We teach Reading, Writing, and Arithmetic  to kids in  our </a:t>
            </a:r>
            <a:r>
              <a:rPr lang="en-US" altLang="zh-TW" dirty="0" smtClean="0">
                <a:solidFill>
                  <a:srgbClr val="FF0000"/>
                </a:solidFill>
              </a:rPr>
              <a:t>native</a:t>
            </a:r>
            <a:r>
              <a:rPr lang="en-US" altLang="zh-TW" dirty="0" smtClean="0"/>
              <a:t> or official languages, which are usually </a:t>
            </a:r>
            <a:r>
              <a:rPr lang="en-US" altLang="zh-TW" dirty="0" smtClean="0">
                <a:solidFill>
                  <a:srgbClr val="FF0000"/>
                </a:solidFill>
              </a:rPr>
              <a:t>not English </a:t>
            </a:r>
            <a:r>
              <a:rPr lang="en-US" altLang="zh-TW" dirty="0" smtClean="0"/>
              <a:t>in many countries, </a:t>
            </a:r>
            <a:r>
              <a:rPr lang="en-US" altLang="zh-TW" dirty="0" smtClean="0"/>
              <a:t>especially in</a:t>
            </a:r>
            <a:r>
              <a:rPr lang="en-US" altLang="zh-TW" dirty="0" smtClean="0"/>
              <a:t> </a:t>
            </a:r>
            <a:r>
              <a:rPr lang="en-US" altLang="zh-TW" dirty="0" smtClean="0"/>
              <a:t>the APAC </a:t>
            </a:r>
            <a:r>
              <a:rPr lang="en-US" altLang="zh-TW" dirty="0" smtClean="0"/>
              <a:t>area.</a:t>
            </a:r>
            <a:endParaRPr lang="en-US" altLang="zh-TW" dirty="0" smtClean="0"/>
          </a:p>
          <a:p>
            <a:r>
              <a:rPr lang="en-US" altLang="zh-TW" dirty="0" smtClean="0"/>
              <a:t>Why not we try to teach kids programming in the same language which they have been </a:t>
            </a:r>
            <a:r>
              <a:rPr lang="en-US" altLang="zh-TW" dirty="0" smtClean="0"/>
              <a:t>natively familiar </a:t>
            </a:r>
            <a:r>
              <a:rPr lang="en-US" altLang="zh-TW" dirty="0" smtClean="0"/>
              <a:t>in learning Reading, Writing, and Arithmetic in their daily learning experiences.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[1] The </a:t>
            </a:r>
            <a:r>
              <a:rPr lang="en-US" altLang="zh-TW" dirty="0" smtClean="0"/>
              <a:t>whole set of 18 turtle demo programs</a:t>
            </a:r>
          </a:p>
          <a:p>
            <a:pPr lvl="1"/>
            <a:r>
              <a:rPr lang="en-US" altLang="zh-TW" dirty="0" smtClean="0">
                <a:hlinkClick r:id="rId2"/>
              </a:rPr>
              <a:t>https://github.com/renyuanL/pythonTurtleInChinese/tree/master/examples/tcExamples2015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Demo on </a:t>
            </a:r>
            <a:r>
              <a:rPr lang="en-US" altLang="zh-TW" dirty="0" err="1" smtClean="0"/>
              <a:t>youtube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3"/>
              </a:rPr>
              <a:t>http://youtu.be/sQFKjlxw2mw</a:t>
            </a:r>
            <a:endParaRPr lang="en-US" altLang="zh-TW" dirty="0" smtClean="0"/>
          </a:p>
          <a:p>
            <a:r>
              <a:rPr lang="en-US" altLang="zh-TW" dirty="0" smtClean="0"/>
              <a:t>[2] </a:t>
            </a:r>
            <a:r>
              <a:rPr lang="en-US" altLang="zh-TW" dirty="0" err="1" smtClean="0"/>
              <a:t>renyuanL</a:t>
            </a:r>
            <a:r>
              <a:rPr lang="en-US" altLang="zh-TW" dirty="0" smtClean="0"/>
              <a:t>/</a:t>
            </a:r>
            <a:r>
              <a:rPr lang="en-US" altLang="zh-TW" b="1" dirty="0" err="1" smtClean="0">
                <a:hlinkClick r:id="rId4"/>
              </a:rPr>
              <a:t>pythonTurtleInChinese</a:t>
            </a:r>
            <a:endParaRPr lang="en-US" altLang="zh-TW" dirty="0" smtClean="0">
              <a:hlinkClick r:id="rId4"/>
            </a:endParaRPr>
          </a:p>
          <a:p>
            <a:pPr lvl="1"/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 smtClean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github.com/renyuanL/pythonTurtleInChinese</a:t>
            </a:r>
            <a:endParaRPr lang="en-US" altLang="zh-TW" dirty="0" smtClean="0"/>
          </a:p>
          <a:p>
            <a:r>
              <a:rPr lang="en-US" altLang="zh-TW" dirty="0" smtClean="0"/>
              <a:t>[3] </a:t>
            </a:r>
            <a:r>
              <a:rPr lang="en-US" altLang="zh-TW" dirty="0" err="1" smtClean="0"/>
              <a:t>ChinesePython</a:t>
            </a:r>
            <a:endParaRPr lang="en-US" altLang="zh-TW" dirty="0" smtClean="0">
              <a:hlinkClick r:id="rId5"/>
            </a:endParaRPr>
          </a:p>
          <a:p>
            <a:pPr lvl="1"/>
            <a:r>
              <a:rPr lang="en-US" altLang="zh-TW" dirty="0" smtClean="0">
                <a:hlinkClick r:id="rId5"/>
              </a:rPr>
              <a:t>http</a:t>
            </a:r>
            <a:r>
              <a:rPr lang="en-US" altLang="zh-TW" dirty="0" smtClean="0">
                <a:hlinkClick r:id="rId5"/>
              </a:rPr>
              <a:t>://www.chinesepython.org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[4] </a:t>
            </a:r>
            <a:r>
              <a:rPr lang="en-US" altLang="zh-TW" dirty="0" err="1" smtClean="0"/>
              <a:t>Zhpy</a:t>
            </a:r>
            <a:endParaRPr lang="en-US" altLang="zh-TW" dirty="0" smtClean="0">
              <a:hlinkClick r:id="rId6"/>
            </a:endParaRPr>
          </a:p>
          <a:p>
            <a:pPr lvl="1"/>
            <a:r>
              <a:rPr lang="en-US" altLang="zh-TW" dirty="0" smtClean="0">
                <a:hlinkClick r:id="rId6"/>
              </a:rPr>
              <a:t>https</a:t>
            </a:r>
            <a:r>
              <a:rPr lang="en-US" altLang="zh-TW" dirty="0" smtClean="0">
                <a:hlinkClick r:id="rId6"/>
              </a:rPr>
              <a:t>://code.google.com/p/zhpy</a:t>
            </a:r>
            <a:r>
              <a:rPr lang="en-US" altLang="zh-TW" dirty="0" smtClean="0">
                <a:hlinkClick r:id="rId6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[5] Computer </a:t>
            </a:r>
            <a:r>
              <a:rPr lang="en-US" altLang="zh-TW" dirty="0" smtClean="0"/>
              <a:t>Programming for Everybody</a:t>
            </a:r>
          </a:p>
          <a:p>
            <a:pPr lvl="1"/>
            <a:r>
              <a:rPr lang="en-US" altLang="zh-TW" dirty="0" smtClean="0">
                <a:hlinkClick r:id="rId7"/>
              </a:rPr>
              <a:t>https://www.python.org/doc/essays/cp4e</a:t>
            </a:r>
            <a:r>
              <a:rPr lang="en-US" altLang="zh-TW" dirty="0" smtClean="0">
                <a:hlinkClick r:id="rId7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[6]</a:t>
            </a:r>
            <a:r>
              <a:rPr lang="zh-TW" altLang="en-US" dirty="0" smtClean="0"/>
              <a:t> </a:t>
            </a:r>
            <a:r>
              <a:rPr lang="en-US" altLang="zh-TW" dirty="0" smtClean="0"/>
              <a:t>PEP </a:t>
            </a:r>
            <a:r>
              <a:rPr lang="en-US" altLang="zh-TW" dirty="0" smtClean="0"/>
              <a:t>3131 - Supporting Non-ASCII </a:t>
            </a:r>
            <a:r>
              <a:rPr lang="en-US" altLang="zh-TW" dirty="0" smtClean="0"/>
              <a:t>Identifiers</a:t>
            </a:r>
          </a:p>
          <a:p>
            <a:pPr lvl="1"/>
            <a:r>
              <a:rPr lang="en-US" altLang="zh-TW" dirty="0" smtClean="0">
                <a:hlinkClick r:id="rId8"/>
              </a:rPr>
              <a:t>https://www.python.org/dev/peps/pep-3131</a:t>
            </a:r>
            <a:r>
              <a:rPr lang="en-US" altLang="zh-TW" dirty="0" smtClean="0">
                <a:hlinkClick r:id="rId8"/>
              </a:rPr>
              <a:t>/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316416" y="6356350"/>
            <a:ext cx="370384" cy="365125"/>
          </a:xfrm>
        </p:spPr>
        <p:txBody>
          <a:bodyPr/>
          <a:lstStyle/>
          <a:p>
            <a:pPr algn="l"/>
            <a:fld id="{716068E2-E4DE-48CD-AFB8-48A23103E049}" type="slidenum">
              <a:rPr lang="zh-TW" altLang="en-US" smtClean="0"/>
              <a:pPr algn="l"/>
              <a:t>25</a:t>
            </a:fld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Python Code in English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in Chinese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71600" y="1988840"/>
          <a:ext cx="3600400" cy="1950720"/>
        </p:xfrm>
        <a:graphic>
          <a:graphicData uri="http://schemas.openxmlformats.org/drawingml/2006/table">
            <a:tbl>
              <a:tblPr/>
              <a:tblGrid>
                <a:gridCol w="3600400"/>
              </a:tblGrid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i="1" kern="0" dirty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from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turtle </a:t>
                      </a:r>
                      <a:r>
                        <a:rPr lang="en-US" sz="1600" b="1" i="1" kern="0" dirty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import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*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zh-TW" sz="16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print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600" kern="0" dirty="0">
                          <a:solidFill>
                            <a:srgbClr val="0091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"Hello, this is turtle graphics."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zh-TW" sz="16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for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i </a:t>
                      </a:r>
                      <a:r>
                        <a:rPr lang="en-US" sz="16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in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range</a:t>
                      </a:r>
                      <a:r>
                        <a:rPr lang="en-US" sz="16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6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100</a:t>
                      </a:r>
                      <a:r>
                        <a:rPr lang="en-US" sz="16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):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forward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100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left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100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292080" y="1988840"/>
          <a:ext cx="2831976" cy="1706880"/>
        </p:xfrm>
        <a:graphic>
          <a:graphicData uri="http://schemas.openxmlformats.org/drawingml/2006/table">
            <a:tbl>
              <a:tblPr/>
              <a:tblGrid>
                <a:gridCol w="2831976"/>
              </a:tblGrid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i="1" kern="0" dirty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from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turtle_tc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600" b="1" i="1" kern="0" dirty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import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*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zh-TW" sz="16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solidFill>
                            <a:srgbClr val="000000"/>
                          </a:solidFill>
                          <a:latin typeface="Times New Roman"/>
                          <a:ea typeface="細明體"/>
                          <a:cs typeface="Courier New"/>
                        </a:rPr>
                        <a:t>印</a:t>
                      </a:r>
                      <a:r>
                        <a:rPr lang="en-US" sz="16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600" kern="0">
                          <a:solidFill>
                            <a:srgbClr val="0091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"</a:t>
                      </a:r>
                      <a:r>
                        <a:rPr lang="zh-TW" sz="1600" kern="0">
                          <a:solidFill>
                            <a:srgbClr val="009100"/>
                          </a:solidFill>
                          <a:latin typeface="Times New Roman"/>
                          <a:ea typeface="細明體"/>
                          <a:cs typeface="Courier New"/>
                        </a:rPr>
                        <a:t>哈囉，這是龜作圖。</a:t>
                      </a:r>
                      <a:r>
                        <a:rPr lang="en-US" sz="1600" kern="0">
                          <a:solidFill>
                            <a:srgbClr val="0091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"</a:t>
                      </a:r>
                      <a:r>
                        <a:rPr lang="en-US" sz="16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zh-TW" sz="16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for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i </a:t>
                      </a:r>
                      <a:r>
                        <a:rPr lang="en-US" sz="1600" b="1" i="1" kern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in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600" kern="0">
                          <a:solidFill>
                            <a:srgbClr val="000000"/>
                          </a:solidFill>
                          <a:latin typeface="Times New Roman"/>
                          <a:ea typeface="細明體"/>
                          <a:cs typeface="Times New Roman"/>
                        </a:rPr>
                        <a:t>範圍</a:t>
                      </a:r>
                      <a:r>
                        <a:rPr lang="en-US" sz="16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6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100</a:t>
                      </a:r>
                      <a:r>
                        <a:rPr lang="en-US" sz="16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):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600" kern="0">
                          <a:solidFill>
                            <a:srgbClr val="000000"/>
                          </a:solidFill>
                          <a:latin typeface="Times New Roman"/>
                          <a:ea typeface="細明體"/>
                          <a:cs typeface="Courier New"/>
                        </a:rPr>
                        <a:t>前進</a:t>
                      </a:r>
                      <a:r>
                        <a:rPr lang="en-US" sz="16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6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100</a:t>
                      </a:r>
                      <a:r>
                        <a:rPr lang="en-US" sz="16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600" kern="0" dirty="0">
                          <a:solidFill>
                            <a:srgbClr val="000000"/>
                          </a:solidFill>
                          <a:latin typeface="Times New Roman"/>
                          <a:ea typeface="細明體"/>
                          <a:cs typeface="Courier New"/>
                        </a:rPr>
                        <a:t>左轉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100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Source encoding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of Python 3.0 in UTF-8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0928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After version 3.0, the Python language has changed its source coding from ASCII to UNICODE (UTF-8)</a:t>
            </a:r>
          </a:p>
          <a:p>
            <a:r>
              <a:rPr lang="en-US" altLang="zh-TW" dirty="0" smtClean="0"/>
              <a:t>This is quite significant because it will be possible that </a:t>
            </a:r>
            <a:r>
              <a:rPr lang="en-US" altLang="zh-TW" dirty="0" smtClean="0">
                <a:solidFill>
                  <a:srgbClr val="FF0000"/>
                </a:solidFill>
              </a:rPr>
              <a:t>non-English</a:t>
            </a:r>
            <a:r>
              <a:rPr lang="en-US" altLang="zh-TW" dirty="0" smtClean="0"/>
              <a:t> characters can be used as </a:t>
            </a:r>
            <a:r>
              <a:rPr lang="en-US" altLang="zh-TW" dirty="0" smtClean="0">
                <a:solidFill>
                  <a:srgbClr val="FF0000"/>
                </a:solidFill>
              </a:rPr>
              <a:t>identifiers</a:t>
            </a:r>
            <a:r>
              <a:rPr lang="en-US" altLang="zh-TW" dirty="0" smtClean="0"/>
              <a:t>, which contain names of </a:t>
            </a:r>
            <a:r>
              <a:rPr lang="en-US" altLang="zh-TW" dirty="0" smtClean="0">
                <a:solidFill>
                  <a:srgbClr val="0000FF"/>
                </a:solidFill>
              </a:rPr>
              <a:t>variables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00FF"/>
                </a:solidFill>
              </a:rPr>
              <a:t>functions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00FF"/>
                </a:solidFill>
              </a:rPr>
              <a:t>classes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0000FF"/>
                </a:solidFill>
              </a:rPr>
              <a:t>methods</a:t>
            </a:r>
            <a:r>
              <a:rPr lang="en-US" altLang="zh-TW" dirty="0" smtClean="0"/>
              <a:t>. Here are examples: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411760" y="5821640"/>
          <a:ext cx="2808312" cy="487680"/>
        </p:xfrm>
        <a:graphic>
          <a:graphicData uri="http://schemas.openxmlformats.org/drawingml/2006/table">
            <a:tbl>
              <a:tblPr/>
              <a:tblGrid>
                <a:gridCol w="2808312"/>
              </a:tblGrid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&gt;&gt;&gt;</a:t>
                      </a:r>
                      <a:r>
                        <a:rPr lang="zh-TW" sz="1600" kern="0" dirty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印</a:t>
                      </a:r>
                      <a:r>
                        <a:rPr lang="zh-TW" sz="1600" kern="0" dirty="0">
                          <a:solidFill>
                            <a:srgbClr val="000000"/>
                          </a:solidFill>
                          <a:latin typeface="Times New Roman"/>
                          <a:ea typeface="Courier New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print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&gt;&gt;&gt;</a:t>
                      </a:r>
                      <a:r>
                        <a:rPr lang="zh-TW" sz="1600" kern="0" dirty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範圍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range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11760" y="4813528"/>
          <a:ext cx="2808312" cy="487680"/>
        </p:xfrm>
        <a:graphic>
          <a:graphicData uri="http://schemas.openxmlformats.org/drawingml/2006/table">
            <a:tbl>
              <a:tblPr/>
              <a:tblGrid>
                <a:gridCol w="2808312"/>
              </a:tblGrid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&gt;&gt;&gt; </a:t>
                      </a:r>
                      <a:r>
                        <a:rPr lang="zh-TW" altLang="en-US" sz="1600" b="1" kern="0" dirty="0" smtClea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甲</a:t>
                      </a:r>
                      <a:r>
                        <a:rPr lang="zh-TW" sz="1600" kern="0" dirty="0" smtClean="0">
                          <a:solidFill>
                            <a:srgbClr val="000000"/>
                          </a:solidFill>
                          <a:latin typeface="Times New Roman"/>
                          <a:ea typeface="Courier New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100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kern="0" dirty="0" smtClean="0">
                          <a:solidFill>
                            <a:srgbClr val="B304A6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&gt;&gt;&gt; </a:t>
                      </a:r>
                      <a:r>
                        <a:rPr lang="zh-TW" altLang="en-US" sz="1600" b="1" kern="0" dirty="0" smtClean="0">
                          <a:solidFill>
                            <a:srgbClr val="B304A6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某數</a:t>
                      </a:r>
                      <a:r>
                        <a:rPr lang="zh-TW" altLang="zh-TW" sz="1600" kern="0" dirty="0" smtClean="0">
                          <a:solidFill>
                            <a:srgbClr val="000000"/>
                          </a:solidFill>
                          <a:latin typeface="Times New Roman"/>
                          <a:ea typeface="Courier New"/>
                          <a:cs typeface="Times New Roman"/>
                        </a:rPr>
                        <a:t> </a:t>
                      </a:r>
                      <a:r>
                        <a:rPr lang="en-US" altLang="zh-TW" sz="1600" b="1" kern="0" dirty="0" smtClean="0">
                          <a:solidFill>
                            <a:srgbClr val="B304A6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=</a:t>
                      </a:r>
                      <a:r>
                        <a:rPr lang="zh-TW" altLang="en-US" sz="1600" b="1" kern="0" dirty="0" smtClean="0">
                          <a:solidFill>
                            <a:srgbClr val="B304A6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甲 </a:t>
                      </a:r>
                      <a:r>
                        <a:rPr lang="en-US" altLang="zh-TW" sz="1600" b="1" kern="0" dirty="0" smtClean="0">
                          <a:solidFill>
                            <a:srgbClr val="B304A6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zh-TW" altLang="en-US" sz="1600" b="1" kern="0" dirty="0" smtClean="0">
                          <a:solidFill>
                            <a:srgbClr val="B304A6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zh-TW" sz="1600" b="1" kern="0" dirty="0" smtClean="0">
                          <a:solidFill>
                            <a:srgbClr val="B304A6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10</a:t>
                      </a:r>
                      <a:r>
                        <a:rPr lang="zh-TW" altLang="zh-TW" sz="1600" kern="0" dirty="0" smtClean="0">
                          <a:solidFill>
                            <a:srgbClr val="000000"/>
                          </a:solidFill>
                          <a:latin typeface="Times New Roman"/>
                          <a:ea typeface="Courier New"/>
                          <a:cs typeface="Times New Roman"/>
                        </a:rPr>
                        <a:t> </a:t>
                      </a:r>
                      <a:endParaRPr lang="zh-TW" altLang="zh-TW" sz="2400" kern="100" dirty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Keep Python</a:t>
            </a:r>
            <a:r>
              <a:rPr lang="en-US" altLang="zh-TW" baseline="0" dirty="0" smtClean="0"/>
              <a:t> Keyword </a:t>
            </a:r>
            <a:r>
              <a:rPr lang="en-US" altLang="zh-TW" baseline="0" dirty="0" smtClean="0"/>
              <a:t>Unchanged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91680" y="4077072"/>
          <a:ext cx="6480720" cy="2232248"/>
        </p:xfrm>
        <a:graphic>
          <a:graphicData uri="http://schemas.openxmlformats.org/drawingml/2006/table">
            <a:tbl>
              <a:tblPr/>
              <a:tblGrid>
                <a:gridCol w="6480720"/>
              </a:tblGrid>
              <a:tr h="2790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&gt;&gt;&gt;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600" b="1" i="1" kern="0" dirty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import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keyword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&gt;&gt;&gt;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keyword</a:t>
                      </a:r>
                      <a:r>
                        <a:rPr lang="en-US" sz="1600" b="1" ker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.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kwlist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41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[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'False'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'None'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'True'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en-US" sz="1600" kern="0" dirty="0" smtClean="0">
                        <a:solidFill>
                          <a:srgbClr val="000000"/>
                        </a:solidFill>
                        <a:latin typeface="Courier New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'and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'as'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'assert'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'break'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'class'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'continue'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'def'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'del'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elif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'else'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'except'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'finally'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'for'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'from'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'global'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'if'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'import'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'in'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'is'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'lambda'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'nonlocal'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'not'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'or'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'pass'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'raise'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'return'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'try'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'while'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'with'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'yield'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]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2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Python</a:t>
            </a:r>
            <a:r>
              <a:rPr lang="en-US" altLang="zh-TW" baseline="0" dirty="0" smtClean="0"/>
              <a:t> keywords</a:t>
            </a:r>
            <a:r>
              <a:rPr lang="en-US" altLang="zh-TW" dirty="0" smtClean="0"/>
              <a:t> are usually common seen, short English functional words, used for </a:t>
            </a:r>
            <a:r>
              <a:rPr lang="en-US" altLang="zh-TW" dirty="0" err="1" smtClean="0"/>
              <a:t>grammatic</a:t>
            </a:r>
            <a:r>
              <a:rPr lang="en-US" altLang="zh-TW" dirty="0" smtClean="0"/>
              <a:t> purposes.</a:t>
            </a:r>
          </a:p>
          <a:p>
            <a:pPr lvl="1"/>
            <a:r>
              <a:rPr lang="en-US" altLang="zh-TW" dirty="0" smtClean="0"/>
              <a:t>The number of them is about 30, quite few!</a:t>
            </a:r>
          </a:p>
          <a:p>
            <a:r>
              <a:rPr lang="en-US" altLang="zh-TW" dirty="0" smtClean="0"/>
              <a:t>This small set of words cannot be used as identifiers, so they are left as the original forms, i.e., English words.</a:t>
            </a:r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 short example of Python in Chinese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11760" y="1604352"/>
          <a:ext cx="3528392" cy="4876800"/>
        </p:xfrm>
        <a:graphic>
          <a:graphicData uri="http://schemas.openxmlformats.org/drawingml/2006/table">
            <a:tbl>
              <a:tblPr/>
              <a:tblGrid>
                <a:gridCol w="3528392"/>
              </a:tblGrid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&gt;&gt;&gt;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600" kern="0" dirty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印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print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&gt;&gt;&gt;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600" kern="0" dirty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範圍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range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&gt;&gt;&gt;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altLang="en-US" sz="1600" kern="0" dirty="0" smtClea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某</a:t>
                      </a:r>
                      <a:r>
                        <a:rPr lang="zh-TW" sz="1600" kern="0" dirty="0" smtClea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字串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'</a:t>
                      </a:r>
                      <a:r>
                        <a:rPr lang="zh-TW" sz="1600" kern="0" dirty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你好，世界。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'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&gt;&gt;&gt;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altLang="en-US" sz="1600" kern="0" dirty="0" smtClea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重複的次數</a:t>
                      </a:r>
                      <a:r>
                        <a:rPr lang="en-US" sz="1600" b="1" kern="0" dirty="0" smtClea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=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10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&gt;&gt;&gt;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en-US" sz="1600" b="1" i="1" kern="0" dirty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600" kern="0" dirty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數</a:t>
                      </a:r>
                      <a:r>
                        <a:rPr lang="zh-TW" sz="1600" kern="0" dirty="0">
                          <a:solidFill>
                            <a:srgbClr val="000000"/>
                          </a:solidFill>
                          <a:latin typeface="Times New Roman"/>
                          <a:ea typeface="Courier New"/>
                          <a:cs typeface="Times New Roman"/>
                        </a:rPr>
                        <a:t> </a:t>
                      </a:r>
                      <a:r>
                        <a:rPr lang="en-US" sz="1600" b="1" i="1" kern="0" dirty="0">
                          <a:solidFill>
                            <a:srgbClr val="E77901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in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600" kern="0" dirty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範圍</a:t>
                      </a:r>
                      <a:r>
                        <a:rPr lang="en-US" sz="1600" b="1" kern="0" dirty="0" smtClea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zh-TW" altLang="en-US" sz="1600" kern="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Courier New"/>
                        </a:rPr>
                        <a:t>重複的次數</a:t>
                      </a:r>
                      <a:r>
                        <a:rPr lang="en-US" sz="1600" b="1" kern="0" dirty="0" smtClea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):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zh-TW" sz="1600" kern="0" dirty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印</a:t>
                      </a:r>
                      <a:r>
                        <a:rPr lang="en-US" sz="1600" b="1" kern="0" dirty="0" smtClea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zh-TW" altLang="en-US" sz="1600" kern="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Courier New"/>
                        </a:rPr>
                        <a:t>某</a:t>
                      </a:r>
                      <a:r>
                        <a:rPr lang="zh-TW" altLang="zh-TW" sz="1600" kern="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Courier New"/>
                        </a:rPr>
                        <a:t>字串</a:t>
                      </a:r>
                      <a:r>
                        <a:rPr lang="en-US" sz="1600" b="1" kern="0" dirty="0" smtClea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,</a:t>
                      </a:r>
                      <a:r>
                        <a:rPr lang="zh-TW" altLang="en-US" sz="1600" b="1" kern="0" dirty="0" smtClean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r>
                        <a:rPr lang="zh-TW" sz="1600" kern="0" dirty="0" smtClea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Courier New"/>
                        </a:rPr>
                        <a:t>數</a:t>
                      </a: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)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zh-TW" sz="16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lang="zh-TW" sz="16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你好，世界。</a:t>
                      </a:r>
                      <a:r>
                        <a:rPr lang="zh-TW" sz="1600" kern="0" dirty="0">
                          <a:solidFill>
                            <a:srgbClr val="000000"/>
                          </a:solidFill>
                          <a:latin typeface="Times New Roman"/>
                          <a:ea typeface="Courier New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0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你好，世界。</a:t>
                      </a:r>
                      <a:r>
                        <a:rPr lang="zh-TW" sz="1600" kern="0">
                          <a:solidFill>
                            <a:srgbClr val="000000"/>
                          </a:solidFill>
                          <a:latin typeface="Times New Roman"/>
                          <a:ea typeface="Courier New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1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你好，世界。</a:t>
                      </a:r>
                      <a:r>
                        <a:rPr lang="zh-TW" sz="1600" kern="0">
                          <a:solidFill>
                            <a:srgbClr val="000000"/>
                          </a:solidFill>
                          <a:latin typeface="Times New Roman"/>
                          <a:ea typeface="Courier New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2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你好，世界。</a:t>
                      </a:r>
                      <a:r>
                        <a:rPr lang="zh-TW" sz="1600" kern="0">
                          <a:solidFill>
                            <a:srgbClr val="000000"/>
                          </a:solidFill>
                          <a:latin typeface="Times New Roman"/>
                          <a:ea typeface="Courier New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3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你好，世界。</a:t>
                      </a:r>
                      <a:r>
                        <a:rPr lang="zh-TW" sz="1600" kern="0">
                          <a:solidFill>
                            <a:srgbClr val="000000"/>
                          </a:solidFill>
                          <a:latin typeface="Times New Roman"/>
                          <a:ea typeface="Courier New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4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你好，世界。</a:t>
                      </a:r>
                      <a:r>
                        <a:rPr lang="zh-TW" sz="1600" kern="0">
                          <a:solidFill>
                            <a:srgbClr val="000000"/>
                          </a:solidFill>
                          <a:latin typeface="Times New Roman"/>
                          <a:ea typeface="Courier New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5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你好，世界。</a:t>
                      </a:r>
                      <a:r>
                        <a:rPr lang="zh-TW" sz="1600" kern="0">
                          <a:solidFill>
                            <a:srgbClr val="000000"/>
                          </a:solidFill>
                          <a:latin typeface="Times New Roman"/>
                          <a:ea typeface="Courier New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6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你好，世界。</a:t>
                      </a:r>
                      <a:r>
                        <a:rPr lang="zh-TW" sz="1600" kern="0">
                          <a:solidFill>
                            <a:srgbClr val="000000"/>
                          </a:solidFill>
                          <a:latin typeface="Times New Roman"/>
                          <a:ea typeface="Courier New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7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你好，世界。</a:t>
                      </a:r>
                      <a:r>
                        <a:rPr lang="zh-TW" sz="1600" kern="0">
                          <a:solidFill>
                            <a:srgbClr val="000000"/>
                          </a:solidFill>
                          <a:latin typeface="Times New Roman"/>
                          <a:ea typeface="Courier New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8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0">
                          <a:solidFill>
                            <a:srgbClr val="00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你好，世界。</a:t>
                      </a:r>
                      <a:r>
                        <a:rPr lang="zh-TW" sz="1600" kern="0">
                          <a:solidFill>
                            <a:srgbClr val="000000"/>
                          </a:solidFill>
                          <a:latin typeface="Times New Roman"/>
                          <a:ea typeface="Courier New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FF00FF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9</a:t>
                      </a:r>
                      <a:endParaRPr lang="zh-TW" sz="16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B304A6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&gt;&gt;&gt;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urier New"/>
                          <a:ea typeface="新細明體"/>
                          <a:cs typeface="Times New Roman"/>
                        </a:rPr>
                        <a:t> </a:t>
                      </a:r>
                      <a:endParaRPr lang="zh-TW" sz="16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longer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4258816" cy="424847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 longer example to find prime numbers within 100</a:t>
            </a:r>
          </a:p>
          <a:p>
            <a:r>
              <a:rPr lang="en-US" altLang="zh-TW" dirty="0" smtClean="0"/>
              <a:t>You can </a:t>
            </a:r>
            <a:r>
              <a:rPr lang="en-US" altLang="zh-TW" b="1" dirty="0" smtClean="0">
                <a:solidFill>
                  <a:srgbClr val="0000FF"/>
                </a:solidFill>
              </a:rPr>
              <a:t>read it aloud</a:t>
            </a:r>
            <a:r>
              <a:rPr lang="en-US" altLang="zh-TW" dirty="0" smtClean="0"/>
              <a:t>, if you like.</a:t>
            </a:r>
          </a:p>
          <a:p>
            <a:pPr lvl="2"/>
            <a:r>
              <a:rPr lang="en-US" altLang="zh-TW" dirty="0" smtClean="0"/>
              <a:t>Do you mind I do it for you … ??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4932040" y="1201688"/>
            <a:ext cx="3244799" cy="547842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'''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prime100.py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本程式可以列出 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100 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以內的質數。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作者： 呂仁園，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2015/03/04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'''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 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內建函數取中文別名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印</a:t>
            </a: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print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範圍</a:t>
            </a: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range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zh-TW" sz="1000" dirty="0" smtClean="0">
              <a:solidFill>
                <a:srgbClr val="F0000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 smtClean="0">
                <a:solidFill>
                  <a:srgbClr val="F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 </a:t>
            </a:r>
            <a:r>
              <a:rPr kumimoji="1" lang="zh-TW" altLang="en-US" sz="1000" dirty="0" smtClean="0">
                <a:solidFill>
                  <a:srgbClr val="F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自定函數由此開始</a:t>
            </a:r>
            <a:endParaRPr kumimoji="1" lang="en-US" altLang="zh-TW" sz="1000" b="1" i="1" dirty="0" smtClean="0">
              <a:solidFill>
                <a:srgbClr val="E77901"/>
              </a:solidFill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b="1" i="1" dirty="0" smtClean="0">
                <a:solidFill>
                  <a:srgbClr val="E77901"/>
                </a:solidFill>
                <a:latin typeface="Calibri" pitchFamily="34" charset="0"/>
                <a:ea typeface="新細明體" pitchFamily="18" charset="-120"/>
                <a:cs typeface="Times New Roman" pitchFamily="18" charset="0"/>
              </a:rPr>
              <a:t>def</a:t>
            </a:r>
            <a:r>
              <a:rPr kumimoji="1" lang="en-US" altLang="zh-TW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en-US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主程式</a:t>
            </a:r>
            <a:r>
              <a:rPr kumimoji="1" lang="en-US" altLang="zh-TW" sz="1000" b="1" dirty="0" smtClean="0">
                <a:solidFill>
                  <a:srgbClr val="B304A6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():</a:t>
            </a:r>
            <a:endParaRPr kumimoji="1" lang="en-US" altLang="zh-TW" sz="10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</a:t>
            </a:r>
            <a:endParaRPr kumimoji="1" lang="en-US" altLang="zh-TW" sz="10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zh-TW" altLang="en-US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質數列</a:t>
            </a:r>
            <a:r>
              <a:rPr kumimoji="1" lang="en-US" altLang="zh-TW" sz="1000" b="1" dirty="0" smtClean="0">
                <a:solidFill>
                  <a:srgbClr val="B304A6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000" b="1" dirty="0" smtClean="0">
                <a:solidFill>
                  <a:srgbClr val="B304A6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[]</a:t>
            </a:r>
            <a:endParaRPr kumimoji="1" lang="en-US" altLang="zh-TW" sz="10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en-US" altLang="zh-TW" sz="1000" b="1" i="1" dirty="0" smtClean="0">
                <a:solidFill>
                  <a:srgbClr val="E77901"/>
                </a:solidFill>
                <a:latin typeface="Calibri" pitchFamily="34" charset="0"/>
                <a:ea typeface="新細明體" pitchFamily="18" charset="-120"/>
                <a:cs typeface="Times New Roman" pitchFamily="18" charset="0"/>
              </a:rPr>
              <a:t>for</a:t>
            </a:r>
            <a:r>
              <a:rPr kumimoji="1" lang="en-US" altLang="zh-TW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en-US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某數 </a:t>
            </a:r>
            <a:r>
              <a:rPr kumimoji="1" lang="en-US" altLang="zh-TW" sz="1000" b="1" i="1" dirty="0" smtClean="0">
                <a:solidFill>
                  <a:srgbClr val="E77901"/>
                </a:solidFill>
                <a:latin typeface="Calibri" pitchFamily="34" charset="0"/>
                <a:ea typeface="新細明體" pitchFamily="18" charset="-120"/>
                <a:cs typeface="Times New Roman" pitchFamily="18" charset="0"/>
              </a:rPr>
              <a:t>in</a:t>
            </a:r>
            <a:r>
              <a:rPr kumimoji="1" lang="en-US" altLang="zh-TW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en-US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範圍</a:t>
            </a:r>
            <a:r>
              <a:rPr kumimoji="1" lang="en-US" altLang="zh-TW" sz="1000" b="1" dirty="0" smtClean="0">
                <a:solidFill>
                  <a:srgbClr val="B304A6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1000" b="1" dirty="0" smtClean="0">
                <a:solidFill>
                  <a:srgbClr val="FF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kumimoji="1" lang="en-US" altLang="zh-TW" sz="1000" b="1" dirty="0" smtClean="0">
                <a:solidFill>
                  <a:srgbClr val="B304A6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1000" b="1" dirty="0" smtClean="0">
                <a:solidFill>
                  <a:srgbClr val="FF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101</a:t>
            </a:r>
            <a:r>
              <a:rPr kumimoji="1" lang="en-US" altLang="zh-TW" sz="1000" b="1" dirty="0" smtClean="0">
                <a:solidFill>
                  <a:srgbClr val="B304A6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endParaRPr kumimoji="1" lang="en-US" altLang="zh-TW" sz="10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1000" b="1" i="1" dirty="0" smtClean="0">
                <a:solidFill>
                  <a:srgbClr val="E77901"/>
                </a:solidFill>
                <a:latin typeface="Calibri" pitchFamily="34" charset="0"/>
                <a:ea typeface="新細明體" pitchFamily="18" charset="-120"/>
                <a:cs typeface="Times New Roman" pitchFamily="18" charset="0"/>
              </a:rPr>
              <a:t>if</a:t>
            </a:r>
            <a:r>
              <a:rPr kumimoji="1" lang="en-US" altLang="zh-TW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en-US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某數為質數</a:t>
            </a:r>
            <a:r>
              <a:rPr kumimoji="1" lang="en-US" altLang="zh-TW" sz="1000" b="1" dirty="0" smtClean="0">
                <a:solidFill>
                  <a:srgbClr val="B304A6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en-US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某數</a:t>
            </a:r>
            <a:r>
              <a:rPr kumimoji="1" lang="en-US" altLang="zh-TW" sz="1000" b="1" dirty="0" smtClean="0">
                <a:solidFill>
                  <a:srgbClr val="B304A6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endParaRPr kumimoji="1" lang="en-US" altLang="zh-TW" sz="10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</a:t>
            </a:r>
            <a:r>
              <a:rPr kumimoji="1" lang="zh-TW" altLang="en-US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質數列 </a:t>
            </a:r>
            <a:r>
              <a:rPr kumimoji="1" lang="en-US" altLang="zh-TW" sz="1000" b="1" dirty="0" smtClean="0">
                <a:solidFill>
                  <a:srgbClr val="B304A6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+=</a:t>
            </a:r>
            <a:r>
              <a:rPr kumimoji="1" lang="en-US" altLang="zh-TW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000" b="1" dirty="0" smtClean="0">
                <a:solidFill>
                  <a:srgbClr val="B304A6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[</a:t>
            </a:r>
            <a:r>
              <a:rPr kumimoji="1" lang="zh-TW" altLang="en-US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某數</a:t>
            </a:r>
            <a:r>
              <a:rPr kumimoji="1" lang="en-US" altLang="zh-TW" sz="1000" b="1" dirty="0" smtClean="0">
                <a:solidFill>
                  <a:srgbClr val="B304A6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</a:t>
            </a:r>
            <a:endParaRPr kumimoji="1" lang="en-US" altLang="zh-TW" sz="10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zh-TW" altLang="en-US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印</a:t>
            </a:r>
            <a:r>
              <a:rPr kumimoji="1" lang="en-US" altLang="zh-TW" sz="1000" b="1" dirty="0" smtClean="0">
                <a:solidFill>
                  <a:srgbClr val="B304A6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</a:t>
            </a:r>
            <a:r>
              <a:rPr kumimoji="1" lang="zh-TW" altLang="en-US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質數列</a:t>
            </a:r>
            <a:r>
              <a:rPr kumimoji="1" lang="en-US" altLang="zh-TW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 '</a:t>
            </a:r>
            <a:r>
              <a:rPr kumimoji="1" lang="en-US" altLang="zh-TW" sz="1000" b="1" dirty="0" smtClean="0">
                <a:solidFill>
                  <a:srgbClr val="B304A6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zh-TW" altLang="en-US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質數列</a:t>
            </a:r>
            <a:r>
              <a:rPr kumimoji="1" lang="en-US" altLang="zh-TW" sz="1000" b="1" dirty="0" smtClean="0">
                <a:solidFill>
                  <a:srgbClr val="B304A6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rgbClr val="F00000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1" i="1" u="none" strike="noStrike" cap="none" normalizeH="0" baseline="0" dirty="0" smtClean="0">
                <a:ln>
                  <a:noFill/>
                </a:ln>
                <a:solidFill>
                  <a:srgbClr val="E7790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def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甲整除乙</a:t>
            </a: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甲</a:t>
            </a: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乙</a:t>
            </a: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en-US" altLang="zh-TW" sz="1000" b="1" i="1" u="none" strike="noStrike" cap="none" normalizeH="0" baseline="0" dirty="0" smtClean="0">
                <a:ln>
                  <a:noFill/>
                </a:ln>
                <a:solidFill>
                  <a:srgbClr val="E7790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if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甲</a:t>
            </a: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%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乙 </a:t>
            </a: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==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1000" b="1" i="1" u="none" strike="noStrike" cap="none" normalizeH="0" baseline="0" dirty="0" smtClean="0">
                <a:ln>
                  <a:noFill/>
                </a:ln>
                <a:solidFill>
                  <a:srgbClr val="E7790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return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000" b="1" i="1" u="none" strike="noStrike" cap="none" normalizeH="0" baseline="0" dirty="0" smtClean="0">
                <a:ln>
                  <a:noFill/>
                </a:ln>
                <a:solidFill>
                  <a:srgbClr val="E7790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True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en-US" altLang="zh-TW" sz="1000" b="1" i="1" u="none" strike="noStrike" cap="none" normalizeH="0" baseline="0" dirty="0" smtClean="0">
                <a:ln>
                  <a:noFill/>
                </a:ln>
                <a:solidFill>
                  <a:srgbClr val="E7790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else</a:t>
            </a: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1000" b="1" i="1" u="none" strike="noStrike" cap="none" normalizeH="0" baseline="0" dirty="0" smtClean="0">
                <a:ln>
                  <a:noFill/>
                </a:ln>
                <a:solidFill>
                  <a:srgbClr val="E7790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return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000" b="1" i="1" u="none" strike="noStrike" cap="none" normalizeH="0" baseline="0" dirty="0" smtClean="0">
                <a:ln>
                  <a:noFill/>
                </a:ln>
                <a:solidFill>
                  <a:srgbClr val="E7790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False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000" b="1" i="1" u="none" strike="noStrike" cap="none" normalizeH="0" baseline="0" dirty="0" smtClean="0">
              <a:ln>
                <a:noFill/>
              </a:ln>
              <a:solidFill>
                <a:srgbClr val="E77901"/>
              </a:solidFill>
              <a:effectLst/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1" i="1" u="none" strike="noStrike" cap="none" normalizeH="0" baseline="0" dirty="0" smtClean="0">
                <a:ln>
                  <a:noFill/>
                </a:ln>
                <a:solidFill>
                  <a:srgbClr val="E7790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def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某數為質數</a:t>
            </a: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答案</a:t>
            </a: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000" b="1" i="1" u="none" strike="noStrike" cap="none" normalizeH="0" baseline="0" dirty="0" smtClean="0">
                <a:ln>
                  <a:noFill/>
                </a:ln>
                <a:solidFill>
                  <a:srgbClr val="E7790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True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F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 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rgbClr val="F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這是大膽假設，以下為小心求證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en-US" altLang="zh-TW" sz="1000" b="1" i="1" u="none" strike="noStrike" cap="none" normalizeH="0" baseline="0" dirty="0" smtClean="0">
                <a:ln>
                  <a:noFill/>
                </a:ln>
                <a:solidFill>
                  <a:srgbClr val="E7790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for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kumimoji="1" lang="en-US" altLang="zh-TW" sz="1000" b="1" i="1" u="none" strike="noStrike" cap="none" normalizeH="0" baseline="0" dirty="0" smtClean="0">
                <a:ln>
                  <a:noFill/>
                </a:ln>
                <a:solidFill>
                  <a:srgbClr val="E7790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in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範圍</a:t>
            </a: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x</a:t>
            </a: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1000" b="1" i="1" u="none" strike="noStrike" cap="none" normalizeH="0" baseline="0" dirty="0" smtClean="0">
                <a:ln>
                  <a:noFill/>
                </a:ln>
                <a:solidFill>
                  <a:srgbClr val="E7790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if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甲整除乙</a:t>
            </a: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n</a:t>
            </a: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答案</a:t>
            </a: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000" b="1" i="1" u="none" strike="noStrike" cap="none" normalizeH="0" baseline="0" dirty="0" smtClean="0">
                <a:ln>
                  <a:noFill/>
                </a:ln>
                <a:solidFill>
                  <a:srgbClr val="E7790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False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F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</a:t>
            </a:r>
            <a:r>
              <a:rPr kumimoji="1" lang="zh-TW" altLang="en-US" sz="1000" dirty="0" smtClean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答案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在此逆轉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kumimoji="1" lang="en-US" altLang="zh-TW" sz="1000" b="1" i="1" u="none" strike="noStrike" cap="none" normalizeH="0" baseline="0" dirty="0" smtClean="0">
                <a:ln>
                  <a:noFill/>
                </a:ln>
                <a:solidFill>
                  <a:srgbClr val="E7790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break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en-US" altLang="zh-TW" sz="1000" b="1" i="1" u="none" strike="noStrike" cap="none" normalizeH="0" baseline="0" dirty="0" smtClean="0">
                <a:ln>
                  <a:noFill/>
                </a:ln>
                <a:solidFill>
                  <a:srgbClr val="E7790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return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答案 </a:t>
            </a:r>
            <a:r>
              <a:rPr kumimoji="1" lang="en-US" altLang="zh-TW" sz="1000" dirty="0" smtClean="0">
                <a:solidFill>
                  <a:srgbClr val="F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 </a:t>
            </a:r>
            <a:r>
              <a:rPr kumimoji="1" lang="zh-TW" altLang="en-US" sz="1000" dirty="0" smtClean="0">
                <a:solidFill>
                  <a:srgbClr val="F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此為 </a:t>
            </a:r>
            <a:r>
              <a:rPr kumimoji="1" lang="en-US" altLang="zh-TW" sz="1000" dirty="0" smtClean="0">
                <a:solidFill>
                  <a:srgbClr val="F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True </a:t>
            </a:r>
            <a:r>
              <a:rPr kumimoji="1" lang="zh-TW" altLang="en-US" sz="1000" dirty="0" smtClean="0">
                <a:solidFill>
                  <a:srgbClr val="F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或者 </a:t>
            </a:r>
            <a:r>
              <a:rPr kumimoji="1" lang="en-US" altLang="zh-TW" sz="1000" dirty="0" smtClean="0">
                <a:solidFill>
                  <a:srgbClr val="F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False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rgbClr val="F00000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F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 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rgbClr val="F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主程式從以下開始執行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主程式</a:t>
            </a: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B304A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()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Module for Turtle Graphics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297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b="1" dirty="0"/>
              <a:t>Turtle graphics</a:t>
            </a:r>
            <a:r>
              <a:rPr lang="en-US" altLang="zh-TW" dirty="0"/>
              <a:t> is a term in computer graphics for a method of programming vector graphics using a relative cursor (the "turtle") upon a Cartesian plane. 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2"/>
              </a:rPr>
              <a:t>[http://en.wikipedia.org/wiki/Turtle_graphics</a:t>
            </a:r>
            <a:r>
              <a:rPr lang="en-US" altLang="zh-TW" dirty="0" smtClean="0"/>
              <a:t>]</a:t>
            </a:r>
          </a:p>
          <a:p>
            <a:r>
              <a:rPr lang="en-US" altLang="zh-TW" dirty="0"/>
              <a:t>It was part of the original Logo programming language developed by Wally </a:t>
            </a:r>
            <a:r>
              <a:rPr lang="en-US" altLang="zh-TW" dirty="0" err="1"/>
              <a:t>Feurzig</a:t>
            </a:r>
            <a:r>
              <a:rPr lang="en-US" altLang="zh-TW" dirty="0"/>
              <a:t> and Seymour </a:t>
            </a:r>
            <a:r>
              <a:rPr lang="en-US" altLang="zh-TW" dirty="0" err="1"/>
              <a:t>Papert</a:t>
            </a:r>
            <a:r>
              <a:rPr lang="en-US" altLang="zh-TW" dirty="0"/>
              <a:t> in 1966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I am younger than the Turtle </a:t>
            </a:r>
            <a:r>
              <a:rPr lang="en-US" altLang="zh-TW" dirty="0" smtClean="0">
                <a:sym typeface="Wingdings" pitchFamily="2" charset="2"/>
              </a:rPr>
              <a:t></a:t>
            </a:r>
            <a:r>
              <a:rPr lang="en-US" altLang="zh-TW" dirty="0" smtClean="0"/>
              <a:t> </a:t>
            </a:r>
          </a:p>
          <a:p>
            <a:r>
              <a:rPr lang="en-US" altLang="zh-TW" dirty="0"/>
              <a:t>The </a:t>
            </a:r>
            <a:r>
              <a:rPr lang="en-US" altLang="zh-TW" b="1" dirty="0">
                <a:solidFill>
                  <a:srgbClr val="FF0000"/>
                </a:solidFill>
              </a:rPr>
              <a:t>turtle</a:t>
            </a:r>
            <a:r>
              <a:rPr lang="en-US" altLang="zh-TW" dirty="0"/>
              <a:t> module is an extended reimplementation of the same-named module from the Python standard distribution up to version </a:t>
            </a:r>
            <a:r>
              <a:rPr lang="en-US" altLang="zh-TW" dirty="0">
                <a:solidFill>
                  <a:srgbClr val="0000FF"/>
                </a:solidFill>
              </a:rPr>
              <a:t>Python 2.5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6856" y="26064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Turtle Demo </a:t>
            </a:r>
            <a:r>
              <a:rPr lang="en-US" altLang="zh-TW" dirty="0" smtClean="0"/>
              <a:t>in </a:t>
            </a:r>
            <a:r>
              <a:rPr lang="en-US" altLang="zh-TW" dirty="0" smtClean="0">
                <a:solidFill>
                  <a:srgbClr val="FF0000"/>
                </a:solidFill>
              </a:rPr>
              <a:t>IDLE Shell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Starting from </a:t>
            </a:r>
            <a:r>
              <a:rPr lang="en-US" altLang="zh-TW" dirty="0" smtClean="0">
                <a:solidFill>
                  <a:srgbClr val="FF0000"/>
                </a:solidFill>
              </a:rPr>
              <a:t>Python 3.4.2</a:t>
            </a:r>
            <a:r>
              <a:rPr lang="en-US" altLang="zh-TW" dirty="0" smtClean="0"/>
              <a:t>, a set of 18 turtle demo programs was promoted to appear in the </a:t>
            </a:r>
            <a:r>
              <a:rPr lang="en-US" altLang="zh-TW" dirty="0" smtClean="0">
                <a:solidFill>
                  <a:srgbClr val="FF0000"/>
                </a:solidFill>
              </a:rPr>
              <a:t>main menu of IDLE Shell</a:t>
            </a:r>
            <a:r>
              <a:rPr lang="en-US" altLang="zh-TW" dirty="0" smtClean="0"/>
              <a:t>, just below </a:t>
            </a:r>
            <a:r>
              <a:rPr lang="en-US" altLang="zh-TW" dirty="0" smtClean="0">
                <a:solidFill>
                  <a:srgbClr val="00B050"/>
                </a:solidFill>
              </a:rPr>
              <a:t>Python Docs </a:t>
            </a:r>
            <a:r>
              <a:rPr lang="en-US" altLang="zh-TW" dirty="0" smtClean="0"/>
              <a:t>within the </a:t>
            </a:r>
            <a:r>
              <a:rPr lang="en-US" altLang="zh-TW" b="1" dirty="0" smtClean="0">
                <a:solidFill>
                  <a:srgbClr val="0000FF"/>
                </a:solidFill>
              </a:rPr>
              <a:t>Help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submemu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68E2-E4DE-48CD-AFB8-48A23103E049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05064"/>
            <a:ext cx="7272808" cy="193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2242</Words>
  <Application>Microsoft Office PowerPoint</Application>
  <PresentationFormat>如螢幕大小 (4:3)</PresentationFormat>
  <Paragraphs>412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Python Programming  in non-English Language to improve readability  for non-native English speaker  ~  using a Set of 18 Turtle Demo Programs Translated into Traditional Chinese  as an Example </vt:lpstr>
      <vt:lpstr>The motivation was partially from  PEP 3131</vt:lpstr>
      <vt:lpstr>Python Code in English v.s. in Chinese</vt:lpstr>
      <vt:lpstr>Source encoding  of Python 3.0 in UTF-8</vt:lpstr>
      <vt:lpstr>Keep Python Keyword Unchanged</vt:lpstr>
      <vt:lpstr>A short example of Python in Chinese</vt:lpstr>
      <vt:lpstr>A longer example</vt:lpstr>
      <vt:lpstr>Python Module for Turtle Graphics</vt:lpstr>
      <vt:lpstr>Turtle Demo in IDLE Shell</vt:lpstr>
      <vt:lpstr>A typical example</vt:lpstr>
      <vt:lpstr>Program Translation</vt:lpstr>
      <vt:lpstr>Readability counts </vt:lpstr>
      <vt:lpstr>If Readability really Counts,…</vt:lpstr>
      <vt:lpstr>Translation of the whole set  of 18 Turtle Demo programs</vt:lpstr>
      <vt:lpstr>File list of the whole set  of 18 programs</vt:lpstr>
      <vt:lpstr>Inside the turtle module</vt:lpstr>
      <vt:lpstr>投影片 17</vt:lpstr>
      <vt:lpstr>Summary of the turtle module</vt:lpstr>
      <vt:lpstr>Alias of the turtle module  in traditional Chinese </vt:lpstr>
      <vt:lpstr>Alias identifiers</vt:lpstr>
      <vt:lpstr>投影片 21</vt:lpstr>
      <vt:lpstr>投影片 22</vt:lpstr>
      <vt:lpstr>Demo</vt:lpstr>
      <vt:lpstr>Conclusion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renyuan</dc:creator>
  <cp:lastModifiedBy>renyuan</cp:lastModifiedBy>
  <cp:revision>107</cp:revision>
  <dcterms:created xsi:type="dcterms:W3CDTF">2015-03-04T06:07:43Z</dcterms:created>
  <dcterms:modified xsi:type="dcterms:W3CDTF">2015-03-06T10:39:15Z</dcterms:modified>
</cp:coreProperties>
</file>