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3"/>
  </p:handoutMasterIdLst>
  <p:sldIdLst>
    <p:sldId id="441" r:id="rId3"/>
    <p:sldId id="555" r:id="rId5"/>
    <p:sldId id="605" r:id="rId6"/>
    <p:sldId id="618" r:id="rId7"/>
    <p:sldId id="619" r:id="rId8"/>
    <p:sldId id="608" r:id="rId9"/>
    <p:sldId id="607" r:id="rId10"/>
    <p:sldId id="542" r:id="rId11"/>
    <p:sldId id="533" r:id="rId12"/>
    <p:sldId id="639" r:id="rId13"/>
    <p:sldId id="620" r:id="rId14"/>
    <p:sldId id="609" r:id="rId15"/>
    <p:sldId id="610" r:id="rId16"/>
    <p:sldId id="611" r:id="rId17"/>
    <p:sldId id="612" r:id="rId18"/>
    <p:sldId id="543" r:id="rId19"/>
    <p:sldId id="621" r:id="rId20"/>
    <p:sldId id="589" r:id="rId21"/>
    <p:sldId id="590" r:id="rId22"/>
    <p:sldId id="613" r:id="rId23"/>
    <p:sldId id="614" r:id="rId24"/>
    <p:sldId id="551" r:id="rId25"/>
    <p:sldId id="615" r:id="rId26"/>
    <p:sldId id="616" r:id="rId27"/>
    <p:sldId id="623" r:id="rId28"/>
    <p:sldId id="617" r:id="rId29"/>
    <p:sldId id="625" r:id="rId30"/>
    <p:sldId id="624" r:id="rId31"/>
    <p:sldId id="592" r:id="rId32"/>
    <p:sldId id="593" r:id="rId33"/>
    <p:sldId id="594" r:id="rId34"/>
    <p:sldId id="626" r:id="rId35"/>
    <p:sldId id="627" r:id="rId36"/>
    <p:sldId id="628" r:id="rId37"/>
    <p:sldId id="629" r:id="rId38"/>
    <p:sldId id="630" r:id="rId39"/>
    <p:sldId id="632" r:id="rId40"/>
    <p:sldId id="633" r:id="rId41"/>
    <p:sldId id="634" r:id="rId42"/>
    <p:sldId id="635" r:id="rId43"/>
    <p:sldId id="637" r:id="rId44"/>
    <p:sldId id="638" r:id="rId45"/>
    <p:sldId id="636" r:id="rId46"/>
    <p:sldId id="596" r:id="rId47"/>
    <p:sldId id="597" r:id="rId48"/>
    <p:sldId id="600" r:id="rId49"/>
    <p:sldId id="601" r:id="rId50"/>
    <p:sldId id="602" r:id="rId51"/>
    <p:sldId id="557" r:id="rId52"/>
    <p:sldId id="563" r:id="rId53"/>
    <p:sldId id="564" r:id="rId54"/>
    <p:sldId id="546" r:id="rId55"/>
    <p:sldId id="565" r:id="rId56"/>
    <p:sldId id="603" r:id="rId57"/>
    <p:sldId id="568" r:id="rId58"/>
    <p:sldId id="571" r:id="rId59"/>
    <p:sldId id="572" r:id="rId60"/>
    <p:sldId id="573" r:id="rId61"/>
    <p:sldId id="576" r:id="rId62"/>
    <p:sldId id="577" r:id="rId63"/>
    <p:sldId id="579" r:id="rId64"/>
    <p:sldId id="580" r:id="rId65"/>
    <p:sldId id="581" r:id="rId66"/>
    <p:sldId id="582" r:id="rId67"/>
    <p:sldId id="604" r:id="rId68"/>
    <p:sldId id="583" r:id="rId69"/>
    <p:sldId id="584" r:id="rId70"/>
    <p:sldId id="585" r:id="rId71"/>
    <p:sldId id="451" r:id="rId72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99"/>
    <a:srgbClr val="0066CC"/>
    <a:srgbClr val="9DE3E1"/>
    <a:srgbClr val="FFFFC1"/>
    <a:srgbClr val="FFFFFF"/>
    <a:srgbClr val="CCFF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60"/>
    <p:restoredTop sz="91620"/>
  </p:normalViewPr>
  <p:slideViewPr>
    <p:cSldViewPr showGuides="1">
      <p:cViewPr>
        <p:scale>
          <a:sx n="75" d="100"/>
          <a:sy n="75" d="100"/>
        </p:scale>
        <p:origin x="-72" y="552"/>
      </p:cViewPr>
      <p:guideLst>
        <p:guide orient="horz" pos="2160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27162E-9E23-48F6-BE55-4F2E7E307DD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Textmasterformate durch Klicken bearbeiten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Zweite Ebene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Dritte Ebene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Vierte Ebene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Fünfte Ebene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350C00-68E8-4CEF-AAEB-B735DDD54C6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Rot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915988" y="4344988"/>
            <a:ext cx="5026025" cy="38481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幻灯片图像占位符 9113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1139" name="文本占位符 91138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r>
              <a:rPr lang="zh-CN" altLang="en-US" dirty="0">
                <a:ea typeface="宋体" panose="02010600030101010101" pitchFamily="2" charset="-122"/>
              </a:rPr>
              <a:t>上图描述了</a:t>
            </a:r>
            <a:r>
              <a:rPr lang="en-US" altLang="zh-CN" err="1">
                <a:ea typeface="宋体" panose="02010600030101010101" pitchFamily="2" charset="-122"/>
              </a:rPr>
              <a:t>Hadoop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err="1">
                <a:ea typeface="宋体" panose="02010600030101010101" pitchFamily="2" charset="-122"/>
              </a:rPr>
              <a:t>EcoSystem</a:t>
            </a:r>
            <a:r>
              <a:rPr lang="zh-CN" altLang="en-US" dirty="0">
                <a:ea typeface="宋体" panose="02010600030101010101" pitchFamily="2" charset="-122"/>
              </a:rPr>
              <a:t>中的各层系统，其中</a:t>
            </a:r>
            <a:r>
              <a:rPr lang="en-US" altLang="zh-CN" err="1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位于结构化存储层，</a:t>
            </a:r>
            <a:r>
              <a:rPr lang="en-US" altLang="zh-CN" err="1">
                <a:ea typeface="宋体" panose="02010600030101010101" pitchFamily="2" charset="-122"/>
              </a:rPr>
              <a:t>Hadoop</a:t>
            </a:r>
            <a:r>
              <a:rPr lang="en-US" altLang="zh-CN">
                <a:ea typeface="宋体" panose="02010600030101010101" pitchFamily="2" charset="-122"/>
              </a:rPr>
              <a:t> HDFS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err="1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提供了高可靠性的底层存储支持，</a:t>
            </a:r>
            <a:r>
              <a:rPr lang="en-US" altLang="zh-CN" err="1">
                <a:ea typeface="宋体" panose="02010600030101010101" pitchFamily="2" charset="-122"/>
              </a:rPr>
              <a:t>Hadoop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err="1">
                <a:ea typeface="宋体" panose="02010600030101010101" pitchFamily="2" charset="-122"/>
              </a:rPr>
              <a:t>MapReduce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err="1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提供了高性能的计算能力，</a:t>
            </a:r>
            <a:r>
              <a:rPr lang="en-US" altLang="zh-CN">
                <a:ea typeface="宋体" panose="02010600030101010101" pitchFamily="2" charset="-122"/>
              </a:rPr>
              <a:t>Zookeeper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err="1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提供了稳定服务和容错机制。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此外，</a:t>
            </a:r>
            <a:r>
              <a:rPr lang="en-US" altLang="zh-CN">
                <a:ea typeface="宋体" panose="02010600030101010101" pitchFamily="2" charset="-122"/>
              </a:rPr>
              <a:t>Pig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Hive</a:t>
            </a:r>
            <a:r>
              <a:rPr lang="zh-CN" altLang="en-US" dirty="0">
                <a:ea typeface="宋体" panose="02010600030101010101" pitchFamily="2" charset="-122"/>
              </a:rPr>
              <a:t>还为</a:t>
            </a:r>
            <a:r>
              <a:rPr lang="en-US" altLang="zh-CN" err="1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提供了高层语言支持，使得在</a:t>
            </a:r>
            <a:r>
              <a:rPr lang="en-US" altLang="zh-CN" err="1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上进行数据统计处理变的非常简单。 </a:t>
            </a:r>
            <a:r>
              <a:rPr lang="en-US" altLang="zh-CN" err="1">
                <a:ea typeface="宋体" panose="02010600030101010101" pitchFamily="2" charset="-122"/>
              </a:rPr>
              <a:t>Sqoop</a:t>
            </a:r>
            <a:r>
              <a:rPr lang="zh-CN" altLang="en-US" dirty="0">
                <a:ea typeface="宋体" panose="02010600030101010101" pitchFamily="2" charset="-122"/>
              </a:rPr>
              <a:t>则为</a:t>
            </a:r>
            <a:r>
              <a:rPr lang="en-US" altLang="zh-CN" err="1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提供了方便的</a:t>
            </a:r>
            <a:r>
              <a:rPr lang="en-US" altLang="zh-CN">
                <a:ea typeface="宋体" panose="02010600030101010101" pitchFamily="2" charset="-122"/>
              </a:rPr>
              <a:t>RDBMS</a:t>
            </a:r>
            <a:r>
              <a:rPr lang="zh-CN" altLang="en-US" dirty="0">
                <a:ea typeface="宋体" panose="02010600030101010101" pitchFamily="2" charset="-122"/>
              </a:rPr>
              <a:t>数据导入功能，使得传统数据库数据向</a:t>
            </a:r>
            <a:r>
              <a:rPr lang="en-US" altLang="zh-CN" err="1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中迁移变的非常方便。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幻灯片图像占位符 983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8307" name="文本占位符 98306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err="1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r>
              <a:rPr lang="en-US" altLang="zh-CN">
                <a:ea typeface="宋体" panose="02010600030101010101" pitchFamily="2" charset="-122"/>
              </a:rPr>
              <a:t>split</a:t>
            </a:r>
            <a:r>
              <a:rPr lang="zh-CN" altLang="en-US" dirty="0">
                <a:ea typeface="宋体" panose="02010600030101010101" pitchFamily="2" charset="-122"/>
              </a:rPr>
              <a:t>是一个很重要的功能，</a:t>
            </a:r>
            <a:r>
              <a:rPr lang="en-US" altLang="zh-CN" err="1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是通过把数据分配到一定数量的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 dirty="0">
                <a:ea typeface="宋体" panose="02010600030101010101" pitchFamily="2" charset="-122"/>
              </a:rPr>
              <a:t>来达到负载均衡的。一个</a:t>
            </a:r>
            <a:r>
              <a:rPr lang="en-US" altLang="zh-CN">
                <a:ea typeface="宋体" panose="02010600030101010101" pitchFamily="2" charset="-122"/>
              </a:rPr>
              <a:t>table</a:t>
            </a:r>
            <a:r>
              <a:rPr lang="zh-CN" altLang="en-US" dirty="0">
                <a:ea typeface="宋体" panose="02010600030101010101" pitchFamily="2" charset="-122"/>
              </a:rPr>
              <a:t>会被分配到一个或多 个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 dirty="0">
                <a:ea typeface="宋体" panose="02010600030101010101" pitchFamily="2" charset="-122"/>
              </a:rPr>
              <a:t>中，这些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 dirty="0">
                <a:ea typeface="宋体" panose="02010600030101010101" pitchFamily="2" charset="-122"/>
              </a:rPr>
              <a:t>会被分配到一个或者多个</a:t>
            </a:r>
            <a:r>
              <a:rPr lang="en-US" altLang="zh-CN" err="1">
                <a:ea typeface="宋体" panose="02010600030101010101" pitchFamily="2" charset="-122"/>
              </a:rPr>
              <a:t>regionServer</a:t>
            </a:r>
            <a:r>
              <a:rPr lang="zh-CN" altLang="en-US" dirty="0">
                <a:ea typeface="宋体" panose="02010600030101010101" pitchFamily="2" charset="-122"/>
              </a:rPr>
              <a:t>中。在自动</a:t>
            </a:r>
            <a:r>
              <a:rPr lang="en-US" altLang="zh-CN">
                <a:ea typeface="宋体" panose="02010600030101010101" pitchFamily="2" charset="-122"/>
              </a:rPr>
              <a:t>split</a:t>
            </a:r>
            <a:r>
              <a:rPr lang="zh-CN" altLang="en-US" dirty="0">
                <a:ea typeface="宋体" panose="02010600030101010101" pitchFamily="2" charset="-122"/>
              </a:rPr>
              <a:t>策略中，当一个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 dirty="0">
                <a:ea typeface="宋体" panose="02010600030101010101" pitchFamily="2" charset="-122"/>
              </a:rPr>
              <a:t>达到一定的大小就会 自动</a:t>
            </a:r>
            <a:r>
              <a:rPr lang="en-US" altLang="zh-CN">
                <a:ea typeface="宋体" panose="02010600030101010101" pitchFamily="2" charset="-122"/>
              </a:rPr>
              <a:t>split</a:t>
            </a:r>
            <a:r>
              <a:rPr lang="zh-CN" altLang="en-US" dirty="0">
                <a:ea typeface="宋体" panose="02010600030101010101" pitchFamily="2" charset="-122"/>
              </a:rPr>
              <a:t>成两个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en-US" altLang="zh-CN">
                <a:ea typeface="宋体" panose="02010600030101010101" pitchFamily="2" charset="-122"/>
              </a:rPr>
              <a:t>table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 dirty="0">
                <a:ea typeface="宋体" panose="02010600030101010101" pitchFamily="2" charset="-122"/>
              </a:rPr>
              <a:t>中是按照</a:t>
            </a:r>
            <a:r>
              <a:rPr lang="en-US" altLang="zh-CN">
                <a:ea typeface="宋体" panose="02010600030101010101" pitchFamily="2" charset="-122"/>
              </a:rPr>
              <a:t>row key</a:t>
            </a:r>
            <a:r>
              <a:rPr lang="zh-CN" altLang="en-US" dirty="0">
                <a:ea typeface="宋体" panose="02010600030101010101" pitchFamily="2" charset="-122"/>
              </a:rPr>
              <a:t>来排序的，并且一个</a:t>
            </a:r>
            <a:r>
              <a:rPr lang="en-US" altLang="zh-CN">
                <a:ea typeface="宋体" panose="02010600030101010101" pitchFamily="2" charset="-122"/>
              </a:rPr>
              <a:t>row key</a:t>
            </a:r>
            <a:r>
              <a:rPr lang="zh-CN" altLang="en-US" dirty="0">
                <a:ea typeface="宋体" panose="02010600030101010101" pitchFamily="2" charset="-122"/>
              </a:rPr>
              <a:t>所对应的行只会存储在一个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 dirty="0">
                <a:ea typeface="宋体" panose="02010600030101010101" pitchFamily="2" charset="-122"/>
              </a:rPr>
              <a:t>中，这一点保证了</a:t>
            </a:r>
            <a:r>
              <a:rPr lang="en-US" altLang="zh-CN" err="1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的强一致性 。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幻灯片图像占位符 10035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0355" name="文本占位符 100354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r>
              <a:rPr lang="en-US" altLang="zh-CN" b="1"/>
              <a:t>Client</a:t>
            </a:r>
            <a:endParaRPr lang="en-US" altLang="zh-CN" b="1"/>
          </a:p>
          <a:p>
            <a:pPr lvl="0"/>
            <a:r>
              <a:rPr lang="en-US" altLang="zh-CN" err="1"/>
              <a:t>HBase</a:t>
            </a:r>
            <a:r>
              <a:rPr lang="en-US" altLang="zh-CN"/>
              <a:t> Client</a:t>
            </a:r>
            <a:r>
              <a:rPr lang="zh-CN" altLang="en-US" dirty="0"/>
              <a:t>使用</a:t>
            </a:r>
            <a:r>
              <a:rPr lang="en-US" altLang="zh-CN" err="1"/>
              <a:t>HBase</a:t>
            </a:r>
            <a:r>
              <a:rPr lang="zh-CN" altLang="en-US" dirty="0"/>
              <a:t>的</a:t>
            </a:r>
            <a:r>
              <a:rPr lang="en-US" altLang="zh-CN"/>
              <a:t>RPC</a:t>
            </a:r>
            <a:r>
              <a:rPr lang="zh-CN" altLang="en-US" dirty="0"/>
              <a:t>机制与</a:t>
            </a:r>
            <a:r>
              <a:rPr lang="en-US" altLang="zh-CN" err="1"/>
              <a:t>HMaster</a:t>
            </a:r>
            <a:r>
              <a:rPr lang="zh-CN" altLang="en-US" dirty="0"/>
              <a:t>和</a:t>
            </a:r>
            <a:r>
              <a:rPr lang="en-US" altLang="zh-CN" err="1"/>
              <a:t>HRegionServer</a:t>
            </a:r>
            <a:r>
              <a:rPr lang="zh-CN" altLang="en-US" dirty="0"/>
              <a:t>进行通信，对于管理类操作，</a:t>
            </a:r>
            <a:r>
              <a:rPr lang="en-US" altLang="zh-CN"/>
              <a:t>Client</a:t>
            </a:r>
            <a:r>
              <a:rPr lang="zh-CN" altLang="en-US" dirty="0"/>
              <a:t>与</a:t>
            </a:r>
            <a:r>
              <a:rPr lang="en-US" altLang="zh-CN" err="1"/>
              <a:t>HMaster</a:t>
            </a:r>
            <a:r>
              <a:rPr lang="zh-CN" altLang="en-US" dirty="0"/>
              <a:t>进行</a:t>
            </a:r>
            <a:r>
              <a:rPr lang="en-US" altLang="zh-CN"/>
              <a:t>RPC</a:t>
            </a:r>
            <a:r>
              <a:rPr lang="zh-CN" altLang="en-US" dirty="0"/>
              <a:t>；对于数据读写类操作，</a:t>
            </a:r>
            <a:r>
              <a:rPr lang="en-US" altLang="zh-CN"/>
              <a:t>Client</a:t>
            </a:r>
            <a:r>
              <a:rPr lang="zh-CN" altLang="en-US" dirty="0"/>
              <a:t>与</a:t>
            </a:r>
            <a:r>
              <a:rPr lang="en-US" altLang="zh-CN" err="1"/>
              <a:t>HRegionServer</a:t>
            </a:r>
            <a:r>
              <a:rPr lang="zh-CN" altLang="en-US" dirty="0"/>
              <a:t>进行</a:t>
            </a:r>
            <a:r>
              <a:rPr lang="en-US" altLang="zh-CN"/>
              <a:t>RPC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幻灯片图像占位符 10240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2403" name="文本占位符 102402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r>
              <a:rPr lang="en-US" altLang="zh-CN" b="1"/>
              <a:t>Client</a:t>
            </a:r>
            <a:endParaRPr lang="en-US" altLang="zh-CN" b="1"/>
          </a:p>
          <a:p>
            <a:pPr lvl="0"/>
            <a:r>
              <a:rPr lang="en-US" altLang="zh-CN" err="1"/>
              <a:t>HBase</a:t>
            </a:r>
            <a:r>
              <a:rPr lang="en-US" altLang="zh-CN"/>
              <a:t> Client</a:t>
            </a:r>
            <a:r>
              <a:rPr lang="zh-CN" altLang="en-US" dirty="0"/>
              <a:t>使用</a:t>
            </a:r>
            <a:r>
              <a:rPr lang="en-US" altLang="zh-CN" err="1"/>
              <a:t>HBase</a:t>
            </a:r>
            <a:r>
              <a:rPr lang="zh-CN" altLang="en-US" dirty="0"/>
              <a:t>的</a:t>
            </a:r>
            <a:r>
              <a:rPr lang="en-US" altLang="zh-CN"/>
              <a:t>RPC</a:t>
            </a:r>
            <a:r>
              <a:rPr lang="zh-CN" altLang="en-US" dirty="0"/>
              <a:t>机制与</a:t>
            </a:r>
            <a:r>
              <a:rPr lang="en-US" altLang="zh-CN" err="1"/>
              <a:t>HMaster</a:t>
            </a:r>
            <a:r>
              <a:rPr lang="zh-CN" altLang="en-US" dirty="0"/>
              <a:t>和</a:t>
            </a:r>
            <a:r>
              <a:rPr lang="en-US" altLang="zh-CN" err="1"/>
              <a:t>HRegionServer</a:t>
            </a:r>
            <a:r>
              <a:rPr lang="zh-CN" altLang="en-US" dirty="0"/>
              <a:t>进行通信，对于管理类操作，</a:t>
            </a:r>
            <a:r>
              <a:rPr lang="en-US" altLang="zh-CN"/>
              <a:t>Client</a:t>
            </a:r>
            <a:r>
              <a:rPr lang="zh-CN" altLang="en-US" dirty="0"/>
              <a:t>与</a:t>
            </a:r>
            <a:r>
              <a:rPr lang="en-US" altLang="zh-CN" err="1"/>
              <a:t>HMaster</a:t>
            </a:r>
            <a:r>
              <a:rPr lang="zh-CN" altLang="en-US" dirty="0"/>
              <a:t>进行</a:t>
            </a:r>
            <a:r>
              <a:rPr lang="en-US" altLang="zh-CN"/>
              <a:t>RPC</a:t>
            </a:r>
            <a:r>
              <a:rPr lang="zh-CN" altLang="en-US" dirty="0"/>
              <a:t>；对于数据读写类操作，</a:t>
            </a:r>
            <a:r>
              <a:rPr lang="en-US" altLang="zh-CN"/>
              <a:t>Client</a:t>
            </a:r>
            <a:r>
              <a:rPr lang="zh-CN" altLang="en-US" dirty="0"/>
              <a:t>与</a:t>
            </a:r>
            <a:r>
              <a:rPr lang="en-US" altLang="zh-CN" err="1"/>
              <a:t>HRegionServer</a:t>
            </a:r>
            <a:r>
              <a:rPr lang="zh-CN" altLang="en-US" dirty="0"/>
              <a:t>进行</a:t>
            </a:r>
            <a:r>
              <a:rPr lang="en-US" altLang="zh-CN"/>
              <a:t>RPC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05538" y="1208088"/>
            <a:ext cx="235108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65214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90855" defTabSz="65214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79805" defTabSz="65214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0025" defTabSz="65214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58975" defTabSz="65214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16175" defTabSz="6521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73375" defTabSz="6521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30575" defTabSz="6521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87775" defTabSz="6521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52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Universität Stuttgart</a:t>
            </a:r>
            <a:endParaRPr kumimoji="0" lang="en-GB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52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Institute of Parallel and </a:t>
            </a:r>
            <a:br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Distributed Systems (IPVS)</a:t>
            </a:r>
            <a:endParaRPr kumimoji="0" lang="en-GB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52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25"/>
              </a:spcAft>
              <a:buClrTx/>
              <a:buSzTx/>
              <a:buFontTx/>
              <a:buNone/>
              <a:defRPr/>
            </a:pPr>
            <a:r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Universitätsstraße 38</a:t>
            </a:r>
            <a:br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D-70569 Stuttgart</a:t>
            </a:r>
            <a:endParaRPr kumimoji="0" lang="en-GB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3" descr="uni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8" y="1190625"/>
            <a:ext cx="955675" cy="960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4" descr="ipvslogo_bl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76338"/>
            <a:ext cx="957263" cy="955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19138" y="2678113"/>
            <a:ext cx="7772400" cy="11747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3" tIns="39187" rIns="78373" bIns="39187" anchor="b"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zh-CN" noProof="0" smtClean="0"/>
              <a:t>Klicken Sie, um das Titelformat zu bearbeiten</a:t>
            </a:r>
            <a:endParaRPr lang="en-US" altLang="zh-CN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3919538"/>
            <a:ext cx="6465888" cy="169703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3" tIns="39187" rIns="78373" bIns="39187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altLang="zh-CN" noProof="0" smtClean="0"/>
              <a:t>Klicken Sie, um das Format des Untertitelmasters zu bearbeiten</a:t>
            </a:r>
            <a:endParaRPr lang="en-US" alt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05638" y="6372225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65820912-2C38-4CE8-B4D2-99AB3BDE16C4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5900" y="188913"/>
            <a:ext cx="2008188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873750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05638" y="6372225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8C6C0E92-977A-41E5-9770-77BDFDCE9F0F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88913"/>
            <a:ext cx="693420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052513"/>
            <a:ext cx="3940175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325" y="1052513"/>
            <a:ext cx="3941763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3635375" y="6508750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6224133E-7009-4E64-A092-1EAC525F9243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88913"/>
            <a:ext cx="693420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052513"/>
            <a:ext cx="8034338" cy="5256212"/>
          </a:xfrm>
        </p:spPr>
        <p:txBody>
          <a:bodyPr vert="horz" wrap="square" lIns="91430" tIns="45715" rIns="91430" bIns="45715" numCol="1" anchor="t" anchorCtr="0" compatLnSpc="1"/>
          <a:lstStyle/>
          <a:p>
            <a:pPr marL="246380" marR="0" lvl="0" indent="-24638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3635375" y="6508750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7DA911CC-91E3-4925-ADB3-75498D69C300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88913"/>
            <a:ext cx="693420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052513"/>
            <a:ext cx="3940175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2325" y="1052513"/>
            <a:ext cx="3941763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2325" y="3756025"/>
            <a:ext cx="3941763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635375" y="6508750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A3580DF6-CC81-4091-82EE-0FAFA96E03A8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05638" y="6372225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8C8BA7BC-5FF7-4931-BD02-066C40C701C7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2847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05638" y="6372225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CE6E78F3-C04E-4785-AC05-94882A65115B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052513"/>
            <a:ext cx="3940175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325" y="1052513"/>
            <a:ext cx="3941763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005638" y="6372225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55DF0C9B-DC33-4664-B9C9-FF6CE6F4BB2E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 bwMode="auto">
          <a:xfrm>
            <a:off x="7005638" y="6372225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23D02D6C-C5AE-41F6-857A-615CAEC3CD39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7005638" y="6372225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E7729207-B1F6-4935-838F-3271A9E642B0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7005638" y="6372225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0CF6358C-6805-4C3C-9319-3D35A4171073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005638" y="6372225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A5EEFA44-4E2D-4DE9-8816-2FE88EC9DD51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30" tIns="45715" rIns="91430" bIns="45715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005638" y="6372225"/>
            <a:ext cx="156845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>
              <a:defRPr/>
            </a:lvl1pPr>
          </a:lstStyle>
          <a:p>
            <a:pPr marL="0" marR="0" indent="0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fld id="{B2CC327B-76B1-417C-9685-A6CA087AD155}" type="slidenum"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i="0" kern="1200" cap="none" spc="0" normalizeH="0" baseline="0" noProof="0"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~</a:t>
            </a:r>
            <a:endParaRPr kumimoji="0" lang="en-US" altLang="zh-CN" i="0" kern="1200" cap="none" spc="0" normalizeH="0" baseline="0" noProof="0"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79200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/>
          <a:lstStyle/>
          <a:p>
            <a:pPr lvl="0"/>
            <a:r>
              <a:rPr lang="en-US" altLang="zh-CN" smtClean="0"/>
              <a:t>Hier klicken, um Titelformat zu bear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39750" y="1052513"/>
            <a:ext cx="8034338" cy="5256212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/>
          <a:p>
            <a:pPr lvl="0"/>
            <a:r>
              <a:rPr lang="en-US" altLang="zh-CN" dirty="0"/>
              <a:t>Hier klicken, um Master-Textformat zu bearbeiten.</a:t>
            </a:r>
            <a:endParaRPr lang="en-US" altLang="zh-CN" dirty="0"/>
          </a:p>
          <a:p>
            <a:pPr lvl="1"/>
            <a:r>
              <a:rPr lang="en-US" altLang="zh-CN" dirty="0"/>
              <a:t>Zweite Ebene</a:t>
            </a:r>
            <a:endParaRPr lang="en-US" altLang="zh-CN" dirty="0"/>
          </a:p>
          <a:p>
            <a:pPr lvl="2"/>
            <a:r>
              <a:rPr lang="en-US" altLang="zh-CN" dirty="0"/>
              <a:t>Dritte Ebene</a:t>
            </a:r>
            <a:endParaRPr lang="en-US" altLang="zh-CN" dirty="0"/>
          </a:p>
          <a:p>
            <a:pPr lvl="3"/>
            <a:r>
              <a:rPr lang="en-US" altLang="zh-CN" dirty="0"/>
              <a:t>Vierte Ebene</a:t>
            </a:r>
            <a:endParaRPr lang="en-US" altLang="zh-CN" dirty="0"/>
          </a:p>
          <a:p>
            <a:pPr lvl="4"/>
            <a:r>
              <a:rPr lang="en-US" altLang="zh-CN" dirty="0"/>
              <a:t>Fünfte Ebene</a:t>
            </a:r>
            <a:endParaRPr lang="en-US" altLang="zh-CN" dirty="0"/>
          </a:p>
        </p:txBody>
      </p:sp>
      <p:sp>
        <p:nvSpPr>
          <p:cNvPr id="1028" name="Line 9"/>
          <p:cNvSpPr/>
          <p:nvPr/>
        </p:nvSpPr>
        <p:spPr>
          <a:xfrm>
            <a:off x="539750" y="836613"/>
            <a:ext cx="8034338" cy="0"/>
          </a:xfrm>
          <a:prstGeom prst="line">
            <a:avLst/>
          </a:prstGeom>
          <a:ln w="12700" cap="flat" cmpd="sng">
            <a:solidFill>
              <a:srgbClr val="0066C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05638" y="6372225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3" tIns="39187" rIns="78373" bIns="39187" numCol="1" anchor="t" anchorCtr="0" compatLnSpc="1"/>
          <a:lstStyle>
            <a:lvl1pPr algn="ctr" defTabSz="784225">
              <a:defRPr sz="1600" b="1">
                <a:solidFill>
                  <a:srgbClr val="017572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1757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-</a:t>
            </a:r>
            <a:fld id="{954D19CE-C006-4D05-8998-B9BC8202EE56}" type="slidenum"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1757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</a:fld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1757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-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1757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defRPr kumimoji="1" sz="2800" b="1" kern="1200">
          <a:solidFill>
            <a:srgbClr val="01757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defRPr kumimoji="1" sz="2800" b="1">
          <a:solidFill>
            <a:srgbClr val="01757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defRPr kumimoji="1" sz="2800" b="1">
          <a:solidFill>
            <a:srgbClr val="01757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defRPr kumimoji="1" sz="2800" b="1">
          <a:solidFill>
            <a:srgbClr val="01757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defRPr kumimoji="1" sz="2800" b="1">
          <a:solidFill>
            <a:srgbClr val="01757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defRPr kumimoji="1" sz="2800" b="1">
          <a:solidFill>
            <a:srgbClr val="01757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defRPr kumimoji="1" sz="2800" b="1">
          <a:solidFill>
            <a:srgbClr val="01757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defRPr kumimoji="1" sz="2800" b="1">
          <a:solidFill>
            <a:srgbClr val="01757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defRPr kumimoji="1" sz="2800" b="1">
          <a:solidFill>
            <a:srgbClr val="01757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246380" indent="-24638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3255" indent="-23368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tx1"/>
        </a:buClr>
        <a:buFont typeface="Tahoma" panose="020B0604030504040204" pitchFamily="34" charset="0"/>
        <a:buChar char="◦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indent="-17018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tx1"/>
        </a:buClr>
        <a:buFont typeface="Tahoma" panose="020B0604030504040204" pitchFamily="34" charset="0"/>
        <a:buChar char="▪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06830" indent="-16827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tx1"/>
        </a:buClr>
        <a:buFont typeface="Tahoma" panose="020B0604030504040204" pitchFamily="34" charset="0"/>
        <a:buChar char="▫"/>
        <a:defRPr kumimoji="1" sz="13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33855" indent="-16383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–"/>
        <a:defRPr kumimoji="1" sz="13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第四部分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971550" y="2349500"/>
            <a:ext cx="71643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HBASE—Hadoop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数据库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19809"/>
          <p:cNvSpPr/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/>
          <a:p>
            <a:r>
              <a:rPr lang="en-US" altLang="zh-CN" err="1"/>
              <a:t>HBase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119811" name="文本占位符 119810"/>
          <p:cNvSpPr>
            <a:spLocks noGrp="1"/>
          </p:cNvSpPr>
          <p:nvPr>
            <p:ph type="body" idx="1"/>
          </p:nvPr>
        </p:nvSpPr>
        <p:spPr>
          <a:xfrm>
            <a:off x="539750" y="1052513"/>
            <a:ext cx="7993063" cy="3816350"/>
          </a:xfrm>
          <a:ln/>
        </p:spPr>
        <p:txBody>
          <a:bodyPr lIns="91430" tIns="45715" rIns="91430" bIns="45715"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000" err="1"/>
              <a:t>RowKey</a:t>
            </a:r>
            <a:r>
              <a:rPr lang="zh-CN" altLang="en-US" sz="2000" dirty="0"/>
              <a:t>：是</a:t>
            </a:r>
            <a:r>
              <a:rPr lang="en-US" altLang="zh-CN" sz="2000"/>
              <a:t>Byte array</a:t>
            </a:r>
            <a:r>
              <a:rPr lang="zh-CN" altLang="en-US" sz="2000" dirty="0"/>
              <a:t>，是表中每条记录的“主键”，方便快速查找。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000"/>
              <a:t>Column Family</a:t>
            </a:r>
            <a:r>
              <a:rPr lang="zh-CN" altLang="en-US" sz="2000" dirty="0"/>
              <a:t>：列族，拥有一个名称</a:t>
            </a:r>
            <a:r>
              <a:rPr lang="en-US" altLang="zh-CN" sz="2000"/>
              <a:t>(string)</a:t>
            </a:r>
            <a:r>
              <a:rPr lang="zh-CN" altLang="en-US" sz="2000" dirty="0"/>
              <a:t>，包含一个或者多个相关列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000"/>
              <a:t>Column</a:t>
            </a:r>
            <a:r>
              <a:rPr lang="zh-CN" altLang="en-US" sz="2000" dirty="0"/>
              <a:t>：属于某一个</a:t>
            </a:r>
            <a:r>
              <a:rPr lang="en-US" altLang="zh-CN" sz="2000"/>
              <a:t>column family</a:t>
            </a:r>
            <a:r>
              <a:rPr lang="zh-CN" altLang="en-US" sz="2000" dirty="0"/>
              <a:t>， </a:t>
            </a:r>
            <a:r>
              <a:rPr lang="en-US" altLang="zh-CN" sz="2000" err="1"/>
              <a:t>familyName:columnName</a:t>
            </a:r>
            <a:r>
              <a:rPr lang="zh-CN" altLang="en-US" sz="2000" dirty="0"/>
              <a:t>，每条记录可动态添加</a:t>
            </a:r>
            <a:r>
              <a:rPr lang="en-US" altLang="zh-CN" sz="2000" dirty="0"/>
              <a:t>Column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000"/>
              <a:t>Version Number</a:t>
            </a:r>
            <a:r>
              <a:rPr lang="zh-CN" altLang="en-US" sz="2000" dirty="0"/>
              <a:t>：默认值是系统时间戳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000" err="1"/>
              <a:t>Value(Cell</a:t>
            </a:r>
            <a:r>
              <a:rPr lang="en-US" altLang="zh-CN" sz="2000"/>
              <a:t>)</a:t>
            </a:r>
            <a:r>
              <a:rPr lang="zh-CN" altLang="en-US" sz="2000" dirty="0"/>
              <a:t>：</a:t>
            </a:r>
            <a:r>
              <a:rPr lang="en-US" altLang="zh-CN" sz="2000"/>
              <a:t>Byte array </a:t>
            </a:r>
            <a:endParaRPr lang="en-US" altLang="zh-CN" sz="200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</a:t>
            </a:r>
            <a:endParaRPr lang="zh-CN" altLang="en-US" sz="200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注：</a:t>
            </a:r>
            <a:r>
              <a:rPr lang="en-US" altLang="zh-CN" sz="2000"/>
              <a:t>BYTE（字节）是 unsigned char，占8位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CC0000"/>
                </a:solidFill>
              </a:rPr>
              <a:t>在实际存储中， 直接存储每个单元所对应的完整的键值对：</a:t>
            </a:r>
            <a:endParaRPr lang="zh-CN" altLang="en-US" sz="2000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00"/>
                </a:solidFill>
              </a:rPr>
              <a:t>{</a:t>
            </a:r>
            <a:r>
              <a:rPr lang="en-US" altLang="zh-CN" sz="2000" err="1">
                <a:solidFill>
                  <a:srgbClr val="CC0000"/>
                </a:solidFill>
              </a:rPr>
              <a:t>RowKey</a:t>
            </a:r>
            <a:r>
              <a:rPr lang="en-US" altLang="zh-CN" sz="2000">
                <a:solidFill>
                  <a:srgbClr val="CC0000"/>
                </a:solidFill>
              </a:rPr>
              <a:t>, Column Family, Column Name, </a:t>
            </a:r>
            <a:r>
              <a:rPr lang="en-US" altLang="zh-CN" sz="2000" err="1">
                <a:solidFill>
                  <a:srgbClr val="CC0000"/>
                </a:solidFill>
              </a:rPr>
              <a:t>TimeStamp</a:t>
            </a:r>
            <a:r>
              <a:rPr lang="en-US" altLang="zh-CN" sz="2000">
                <a:solidFill>
                  <a:srgbClr val="CC0000"/>
                </a:solidFill>
              </a:rPr>
              <a:t>}</a:t>
            </a:r>
            <a:r>
              <a:rPr lang="en-US" altLang="zh-CN" sz="2000">
                <a:solidFill>
                  <a:srgbClr val="CC0000"/>
                </a:solidFill>
                <a:sym typeface="Wingdings" panose="05000000000000000000" pitchFamily="2" charset="2"/>
              </a:rPr>
              <a:t> Value</a:t>
            </a:r>
            <a:endParaRPr lang="en-US" altLang="zh-CN" sz="2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标题 95233"/>
          <p:cNvSpPr/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/>
          <a:p>
            <a:r>
              <a:rPr lang="en-US" altLang="zh-CN" b="0" err="1">
                <a:solidFill>
                  <a:schemeClr val="tx1"/>
                </a:solidFill>
              </a:rPr>
              <a:t>HBase</a:t>
            </a:r>
            <a:r>
              <a:rPr lang="zh-CN" altLang="en-US" b="0" dirty="0">
                <a:solidFill>
                  <a:schemeClr val="tx1"/>
                </a:solidFill>
              </a:rPr>
              <a:t>的存储机制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95237" name="图片 95236" descr="Hbase基本原理、及存储知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196975"/>
            <a:ext cx="5976937" cy="4151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p>
            <a:r>
              <a:rPr lang="en-US" altLang="zh-CN" err="1">
                <a:effectLst>
                  <a:outerShdw blurRad="38100" dist="38100" dir="2700000">
                    <a:srgbClr val="C0C0C0"/>
                  </a:outerShdw>
                </a:effectLst>
              </a:rPr>
              <a:t>Hbase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  <a:t>模式的一个例子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aphicFrame>
        <p:nvGraphicFramePr>
          <p:cNvPr id="26748" name="内容占位符 26747"/>
          <p:cNvGraphicFramePr/>
          <p:nvPr>
            <p:ph idx="1"/>
          </p:nvPr>
        </p:nvGraphicFramePr>
        <p:xfrm>
          <a:off x="323850" y="1341438"/>
          <a:ext cx="8497888" cy="3317875"/>
        </p:xfrm>
        <a:graphic>
          <a:graphicData uri="http://schemas.openxmlformats.org/drawingml/2006/table">
            <a:tbl>
              <a:tblPr/>
              <a:tblGrid>
                <a:gridCol w="1287463"/>
                <a:gridCol w="1363662"/>
                <a:gridCol w="1381125"/>
                <a:gridCol w="1563688"/>
                <a:gridCol w="1328737"/>
                <a:gridCol w="1573213"/>
              </a:tblGrid>
              <a:tr h="358775">
                <a:tc rowSpan="2"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endParaRPr lang="en-US" altLang="zh-CN" sz="1800" b="0"/>
                    </a:p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Row Key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E3E1"/>
                    </a:solidFill>
                  </a:tcPr>
                </a:tc>
                <a:tc gridSpan="3"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 err="1"/>
                        <a:t>PersonalInfo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E3E1"/>
                    </a:solidFill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 err="1"/>
                        <a:t>CompanyInfo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E3E1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4825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Name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E3E1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Address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E3E1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Phone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E3E1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Name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E3E1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Phone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E3E1"/>
                    </a:solidFill>
                  </a:tcPr>
                </a:tc>
              </a:tr>
              <a:tr h="823913"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key1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Zhang San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t4:Shanghai </a:t>
                      </a:r>
                      <a:br>
                        <a:rPr lang="en-US" altLang="zh-CN" sz="1800" b="0"/>
                      </a:br>
                      <a:r>
                        <a:rPr lang="en-US" altLang="zh-CN" sz="1800" b="0"/>
                        <a:t>t3:Suzhou</a:t>
                      </a:r>
                      <a:br>
                        <a:rPr lang="en-US" altLang="zh-CN" sz="1800" b="0"/>
                      </a:br>
                      <a:r>
                        <a:rPr lang="en-US" altLang="zh-CN" sz="1800" b="0"/>
                        <a:t>t2:Nanjing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13025267187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 err="1"/>
                        <a:t>Yuandong</a:t>
                      </a:r>
                      <a:r>
                        <a:rPr lang="en-US" altLang="zh-CN" sz="1800" b="0"/>
                        <a:t> Co.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34320098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387"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key2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Li Si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t4:Beijing</a:t>
                      </a:r>
                      <a:br>
                        <a:rPr lang="en-US" altLang="zh-CN" sz="1800" b="0"/>
                      </a:br>
                      <a:r>
                        <a:rPr lang="en-US" altLang="zh-CN" sz="1800" b="0"/>
                        <a:t>t3:Shanghai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t2:13810880023</a:t>
                      </a:r>
                      <a:endParaRPr lang="en-US" altLang="zh-CN" sz="1800" b="0"/>
                    </a:p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t3:13900529002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 err="1"/>
                        <a:t>Wulin</a:t>
                      </a:r>
                      <a:r>
                        <a:rPr lang="en-US" altLang="zh-CN" sz="1800" b="0"/>
                        <a:t> Ltd.,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t2:56088062</a:t>
                      </a:r>
                      <a:endParaRPr lang="en-US" altLang="zh-CN" sz="1800" b="0"/>
                    </a:p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t1:67875222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key3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Wang Wu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t2:Hangzhou</a:t>
                      </a:r>
                      <a:endParaRPr lang="en-US" altLang="zh-CN" sz="1800" b="0"/>
                    </a:p>
                    <a:p>
                      <a:pPr marL="0" lvl="0" indent="0" eaLnBrk="1" fontAlgn="t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0"/>
                        <a:t>t1:Shenzhen</a:t>
                      </a:r>
                      <a:endParaRPr lang="en-US" altLang="zh-CN" sz="1800" b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1800" b="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1800" b="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None/>
                      </a:pPr>
                      <a:endParaRPr lang="zh-CN" altLang="en-US" sz="1800" b="0" dirty="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Row Key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（行键）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28638" y="962025"/>
            <a:ext cx="8351837" cy="5256213"/>
          </a:xfrm>
          <a:ln/>
        </p:spPr>
        <p:txBody>
          <a:bodyPr vert="horz" wrap="square" lIns="91430" tIns="45715" rIns="91430" bIns="45715" anchor="t"/>
          <a:p>
            <a:r>
              <a:rPr lang="en-US" altLang="zh-CN">
                <a:solidFill>
                  <a:srgbClr val="FF0000"/>
                </a:solidFill>
              </a:rPr>
              <a:t>Row key</a:t>
            </a:r>
            <a:r>
              <a:rPr lang="zh-CN" altLang="en-US" dirty="0">
                <a:solidFill>
                  <a:srgbClr val="FF0000"/>
                </a:solidFill>
              </a:rPr>
              <a:t>是用来检索记录的主键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 dirty="0"/>
              <a:t>访问</a:t>
            </a:r>
            <a:r>
              <a:rPr lang="en-US" altLang="zh-CN" err="1"/>
              <a:t>Hbase</a:t>
            </a:r>
            <a:r>
              <a:rPr lang="en-US" altLang="zh-CN"/>
              <a:t> table</a:t>
            </a:r>
            <a:r>
              <a:rPr lang="zh-CN" altLang="en-US" dirty="0"/>
              <a:t>中的行，有三种方式：</a:t>
            </a:r>
            <a:endParaRPr lang="zh-CN" altLang="en-US" dirty="0"/>
          </a:p>
          <a:p>
            <a:pPr lvl="1"/>
            <a:r>
              <a:rPr lang="en-US" altLang="zh-CN"/>
              <a:t> </a:t>
            </a:r>
            <a:r>
              <a:rPr lang="zh-CN" altLang="en-US" dirty="0"/>
              <a:t>通过单个</a:t>
            </a:r>
            <a:r>
              <a:rPr lang="en-US" altLang="zh-CN"/>
              <a:t>row key</a:t>
            </a:r>
            <a:r>
              <a:rPr lang="zh-CN" altLang="en-US" dirty="0"/>
              <a:t>访问</a:t>
            </a:r>
            <a:endParaRPr lang="zh-CN" altLang="en-US" dirty="0"/>
          </a:p>
          <a:p>
            <a:pPr lvl="1"/>
            <a:r>
              <a:rPr lang="en-US" altLang="zh-CN"/>
              <a:t> </a:t>
            </a:r>
            <a:r>
              <a:rPr lang="zh-CN" altLang="en-US" dirty="0"/>
              <a:t>通过</a:t>
            </a:r>
            <a:r>
              <a:rPr lang="en-US" altLang="zh-CN"/>
              <a:t>row key</a:t>
            </a:r>
            <a:r>
              <a:rPr lang="zh-CN" altLang="en-US" dirty="0"/>
              <a:t>的</a:t>
            </a:r>
            <a:r>
              <a:rPr lang="en-US" altLang="zh-CN"/>
              <a:t>range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 dirty="0"/>
              <a:t>全表扫描</a:t>
            </a:r>
            <a:endParaRPr lang="en-US" altLang="zh-CN"/>
          </a:p>
          <a:p>
            <a:r>
              <a:rPr lang="en-US" altLang="zh-CN"/>
              <a:t>Row key</a:t>
            </a:r>
            <a:r>
              <a:rPr lang="zh-CN" altLang="en-US" dirty="0"/>
              <a:t>可以是任意字符串</a:t>
            </a:r>
            <a:r>
              <a:rPr lang="en-US" altLang="zh-CN"/>
              <a:t>(</a:t>
            </a:r>
            <a:r>
              <a:rPr lang="zh-CN" altLang="en-US" dirty="0"/>
              <a:t>最大长度是 </a:t>
            </a:r>
            <a:r>
              <a:rPr lang="en-US" altLang="zh-CN"/>
              <a:t>64KB</a:t>
            </a:r>
            <a:r>
              <a:rPr lang="zh-CN" altLang="en-US" dirty="0"/>
              <a:t>，实际应用中长度一般为 </a:t>
            </a:r>
            <a:r>
              <a:rPr lang="en-US" altLang="zh-CN"/>
              <a:t>10-100bytes)</a:t>
            </a:r>
            <a:endParaRPr lang="en-US" altLang="zh-CN"/>
          </a:p>
          <a:p>
            <a:r>
              <a:rPr lang="zh-CN" altLang="en-US" dirty="0"/>
              <a:t>存储时，数据按照</a:t>
            </a:r>
            <a:r>
              <a:rPr lang="en-US" altLang="zh-CN"/>
              <a:t>Row key</a:t>
            </a:r>
            <a:r>
              <a:rPr lang="zh-CN" altLang="en-US" dirty="0"/>
              <a:t>的字典序</a:t>
            </a:r>
            <a:r>
              <a:rPr lang="en-US" altLang="zh-CN"/>
              <a:t>(byte order)</a:t>
            </a:r>
            <a:r>
              <a:rPr lang="zh-CN" altLang="en-US" dirty="0"/>
              <a:t>排序存储。</a:t>
            </a:r>
            <a:r>
              <a:rPr lang="zh-CN" altLang="en-US" b="0" dirty="0">
                <a:sym typeface="+mn-ea"/>
              </a:rPr>
              <a:t>譬如，</a:t>
            </a:r>
            <a:r>
              <a:rPr lang="zh-CN" altLang="en-US" b="0" dirty="0"/>
              <a:t>字典序对</a:t>
            </a:r>
            <a:r>
              <a:rPr lang="en-US" altLang="zh-CN" b="0" err="1"/>
              <a:t>int </a:t>
            </a:r>
            <a:r>
              <a:rPr lang="zh-CN" altLang="en-US" b="0" dirty="0"/>
              <a:t>排序的结果是</a:t>
            </a:r>
            <a:r>
              <a:rPr lang="en-US" altLang="zh-CN" b="0"/>
              <a:t>1,10,100,11,12,13,14,15,16,17,18,19,2,20,21,…,9,91,92,93,94,95,96,97,98,99</a:t>
            </a:r>
            <a:r>
              <a:rPr lang="zh-CN" altLang="en-US" b="0" dirty="0"/>
              <a:t>。要保持整形的自然序，行键必须</a:t>
            </a:r>
            <a:r>
              <a:rPr lang="zh-CN" altLang="en-US" b="0" dirty="0"/>
              <a:t>用</a:t>
            </a:r>
            <a:r>
              <a:rPr lang="en-US" altLang="zh-CN" b="0"/>
              <a:t>0</a:t>
            </a:r>
            <a:r>
              <a:rPr lang="zh-CN" altLang="en-US" b="0" dirty="0"/>
              <a:t>作左填充。</a:t>
            </a: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列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族（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column-family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en-US" altLang="zh-CN" err="1">
                <a:solidFill>
                  <a:srgbClr val="FF0000"/>
                </a:solidFill>
              </a:rPr>
              <a:t>Hbase</a:t>
            </a:r>
            <a:r>
              <a:rPr lang="zh-CN" altLang="en-US" dirty="0">
                <a:solidFill>
                  <a:srgbClr val="FF0000"/>
                </a:solidFill>
              </a:rPr>
              <a:t>表中的每个列，都归属于某一列族</a:t>
            </a:r>
            <a:endParaRPr lang="zh-CN" altLang="en-US" dirty="0"/>
          </a:p>
          <a:p>
            <a:r>
              <a:rPr lang="zh-CN" altLang="en-US" dirty="0"/>
              <a:t>访问控制、磁盘和内存的使用统计都是在列族层面进行</a:t>
            </a:r>
            <a:endParaRPr lang="en-US" altLang="zh-CN"/>
          </a:p>
          <a:p>
            <a:pPr lvl="1"/>
            <a:r>
              <a:rPr lang="zh-CN" altLang="en-US" dirty="0"/>
              <a:t>实际应用中，列族上的控制权限能帮助我们管理不同类型的应用。例如，允许一些应用添加新的基本数据、一些应用则只允许浏览数据（甚至可能因为隐私的原因不能浏览所有数据）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时间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戳（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Time Stamp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82600" y="938213"/>
            <a:ext cx="8337550" cy="5256212"/>
          </a:xfrm>
          <a:ln/>
        </p:spPr>
        <p:txBody>
          <a:bodyPr vert="horz" wrap="square" lIns="91430" tIns="45715" rIns="91430" bIns="45715" anchor="t"/>
          <a:p>
            <a:r>
              <a:rPr lang="en-US" altLang="zh-CN" err="1"/>
              <a:t>HBase</a:t>
            </a:r>
            <a:r>
              <a:rPr lang="zh-CN" altLang="en-US" dirty="0"/>
              <a:t>中通过</a:t>
            </a:r>
            <a:r>
              <a:rPr lang="en-US" altLang="zh-CN"/>
              <a:t>row</a:t>
            </a:r>
            <a:r>
              <a:rPr lang="zh-CN" altLang="en-US" dirty="0"/>
              <a:t>和</a:t>
            </a:r>
            <a:r>
              <a:rPr lang="en-US" altLang="zh-CN"/>
              <a:t>columns</a:t>
            </a:r>
            <a:r>
              <a:rPr lang="zh-CN" altLang="en-US" dirty="0"/>
              <a:t>确定一个存贮单元称为</a:t>
            </a:r>
            <a:r>
              <a:rPr lang="en-US" altLang="zh-CN"/>
              <a:t>cell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 dirty="0">
                <a:solidFill>
                  <a:srgbClr val="FF0000"/>
                </a:solidFill>
              </a:rPr>
              <a:t>由</a:t>
            </a:r>
            <a:r>
              <a:rPr lang="en-US" altLang="zh-CN">
                <a:solidFill>
                  <a:srgbClr val="FF0000"/>
                </a:solidFill>
              </a:rPr>
              <a:t>{row key, column, version} </a:t>
            </a:r>
            <a:r>
              <a:rPr lang="zh-CN" altLang="en-US" dirty="0">
                <a:solidFill>
                  <a:srgbClr val="FF0000"/>
                </a:solidFill>
              </a:rPr>
              <a:t>唯一确定</a:t>
            </a:r>
            <a:r>
              <a:rPr lang="zh-CN" altLang="en-US" dirty="0"/>
              <a:t>。</a:t>
            </a:r>
            <a:r>
              <a:rPr lang="en-US" altLang="zh-CN"/>
              <a:t>cell</a:t>
            </a:r>
            <a:r>
              <a:rPr lang="zh-CN" altLang="en-US" dirty="0"/>
              <a:t>中的数据是没有类型的，全部是字节码形式存贮</a:t>
            </a:r>
            <a:endParaRPr lang="en-US" altLang="zh-CN"/>
          </a:p>
          <a:p>
            <a:pPr lvl="1"/>
            <a:endParaRPr lang="zh-CN" altLang="en-US" b="0" dirty="0"/>
          </a:p>
          <a:p>
            <a:r>
              <a:rPr lang="zh-CN" altLang="en-US" dirty="0"/>
              <a:t>每个 </a:t>
            </a:r>
            <a:r>
              <a:rPr lang="en-US" altLang="zh-CN"/>
              <a:t>cell</a:t>
            </a:r>
            <a:r>
              <a:rPr lang="zh-CN" altLang="en-US" dirty="0"/>
              <a:t>都保存着同一份数据的多个版本</a:t>
            </a:r>
            <a:endParaRPr lang="en-US" altLang="zh-CN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版本通过时间戳来索引</a:t>
            </a:r>
            <a:r>
              <a:rPr lang="zh-CN" altLang="en-US" dirty="0"/>
              <a:t>，时间戳的类型是 </a:t>
            </a:r>
            <a:r>
              <a:rPr lang="en-US" altLang="zh-CN"/>
              <a:t>64</a:t>
            </a:r>
            <a:r>
              <a:rPr lang="zh-CN" altLang="en-US" dirty="0"/>
              <a:t>位整型</a:t>
            </a:r>
            <a:endParaRPr lang="en-US" altLang="zh-CN"/>
          </a:p>
          <a:p>
            <a:pPr lvl="1"/>
            <a:r>
              <a:rPr lang="zh-CN" altLang="en-US" dirty="0"/>
              <a:t>时间戳由</a:t>
            </a:r>
            <a:r>
              <a:rPr lang="en-US" altLang="zh-CN" err="1"/>
              <a:t>hbase</a:t>
            </a:r>
            <a:r>
              <a:rPr lang="zh-CN" altLang="en-US" dirty="0"/>
              <a:t>在数据写入时自动赋值，精确到毫秒，也可以由客户显式赋值</a:t>
            </a:r>
            <a:endParaRPr lang="en-US" altLang="zh-CN"/>
          </a:p>
          <a:p>
            <a:pPr lvl="1"/>
            <a:endParaRPr lang="zh-CN" altLang="en-US" dirty="0"/>
          </a:p>
          <a:p>
            <a:r>
              <a:rPr lang="zh-CN" altLang="en-US" dirty="0"/>
              <a:t>为避免数据存在过多版本造成管理负担，</a:t>
            </a:r>
            <a:r>
              <a:rPr lang="en-US" altLang="zh-CN" err="1"/>
              <a:t>hbase</a:t>
            </a:r>
            <a:r>
              <a:rPr lang="zh-CN" altLang="en-US" dirty="0"/>
              <a:t>提供了两种数据版本回收方式</a:t>
            </a:r>
            <a:endParaRPr lang="en-US" altLang="zh-CN"/>
          </a:p>
          <a:p>
            <a:pPr lvl="1"/>
            <a:r>
              <a:rPr lang="zh-CN" altLang="en-US" dirty="0"/>
              <a:t>一是保存数据的最后</a:t>
            </a:r>
            <a:r>
              <a:rPr lang="en-US" altLang="zh-CN"/>
              <a:t>n</a:t>
            </a:r>
            <a:r>
              <a:rPr lang="zh-CN" altLang="en-US" dirty="0"/>
              <a:t>个版本</a:t>
            </a:r>
            <a:endParaRPr lang="en-US" altLang="zh-CN"/>
          </a:p>
          <a:p>
            <a:pPr lvl="1"/>
            <a:r>
              <a:rPr lang="zh-CN" altLang="en-US" dirty="0"/>
              <a:t>二是保存最近一段时间内的版本（比如最近七天）</a:t>
            </a: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举例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3174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1700213"/>
            <a:ext cx="7069137" cy="2976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标题 96257"/>
          <p:cNvSpPr/>
          <p:nvPr>
            <p:ph type="title"/>
          </p:nvPr>
        </p:nvSpPr>
        <p:spPr>
          <a:xfrm>
            <a:off x="179388" y="0"/>
            <a:ext cx="2735262" cy="620713"/>
          </a:xfrm>
          <a:ln/>
        </p:spPr>
        <p:txBody>
          <a:bodyPr/>
          <a:p>
            <a:r>
              <a:rPr lang="zh-CN" altLang="en-US" dirty="0"/>
              <a:t>表的特点</a:t>
            </a:r>
            <a:endParaRPr lang="zh-CN" altLang="en-US" dirty="0"/>
          </a:p>
        </p:txBody>
      </p:sp>
      <p:sp>
        <p:nvSpPr>
          <p:cNvPr id="96259" name="文本占位符 96258"/>
          <p:cNvSpPr>
            <a:spLocks noGrp="1"/>
          </p:cNvSpPr>
          <p:nvPr>
            <p:ph type="body" idx="1"/>
          </p:nvPr>
        </p:nvSpPr>
        <p:spPr>
          <a:xfrm>
            <a:off x="468313" y="3976688"/>
            <a:ext cx="8064500" cy="2881312"/>
          </a:xfrm>
          <a:ln/>
        </p:spPr>
        <p:txBody>
          <a:bodyPr lIns="91430" tIns="45715" rIns="91430" bIns="45715"/>
          <a:p>
            <a:pPr>
              <a:lnSpc>
                <a:spcPct val="100000"/>
              </a:lnSpc>
            </a:pPr>
            <a:r>
              <a:rPr lang="zh-CN" altLang="en-US" sz="1800" dirty="0"/>
              <a:t>大：一个表可以有数十亿行，上百万列；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无模式：每行都有一个可排序的主键和任意多的列，列可以根据需要动态的增加，同一张表中不同的行可以有截然不同的列；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面向列：面向列（族）的存储和权限控制，列（族）独立检索；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稀疏：空（</a:t>
            </a:r>
            <a:r>
              <a:rPr lang="en-US" altLang="zh-CN" sz="1800"/>
              <a:t>null</a:t>
            </a:r>
            <a:r>
              <a:rPr lang="zh-CN" altLang="en-US" sz="1800" dirty="0"/>
              <a:t>）列并不占用存储空间，表可以设计的非常稀疏；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数据多版本：每个单元中的数据可以有多个版本，默认情况下版本号自动分配，是单元格插入时的时间戳；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数据类型单一：</a:t>
            </a:r>
            <a:r>
              <a:rPr lang="en-US" altLang="zh-CN" sz="1800" err="1"/>
              <a:t>Hbase</a:t>
            </a:r>
            <a:r>
              <a:rPr lang="zh-CN" altLang="en-US" sz="1800" dirty="0"/>
              <a:t>中的数据都是字符串，没有类型。 </a:t>
            </a:r>
            <a:endParaRPr lang="zh-CN" altLang="en-US" sz="1800" dirty="0"/>
          </a:p>
        </p:txBody>
      </p:sp>
      <p:pic>
        <p:nvPicPr>
          <p:cNvPr id="96261" name="图片 96260" descr="Hbase基本原理、及存储知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188913"/>
            <a:ext cx="6667500" cy="350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vs RDBMS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数据类型 </a:t>
            </a:r>
            <a:endParaRPr lang="zh-CN" altLang="en-US" dirty="0"/>
          </a:p>
          <a:p>
            <a:pPr lvl="1"/>
            <a:r>
              <a:rPr lang="en-US" altLang="zh-CN" err="1"/>
              <a:t>HBase</a:t>
            </a:r>
            <a:r>
              <a:rPr lang="zh-CN" altLang="en-US" dirty="0"/>
              <a:t>只有简单的字符串类型 </a:t>
            </a:r>
            <a:endParaRPr lang="en-US" altLang="zh-CN"/>
          </a:p>
          <a:p>
            <a:pPr lvl="1"/>
            <a:endParaRPr lang="zh-CN" altLang="en-US" dirty="0"/>
          </a:p>
          <a:p>
            <a:r>
              <a:rPr lang="zh-CN" altLang="en-US" dirty="0"/>
              <a:t>数据操作 </a:t>
            </a:r>
            <a:endParaRPr lang="zh-CN" altLang="en-US" dirty="0"/>
          </a:p>
          <a:p>
            <a:pPr lvl="1"/>
            <a:r>
              <a:rPr lang="en-US" altLang="zh-CN" err="1"/>
              <a:t>HBase</a:t>
            </a:r>
            <a:r>
              <a:rPr lang="zh-CN" altLang="en-US" dirty="0"/>
              <a:t>只有简单的增、删、改、查等操作，没有表之间的关联 </a:t>
            </a:r>
            <a:endParaRPr lang="en-US" altLang="zh-CN"/>
          </a:p>
          <a:p>
            <a:pPr lvl="1"/>
            <a:endParaRPr lang="zh-CN" altLang="en-US" dirty="0"/>
          </a:p>
          <a:p>
            <a:r>
              <a:rPr lang="zh-CN" altLang="en-US" dirty="0"/>
              <a:t>存储模式 </a:t>
            </a:r>
            <a:endParaRPr lang="zh-CN" altLang="en-US" dirty="0"/>
          </a:p>
          <a:p>
            <a:pPr lvl="1"/>
            <a:r>
              <a:rPr lang="en-US" altLang="zh-CN" err="1"/>
              <a:t>HBase</a:t>
            </a:r>
            <a:r>
              <a:rPr lang="zh-CN" altLang="en-US" dirty="0"/>
              <a:t>基于列存储的，每个列族由几个文件保存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vs RDBMS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28625" y="879475"/>
            <a:ext cx="8256270" cy="5627370"/>
          </a:xfrm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数据维护 </a:t>
            </a:r>
            <a:endParaRPr lang="zh-CN" altLang="en-US" dirty="0"/>
          </a:p>
          <a:p>
            <a:pPr lvl="1"/>
            <a:r>
              <a:rPr lang="en-US" altLang="zh-CN" sz="1800" err="1"/>
              <a:t>HBase</a:t>
            </a:r>
            <a:r>
              <a:rPr lang="zh-CN" altLang="en-US" sz="1800" dirty="0"/>
              <a:t>不是真正意义上的更新数据，它实际上是插入了新的数据，而传统数据库是替换修改。</a:t>
            </a:r>
            <a:endParaRPr lang="zh-CN" altLang="en-US" sz="1800" dirty="0"/>
          </a:p>
          <a:p>
            <a:r>
              <a:rPr lang="zh-CN" altLang="en-US" dirty="0"/>
              <a:t>可伸缩性 </a:t>
            </a:r>
            <a:endParaRPr lang="zh-CN" altLang="en-US" dirty="0"/>
          </a:p>
          <a:p>
            <a:pPr lvl="1"/>
            <a:r>
              <a:rPr lang="zh-CN" altLang="en-US" sz="1800" dirty="0"/>
              <a:t>对于传统数据库，增加列对于一个项目来讲，改变是非常大的。但是对于nosql，插入列和删除列，跟传统数据库里的增加记录和删除记录类似</a:t>
            </a:r>
            <a:endParaRPr lang="zh-CN" altLang="en-US" sz="1800" dirty="0"/>
          </a:p>
          <a:p>
            <a:r>
              <a:rPr lang="zh-CN" altLang="en-US" dirty="0"/>
              <a:t>应用场景 </a:t>
            </a:r>
            <a:endParaRPr lang="zh-CN" altLang="en-US" dirty="0"/>
          </a:p>
          <a:p>
            <a:pPr lvl="1"/>
            <a:r>
              <a:rPr lang="en-US" altLang="zh-CN" err="1"/>
              <a:t>Hbase</a:t>
            </a:r>
            <a:r>
              <a:rPr lang="zh-CN" altLang="en-US" dirty="0"/>
              <a:t>适合大量插入同时又有读的情况 </a:t>
            </a:r>
            <a:endParaRPr lang="zh-CN" altLang="en-US" dirty="0"/>
          </a:p>
          <a:p>
            <a:pPr lvl="1"/>
            <a:r>
              <a:rPr lang="en-US" altLang="zh-CN" err="1"/>
              <a:t>HBase</a:t>
            </a:r>
            <a:r>
              <a:rPr lang="zh-CN" altLang="en-US" dirty="0"/>
              <a:t>很适合寻找按照时间排序</a:t>
            </a:r>
            <a:r>
              <a:rPr lang="en-US" altLang="zh-CN"/>
              <a:t>top n</a:t>
            </a:r>
            <a:r>
              <a:rPr lang="zh-CN" altLang="en-US" dirty="0"/>
              <a:t>的场景 </a:t>
            </a:r>
            <a:endParaRPr lang="en-US" altLang="zh-CN"/>
          </a:p>
          <a:p>
            <a:r>
              <a:rPr lang="en-US" altLang="zh-CN" err="1"/>
              <a:t>HBase</a:t>
            </a:r>
            <a:r>
              <a:rPr lang="zh-CN" altLang="en-US" dirty="0"/>
              <a:t>的瓶颈是硬盘传输速度，</a:t>
            </a:r>
            <a:r>
              <a:rPr lang="en-US" altLang="zh-CN"/>
              <a:t>RDBMS</a:t>
            </a:r>
            <a:r>
              <a:rPr lang="zh-CN" altLang="en-US" dirty="0"/>
              <a:t>的瓶颈是硬盘寻道时间 </a:t>
            </a:r>
            <a:endParaRPr lang="zh-CN" altLang="en-US" dirty="0"/>
          </a:p>
          <a:p>
            <a:pPr lvl="1"/>
            <a:r>
              <a:rPr lang="zh-CN" altLang="en-US" sz="1800" dirty="0"/>
              <a:t>HBase是列式存储，索引和数据一体化，访问需要较少寻址次数，寻道就不是瓶颈了。而Oracle是行式存储，当需要访问多行数据时，可能这些行所在的block不在相邻位置，所以要多次寻址，因此瓶颈就在于寻道了。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第四部分 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042988" y="1303338"/>
            <a:ext cx="5400675" cy="5256212"/>
          </a:xfrm>
          <a:ln/>
        </p:spPr>
        <p:txBody>
          <a:bodyPr vert="horz" wrap="square" lIns="91430" tIns="45715" rIns="91430" bIns="45715" anchor="t"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B050"/>
                </a:solidFill>
              </a:rPr>
              <a:t>（一）</a:t>
            </a:r>
            <a:r>
              <a:rPr lang="en-US" altLang="zh-CN" err="1">
                <a:solidFill>
                  <a:srgbClr val="00B050"/>
                </a:solidFill>
              </a:rPr>
              <a:t>Hbase</a:t>
            </a:r>
            <a:r>
              <a:rPr lang="zh-CN" altLang="en-US" dirty="0">
                <a:solidFill>
                  <a:srgbClr val="00B050"/>
                </a:solidFill>
              </a:rPr>
              <a:t>概述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B050"/>
                </a:solidFill>
              </a:rPr>
              <a:t>（二）</a:t>
            </a:r>
            <a:r>
              <a:rPr lang="en-US" altLang="zh-CN" err="1">
                <a:solidFill>
                  <a:srgbClr val="00B050"/>
                </a:solidFill>
              </a:rPr>
              <a:t>HBase</a:t>
            </a:r>
            <a:r>
              <a:rPr lang="zh-CN" altLang="en-US" dirty="0">
                <a:solidFill>
                  <a:srgbClr val="00B050"/>
                </a:solidFill>
              </a:rPr>
              <a:t>物理模型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B050"/>
                </a:solidFill>
              </a:rPr>
              <a:t>（三）客户端更新操作流程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B050"/>
                </a:solidFill>
              </a:rPr>
              <a:t>（四）</a:t>
            </a:r>
            <a:r>
              <a:rPr lang="en-US" altLang="zh-CN" err="1">
                <a:solidFill>
                  <a:srgbClr val="00B050"/>
                </a:solidFill>
              </a:rPr>
              <a:t>HBase</a:t>
            </a:r>
            <a:r>
              <a:rPr lang="zh-CN" altLang="en-US" dirty="0">
                <a:solidFill>
                  <a:srgbClr val="00B050"/>
                </a:solidFill>
              </a:rPr>
              <a:t>使用场景 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B050"/>
                </a:solidFill>
              </a:rPr>
              <a:t>（五）</a:t>
            </a:r>
            <a:r>
              <a:rPr lang="en-US" altLang="zh-CN" err="1">
                <a:solidFill>
                  <a:srgbClr val="00B050"/>
                </a:solidFill>
              </a:rPr>
              <a:t>Hbase</a:t>
            </a:r>
            <a:r>
              <a:rPr lang="zh-CN" altLang="en-US" dirty="0">
                <a:solidFill>
                  <a:srgbClr val="00B050"/>
                </a:solidFill>
              </a:rPr>
              <a:t>安装模式  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B050"/>
                </a:solidFill>
              </a:rPr>
              <a:t>（六）</a:t>
            </a:r>
            <a:r>
              <a:rPr lang="en-US" altLang="zh-CN" err="1">
                <a:solidFill>
                  <a:srgbClr val="00B050"/>
                </a:solidFill>
              </a:rPr>
              <a:t>HBase</a:t>
            </a:r>
            <a:r>
              <a:rPr lang="zh-CN" altLang="en-US" dirty="0">
                <a:solidFill>
                  <a:srgbClr val="00B050"/>
                </a:solidFill>
              </a:rPr>
              <a:t>表操作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（二）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的物理模型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pPr>
              <a:buNone/>
            </a:pPr>
            <a:r>
              <a:rPr lang="en-US" altLang="zh-CN">
                <a:solidFill>
                  <a:schemeClr val="tx2"/>
                </a:solidFill>
              </a:rPr>
              <a:t>1.  </a:t>
            </a:r>
            <a:r>
              <a:rPr lang="en-US" altLang="zh-CN" err="1">
                <a:solidFill>
                  <a:schemeClr val="tx2"/>
                </a:solidFill>
              </a:rPr>
              <a:t>Hbase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en-US" altLang="zh-CN">
                <a:solidFill>
                  <a:schemeClr val="tx2"/>
                </a:solidFill>
              </a:rPr>
              <a:t>Table</a:t>
            </a:r>
            <a:r>
              <a:rPr lang="zh-CN" altLang="en-US" dirty="0">
                <a:solidFill>
                  <a:schemeClr val="tx2"/>
                </a:solidFill>
              </a:rPr>
              <a:t>中的所有行都按照</a:t>
            </a:r>
            <a:r>
              <a:rPr lang="en-US" altLang="zh-CN">
                <a:solidFill>
                  <a:schemeClr val="tx2"/>
                </a:solidFill>
              </a:rPr>
              <a:t>row key</a:t>
            </a:r>
            <a:r>
              <a:rPr lang="zh-CN" altLang="en-US" dirty="0">
                <a:solidFill>
                  <a:schemeClr val="tx2"/>
                </a:solidFill>
              </a:rPr>
              <a:t>的字典序排列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chemeClr val="tx2"/>
                </a:solidFill>
              </a:rPr>
              <a:t>2.  Table </a:t>
            </a:r>
            <a:r>
              <a:rPr lang="zh-CN" altLang="en-US" dirty="0">
                <a:solidFill>
                  <a:schemeClr val="tx2"/>
                </a:solidFill>
              </a:rPr>
              <a:t>在行的方向上分割为多个</a:t>
            </a:r>
            <a:r>
              <a:rPr lang="en-US" altLang="zh-CN" err="1">
                <a:solidFill>
                  <a:schemeClr val="tx2"/>
                </a:solidFill>
              </a:rPr>
              <a:t>Hregion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34821" name="Picture 2" descr="http://img2.tuicool.com/uqYZNb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338" y="2101850"/>
            <a:ext cx="3600450" cy="428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Region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的分割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539750" y="908050"/>
            <a:ext cx="8034338" cy="1831975"/>
          </a:xfrm>
          <a:ln/>
        </p:spPr>
        <p:txBody>
          <a:bodyPr vert="horz" wrap="square" lIns="91430" tIns="45715" rIns="91430" bIns="45715" anchor="t"/>
          <a:p>
            <a:pPr>
              <a:buNone/>
            </a:pPr>
            <a:r>
              <a:rPr lang="en-US" altLang="zh-CN" sz="2000"/>
              <a:t>3.</a:t>
            </a:r>
            <a:r>
              <a:rPr lang="zh-CN" altLang="en-US" sz="2000" dirty="0">
                <a:ea typeface="宋体" panose="02010600030101010101" pitchFamily="2" charset="-122"/>
              </a:rPr>
              <a:t>在</a:t>
            </a:r>
            <a:r>
              <a:rPr lang="en-US" altLang="zh-CN" sz="2000" err="1">
                <a:ea typeface="宋体" panose="02010600030101010101" pitchFamily="2" charset="-122"/>
              </a:rPr>
              <a:t>Hbase</a:t>
            </a:r>
            <a:r>
              <a:rPr lang="zh-CN" altLang="en-US" sz="2000" dirty="0">
                <a:ea typeface="宋体" panose="02010600030101010101" pitchFamily="2" charset="-122"/>
              </a:rPr>
              <a:t>中</a:t>
            </a:r>
            <a:r>
              <a:rPr lang="en-US" altLang="zh-CN" sz="2000">
                <a:ea typeface="宋体" panose="02010600030101010101" pitchFamily="2" charset="-122"/>
              </a:rPr>
              <a:t>split</a:t>
            </a:r>
            <a:r>
              <a:rPr lang="zh-CN" altLang="en-US" sz="2000" dirty="0">
                <a:ea typeface="宋体" panose="02010600030101010101" pitchFamily="2" charset="-122"/>
              </a:rPr>
              <a:t>是一个很重要的功能，</a:t>
            </a:r>
            <a:r>
              <a:rPr lang="en-US" altLang="zh-CN" sz="2000" err="1">
                <a:ea typeface="宋体" panose="02010600030101010101" pitchFamily="2" charset="-122"/>
              </a:rPr>
              <a:t>Hbase</a:t>
            </a:r>
            <a:r>
              <a:rPr lang="zh-CN" altLang="en-US" sz="2000" dirty="0">
                <a:ea typeface="宋体" panose="02010600030101010101" pitchFamily="2" charset="-122"/>
              </a:rPr>
              <a:t>是通过把数据分配到一定数量的</a:t>
            </a:r>
            <a:r>
              <a:rPr lang="en-US" altLang="zh-CN" sz="2000">
                <a:ea typeface="宋体" panose="02010600030101010101" pitchFamily="2" charset="-122"/>
              </a:rPr>
              <a:t>region</a:t>
            </a:r>
            <a:r>
              <a:rPr lang="zh-CN" altLang="en-US" sz="2000" dirty="0">
                <a:ea typeface="宋体" panose="02010600030101010101" pitchFamily="2" charset="-122"/>
              </a:rPr>
              <a:t>来达到负载均衡的。</a:t>
            </a:r>
            <a:r>
              <a:rPr lang="en-US" altLang="zh-CN" sz="2000"/>
              <a:t> Region</a:t>
            </a:r>
            <a:r>
              <a:rPr lang="zh-CN" altLang="en-US" sz="2000" dirty="0"/>
              <a:t>按大小分割的，每个表一开始只有一个</a:t>
            </a:r>
            <a:r>
              <a:rPr lang="en-US" altLang="zh-CN" sz="2000"/>
              <a:t>region</a:t>
            </a:r>
            <a:r>
              <a:rPr lang="zh-CN" altLang="en-US" sz="2000" dirty="0"/>
              <a:t>，随着数据不断插入表，</a:t>
            </a:r>
            <a:r>
              <a:rPr lang="en-US" altLang="zh-CN" sz="2000"/>
              <a:t>region</a:t>
            </a:r>
            <a:r>
              <a:rPr lang="zh-CN" altLang="en-US" sz="2000" dirty="0"/>
              <a:t>不断增大，当增大到一个阀值的时候，</a:t>
            </a:r>
            <a:r>
              <a:rPr lang="en-US" altLang="zh-CN" sz="2000" err="1"/>
              <a:t>Hregion</a:t>
            </a:r>
            <a:r>
              <a:rPr lang="zh-CN" altLang="en-US" sz="2000" dirty="0"/>
              <a:t>就会等分成两个新的</a:t>
            </a:r>
            <a:r>
              <a:rPr lang="en-US" altLang="zh-CN" sz="2000" err="1"/>
              <a:t>Hregion</a:t>
            </a:r>
            <a:r>
              <a:rPr lang="zh-CN" altLang="en-US" sz="2000" dirty="0"/>
              <a:t>。当</a:t>
            </a:r>
            <a:r>
              <a:rPr lang="en-US" altLang="zh-CN" sz="2000"/>
              <a:t>table</a:t>
            </a:r>
            <a:r>
              <a:rPr lang="zh-CN" altLang="en-US" sz="2000" dirty="0"/>
              <a:t>中的行不断增多，就会有越来越多的</a:t>
            </a:r>
            <a:r>
              <a:rPr lang="en-US" altLang="zh-CN" sz="2000" err="1"/>
              <a:t>Hregion</a:t>
            </a:r>
            <a:endParaRPr lang="zh-CN" altLang="en-US" sz="2000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35845" name="Picture 2" descr="http://img1.tuicool.com/yA73mq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2781300"/>
            <a:ext cx="5934075" cy="3736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Splitting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en-US" altLang="zh-CN" sz="2000"/>
              <a:t>Split</a:t>
            </a:r>
            <a:r>
              <a:rPr lang="zh-CN" altLang="en-US" sz="2000" dirty="0"/>
              <a:t>：</a:t>
            </a:r>
            <a:r>
              <a:rPr lang="en-US" altLang="zh-CN" sz="2000" err="1">
                <a:ea typeface="宋体" panose="02010600030101010101" pitchFamily="2" charset="-122"/>
              </a:rPr>
              <a:t>Hbase</a:t>
            </a:r>
            <a:r>
              <a:rPr lang="zh-CN" altLang="en-US" sz="2000" dirty="0">
                <a:ea typeface="宋体" panose="02010600030101010101" pitchFamily="2" charset="-122"/>
              </a:rPr>
              <a:t>是通过</a:t>
            </a:r>
            <a:r>
              <a:rPr lang="en-US" altLang="zh-CN" sz="2000">
                <a:ea typeface="宋体" panose="02010600030101010101" pitchFamily="2" charset="-122"/>
              </a:rPr>
              <a:t>split</a:t>
            </a:r>
            <a:r>
              <a:rPr lang="zh-CN" altLang="en-US" sz="2000" dirty="0">
                <a:ea typeface="宋体" panose="02010600030101010101" pitchFamily="2" charset="-122"/>
              </a:rPr>
              <a:t>把数据分配到一定数量的</a:t>
            </a:r>
            <a:r>
              <a:rPr lang="en-US" altLang="zh-CN" sz="2000">
                <a:ea typeface="宋体" panose="02010600030101010101" pitchFamily="2" charset="-122"/>
              </a:rPr>
              <a:t>region</a:t>
            </a:r>
            <a:r>
              <a:rPr lang="zh-CN" altLang="en-US" sz="2000" dirty="0">
                <a:ea typeface="宋体" panose="02010600030101010101" pitchFamily="2" charset="-122"/>
              </a:rPr>
              <a:t>来达到负载均衡的。</a:t>
            </a:r>
            <a:endParaRPr lang="en-US" altLang="zh-CN" sz="2000"/>
          </a:p>
          <a:p>
            <a:r>
              <a:rPr lang="en-US" altLang="zh-CN" sz="2000" err="1"/>
              <a:t>hbase.hregion.max.filesize</a:t>
            </a:r>
            <a:r>
              <a:rPr lang="zh-CN" altLang="en-US" sz="2000" dirty="0"/>
              <a:t>设置最大</a:t>
            </a:r>
            <a:r>
              <a:rPr lang="en-US" altLang="zh-CN" sz="2000"/>
              <a:t>region</a:t>
            </a:r>
            <a:r>
              <a:rPr lang="zh-CN" altLang="en-US" sz="2000" dirty="0"/>
              <a:t>文件大小 </a:t>
            </a:r>
            <a:endParaRPr lang="en-US" altLang="zh-CN" sz="2000"/>
          </a:p>
          <a:p>
            <a:r>
              <a:rPr lang="zh-CN" altLang="en-US" sz="2000" dirty="0">
                <a:ea typeface="宋体" panose="02010600030101010101" pitchFamily="2" charset="-122"/>
              </a:rPr>
              <a:t>在自动</a:t>
            </a:r>
            <a:r>
              <a:rPr lang="en-US" altLang="zh-CN" sz="2000">
                <a:ea typeface="宋体" panose="02010600030101010101" pitchFamily="2" charset="-122"/>
              </a:rPr>
              <a:t>split</a:t>
            </a:r>
            <a:r>
              <a:rPr lang="zh-CN" altLang="en-US" sz="2000" dirty="0">
                <a:ea typeface="宋体" panose="02010600030101010101" pitchFamily="2" charset="-122"/>
              </a:rPr>
              <a:t>策略中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zh-CN" altLang="en-US" sz="2000" dirty="0"/>
              <a:t>当</a:t>
            </a:r>
            <a:r>
              <a:rPr lang="en-US" altLang="zh-CN" sz="2000" err="1"/>
              <a:t>HStore</a:t>
            </a:r>
            <a:r>
              <a:rPr lang="zh-CN" altLang="en-US" sz="2000" dirty="0"/>
              <a:t>中任何一个</a:t>
            </a:r>
            <a:r>
              <a:rPr lang="en-US" altLang="zh-CN" sz="2000" err="1"/>
              <a:t>HStoreFile</a:t>
            </a:r>
            <a:r>
              <a:rPr lang="en-US" altLang="zh-CN" sz="2000"/>
              <a:t> &gt;10GB</a:t>
            </a:r>
            <a:r>
              <a:rPr lang="zh-CN" altLang="en-US" sz="2000" dirty="0"/>
              <a:t>（默认值）时，</a:t>
            </a:r>
            <a:r>
              <a:rPr lang="en-US" altLang="zh-CN" sz="2000"/>
              <a:t>region</a:t>
            </a:r>
            <a:r>
              <a:rPr lang="zh-CN" altLang="en-US" sz="2000" dirty="0"/>
              <a:t>会触发</a:t>
            </a:r>
            <a:r>
              <a:rPr lang="en-US" altLang="zh-CN" sz="2000"/>
              <a:t>split</a:t>
            </a:r>
            <a:r>
              <a:rPr lang="zh-CN" altLang="en-US" sz="2000" dirty="0"/>
              <a:t>操作，根据</a:t>
            </a:r>
            <a:r>
              <a:rPr lang="en-US" altLang="zh-CN" sz="2000" err="1"/>
              <a:t>rowkey</a:t>
            </a:r>
            <a:r>
              <a:rPr lang="zh-CN" altLang="en-US" sz="2000" dirty="0"/>
              <a:t>一分为二 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>
              <a:buNone/>
            </a:pP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err="1"/>
              <a:t>hbase.regionserver.region.split.policy</a:t>
            </a:r>
            <a:r>
              <a:rPr lang="zh-CN" altLang="en-US" sz="2000" dirty="0"/>
              <a:t>设置拆分策略 </a:t>
            </a:r>
            <a:endParaRPr lang="zh-CN" altLang="en-US" sz="2000" dirty="0"/>
          </a:p>
          <a:p>
            <a:r>
              <a:rPr lang="en-US" altLang="zh-CN" sz="2000">
                <a:ea typeface="宋体" panose="02010600030101010101" pitchFamily="2" charset="-122"/>
              </a:rPr>
              <a:t>table</a:t>
            </a:r>
            <a:r>
              <a:rPr lang="zh-CN" altLang="en-US" sz="2000" dirty="0">
                <a:ea typeface="宋体" panose="02010600030101010101" pitchFamily="2" charset="-122"/>
              </a:rPr>
              <a:t>在</a:t>
            </a:r>
            <a:r>
              <a:rPr lang="en-US" altLang="zh-CN" sz="2000">
                <a:ea typeface="宋体" panose="02010600030101010101" pitchFamily="2" charset="-122"/>
              </a:rPr>
              <a:t>region</a:t>
            </a:r>
            <a:r>
              <a:rPr lang="zh-CN" altLang="en-US" sz="2000" dirty="0">
                <a:ea typeface="宋体" panose="02010600030101010101" pitchFamily="2" charset="-122"/>
              </a:rPr>
              <a:t>中是按照</a:t>
            </a:r>
            <a:r>
              <a:rPr lang="en-US" altLang="zh-CN" sz="2000">
                <a:ea typeface="宋体" panose="02010600030101010101" pitchFamily="2" charset="-122"/>
              </a:rPr>
              <a:t>row key</a:t>
            </a:r>
            <a:r>
              <a:rPr lang="zh-CN" altLang="en-US" sz="2000" dirty="0">
                <a:ea typeface="宋体" panose="02010600030101010101" pitchFamily="2" charset="-122"/>
              </a:rPr>
              <a:t>来排序的，并且一个</a:t>
            </a:r>
            <a:r>
              <a:rPr lang="en-US" altLang="zh-CN" sz="2000">
                <a:ea typeface="宋体" panose="02010600030101010101" pitchFamily="2" charset="-122"/>
              </a:rPr>
              <a:t>row key</a:t>
            </a:r>
            <a:r>
              <a:rPr lang="zh-CN" altLang="en-US" sz="2000" dirty="0">
                <a:ea typeface="宋体" panose="02010600030101010101" pitchFamily="2" charset="-122"/>
              </a:rPr>
              <a:t>所对应的行只会存储在一个</a:t>
            </a:r>
            <a:r>
              <a:rPr lang="en-US" altLang="zh-CN" sz="2000">
                <a:ea typeface="宋体" panose="02010600030101010101" pitchFamily="2" charset="-122"/>
              </a:rPr>
              <a:t>region</a:t>
            </a:r>
            <a:r>
              <a:rPr lang="zh-CN" altLang="en-US" sz="2000" dirty="0">
                <a:ea typeface="宋体" panose="02010600030101010101" pitchFamily="2" charset="-122"/>
              </a:rPr>
              <a:t>中，这一点保证了</a:t>
            </a:r>
            <a:r>
              <a:rPr lang="en-US" altLang="zh-CN" sz="2000" err="1">
                <a:ea typeface="宋体" panose="02010600030101010101" pitchFamily="2" charset="-122"/>
              </a:rPr>
              <a:t>Hbase</a:t>
            </a:r>
            <a:r>
              <a:rPr lang="zh-CN" altLang="en-US" sz="2000" dirty="0">
                <a:ea typeface="宋体" panose="02010600030101010101" pitchFamily="2" charset="-122"/>
              </a:rPr>
              <a:t>的强一致性 。</a:t>
            </a:r>
            <a:r>
              <a:rPr lang="zh-CN" altLang="en-US" dirty="0"/>
              <a:t> </a:t>
            </a:r>
            <a:endParaRPr lang="zh-CN" altLang="en-US" dirty="0"/>
          </a:p>
          <a:p>
            <a:endParaRPr lang="zh-CN" altLang="en-US" sz="2000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3686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3141663"/>
            <a:ext cx="6226175" cy="1439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Region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的部署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539750" y="938213"/>
            <a:ext cx="8208963" cy="5256212"/>
          </a:xfrm>
          <a:ln/>
        </p:spPr>
        <p:txBody>
          <a:bodyPr vert="horz" wrap="square" lIns="91430" tIns="45715" rIns="91430" bIns="45715" anchor="t"/>
          <a:p>
            <a:r>
              <a:rPr lang="en-US" altLang="zh-CN" err="1">
                <a:solidFill>
                  <a:srgbClr val="C00000"/>
                </a:solidFill>
              </a:rPr>
              <a:t>HRegion</a:t>
            </a:r>
            <a:r>
              <a:rPr lang="zh-CN" altLang="en-US" dirty="0">
                <a:solidFill>
                  <a:srgbClr val="C00000"/>
                </a:solidFill>
              </a:rPr>
              <a:t>是</a:t>
            </a:r>
            <a:r>
              <a:rPr lang="en-US" altLang="zh-CN" err="1">
                <a:solidFill>
                  <a:srgbClr val="C00000"/>
                </a:solidFill>
              </a:rPr>
              <a:t>Hbase</a:t>
            </a:r>
            <a:r>
              <a:rPr lang="zh-CN" altLang="en-US" dirty="0">
                <a:solidFill>
                  <a:srgbClr val="C00000"/>
                </a:solidFill>
              </a:rPr>
              <a:t>中分布式存储和负载均衡的最小单元。</a:t>
            </a:r>
            <a:r>
              <a:rPr lang="zh-CN" altLang="en-US" dirty="0"/>
              <a:t>最小单元就表示不同的</a:t>
            </a:r>
            <a:r>
              <a:rPr lang="en-US" altLang="zh-CN" err="1"/>
              <a:t>HRegion</a:t>
            </a:r>
            <a:r>
              <a:rPr lang="zh-CN" altLang="en-US" dirty="0"/>
              <a:t>可以分布在不同的</a:t>
            </a:r>
            <a:r>
              <a:rPr lang="en-US" altLang="zh-CN" err="1"/>
              <a:t>HRegion</a:t>
            </a:r>
            <a:r>
              <a:rPr lang="en-US" altLang="zh-CN"/>
              <a:t> server</a:t>
            </a:r>
            <a:r>
              <a:rPr lang="zh-CN" altLang="en-US" dirty="0"/>
              <a:t>上，但一个</a:t>
            </a:r>
            <a:r>
              <a:rPr lang="en-US" altLang="zh-CN" err="1"/>
              <a:t>Hregion</a:t>
            </a:r>
            <a:r>
              <a:rPr lang="zh-CN" altLang="en-US" dirty="0"/>
              <a:t>是不会拆分到多个</a:t>
            </a:r>
            <a:r>
              <a:rPr lang="en-US" altLang="zh-CN"/>
              <a:t>server</a:t>
            </a:r>
            <a:r>
              <a:rPr lang="zh-CN" altLang="en-US" dirty="0"/>
              <a:t>上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37893" name="Picture 4" descr="http://img1.tuicool.com/Zf2Qbu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988" y="2759075"/>
            <a:ext cx="7165975" cy="3946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Store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539750" y="949325"/>
            <a:ext cx="8034338" cy="5256213"/>
          </a:xfrm>
          <a:ln/>
        </p:spPr>
        <p:txBody>
          <a:bodyPr vert="horz" wrap="square" lIns="91430" tIns="45715" rIns="91430" bIns="45715" anchor="t"/>
          <a:p>
            <a:r>
              <a:rPr lang="en-US" altLang="zh-CN" sz="2000" err="1"/>
              <a:t>HRegion</a:t>
            </a:r>
            <a:r>
              <a:rPr lang="zh-CN" altLang="en-US" sz="2000" dirty="0"/>
              <a:t>虽然是分布式存储的最小单元，但并不是存储的最小单元。</a:t>
            </a:r>
            <a:r>
              <a:rPr lang="en-US" altLang="zh-CN" sz="2000" err="1">
                <a:solidFill>
                  <a:srgbClr val="C00000"/>
                </a:solidFill>
              </a:rPr>
              <a:t>HRegion</a:t>
            </a:r>
            <a:r>
              <a:rPr lang="zh-CN" altLang="en-US" sz="2000" dirty="0">
                <a:solidFill>
                  <a:srgbClr val="C00000"/>
                </a:solidFill>
              </a:rPr>
              <a:t>由一个或者多个</a:t>
            </a:r>
            <a:r>
              <a:rPr lang="en-US" altLang="zh-CN" sz="2000">
                <a:solidFill>
                  <a:srgbClr val="C00000"/>
                </a:solidFill>
              </a:rPr>
              <a:t>Store</a:t>
            </a:r>
            <a:r>
              <a:rPr lang="zh-CN" altLang="en-US" sz="2000" dirty="0">
                <a:solidFill>
                  <a:srgbClr val="C00000"/>
                </a:solidFill>
              </a:rPr>
              <a:t>组成</a:t>
            </a:r>
            <a:r>
              <a:rPr lang="zh-CN" altLang="en-US" sz="2000" dirty="0"/>
              <a:t>，每个</a:t>
            </a:r>
            <a:r>
              <a:rPr lang="en-US" altLang="zh-CN" sz="2000"/>
              <a:t>Store</a:t>
            </a:r>
            <a:r>
              <a:rPr lang="zh-CN" altLang="en-US" sz="2000" dirty="0"/>
              <a:t>保存一个</a:t>
            </a:r>
            <a:r>
              <a:rPr lang="en-US" altLang="zh-CN" sz="2000"/>
              <a:t>Column Family,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C0000"/>
                </a:solidFill>
              </a:rPr>
              <a:t>每个</a:t>
            </a:r>
            <a:r>
              <a:rPr lang="en-US" altLang="zh-CN" sz="2000" err="1">
                <a:solidFill>
                  <a:srgbClr val="CC0000"/>
                </a:solidFill>
              </a:rPr>
              <a:t>stroe</a:t>
            </a:r>
            <a:r>
              <a:rPr lang="zh-CN" altLang="en-US" sz="2000" dirty="0">
                <a:solidFill>
                  <a:srgbClr val="CC0000"/>
                </a:solidFill>
              </a:rPr>
              <a:t>对应一个</a:t>
            </a:r>
            <a:r>
              <a:rPr lang="en-US" altLang="zh-CN" sz="2000">
                <a:solidFill>
                  <a:srgbClr val="CC0000"/>
                </a:solidFill>
              </a:rPr>
              <a:t>column families(</a:t>
            </a:r>
            <a:r>
              <a:rPr lang="zh-CN" altLang="en-US" sz="2000" dirty="0">
                <a:solidFill>
                  <a:srgbClr val="CC0000"/>
                </a:solidFill>
              </a:rPr>
              <a:t>列族</a:t>
            </a:r>
            <a:r>
              <a:rPr lang="en-US" altLang="zh-CN" sz="2000">
                <a:solidFill>
                  <a:srgbClr val="CC0000"/>
                </a:solidFill>
              </a:rPr>
              <a:t>)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。每个</a:t>
            </a:r>
            <a:r>
              <a:rPr lang="en-US" altLang="zh-CN" sz="2000"/>
              <a:t>Store</a:t>
            </a:r>
            <a:r>
              <a:rPr lang="zh-CN" altLang="en-US" sz="2000" dirty="0"/>
              <a:t>又由一个</a:t>
            </a:r>
            <a:r>
              <a:rPr lang="en-US" altLang="zh-CN" sz="2000" err="1"/>
              <a:t>memStore</a:t>
            </a:r>
            <a:r>
              <a:rPr lang="zh-CN" altLang="en-US" sz="2000" dirty="0"/>
              <a:t>和</a:t>
            </a:r>
            <a:r>
              <a:rPr lang="en-US" altLang="zh-CN" sz="2000"/>
              <a:t>0</a:t>
            </a:r>
            <a:r>
              <a:rPr lang="zh-CN" altLang="en-US" sz="2000" dirty="0"/>
              <a:t>至多个</a:t>
            </a:r>
            <a:r>
              <a:rPr lang="en-US" altLang="zh-CN" sz="2000" err="1"/>
              <a:t>StoreFile</a:t>
            </a:r>
            <a:r>
              <a:rPr lang="zh-CN" altLang="en-US" sz="2000" dirty="0"/>
              <a:t>组成</a:t>
            </a:r>
            <a:endParaRPr lang="zh-CN" altLang="en-US" sz="2000" dirty="0"/>
          </a:p>
          <a:p>
            <a:r>
              <a:rPr lang="en-US" altLang="zh-CN" sz="2000" err="1"/>
              <a:t>StoreFile</a:t>
            </a:r>
            <a:r>
              <a:rPr lang="zh-CN" altLang="en-US" sz="2000" dirty="0"/>
              <a:t>以</a:t>
            </a:r>
            <a:r>
              <a:rPr lang="en-US" altLang="zh-CN" sz="2000" err="1"/>
              <a:t>HFile</a:t>
            </a:r>
            <a:r>
              <a:rPr lang="zh-CN" altLang="en-US" sz="2000" dirty="0"/>
              <a:t>格式保存在</a:t>
            </a:r>
            <a:r>
              <a:rPr lang="en-US" altLang="zh-CN" sz="2000"/>
              <a:t>HDFS</a:t>
            </a:r>
            <a:r>
              <a:rPr lang="zh-CN" altLang="en-US" sz="2000" dirty="0"/>
              <a:t>上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38917" name="Picture 2" descr="http://img0.tuicool.com/2au2u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2997200"/>
            <a:ext cx="6264275" cy="2887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标题 99329"/>
          <p:cNvSpPr/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/>
          <a:p>
            <a:r>
              <a:rPr lang="en-US" altLang="zh-CN"/>
              <a:t>Table &amp; Region</a:t>
            </a:r>
            <a:endParaRPr lang="zh-CN" altLang="en-US" dirty="0"/>
          </a:p>
        </p:txBody>
      </p:sp>
      <p:sp>
        <p:nvSpPr>
          <p:cNvPr id="99331" name="文本占位符 99330"/>
          <p:cNvSpPr>
            <a:spLocks noGrp="1"/>
          </p:cNvSpPr>
          <p:nvPr>
            <p:ph type="body" idx="1"/>
          </p:nvPr>
        </p:nvSpPr>
        <p:spPr>
          <a:xfrm>
            <a:off x="539750" y="1052513"/>
            <a:ext cx="8064500" cy="1008062"/>
          </a:xfrm>
          <a:ln/>
        </p:spPr>
        <p:txBody>
          <a:bodyPr lIns="91430" tIns="45715" rIns="91430" bIns="45715"/>
          <a:p>
            <a:r>
              <a:rPr lang="zh-CN" altLang="en-US" sz="1800" dirty="0"/>
              <a:t>当</a:t>
            </a:r>
            <a:r>
              <a:rPr lang="en-US" altLang="zh-CN" sz="1800"/>
              <a:t>Table</a:t>
            </a:r>
            <a:r>
              <a:rPr lang="zh-CN" altLang="en-US" sz="1800" dirty="0"/>
              <a:t>随着记录数不断增加而变大后，会逐渐分裂成多份</a:t>
            </a:r>
            <a:r>
              <a:rPr lang="en-US" altLang="zh-CN" sz="1800"/>
              <a:t>splits</a:t>
            </a:r>
            <a:r>
              <a:rPr lang="zh-CN" altLang="en-US" sz="1800" dirty="0"/>
              <a:t>，成为</a:t>
            </a:r>
            <a:r>
              <a:rPr lang="en-US" altLang="zh-CN" sz="1800"/>
              <a:t>regions</a:t>
            </a:r>
            <a:r>
              <a:rPr lang="zh-CN" altLang="en-US" sz="1800" dirty="0"/>
              <a:t>，一个</a:t>
            </a:r>
            <a:r>
              <a:rPr lang="en-US" altLang="zh-CN" sz="1800"/>
              <a:t>region</a:t>
            </a:r>
            <a:r>
              <a:rPr lang="zh-CN" altLang="en-US" sz="1800" dirty="0"/>
              <a:t>由</a:t>
            </a:r>
            <a:r>
              <a:rPr lang="en-US" altLang="zh-CN" sz="1800"/>
              <a:t>[</a:t>
            </a:r>
            <a:r>
              <a:rPr lang="en-US" altLang="zh-CN" sz="1800" err="1"/>
              <a:t>startkey,endkey</a:t>
            </a:r>
            <a:r>
              <a:rPr lang="en-US" altLang="zh-CN" sz="1800"/>
              <a:t>)</a:t>
            </a:r>
            <a:r>
              <a:rPr lang="zh-CN" altLang="en-US" sz="1800" dirty="0"/>
              <a:t>表示，不同的</a:t>
            </a:r>
            <a:r>
              <a:rPr lang="en-US" altLang="zh-CN" sz="1800"/>
              <a:t>region</a:t>
            </a:r>
            <a:r>
              <a:rPr lang="zh-CN" altLang="en-US" sz="1800" dirty="0"/>
              <a:t>会被</a:t>
            </a:r>
            <a:r>
              <a:rPr lang="en-US" altLang="zh-CN" sz="1800"/>
              <a:t>Master</a:t>
            </a:r>
            <a:r>
              <a:rPr lang="zh-CN" altLang="en-US" sz="1800" dirty="0"/>
              <a:t>分配给相应的</a:t>
            </a:r>
            <a:r>
              <a:rPr lang="en-US" altLang="zh-CN" sz="1800" err="1"/>
              <a:t>RegionServer</a:t>
            </a:r>
            <a:r>
              <a:rPr lang="zh-CN" altLang="en-US" sz="1800" dirty="0"/>
              <a:t>进行管理</a:t>
            </a:r>
            <a:endParaRPr lang="zh-CN" altLang="en-US" sz="1800" dirty="0"/>
          </a:p>
        </p:txBody>
      </p:sp>
      <p:pic>
        <p:nvPicPr>
          <p:cNvPr id="99334" name="图片 99333" descr="http://www.searchtb.com/wp-content/uploads/2011/01/image00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3" y="2276475"/>
            <a:ext cx="4681537" cy="4117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1441450" cy="576263"/>
          </a:xfrm>
        </p:spPr>
        <p:txBody>
          <a:bodyPr vert="horz" wrap="square" lIns="91430" tIns="45715" rIns="91430" bIns="45715" numCol="1" anchor="ctr" anchorCtr="0" compatLnSpc="1"/>
          <a:p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</a:rPr>
              <a:t>系统架构</a:t>
            </a:r>
            <a:endParaRPr lang="zh-CN" altLang="en-US" sz="2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3994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052513"/>
            <a:ext cx="8135937" cy="525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 vert="horz" wrap="square" lIns="91430" tIns="45715" rIns="91430" bIns="45715" anchor="ctr"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  <a:t>系统架构说明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>
          <a:xfrm>
            <a:off x="539750" y="1052513"/>
            <a:ext cx="8280400" cy="3744912"/>
          </a:xfrm>
          <a:ln/>
        </p:spPr>
        <p:txBody>
          <a:bodyPr vert="horz" wrap="square" lIns="91430" tIns="45715" rIns="91430" bIns="45715" anchor="t"/>
          <a:p>
            <a:r>
              <a:rPr lang="zh-CN" altLang="en-US" sz="2000" dirty="0"/>
              <a:t>表在行方向上，按照行键范围划分成若干的</a:t>
            </a:r>
            <a:r>
              <a:rPr lang="en-US" altLang="zh-CN" sz="2000"/>
              <a:t>Region </a:t>
            </a:r>
            <a:endParaRPr lang="en-US" altLang="zh-CN" sz="2000"/>
          </a:p>
          <a:p>
            <a:r>
              <a:rPr lang="zh-CN" altLang="en-US" sz="2000" dirty="0"/>
              <a:t>每个表最初只有一个</a:t>
            </a:r>
            <a:r>
              <a:rPr lang="en-US" altLang="zh-CN" sz="2000"/>
              <a:t>region</a:t>
            </a:r>
            <a:r>
              <a:rPr lang="zh-CN" altLang="en-US" sz="2000" dirty="0"/>
              <a:t>，当记录数增加到超过某个阈值时，开始分裂成两个</a:t>
            </a:r>
            <a:r>
              <a:rPr lang="en-US" altLang="zh-CN" sz="2000"/>
              <a:t>region </a:t>
            </a:r>
            <a:endParaRPr lang="en-US" altLang="zh-CN" sz="2000"/>
          </a:p>
          <a:p>
            <a:r>
              <a:rPr lang="zh-CN" altLang="en-US" sz="2000" dirty="0"/>
              <a:t>物理上所有数据存放在</a:t>
            </a:r>
            <a:r>
              <a:rPr lang="en-US" altLang="zh-CN" sz="2000"/>
              <a:t>HDFS</a:t>
            </a:r>
            <a:r>
              <a:rPr lang="zh-CN" altLang="en-US" sz="2000" dirty="0"/>
              <a:t>，由</a:t>
            </a:r>
            <a:r>
              <a:rPr lang="en-US" altLang="zh-CN" sz="2000"/>
              <a:t>Region</a:t>
            </a:r>
            <a:r>
              <a:rPr lang="zh-CN" altLang="en-US" sz="2000" dirty="0"/>
              <a:t>服务器提供</a:t>
            </a:r>
            <a:r>
              <a:rPr lang="en-US" altLang="zh-CN" sz="2000"/>
              <a:t>region</a:t>
            </a:r>
            <a:r>
              <a:rPr lang="zh-CN" altLang="en-US" sz="2000" dirty="0"/>
              <a:t>的管理 </a:t>
            </a:r>
            <a:endParaRPr lang="zh-CN" altLang="en-US" sz="2000" dirty="0"/>
          </a:p>
          <a:p>
            <a:r>
              <a:rPr lang="zh-CN" altLang="en-US" sz="2000" dirty="0"/>
              <a:t>一台物理节点只能跑一个</a:t>
            </a:r>
            <a:r>
              <a:rPr lang="en-US" altLang="zh-CN" sz="2000" err="1"/>
              <a:t>HRegionServer</a:t>
            </a:r>
            <a:r>
              <a:rPr lang="en-US" altLang="zh-CN" sz="2000"/>
              <a:t> </a:t>
            </a:r>
            <a:endParaRPr lang="en-US" altLang="zh-CN" sz="2000"/>
          </a:p>
          <a:p>
            <a:r>
              <a:rPr lang="zh-CN" altLang="en-US" sz="2000" dirty="0"/>
              <a:t>一个</a:t>
            </a:r>
            <a:r>
              <a:rPr lang="en-US" altLang="zh-CN" sz="2000" err="1"/>
              <a:t>Hregionserver</a:t>
            </a:r>
            <a:r>
              <a:rPr lang="zh-CN" altLang="en-US" sz="2000" dirty="0"/>
              <a:t>可以管理多个</a:t>
            </a:r>
            <a:r>
              <a:rPr lang="en-US" altLang="zh-CN" sz="2000"/>
              <a:t>Region</a:t>
            </a:r>
            <a:r>
              <a:rPr lang="zh-CN" altLang="en-US" sz="2000" dirty="0"/>
              <a:t>实例 </a:t>
            </a:r>
            <a:endParaRPr lang="zh-CN" altLang="en-US" sz="2000" dirty="0"/>
          </a:p>
          <a:p>
            <a:r>
              <a:rPr lang="zh-CN" altLang="en-US" sz="2000" dirty="0"/>
              <a:t>一个</a:t>
            </a:r>
            <a:r>
              <a:rPr lang="en-US" altLang="zh-CN" sz="2000"/>
              <a:t>Region</a:t>
            </a:r>
            <a:r>
              <a:rPr lang="zh-CN" altLang="en-US" sz="2000" dirty="0"/>
              <a:t>实例包括</a:t>
            </a:r>
            <a:r>
              <a:rPr lang="en-US" altLang="zh-CN" sz="2000" err="1"/>
              <a:t>Hlog</a:t>
            </a:r>
            <a:r>
              <a:rPr lang="zh-CN" altLang="en-US" sz="2000" dirty="0"/>
              <a:t>日志和存放数据的</a:t>
            </a:r>
            <a:r>
              <a:rPr lang="en-US" altLang="zh-CN" sz="2000"/>
              <a:t>Store </a:t>
            </a:r>
            <a:endParaRPr lang="en-US" altLang="zh-CN" sz="2000"/>
          </a:p>
          <a:p>
            <a:r>
              <a:rPr lang="en-US" altLang="zh-CN" sz="2000" err="1"/>
              <a:t>Hmaster</a:t>
            </a:r>
            <a:r>
              <a:rPr lang="zh-CN" altLang="en-US" sz="2000" dirty="0"/>
              <a:t>作为总控节点 </a:t>
            </a:r>
            <a:endParaRPr lang="zh-CN" altLang="en-US" sz="2000" dirty="0"/>
          </a:p>
          <a:p>
            <a:r>
              <a:rPr lang="en-US" altLang="zh-CN" sz="2000"/>
              <a:t>Zookeeper</a:t>
            </a:r>
            <a:r>
              <a:rPr lang="zh-CN" altLang="en-US" sz="2000" dirty="0"/>
              <a:t>负责调度和协调 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03428" name="灯片编号占位符 3"/>
          <p:cNvSpPr txBox="1">
            <a:spLocks noGrp="1"/>
          </p:cNvSpPr>
          <p:nvPr/>
        </p:nvSpPr>
        <p:spPr>
          <a:xfrm>
            <a:off x="7005638" y="6372225"/>
            <a:ext cx="1568450" cy="304800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/>
          <a:p>
            <a:pPr lvl="0" algn="ctr" defTabSz="784225"/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fld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endParaRPr lang="en-US" altLang="zh-CN" sz="1600" b="1">
              <a:solidFill>
                <a:srgbClr val="0175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3429" name="矩形 103428"/>
          <p:cNvSpPr/>
          <p:nvPr/>
        </p:nvSpPr>
        <p:spPr>
          <a:xfrm>
            <a:off x="755650" y="5084763"/>
            <a:ext cx="7704138" cy="119062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Client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RPC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机制与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HMaster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HRegionServer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进行通信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存储了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-ROOT-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表的地址和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HMaster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的地址，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HRegionServer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也会注册到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中，使得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HMaster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可以随时感知到各个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HRegionServer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的健康状态。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113338" cy="576262"/>
          </a:xfrm>
          <a:ln/>
        </p:spPr>
        <p:txBody>
          <a:bodyPr vert="horz" wrap="square" lIns="91430" tIns="45715" rIns="91430" bIns="45715" anchor="ctr"/>
          <a:p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</a:rPr>
              <a:t>系统架构</a:t>
            </a: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</a:rPr>
              <a:t>--</a:t>
            </a:r>
            <a:r>
              <a:rPr lang="en-US" altLang="zh-CN" sz="2400" err="1">
                <a:effectLst>
                  <a:outerShdw blurRad="38100" dist="38100" dir="2700000">
                    <a:srgbClr val="C0C0C0"/>
                  </a:outerShdw>
                </a:effectLst>
              </a:rPr>
              <a:t>HMaster</a:t>
            </a:r>
            <a:b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</a:rPr>
            </a:br>
            <a:endParaRPr lang="en-US" altLang="zh-CN" sz="240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01379" name="灯片编号占位符 3"/>
          <p:cNvSpPr txBox="1">
            <a:spLocks noGrp="1"/>
          </p:cNvSpPr>
          <p:nvPr/>
        </p:nvSpPr>
        <p:spPr>
          <a:xfrm>
            <a:off x="7005638" y="6372225"/>
            <a:ext cx="1568450" cy="304800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/>
          <a:p>
            <a:pPr lvl="0" algn="ctr" defTabSz="784225"/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fld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endParaRPr lang="en-US" altLang="zh-CN" sz="1600" b="1">
              <a:solidFill>
                <a:srgbClr val="0175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138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0" y="3463925"/>
            <a:ext cx="4787900" cy="3090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381" name="矩形 101380"/>
          <p:cNvSpPr/>
          <p:nvPr/>
        </p:nvSpPr>
        <p:spPr>
          <a:xfrm>
            <a:off x="358775" y="765175"/>
            <a:ext cx="8785225" cy="283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HMaster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没有单点问题，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中可以启动多个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HMaster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Master Election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机制保证总有一个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Master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运行，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HMaster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在功能上主要负责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Table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的管理工作：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服务器，协调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服务器的负载并维护集群的状态；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管理用户对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Table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的增、删、改、查操作；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HMaster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不会对外（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服务器和客户端）提供数据服务，而是由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服务器负责所有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Regions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的读写请求及操作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Region Split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后，负责新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的分配；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4. 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HRegionServer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停机后，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HMaster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会通过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感知到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并处理相应的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文件，负责失效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HRegionServer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Regions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迁移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重新分配失效的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Regions)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HMaster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还负责管理表的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schema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和对元数据的操作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（三）客户端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更新操作流程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先连接有关的</a:t>
            </a:r>
            <a:r>
              <a:rPr lang="en-US" altLang="zh-CN" err="1"/>
              <a:t>HRegionServer</a:t>
            </a:r>
            <a:r>
              <a:rPr lang="zh-CN" altLang="en-US" dirty="0"/>
              <a:t>，然后向</a:t>
            </a:r>
            <a:r>
              <a:rPr lang="en-US" altLang="zh-CN"/>
              <a:t>Region</a:t>
            </a:r>
            <a:r>
              <a:rPr lang="zh-CN" altLang="en-US" dirty="0"/>
              <a:t>提交变更 </a:t>
            </a:r>
            <a:endParaRPr lang="zh-CN" altLang="en-US" dirty="0"/>
          </a:p>
          <a:p>
            <a:r>
              <a:rPr lang="zh-CN" altLang="en-US" dirty="0"/>
              <a:t>提交的数据首先写入</a:t>
            </a:r>
            <a:r>
              <a:rPr lang="en-US" altLang="zh-CN" err="1"/>
              <a:t>WAL(Write</a:t>
            </a:r>
            <a:r>
              <a:rPr lang="en-US" altLang="zh-CN"/>
              <a:t>-Ahead Log)</a:t>
            </a:r>
            <a:r>
              <a:rPr lang="zh-CN" altLang="en-US" dirty="0"/>
              <a:t>和</a:t>
            </a:r>
            <a:r>
              <a:rPr lang="en-US" altLang="zh-CN" err="1"/>
              <a:t>MemStore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 dirty="0"/>
              <a:t>当</a:t>
            </a:r>
            <a:r>
              <a:rPr lang="en-US" altLang="zh-CN" err="1"/>
              <a:t>memstore</a:t>
            </a:r>
            <a:r>
              <a:rPr lang="zh-CN" altLang="en-US" dirty="0"/>
              <a:t>中的数据量达到某个阈值</a:t>
            </a:r>
            <a:r>
              <a:rPr lang="en-US" altLang="zh-CN"/>
              <a:t>(</a:t>
            </a:r>
            <a:r>
              <a:rPr lang="en-US" altLang="zh-CN" err="1"/>
              <a:t>hbase.hregion.memstore.flush.size</a:t>
            </a:r>
            <a:r>
              <a:rPr lang="en-US" altLang="zh-CN"/>
              <a:t> )</a:t>
            </a:r>
            <a:r>
              <a:rPr lang="zh-CN" altLang="en-US" dirty="0"/>
              <a:t>，</a:t>
            </a:r>
            <a:r>
              <a:rPr lang="en-US" altLang="zh-CN" err="1"/>
              <a:t>Hregionserver</a:t>
            </a:r>
            <a:r>
              <a:rPr lang="zh-CN" altLang="en-US" dirty="0"/>
              <a:t>会启动</a:t>
            </a:r>
            <a:r>
              <a:rPr lang="en-US" altLang="zh-CN" err="1"/>
              <a:t>flashcache</a:t>
            </a:r>
            <a:r>
              <a:rPr lang="zh-CN" altLang="en-US" dirty="0"/>
              <a:t>进程写入</a:t>
            </a:r>
            <a:r>
              <a:rPr lang="en-US" altLang="zh-CN" err="1"/>
              <a:t>StoreFile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（一）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概述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16890" y="951865"/>
            <a:ext cx="8109585" cy="4339590"/>
          </a:xfrm>
          <a:ln/>
        </p:spPr>
        <p:txBody>
          <a:bodyPr vert="horz" wrap="square" lIns="91430" tIns="45715" rIns="91430" bIns="45715" anchor="t"/>
          <a:p>
            <a:r>
              <a:rPr lang="en-US" altLang="zh-CN" err="1">
                <a:solidFill>
                  <a:schemeClr val="tx2"/>
                </a:solidFill>
              </a:rPr>
              <a:t>Hbase</a:t>
            </a:r>
            <a:r>
              <a:rPr lang="zh-CN" altLang="en-US" dirty="0">
                <a:solidFill>
                  <a:schemeClr val="tx2"/>
                </a:solidFill>
              </a:rPr>
              <a:t>是</a:t>
            </a:r>
            <a:r>
              <a:rPr lang="en-US" altLang="zh-CN" err="1">
                <a:solidFill>
                  <a:schemeClr val="tx2"/>
                </a:solidFill>
              </a:rPr>
              <a:t>Hadoop</a:t>
            </a:r>
            <a:r>
              <a:rPr lang="zh-CN" altLang="en-US" dirty="0">
                <a:solidFill>
                  <a:schemeClr val="tx2"/>
                </a:solidFill>
              </a:rPr>
              <a:t>中的数据库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HBase是为了支持弥补Hadoop对实时操作的缺陷的项目 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发展历史</a:t>
            </a:r>
            <a:r>
              <a:rPr lang="en-US" altLang="zh-CN"/>
              <a:t> </a:t>
            </a:r>
            <a:endParaRPr lang="en-US" altLang="zh-CN" b="0"/>
          </a:p>
          <a:p>
            <a:pPr lvl="1"/>
            <a:r>
              <a:rPr lang="en-US" altLang="zh-CN" sz="1600" b="0"/>
              <a:t>2006.11 G release paper on </a:t>
            </a:r>
            <a:r>
              <a:rPr lang="en-US" altLang="zh-CN" sz="1600" b="0" err="1"/>
              <a:t>BigTable</a:t>
            </a:r>
            <a:endParaRPr lang="en-US" altLang="zh-CN" sz="1600" b="0"/>
          </a:p>
          <a:p>
            <a:pPr lvl="1"/>
            <a:r>
              <a:rPr lang="en-US" altLang="zh-CN" sz="1600" b="0"/>
              <a:t>2007.2 </a:t>
            </a:r>
            <a:r>
              <a:rPr lang="en-US" altLang="zh-CN" sz="1600" b="0" err="1"/>
              <a:t>inital</a:t>
            </a:r>
            <a:r>
              <a:rPr lang="en-US" altLang="zh-CN" sz="1600" b="0"/>
              <a:t> </a:t>
            </a:r>
            <a:r>
              <a:rPr lang="en-US" altLang="zh-CN" sz="1600" b="0" err="1"/>
              <a:t>HBase</a:t>
            </a:r>
            <a:r>
              <a:rPr lang="en-US" altLang="zh-CN" sz="1600" b="0"/>
              <a:t> prototype created as </a:t>
            </a:r>
            <a:r>
              <a:rPr lang="en-US" altLang="zh-CN" sz="1600" b="0" err="1"/>
              <a:t>Hadoop</a:t>
            </a:r>
            <a:r>
              <a:rPr lang="en-US" altLang="zh-CN" sz="1600" b="0"/>
              <a:t> </a:t>
            </a:r>
            <a:r>
              <a:rPr lang="en-US" altLang="zh-CN" sz="1600" b="0" err="1"/>
              <a:t>contrib</a:t>
            </a:r>
            <a:endParaRPr lang="en-US" altLang="zh-CN" sz="1600" b="0"/>
          </a:p>
          <a:p>
            <a:pPr lvl="1"/>
            <a:r>
              <a:rPr lang="en-US" altLang="zh-CN" sz="1600" b="0"/>
              <a:t>2007.10 First useable </a:t>
            </a:r>
            <a:r>
              <a:rPr lang="en-US" altLang="zh-CN" sz="1600" b="0" err="1"/>
              <a:t>Hbase</a:t>
            </a:r>
            <a:endParaRPr lang="en-US" altLang="zh-CN" sz="1600" b="0"/>
          </a:p>
          <a:p>
            <a:pPr lvl="1"/>
            <a:r>
              <a:rPr lang="en-US" altLang="zh-CN" sz="1600" b="0"/>
              <a:t>2008.1 </a:t>
            </a:r>
            <a:r>
              <a:rPr lang="en-US" altLang="zh-CN" sz="1600" b="0" err="1"/>
              <a:t>Hadoop</a:t>
            </a:r>
            <a:r>
              <a:rPr lang="en-US" altLang="zh-CN" sz="1600" b="0"/>
              <a:t> become Apache top-level project and </a:t>
            </a:r>
            <a:r>
              <a:rPr lang="en-US" altLang="zh-CN" sz="1600" b="0" err="1"/>
              <a:t>Hbase</a:t>
            </a:r>
            <a:r>
              <a:rPr lang="en-US" altLang="zh-CN" sz="1600" b="0"/>
              <a:t> becomes subproject</a:t>
            </a:r>
            <a:endParaRPr lang="en-US" altLang="zh-CN" sz="1600" b="0"/>
          </a:p>
          <a:p>
            <a:pPr lvl="1"/>
            <a:r>
              <a:rPr lang="en-US" altLang="zh-CN" sz="1600" b="0"/>
              <a:t>2008.10 </a:t>
            </a:r>
            <a:r>
              <a:rPr lang="en-US" altLang="zh-CN" sz="1600" b="0" err="1"/>
              <a:t>Hbase</a:t>
            </a:r>
            <a:r>
              <a:rPr lang="en-US" altLang="zh-CN" sz="1600" b="0"/>
              <a:t> 0.18,0.19 released</a:t>
            </a:r>
            <a:endParaRPr lang="en-US" altLang="zh-CN" sz="1600" b="0"/>
          </a:p>
          <a:p>
            <a:pPr lvl="1"/>
            <a:r>
              <a:rPr lang="en-US" altLang="zh-CN" sz="1600" b="0"/>
              <a:t>2012</a:t>
            </a:r>
            <a:r>
              <a:rPr lang="zh-CN" altLang="en-US" sz="1600" b="0"/>
              <a:t>年，</a:t>
            </a:r>
            <a:r>
              <a:rPr lang="en-US" altLang="zh-CN" sz="1600" b="0"/>
              <a:t>HBase  0.97</a:t>
            </a:r>
            <a:r>
              <a:rPr lang="zh-CN" altLang="en-US" sz="1600" b="0"/>
              <a:t>， </a:t>
            </a:r>
            <a:endParaRPr lang="zh-CN" altLang="en-US" sz="1600" b="0"/>
          </a:p>
          <a:p>
            <a:pPr lvl="1"/>
            <a:r>
              <a:rPr lang="en-US" altLang="zh-CN" sz="1600" b="0"/>
              <a:t>2017</a:t>
            </a:r>
            <a:r>
              <a:rPr lang="zh-CN" altLang="en-US" sz="1600" b="0"/>
              <a:t>年， 当前</a:t>
            </a:r>
            <a:r>
              <a:rPr lang="zh-CN" altLang="en-US" sz="1600" b="0"/>
              <a:t>稳定版本</a:t>
            </a:r>
            <a:r>
              <a:rPr lang="en-US" altLang="zh-CN" sz="1600" b="0"/>
              <a:t>1.2.X </a:t>
            </a:r>
            <a:endParaRPr lang="zh-CN" altLang="en-US" sz="1600" b="0"/>
          </a:p>
          <a:p>
            <a:pPr lvl="0"/>
            <a:r>
              <a:rPr lang="en-US" altLang="zh-CN" b="0">
                <a:sym typeface="+mn-ea"/>
              </a:rPr>
              <a:t>HBASE</a:t>
            </a:r>
            <a:r>
              <a:rPr lang="zh-CN" altLang="en-US" b="0">
                <a:sym typeface="+mn-ea"/>
              </a:rPr>
              <a:t>官方网站：</a:t>
            </a:r>
            <a:r>
              <a:rPr lang="zh-CN" altLang="en-US" b="0">
                <a:sym typeface="+mn-ea"/>
              </a:rPr>
              <a:t>http://hbase.apache.org/</a:t>
            </a:r>
            <a:endParaRPr lang="zh-CN" altLang="en-US" b="0">
              <a:sym typeface="+mn-ea"/>
            </a:endParaRPr>
          </a:p>
          <a:p>
            <a:pPr lvl="0"/>
            <a:r>
              <a:rPr lang="en-US" altLang="zh-CN" sz="2400" b="0"/>
              <a:t>HBASE</a:t>
            </a:r>
            <a:r>
              <a:rPr lang="zh-CN" altLang="en-US" sz="2400" b="0"/>
              <a:t>官方文档</a:t>
            </a:r>
            <a:r>
              <a:rPr lang="zh-CN" altLang="en-US" sz="2400" b="0"/>
              <a:t>中文版  </a:t>
            </a:r>
            <a:r>
              <a:rPr lang="en-US" altLang="zh-CN" b="0"/>
              <a:t>http://abloz.com/hbase/book.html</a:t>
            </a:r>
            <a:endParaRPr lang="en-US" altLang="zh-CN" b="0"/>
          </a:p>
          <a:p>
            <a:pPr lvl="0"/>
            <a:r>
              <a:rPr lang="en-US" altLang="zh-CN" b="0">
                <a:sym typeface="+mn-ea"/>
              </a:rPr>
              <a:t>HBASE</a:t>
            </a:r>
            <a:r>
              <a:rPr lang="zh-CN" altLang="en-US" b="0">
                <a:sym typeface="+mn-ea"/>
              </a:rPr>
              <a:t>软件下载：</a:t>
            </a:r>
            <a:r>
              <a:rPr lang="en-US" altLang="zh-CN" b="0"/>
              <a:t>http://mirrors.hust.edu.cn/apache/hbase/</a:t>
            </a:r>
            <a:endParaRPr lang="en-US" altLang="zh-CN" b="0"/>
          </a:p>
          <a:p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客户端更新操作流程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当</a:t>
            </a:r>
            <a:r>
              <a:rPr lang="en-US" altLang="zh-CN" err="1"/>
              <a:t>StoreFile</a:t>
            </a:r>
            <a:r>
              <a:rPr lang="zh-CN" altLang="en-US" dirty="0"/>
              <a:t>文件的数量增长到一定阈值后，系统会将多个</a:t>
            </a:r>
            <a:r>
              <a:rPr lang="en-US" altLang="zh-CN" err="1"/>
              <a:t>StoreFile</a:t>
            </a:r>
            <a:r>
              <a:rPr lang="zh-CN" altLang="en-US" dirty="0"/>
              <a:t>进行合并，在合并过程中会进行版本合并和删除工作，形成更大的</a:t>
            </a:r>
            <a:r>
              <a:rPr lang="en-US" altLang="zh-CN" err="1"/>
              <a:t>StoreFile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zh-CN" altLang="en-US" dirty="0"/>
              <a:t>当单个</a:t>
            </a:r>
            <a:r>
              <a:rPr lang="en-US" altLang="zh-CN" err="1"/>
              <a:t>StoreFile</a:t>
            </a:r>
            <a:r>
              <a:rPr lang="zh-CN" altLang="en-US" dirty="0"/>
              <a:t>大小超过一定阈值后，会把当前的</a:t>
            </a:r>
            <a:r>
              <a:rPr lang="en-US" altLang="zh-CN"/>
              <a:t>Region</a:t>
            </a:r>
            <a:r>
              <a:rPr lang="zh-CN" altLang="en-US" dirty="0"/>
              <a:t>分割为两个</a:t>
            </a:r>
            <a:r>
              <a:rPr lang="en-US" altLang="zh-CN"/>
              <a:t>Regions</a:t>
            </a:r>
            <a:r>
              <a:rPr lang="zh-CN" altLang="en-US" dirty="0"/>
              <a:t>，并由</a:t>
            </a:r>
            <a:r>
              <a:rPr lang="en-US" altLang="zh-CN" err="1"/>
              <a:t>Hmaster</a:t>
            </a:r>
            <a:r>
              <a:rPr lang="zh-CN" altLang="en-US" dirty="0"/>
              <a:t>分配到相应的</a:t>
            </a:r>
            <a:r>
              <a:rPr lang="en-US" altLang="zh-CN"/>
              <a:t>Region</a:t>
            </a:r>
            <a:r>
              <a:rPr lang="zh-CN" altLang="en-US" dirty="0"/>
              <a:t>服务器，实现负载均衡 </a:t>
            </a:r>
            <a:endParaRPr lang="en-US" altLang="zh-CN"/>
          </a:p>
          <a:p>
            <a:endParaRPr lang="zh-CN" altLang="en-US" dirty="0"/>
          </a:p>
          <a:p>
            <a:r>
              <a:rPr lang="zh-CN" altLang="en-US" dirty="0"/>
              <a:t>客户端检索数据时，先在</a:t>
            </a:r>
            <a:r>
              <a:rPr lang="en-US" altLang="zh-CN" err="1"/>
              <a:t>MemStore</a:t>
            </a:r>
            <a:r>
              <a:rPr lang="zh-CN" altLang="en-US" dirty="0"/>
              <a:t>找，找不到再找</a:t>
            </a:r>
            <a:r>
              <a:rPr lang="en-US" altLang="zh-CN" err="1"/>
              <a:t>StoreFile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 vert="horz" wrap="square" lIns="91430" tIns="45715" rIns="91430" bIns="45715" anchor="ctr"/>
          <a:p>
            <a:r>
              <a:rPr lang="en-US" altLang="zh-CN" err="1"/>
              <a:t>HRegion</a:t>
            </a:r>
            <a:r>
              <a:rPr lang="en-US" altLang="zh-CN"/>
              <a:t> Server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4506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196975"/>
            <a:ext cx="8515350" cy="5319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标题 105473"/>
          <p:cNvSpPr/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/>
          <a:p>
            <a:r>
              <a:rPr lang="en-US" altLang="zh-CN" err="1"/>
              <a:t>HRegion</a:t>
            </a:r>
            <a:r>
              <a:rPr lang="en-US" altLang="zh-CN"/>
              <a:t> Server</a:t>
            </a:r>
            <a:endParaRPr lang="en-US" altLang="zh-CN"/>
          </a:p>
        </p:txBody>
      </p:sp>
      <p:sp>
        <p:nvSpPr>
          <p:cNvPr id="105475" name="文本占位符 105474"/>
          <p:cNvSpPr>
            <a:spLocks noGrp="1"/>
          </p:cNvSpPr>
          <p:nvPr>
            <p:ph type="body" idx="1"/>
          </p:nvPr>
        </p:nvSpPr>
        <p:spPr>
          <a:xfrm>
            <a:off x="539750" y="1052513"/>
            <a:ext cx="8135938" cy="1368425"/>
          </a:xfrm>
          <a:ln/>
        </p:spPr>
        <p:txBody>
          <a:bodyPr lIns="91430" tIns="45715" rIns="91430" bIns="45715"/>
          <a:p>
            <a:r>
              <a:rPr lang="en-US" altLang="zh-CN" sz="1800" err="1"/>
              <a:t>HRegionServer</a:t>
            </a:r>
            <a:r>
              <a:rPr lang="zh-CN" altLang="en-US" sz="1800" dirty="0"/>
              <a:t>内部管理了一系列</a:t>
            </a:r>
            <a:r>
              <a:rPr lang="en-US" altLang="zh-CN" sz="1800" err="1"/>
              <a:t>HRegion</a:t>
            </a:r>
            <a:r>
              <a:rPr lang="zh-CN" altLang="en-US" sz="1800" dirty="0"/>
              <a:t>对象，每个</a:t>
            </a:r>
            <a:r>
              <a:rPr lang="en-US" altLang="zh-CN" sz="1800" err="1"/>
              <a:t>HRegion</a:t>
            </a:r>
            <a:r>
              <a:rPr lang="zh-CN" altLang="en-US" sz="1800" dirty="0"/>
              <a:t>对象对应了</a:t>
            </a:r>
            <a:r>
              <a:rPr lang="en-US" altLang="zh-CN" sz="1800"/>
              <a:t>Table</a:t>
            </a:r>
            <a:r>
              <a:rPr lang="zh-CN" altLang="en-US" sz="1800" dirty="0"/>
              <a:t>中的一个</a:t>
            </a:r>
            <a:r>
              <a:rPr lang="en-US" altLang="zh-CN" sz="1800"/>
              <a:t>Region</a:t>
            </a:r>
            <a:r>
              <a:rPr lang="zh-CN" altLang="en-US" sz="1800" dirty="0"/>
              <a:t>，</a:t>
            </a:r>
            <a:r>
              <a:rPr lang="en-US" altLang="zh-CN" sz="1800" err="1"/>
              <a:t>HRegion</a:t>
            </a:r>
            <a:r>
              <a:rPr lang="zh-CN" altLang="en-US" sz="1800" dirty="0"/>
              <a:t>由多 个</a:t>
            </a:r>
            <a:r>
              <a:rPr lang="en-US" altLang="zh-CN" sz="1800" err="1"/>
              <a:t>HStore</a:t>
            </a:r>
            <a:r>
              <a:rPr lang="zh-CN" altLang="en-US" sz="1800" dirty="0"/>
              <a:t>组成。每个</a:t>
            </a:r>
            <a:r>
              <a:rPr lang="en-US" altLang="zh-CN" sz="1800" err="1"/>
              <a:t>HStore</a:t>
            </a:r>
            <a:r>
              <a:rPr lang="zh-CN" altLang="en-US" sz="1800" dirty="0"/>
              <a:t>对应了</a:t>
            </a:r>
            <a:r>
              <a:rPr lang="en-US" altLang="zh-CN" sz="1800"/>
              <a:t>Table</a:t>
            </a:r>
            <a:r>
              <a:rPr lang="zh-CN" altLang="en-US" sz="1800" dirty="0"/>
              <a:t>中的一个</a:t>
            </a:r>
            <a:r>
              <a:rPr lang="en-US" altLang="zh-CN" sz="1800"/>
              <a:t>Column Family</a:t>
            </a:r>
            <a:r>
              <a:rPr lang="zh-CN" altLang="en-US" sz="1800" dirty="0"/>
              <a:t>的存储，可以看出每个</a:t>
            </a:r>
            <a:r>
              <a:rPr lang="en-US" altLang="zh-CN" sz="1800"/>
              <a:t>Column Family</a:t>
            </a:r>
            <a:r>
              <a:rPr lang="zh-CN" altLang="en-US" sz="1800" dirty="0"/>
              <a:t>其实就是一个集中的存储单元。 </a:t>
            </a:r>
            <a:endParaRPr lang="zh-CN" altLang="en-US" sz="1800" dirty="0"/>
          </a:p>
        </p:txBody>
      </p:sp>
      <p:pic>
        <p:nvPicPr>
          <p:cNvPr id="10547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2492375"/>
            <a:ext cx="6426200" cy="4014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标题 106497"/>
          <p:cNvSpPr/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/>
          <a:p>
            <a:r>
              <a:rPr lang="en-US" altLang="zh-CN" err="1"/>
              <a:t>HRegion</a:t>
            </a:r>
            <a:r>
              <a:rPr lang="en-US" altLang="zh-CN"/>
              <a:t> Server</a:t>
            </a:r>
            <a:endParaRPr lang="zh-CN" altLang="en-US" dirty="0"/>
          </a:p>
        </p:txBody>
      </p:sp>
      <p:sp>
        <p:nvSpPr>
          <p:cNvPr id="106499" name="文本占位符 106498"/>
          <p:cNvSpPr>
            <a:spLocks noGrp="1"/>
          </p:cNvSpPr>
          <p:nvPr>
            <p:ph type="body" idx="1"/>
          </p:nvPr>
        </p:nvSpPr>
        <p:spPr>
          <a:xfrm>
            <a:off x="539750" y="1052513"/>
            <a:ext cx="8208963" cy="1368425"/>
          </a:xfrm>
          <a:ln/>
        </p:spPr>
        <p:txBody>
          <a:bodyPr lIns="91430" tIns="45715" rIns="91430" bIns="45715"/>
          <a:p>
            <a:r>
              <a:rPr lang="en-US" altLang="zh-CN" sz="1800" err="1"/>
              <a:t>HStore</a:t>
            </a:r>
            <a:r>
              <a:rPr lang="zh-CN" altLang="en-US" sz="1800" dirty="0"/>
              <a:t>存储是</a:t>
            </a:r>
            <a:r>
              <a:rPr lang="en-US" altLang="zh-CN" sz="1800" err="1"/>
              <a:t>HBase</a:t>
            </a:r>
            <a:r>
              <a:rPr lang="zh-CN" altLang="en-US" sz="1800" dirty="0"/>
              <a:t>存储的核心，其中由两部分组成，一部分是</a:t>
            </a:r>
            <a:r>
              <a:rPr lang="en-US" altLang="zh-CN" sz="1800" err="1"/>
              <a:t>MemStore</a:t>
            </a:r>
            <a:r>
              <a:rPr lang="zh-CN" altLang="en-US" sz="1800" dirty="0"/>
              <a:t>，一部分是</a:t>
            </a:r>
            <a:r>
              <a:rPr lang="en-US" altLang="zh-CN" sz="1800" err="1"/>
              <a:t>StoreFiles</a:t>
            </a:r>
            <a:r>
              <a:rPr lang="zh-CN" altLang="en-US" sz="1800" dirty="0"/>
              <a:t>。</a:t>
            </a:r>
            <a:r>
              <a:rPr lang="en-US" altLang="zh-CN" sz="1800" err="1"/>
              <a:t>MemStore</a:t>
            </a:r>
            <a:r>
              <a:rPr lang="zh-CN" altLang="en-US" sz="1800" dirty="0"/>
              <a:t>是 </a:t>
            </a:r>
            <a:r>
              <a:rPr lang="en-US" altLang="zh-CN" sz="1800"/>
              <a:t>Sorted Memory Buffer</a:t>
            </a:r>
            <a:r>
              <a:rPr lang="zh-CN" altLang="en-US" sz="1800" dirty="0"/>
              <a:t>，用户写入的数据首先会放入</a:t>
            </a:r>
            <a:r>
              <a:rPr lang="en-US" altLang="zh-CN" sz="1800" err="1"/>
              <a:t>MemStore</a:t>
            </a:r>
            <a:r>
              <a:rPr lang="zh-CN" altLang="en-US" sz="1800" dirty="0"/>
              <a:t>，当</a:t>
            </a:r>
            <a:r>
              <a:rPr lang="en-US" altLang="zh-CN" sz="1800" err="1"/>
              <a:t>MemStore</a:t>
            </a:r>
            <a:r>
              <a:rPr lang="zh-CN" altLang="en-US" sz="1800" dirty="0"/>
              <a:t>满了以后会</a:t>
            </a:r>
            <a:r>
              <a:rPr lang="en-US" altLang="zh-CN" sz="1800"/>
              <a:t>Flush</a:t>
            </a:r>
            <a:r>
              <a:rPr lang="zh-CN" altLang="en-US" sz="1800" dirty="0"/>
              <a:t>成一个</a:t>
            </a:r>
            <a:r>
              <a:rPr lang="en-US" altLang="zh-CN" sz="1800" err="1"/>
              <a:t>StoreFile</a:t>
            </a:r>
            <a:r>
              <a:rPr lang="zh-CN" altLang="en-US" sz="1800" dirty="0"/>
              <a:t>（底层实现是</a:t>
            </a:r>
            <a:r>
              <a:rPr lang="en-US" altLang="zh-CN" sz="1800" err="1"/>
              <a:t>HFile</a:t>
            </a:r>
            <a:r>
              <a:rPr lang="zh-CN" altLang="en-US" sz="1800" dirty="0"/>
              <a:t>）</a:t>
            </a:r>
            <a:endParaRPr lang="zh-CN" altLang="en-US" sz="1800" dirty="0"/>
          </a:p>
        </p:txBody>
      </p:sp>
      <p:pic>
        <p:nvPicPr>
          <p:cNvPr id="10650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438" y="2501900"/>
            <a:ext cx="6426200" cy="4014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标题 108545"/>
          <p:cNvSpPr/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/>
          <a:p>
            <a:r>
              <a:rPr lang="en-US" altLang="zh-CN" err="1"/>
              <a:t>HRegion</a:t>
            </a:r>
            <a:r>
              <a:rPr lang="en-US" altLang="zh-CN"/>
              <a:t> Server</a:t>
            </a:r>
            <a:endParaRPr lang="zh-CN" altLang="en-US" dirty="0"/>
          </a:p>
        </p:txBody>
      </p:sp>
      <p:sp>
        <p:nvSpPr>
          <p:cNvPr id="108547" name="文本占位符 108546"/>
          <p:cNvSpPr>
            <a:spLocks noGrp="1"/>
          </p:cNvSpPr>
          <p:nvPr>
            <p:ph type="body" idx="1"/>
          </p:nvPr>
        </p:nvSpPr>
        <p:spPr>
          <a:xfrm>
            <a:off x="539750" y="1052513"/>
            <a:ext cx="8208963" cy="1368425"/>
          </a:xfrm>
          <a:ln/>
        </p:spPr>
        <p:txBody>
          <a:bodyPr lIns="91430" tIns="45715" rIns="91430" bIns="45715"/>
          <a:p>
            <a:pPr>
              <a:lnSpc>
                <a:spcPct val="90000"/>
              </a:lnSpc>
            </a:pPr>
            <a:r>
              <a:rPr lang="zh-CN" altLang="en-US" sz="1800" dirty="0"/>
              <a:t>当</a:t>
            </a:r>
            <a:r>
              <a:rPr lang="en-US" altLang="zh-CN" sz="1800" err="1"/>
              <a:t>StoreFile</a:t>
            </a:r>
            <a:r>
              <a:rPr lang="zh-CN" altLang="en-US" sz="1800" dirty="0"/>
              <a:t>文件数量增长到一定阈值，会触发</a:t>
            </a:r>
            <a:r>
              <a:rPr lang="en-US" altLang="zh-CN" sz="1800"/>
              <a:t>Compact</a:t>
            </a:r>
            <a:r>
              <a:rPr lang="zh-CN" altLang="en-US" sz="1800" dirty="0"/>
              <a:t>合并操作，将多个</a:t>
            </a:r>
            <a:r>
              <a:rPr lang="en-US" altLang="zh-CN" sz="1800" err="1"/>
              <a:t>StoreFiles</a:t>
            </a:r>
            <a:r>
              <a:rPr lang="zh-CN" altLang="en-US" sz="1800" dirty="0"/>
              <a:t>合并成一个</a:t>
            </a:r>
            <a:r>
              <a:rPr lang="en-US" altLang="zh-CN" sz="1800" err="1"/>
              <a:t>StoreFile</a:t>
            </a:r>
            <a:r>
              <a:rPr lang="zh-CN" altLang="en-US" sz="1800" dirty="0"/>
              <a:t>，合并过程中会进 行版本合并和数据删除，因此可以看出</a:t>
            </a:r>
            <a:r>
              <a:rPr lang="en-US" altLang="zh-CN" sz="1800" err="1"/>
              <a:t>HBase</a:t>
            </a:r>
            <a:r>
              <a:rPr lang="zh-CN" altLang="en-US" sz="1800" dirty="0"/>
              <a:t>其实只有增加数据，所有的更新和删除操作都是在后续的</a:t>
            </a:r>
            <a:r>
              <a:rPr lang="en-US" altLang="zh-CN" sz="1800"/>
              <a:t>compact</a:t>
            </a:r>
            <a:r>
              <a:rPr lang="zh-CN" altLang="en-US" sz="1800" dirty="0"/>
              <a:t>过程中进行的，这使得用户的写操作只要 进入内存中就可以立即返回，保证了</a:t>
            </a:r>
            <a:r>
              <a:rPr lang="en-US" altLang="zh-CN" sz="1800" err="1"/>
              <a:t>HBase</a:t>
            </a:r>
            <a:r>
              <a:rPr lang="en-US" altLang="zh-CN" sz="1800"/>
              <a:t> I/O</a:t>
            </a:r>
            <a:r>
              <a:rPr lang="zh-CN" altLang="en-US" sz="1800" dirty="0"/>
              <a:t>的高性能。 </a:t>
            </a:r>
            <a:endParaRPr lang="zh-CN" altLang="en-US" sz="1800" dirty="0"/>
          </a:p>
        </p:txBody>
      </p:sp>
      <p:pic>
        <p:nvPicPr>
          <p:cNvPr id="10854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438" y="2501900"/>
            <a:ext cx="6426200" cy="4014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标题 109569"/>
          <p:cNvSpPr/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/>
          <a:p>
            <a:r>
              <a:rPr lang="en-US" altLang="zh-CN" err="1"/>
              <a:t>HRegion</a:t>
            </a:r>
            <a:r>
              <a:rPr lang="en-US" altLang="zh-CN"/>
              <a:t> Server</a:t>
            </a:r>
            <a:endParaRPr lang="zh-CN" altLang="en-US" dirty="0"/>
          </a:p>
        </p:txBody>
      </p:sp>
      <p:sp>
        <p:nvSpPr>
          <p:cNvPr id="109571" name="文本占位符 109570"/>
          <p:cNvSpPr>
            <a:spLocks noGrp="1"/>
          </p:cNvSpPr>
          <p:nvPr>
            <p:ph type="body" idx="1"/>
          </p:nvPr>
        </p:nvSpPr>
        <p:spPr>
          <a:xfrm>
            <a:off x="539750" y="1052513"/>
            <a:ext cx="8208963" cy="1368425"/>
          </a:xfrm>
          <a:ln/>
        </p:spPr>
        <p:txBody>
          <a:bodyPr lIns="91430" tIns="45715" rIns="91430" bIns="45715"/>
          <a:p>
            <a:pPr>
              <a:lnSpc>
                <a:spcPct val="100000"/>
              </a:lnSpc>
            </a:pPr>
            <a:r>
              <a:rPr lang="zh-CN" altLang="en-US" sz="1800" dirty="0"/>
              <a:t>当</a:t>
            </a:r>
            <a:r>
              <a:rPr lang="en-US" altLang="zh-CN" sz="1800" err="1"/>
              <a:t>StoreFiles</a:t>
            </a:r>
            <a:r>
              <a:rPr lang="en-US" altLang="zh-CN" sz="1800"/>
              <a:t> Compact</a:t>
            </a:r>
            <a:r>
              <a:rPr lang="zh-CN" altLang="en-US" sz="1800" dirty="0"/>
              <a:t>后，会逐步形成越来越大的</a:t>
            </a:r>
            <a:r>
              <a:rPr lang="en-US" altLang="zh-CN" sz="1800" err="1"/>
              <a:t>StoreFile</a:t>
            </a:r>
            <a:r>
              <a:rPr lang="zh-CN" altLang="en-US" sz="1800" dirty="0"/>
              <a:t>，当单个</a:t>
            </a:r>
            <a:r>
              <a:rPr lang="en-US" altLang="zh-CN" sz="1800" err="1"/>
              <a:t>StoreFile</a:t>
            </a:r>
            <a:r>
              <a:rPr lang="zh-CN" altLang="en-US" sz="1800" dirty="0"/>
              <a:t>大小超过一定阈值后，会触发</a:t>
            </a:r>
            <a:r>
              <a:rPr lang="en-US" altLang="zh-CN" sz="1800"/>
              <a:t>Split</a:t>
            </a:r>
            <a:r>
              <a:rPr lang="zh-CN" altLang="en-US" sz="1800" dirty="0"/>
              <a:t>操作，同时把当前 </a:t>
            </a:r>
            <a:r>
              <a:rPr lang="en-US" altLang="zh-CN" sz="1800"/>
              <a:t>Region Split</a:t>
            </a:r>
            <a:r>
              <a:rPr lang="zh-CN" altLang="en-US" sz="1800" dirty="0"/>
              <a:t>成</a:t>
            </a:r>
            <a:r>
              <a:rPr lang="en-US" altLang="zh-CN" sz="1800"/>
              <a:t>2</a:t>
            </a:r>
            <a:r>
              <a:rPr lang="zh-CN" altLang="en-US" sz="1800" dirty="0"/>
              <a:t>个</a:t>
            </a:r>
            <a:r>
              <a:rPr lang="en-US" altLang="zh-CN" sz="1800"/>
              <a:t>Region</a:t>
            </a:r>
            <a:r>
              <a:rPr lang="zh-CN" altLang="en-US" sz="1800" dirty="0"/>
              <a:t>，父</a:t>
            </a:r>
            <a:r>
              <a:rPr lang="en-US" altLang="zh-CN" sz="1800"/>
              <a:t>Region</a:t>
            </a:r>
            <a:r>
              <a:rPr lang="zh-CN" altLang="en-US" sz="1800" dirty="0"/>
              <a:t>会下线，新</a:t>
            </a:r>
            <a:r>
              <a:rPr lang="en-US" altLang="zh-CN" sz="1800"/>
              <a:t>Split</a:t>
            </a:r>
            <a:r>
              <a:rPr lang="zh-CN" altLang="en-US" sz="1800" dirty="0"/>
              <a:t>出的</a:t>
            </a:r>
            <a:r>
              <a:rPr lang="en-US" altLang="zh-CN" sz="1800"/>
              <a:t>2</a:t>
            </a:r>
            <a:r>
              <a:rPr lang="zh-CN" altLang="en-US" sz="1800" dirty="0"/>
              <a:t>个孩子</a:t>
            </a:r>
            <a:r>
              <a:rPr lang="en-US" altLang="zh-CN" sz="1800"/>
              <a:t>Region</a:t>
            </a:r>
            <a:r>
              <a:rPr lang="zh-CN" altLang="en-US" sz="1800" dirty="0"/>
              <a:t>会被</a:t>
            </a:r>
            <a:r>
              <a:rPr lang="en-US" altLang="zh-CN" sz="1800" err="1"/>
              <a:t>HMaster</a:t>
            </a:r>
            <a:r>
              <a:rPr lang="zh-CN" altLang="en-US" sz="1800" dirty="0"/>
              <a:t>分配到相应的</a:t>
            </a:r>
            <a:r>
              <a:rPr lang="en-US" altLang="zh-CN" sz="1800" err="1"/>
              <a:t>HRegionServer</a:t>
            </a:r>
            <a:r>
              <a:rPr lang="en-US" altLang="zh-CN" sz="1800"/>
              <a:t> </a:t>
            </a:r>
            <a:r>
              <a:rPr lang="zh-CN" altLang="en-US" sz="1800" dirty="0"/>
              <a:t>上，使得原先</a:t>
            </a:r>
            <a:r>
              <a:rPr lang="en-US" altLang="zh-CN" sz="1800"/>
              <a:t>1</a:t>
            </a:r>
            <a:r>
              <a:rPr lang="zh-CN" altLang="en-US" sz="1800" dirty="0"/>
              <a:t>个</a:t>
            </a:r>
            <a:r>
              <a:rPr lang="en-US" altLang="zh-CN" sz="1800"/>
              <a:t>Region</a:t>
            </a:r>
            <a:r>
              <a:rPr lang="zh-CN" altLang="en-US" sz="1800" dirty="0"/>
              <a:t>的压力得以分流到</a:t>
            </a:r>
            <a:r>
              <a:rPr lang="en-US" altLang="zh-CN" sz="1800"/>
              <a:t>2</a:t>
            </a:r>
            <a:r>
              <a:rPr lang="zh-CN" altLang="en-US" sz="1800" dirty="0"/>
              <a:t>个</a:t>
            </a:r>
            <a:r>
              <a:rPr lang="en-US" altLang="zh-CN" sz="1800"/>
              <a:t>Region</a:t>
            </a:r>
            <a:r>
              <a:rPr lang="zh-CN" altLang="en-US" sz="1800" dirty="0"/>
              <a:t>上。 </a:t>
            </a:r>
            <a:endParaRPr lang="zh-CN" altLang="en-US" sz="1800" dirty="0"/>
          </a:p>
        </p:txBody>
      </p:sp>
      <p:pic>
        <p:nvPicPr>
          <p:cNvPr id="10957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438" y="2501900"/>
            <a:ext cx="6426200" cy="4014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标题 110593"/>
          <p:cNvSpPr/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/>
          <a:p>
            <a:endParaRPr lang="zh-CN" altLang="en-US" dirty="0"/>
          </a:p>
        </p:txBody>
      </p:sp>
      <p:sp>
        <p:nvSpPr>
          <p:cNvPr id="110595" name="文本占位符 110594"/>
          <p:cNvSpPr>
            <a:spLocks noGrp="1"/>
          </p:cNvSpPr>
          <p:nvPr>
            <p:ph type="body" idx="1"/>
          </p:nvPr>
        </p:nvSpPr>
        <p:spPr>
          <a:ln/>
        </p:spPr>
        <p:txBody>
          <a:bodyPr lIns="91430" tIns="45715" rIns="91430" bIns="45715"/>
          <a:p>
            <a:r>
              <a:rPr lang="zh-CN" altLang="en-US" dirty="0"/>
              <a:t>下图描述了</a:t>
            </a:r>
            <a:r>
              <a:rPr lang="en-US" altLang="zh-CN"/>
              <a:t>Compaction</a:t>
            </a:r>
            <a:r>
              <a:rPr lang="zh-CN" altLang="en-US" dirty="0"/>
              <a:t>和</a:t>
            </a:r>
            <a:r>
              <a:rPr lang="en-US" altLang="zh-CN"/>
              <a:t>Split</a:t>
            </a:r>
            <a:r>
              <a:rPr lang="zh-CN" altLang="en-US" dirty="0"/>
              <a:t>的过程： </a:t>
            </a:r>
            <a:endParaRPr lang="zh-CN" altLang="en-US" dirty="0"/>
          </a:p>
        </p:txBody>
      </p:sp>
      <p:pic>
        <p:nvPicPr>
          <p:cNvPr id="110597" name="图片 110596" descr="25091148_quY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2133600"/>
            <a:ext cx="6789737" cy="1458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 vert="horz" wrap="square" lIns="91430" tIns="45715" rIns="91430" bIns="45715" anchor="ctr"/>
          <a:p>
            <a:r>
              <a:rPr lang="en-US" altLang="zh-CN" err="1">
                <a:effectLst>
                  <a:outerShdw blurRad="38100" dist="38100" dir="2700000">
                    <a:srgbClr val="C0C0C0"/>
                  </a:outerShdw>
                </a:effectLst>
              </a:rPr>
              <a:t>HLog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---</a:t>
            </a:r>
            <a:r>
              <a:rPr lang="zh-CN" altLang="en-US" sz="2400" dirty="0"/>
              <a:t>用于灾难恢复 </a:t>
            </a:r>
            <a:endParaRPr lang="zh-CN" altLang="en-US" sz="2400" dirty="0"/>
          </a:p>
        </p:txBody>
      </p:sp>
      <p:sp>
        <p:nvSpPr>
          <p:cNvPr id="1126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sz="2000" dirty="0"/>
              <a:t>在理解了上述</a:t>
            </a:r>
            <a:r>
              <a:rPr lang="en-US" altLang="zh-CN" sz="2000" err="1"/>
              <a:t>HStore</a:t>
            </a:r>
            <a:r>
              <a:rPr lang="zh-CN" altLang="en-US" sz="2000" dirty="0"/>
              <a:t>的基本原理后，还必须了解一下</a:t>
            </a:r>
            <a:r>
              <a:rPr lang="en-US" altLang="zh-CN" sz="2000" err="1"/>
              <a:t>HLog</a:t>
            </a:r>
            <a:r>
              <a:rPr lang="zh-CN" altLang="en-US" sz="2000" dirty="0"/>
              <a:t>的功能，因为上述的</a:t>
            </a:r>
            <a:r>
              <a:rPr lang="en-US" altLang="zh-CN" sz="2000" err="1"/>
              <a:t>HStore</a:t>
            </a:r>
            <a:r>
              <a:rPr lang="zh-CN" altLang="en-US" sz="2000" dirty="0"/>
              <a:t>在系统正常工作的前提下是没有问题的，但是在分布式 系统环境中，无法避免系统</a:t>
            </a:r>
            <a:r>
              <a:rPr lang="zh-CN" altLang="en-US" sz="2000" dirty="0">
                <a:solidFill>
                  <a:srgbClr val="FF0000"/>
                </a:solidFill>
              </a:rPr>
              <a:t>出错或者宕机</a:t>
            </a:r>
            <a:r>
              <a:rPr lang="zh-CN" altLang="en-US" sz="2000" dirty="0"/>
              <a:t>，因此一旦</a:t>
            </a:r>
            <a:r>
              <a:rPr lang="en-US" altLang="zh-CN" sz="2000" err="1"/>
              <a:t>HRegionServer</a:t>
            </a:r>
            <a:r>
              <a:rPr lang="zh-CN" altLang="en-US" sz="2000" dirty="0"/>
              <a:t>意外退出，</a:t>
            </a:r>
            <a:r>
              <a:rPr lang="en-US" altLang="zh-CN" sz="2000" err="1">
                <a:solidFill>
                  <a:srgbClr val="FF0000"/>
                </a:solidFill>
              </a:rPr>
              <a:t>MemStore</a:t>
            </a:r>
            <a:r>
              <a:rPr lang="zh-CN" altLang="en-US" sz="2000" dirty="0">
                <a:solidFill>
                  <a:srgbClr val="FF0000"/>
                </a:solidFill>
              </a:rPr>
              <a:t>中的内存数据将会丢失</a:t>
            </a:r>
            <a:r>
              <a:rPr lang="zh-CN" altLang="en-US" sz="2000" dirty="0"/>
              <a:t>，这就需要引入</a:t>
            </a:r>
            <a:r>
              <a:rPr lang="en-US" altLang="zh-CN" sz="2000" err="1"/>
              <a:t>HLog</a:t>
            </a:r>
            <a:r>
              <a:rPr lang="zh-CN" altLang="en-US" sz="2000" dirty="0"/>
              <a:t>了。 </a:t>
            </a:r>
            <a:endParaRPr lang="en-US" altLang="zh-CN" sz="2000" b="0"/>
          </a:p>
          <a:p>
            <a:r>
              <a:rPr lang="zh-CN" altLang="en-US" sz="2000" dirty="0"/>
              <a:t>每个</a:t>
            </a:r>
            <a:r>
              <a:rPr lang="en-US" altLang="zh-CN" sz="2000" err="1"/>
              <a:t>HRegionServer</a:t>
            </a:r>
            <a:r>
              <a:rPr lang="zh-CN" altLang="en-US" sz="2000" dirty="0"/>
              <a:t>中都有一个</a:t>
            </a:r>
            <a:r>
              <a:rPr lang="en-US" altLang="zh-CN" sz="2000" err="1"/>
              <a:t>HLog</a:t>
            </a:r>
            <a:r>
              <a:rPr lang="zh-CN" altLang="en-US" sz="2000" dirty="0"/>
              <a:t>对象，</a:t>
            </a:r>
            <a:r>
              <a:rPr lang="en-US" altLang="zh-CN" sz="2000" err="1"/>
              <a:t>HLog</a:t>
            </a:r>
            <a:r>
              <a:rPr lang="zh-CN" altLang="en-US" sz="2000" dirty="0"/>
              <a:t>是一个实现</a:t>
            </a:r>
            <a:r>
              <a:rPr lang="en-US" altLang="zh-CN" sz="2000"/>
              <a:t>Write Ahead Log</a:t>
            </a:r>
            <a:r>
              <a:rPr lang="zh-CN" altLang="en-US" sz="2000" dirty="0"/>
              <a:t>的类，在每次用户操作写入</a:t>
            </a:r>
            <a:r>
              <a:rPr lang="en-US" altLang="zh-CN" sz="2000" err="1"/>
              <a:t>MemStore</a:t>
            </a:r>
            <a:r>
              <a:rPr lang="zh-CN" altLang="en-US" sz="2000" dirty="0"/>
              <a:t>的同时，也会写一份数据到</a:t>
            </a:r>
            <a:r>
              <a:rPr lang="en-US" altLang="zh-CN" sz="2000" err="1"/>
              <a:t>HLog</a:t>
            </a:r>
            <a:r>
              <a:rPr lang="zh-CN" altLang="en-US" sz="2000" dirty="0"/>
              <a:t>文件中（</a:t>
            </a:r>
            <a:r>
              <a:rPr lang="en-US" altLang="zh-CN" sz="2000" err="1"/>
              <a:t>HLog</a:t>
            </a:r>
            <a:r>
              <a:rPr lang="zh-CN" altLang="en-US" sz="2000" dirty="0"/>
              <a:t>文件格式见后续），</a:t>
            </a:r>
            <a:r>
              <a:rPr lang="en-US" altLang="zh-CN" sz="2000" err="1"/>
              <a:t>HLog</a:t>
            </a:r>
            <a:r>
              <a:rPr lang="zh-CN" altLang="en-US" sz="2000" dirty="0"/>
              <a:t>文件定期更新，并删除旧的文件（已持久化到</a:t>
            </a:r>
            <a:r>
              <a:rPr lang="en-US" altLang="zh-CN" sz="2000" err="1"/>
              <a:t>StoreFile</a:t>
            </a:r>
            <a:r>
              <a:rPr lang="zh-CN" altLang="en-US" sz="2000" dirty="0"/>
              <a:t>中的数据）。 </a:t>
            </a:r>
            <a:endParaRPr lang="zh-CN" altLang="en-US" sz="2000" dirty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>
          <a:xfrm>
            <a:off x="7005638" y="6372225"/>
            <a:ext cx="1568450" cy="304800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/>
          <a:p>
            <a:pPr lvl="0" algn="ctr" defTabSz="784225"/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fld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endParaRPr lang="en-US" altLang="zh-CN" sz="1600" b="1">
              <a:solidFill>
                <a:srgbClr val="0175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 vert="horz" wrap="square" lIns="91430" tIns="45715" rIns="91430" bIns="45715" anchor="ctr"/>
          <a:p>
            <a:r>
              <a:rPr lang="en-US" altLang="zh-CN" err="1">
                <a:effectLst>
                  <a:outerShdw blurRad="38100" dist="38100" dir="2700000">
                    <a:srgbClr val="C0C0C0"/>
                  </a:outerShdw>
                </a:effectLst>
              </a:rPr>
              <a:t>HLog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---</a:t>
            </a:r>
            <a:r>
              <a:rPr lang="zh-CN" altLang="en-US" sz="2400" dirty="0"/>
              <a:t>用于灾难恢复 （二）</a:t>
            </a:r>
            <a:endParaRPr lang="zh-CN" altLang="en-US" sz="2400" dirty="0"/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sz="2000" dirty="0"/>
              <a:t>当</a:t>
            </a:r>
            <a:r>
              <a:rPr lang="en-US" altLang="zh-CN" sz="2000" err="1"/>
              <a:t>HRegionServer</a:t>
            </a:r>
            <a:r>
              <a:rPr lang="zh-CN" altLang="en-US" sz="2000" dirty="0"/>
              <a:t>意外终止后，</a:t>
            </a:r>
            <a:r>
              <a:rPr lang="en-US" altLang="zh-CN" sz="2000" err="1"/>
              <a:t>HMaster</a:t>
            </a:r>
            <a:r>
              <a:rPr lang="zh-CN" altLang="en-US" sz="2000" dirty="0"/>
              <a:t>会通过</a:t>
            </a:r>
            <a:r>
              <a:rPr lang="en-US" altLang="zh-CN" sz="2000"/>
              <a:t>Zookeeper</a:t>
            </a:r>
            <a:r>
              <a:rPr lang="zh-CN" altLang="en-US" sz="2000" dirty="0"/>
              <a:t>感知到，</a:t>
            </a:r>
            <a:endParaRPr lang="zh-CN" altLang="en-US" sz="2000" dirty="0"/>
          </a:p>
          <a:p>
            <a:r>
              <a:rPr lang="en-US" altLang="zh-CN" sz="2000" err="1"/>
              <a:t>HMaster</a:t>
            </a:r>
            <a:r>
              <a:rPr lang="zh-CN" altLang="en-US" sz="2000" dirty="0"/>
              <a:t>首先会处理遗留的 </a:t>
            </a:r>
            <a:r>
              <a:rPr lang="en-US" altLang="zh-CN" sz="2000" err="1"/>
              <a:t>HLog</a:t>
            </a:r>
            <a:r>
              <a:rPr lang="zh-CN" altLang="en-US" sz="2000" dirty="0"/>
              <a:t>文件，将其中不同</a:t>
            </a:r>
            <a:r>
              <a:rPr lang="en-US" altLang="zh-CN" sz="2000"/>
              <a:t>Region</a:t>
            </a:r>
            <a:r>
              <a:rPr lang="zh-CN" altLang="en-US" sz="2000" dirty="0"/>
              <a:t>的</a:t>
            </a:r>
            <a:r>
              <a:rPr lang="en-US" altLang="zh-CN" sz="2000"/>
              <a:t>Log</a:t>
            </a:r>
            <a:r>
              <a:rPr lang="zh-CN" altLang="en-US" sz="2000" dirty="0"/>
              <a:t>数据进行拆分，分别放到相应</a:t>
            </a:r>
            <a:r>
              <a:rPr lang="en-US" altLang="zh-CN" sz="2000"/>
              <a:t>region</a:t>
            </a:r>
            <a:r>
              <a:rPr lang="zh-CN" altLang="en-US" sz="2000" dirty="0"/>
              <a:t>的目录下，然后再将失效的</a:t>
            </a:r>
            <a:r>
              <a:rPr lang="en-US" altLang="zh-CN" sz="2000"/>
              <a:t>region</a:t>
            </a:r>
            <a:r>
              <a:rPr lang="zh-CN" altLang="en-US" sz="2000" dirty="0"/>
              <a:t>重新分配，</a:t>
            </a:r>
            <a:endParaRPr lang="zh-CN" altLang="en-US" sz="2000" dirty="0"/>
          </a:p>
          <a:p>
            <a:r>
              <a:rPr lang="zh-CN" altLang="en-US" sz="2000" dirty="0"/>
              <a:t>领取 到这些</a:t>
            </a:r>
            <a:r>
              <a:rPr lang="en-US" altLang="zh-CN" sz="2000"/>
              <a:t>region</a:t>
            </a:r>
            <a:r>
              <a:rPr lang="zh-CN" altLang="en-US" sz="2000"/>
              <a:t>的</a:t>
            </a:r>
            <a:r>
              <a:rPr lang="en-US" altLang="zh-CN" sz="2000"/>
              <a:t>Log</a:t>
            </a:r>
            <a:r>
              <a:rPr lang="zh-CN" altLang="en-US" sz="2000"/>
              <a:t>数据</a:t>
            </a:r>
            <a:r>
              <a:rPr lang="zh-CN" altLang="en-US" sz="2000" dirty="0"/>
              <a:t>的</a:t>
            </a:r>
            <a:r>
              <a:rPr lang="en-US" altLang="zh-CN" sz="2000" err="1"/>
              <a:t>HRegionServer</a:t>
            </a:r>
            <a:r>
              <a:rPr lang="zh-CN" altLang="en-US" sz="2000" dirty="0"/>
              <a:t>在</a:t>
            </a:r>
            <a:r>
              <a:rPr lang="en-US" altLang="zh-CN" sz="2000"/>
              <a:t>Load Region</a:t>
            </a:r>
            <a:r>
              <a:rPr lang="zh-CN" altLang="en-US" sz="2000" dirty="0"/>
              <a:t>的过程中，会发现有历史</a:t>
            </a:r>
            <a:r>
              <a:rPr lang="en-US" altLang="zh-CN" sz="2000" err="1"/>
              <a:t>HLog</a:t>
            </a:r>
            <a:r>
              <a:rPr lang="zh-CN" altLang="en-US" sz="2000" dirty="0"/>
              <a:t>需要处理，因此会</a:t>
            </a:r>
            <a:r>
              <a:rPr lang="en-US" altLang="zh-CN" sz="2000"/>
              <a:t>Replay </a:t>
            </a:r>
            <a:r>
              <a:rPr lang="en-US" altLang="zh-CN" sz="2000" err="1"/>
              <a:t>HLog</a:t>
            </a:r>
            <a:r>
              <a:rPr lang="zh-CN" altLang="en-US" sz="2000" dirty="0"/>
              <a:t>中的数据到</a:t>
            </a:r>
            <a:r>
              <a:rPr lang="en-US" altLang="zh-CN" sz="2000" err="1"/>
              <a:t>MemStore</a:t>
            </a:r>
            <a:r>
              <a:rPr lang="zh-CN" altLang="en-US" sz="2000" dirty="0"/>
              <a:t>中，然后</a:t>
            </a:r>
            <a:r>
              <a:rPr lang="en-US" altLang="zh-CN" sz="2000"/>
              <a:t>flush</a:t>
            </a:r>
            <a:r>
              <a:rPr lang="zh-CN" altLang="en-US" sz="2000" dirty="0"/>
              <a:t>到</a:t>
            </a:r>
            <a:r>
              <a:rPr lang="en-US" altLang="zh-CN" sz="2000" err="1"/>
              <a:t>StoreFiles</a:t>
            </a:r>
            <a:r>
              <a:rPr lang="zh-CN" altLang="en-US" sz="2000" dirty="0"/>
              <a:t>，完成数据恢复。</a:t>
            </a:r>
            <a:r>
              <a:rPr lang="zh-CN" altLang="en-US" dirty="0"/>
              <a:t> </a:t>
            </a:r>
            <a:endParaRPr lang="zh-CN" altLang="en-US" sz="2000" dirty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113668" name="灯片编号占位符 3"/>
          <p:cNvSpPr txBox="1">
            <a:spLocks noGrp="1"/>
          </p:cNvSpPr>
          <p:nvPr/>
        </p:nvSpPr>
        <p:spPr>
          <a:xfrm>
            <a:off x="7005638" y="6372225"/>
            <a:ext cx="1568450" cy="304800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/>
          <a:p>
            <a:pPr lvl="0" algn="ctr" defTabSz="784225"/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fld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endParaRPr lang="en-US" altLang="zh-CN" sz="1600" b="1">
              <a:solidFill>
                <a:srgbClr val="0175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标题 114689"/>
          <p:cNvSpPr/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/>
          <a:p>
            <a:r>
              <a:rPr lang="en-US" altLang="zh-CN" err="1"/>
              <a:t>HBase</a:t>
            </a:r>
            <a:r>
              <a:rPr lang="zh-CN" altLang="en-US" dirty="0"/>
              <a:t>的存储格式</a:t>
            </a:r>
            <a:endParaRPr lang="zh-CN" altLang="en-US" dirty="0"/>
          </a:p>
        </p:txBody>
      </p:sp>
      <p:sp>
        <p:nvSpPr>
          <p:cNvPr id="114691" name="文本占位符 114690"/>
          <p:cNvSpPr>
            <a:spLocks noGrp="1"/>
          </p:cNvSpPr>
          <p:nvPr>
            <p:ph type="body" idx="1"/>
          </p:nvPr>
        </p:nvSpPr>
        <p:spPr>
          <a:ln/>
        </p:spPr>
        <p:txBody>
          <a:bodyPr lIns="91430" tIns="45715" rIns="91430" bIns="45715"/>
          <a:p>
            <a:r>
              <a:rPr lang="en-US" altLang="zh-CN" sz="2000" err="1"/>
              <a:t>HBase</a:t>
            </a:r>
            <a:r>
              <a:rPr lang="zh-CN" altLang="en-US" sz="2000" dirty="0"/>
              <a:t>中的所有数据文件都存储在</a:t>
            </a:r>
            <a:r>
              <a:rPr lang="en-US" altLang="zh-CN" sz="2000" err="1"/>
              <a:t>Hadoop</a:t>
            </a:r>
            <a:r>
              <a:rPr lang="en-US" altLang="zh-CN" sz="2000"/>
              <a:t> HDFS</a:t>
            </a:r>
            <a:r>
              <a:rPr lang="zh-CN" altLang="en-US" sz="2000" dirty="0"/>
              <a:t>文件系统上，主要包括上述提出的</a:t>
            </a:r>
            <a:r>
              <a:rPr lang="zh-CN" altLang="en-US" sz="2000" dirty="0">
                <a:solidFill>
                  <a:srgbClr val="FF0000"/>
                </a:solidFill>
              </a:rPr>
              <a:t>两种文件类型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lvl="1"/>
            <a:r>
              <a:rPr lang="en-US" altLang="zh-CN" sz="1800" err="1">
                <a:solidFill>
                  <a:srgbClr val="FF0000"/>
                </a:solidFill>
              </a:rPr>
              <a:t>HFile</a:t>
            </a:r>
            <a:r>
              <a:rPr lang="zh-CN" altLang="en-US" sz="1800" dirty="0"/>
              <a:t>， </a:t>
            </a:r>
            <a:r>
              <a:rPr lang="en-US" altLang="zh-CN" sz="1800" err="1"/>
              <a:t>HBase</a:t>
            </a:r>
            <a:r>
              <a:rPr lang="zh-CN" altLang="en-US" sz="1800" dirty="0"/>
              <a:t>中</a:t>
            </a:r>
            <a:r>
              <a:rPr lang="en-US" altLang="zh-CN" sz="1800" err="1"/>
              <a:t>KeyValue</a:t>
            </a:r>
            <a:r>
              <a:rPr lang="zh-CN" altLang="en-US" sz="1800" dirty="0"/>
              <a:t>数据的存储格式，</a:t>
            </a:r>
            <a:r>
              <a:rPr lang="en-US" altLang="zh-CN" sz="1800" err="1"/>
              <a:t>HFile</a:t>
            </a:r>
            <a:r>
              <a:rPr lang="zh-CN" altLang="en-US" sz="1800" dirty="0"/>
              <a:t>是</a:t>
            </a:r>
            <a:r>
              <a:rPr lang="en-US" altLang="zh-CN" sz="1800" err="1"/>
              <a:t>Hadoop</a:t>
            </a:r>
            <a:r>
              <a:rPr lang="zh-CN" altLang="en-US" sz="1800" dirty="0"/>
              <a:t>的二进制格式文件，实际上</a:t>
            </a:r>
            <a:r>
              <a:rPr lang="en-US" altLang="zh-CN" sz="1800" err="1"/>
              <a:t>StoreFile</a:t>
            </a:r>
            <a:r>
              <a:rPr lang="zh-CN" altLang="en-US" sz="1800" dirty="0"/>
              <a:t>是对</a:t>
            </a:r>
            <a:r>
              <a:rPr lang="en-US" altLang="zh-CN" sz="1800" err="1"/>
              <a:t>HFile</a:t>
            </a:r>
            <a:r>
              <a:rPr lang="zh-CN" altLang="en-US" sz="1800" dirty="0"/>
              <a:t>做了轻量级包装，即</a:t>
            </a:r>
            <a:r>
              <a:rPr lang="en-US" altLang="zh-CN" sz="1800" err="1"/>
              <a:t>StoreFile</a:t>
            </a:r>
            <a:r>
              <a:rPr lang="zh-CN" altLang="en-US" sz="1800" dirty="0"/>
              <a:t>底层就是</a:t>
            </a:r>
            <a:r>
              <a:rPr lang="en-US" altLang="zh-CN" sz="1800" err="1"/>
              <a:t>HFile</a:t>
            </a:r>
            <a:endParaRPr lang="en-US" altLang="zh-CN" sz="1800"/>
          </a:p>
          <a:p>
            <a:pPr lvl="1"/>
            <a:r>
              <a:rPr lang="en-US" altLang="zh-CN" sz="1800" err="1">
                <a:solidFill>
                  <a:srgbClr val="FF0000"/>
                </a:solidFill>
              </a:rPr>
              <a:t>HLog</a:t>
            </a:r>
            <a:r>
              <a:rPr lang="en-US" altLang="zh-CN" sz="1800">
                <a:solidFill>
                  <a:srgbClr val="FF0000"/>
                </a:solidFill>
              </a:rPr>
              <a:t> File</a:t>
            </a:r>
            <a:r>
              <a:rPr lang="zh-CN" altLang="en-US" sz="1800" dirty="0"/>
              <a:t>，</a:t>
            </a:r>
            <a:r>
              <a:rPr lang="en-US" altLang="zh-CN" sz="1800" err="1"/>
              <a:t>HBase</a:t>
            </a:r>
            <a:r>
              <a:rPr lang="zh-CN" altLang="en-US" sz="1800" dirty="0"/>
              <a:t>中</a:t>
            </a:r>
            <a:r>
              <a:rPr lang="en-US" altLang="zh-CN" sz="1800"/>
              <a:t>WAL</a:t>
            </a:r>
            <a:r>
              <a:rPr lang="zh-CN" altLang="en-US" sz="1800" dirty="0"/>
              <a:t>（</a:t>
            </a:r>
            <a:r>
              <a:rPr lang="en-US" altLang="zh-CN" sz="1800"/>
              <a:t>Write Ahead Log</a:t>
            </a:r>
            <a:r>
              <a:rPr lang="zh-CN" altLang="en-US" sz="1800" dirty="0"/>
              <a:t>） 的存储格式，物理上是</a:t>
            </a:r>
            <a:r>
              <a:rPr lang="en-US" altLang="zh-CN" sz="1800" err="1"/>
              <a:t>Hadoop</a:t>
            </a:r>
            <a:r>
              <a:rPr lang="zh-CN" altLang="en-US" sz="1800" dirty="0"/>
              <a:t>的</a:t>
            </a:r>
            <a:r>
              <a:rPr lang="en-US" altLang="zh-CN" sz="1800"/>
              <a:t>Sequence File.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 vert="horz" wrap="square" lIns="91430" tIns="45715" rIns="91430" bIns="45715" anchor="ctr"/>
          <a:p>
            <a:r>
              <a:rPr lang="en-US" altLang="zh-CN" err="1">
                <a:effectLst>
                  <a:outerShdw blurRad="38100" dist="38100" dir="2700000">
                    <a:srgbClr val="C0C0C0"/>
                  </a:outerShdw>
                </a:effectLst>
              </a:rPr>
              <a:t>Hbase</a:t>
            </a:r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  <a:t>是什么？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539750" y="1070293"/>
            <a:ext cx="8034338" cy="5256212"/>
          </a:xfrm>
          <a:ln/>
        </p:spPr>
        <p:txBody>
          <a:bodyPr vert="horz" wrap="square" lIns="91430" tIns="45715" rIns="91430" bIns="45715" anchor="t"/>
          <a:p>
            <a:r>
              <a:rPr lang="en-US" altLang="zh-CN" sz="2000" err="1"/>
              <a:t>HBase</a:t>
            </a:r>
            <a:r>
              <a:rPr lang="zh-CN" altLang="en-US" sz="2000" dirty="0"/>
              <a:t>是建立在</a:t>
            </a:r>
            <a:r>
              <a:rPr lang="en-US" altLang="zh-CN" sz="2000" err="1"/>
              <a:t>Hadoop</a:t>
            </a:r>
            <a:r>
              <a:rPr lang="zh-CN" altLang="en-US" sz="2000" dirty="0"/>
              <a:t>文件系统之上的分布式面向列的数据库。</a:t>
            </a:r>
            <a:endParaRPr lang="zh-CN" altLang="en-US" sz="2000" dirty="0"/>
          </a:p>
          <a:p>
            <a:r>
              <a:rPr lang="en-US" altLang="zh-CN" sz="2000" err="1"/>
              <a:t>HBase</a:t>
            </a:r>
            <a:r>
              <a:rPr lang="zh-CN" altLang="en-US" sz="2000" dirty="0"/>
              <a:t>是</a:t>
            </a:r>
            <a:r>
              <a:rPr lang="en-US" altLang="zh-CN" sz="2000"/>
              <a:t>Google </a:t>
            </a:r>
            <a:r>
              <a:rPr lang="en-US" altLang="zh-CN" sz="2000" err="1"/>
              <a:t>Bigtable</a:t>
            </a:r>
            <a:r>
              <a:rPr lang="zh-CN" altLang="en-US" sz="2000" dirty="0"/>
              <a:t>的开源实现，类似</a:t>
            </a:r>
            <a:r>
              <a:rPr lang="en-US" altLang="zh-CN" sz="2000"/>
              <a:t>Google </a:t>
            </a:r>
            <a:r>
              <a:rPr lang="en-US" altLang="zh-CN" sz="2000" err="1"/>
              <a:t>Bigtable</a:t>
            </a:r>
            <a:r>
              <a:rPr lang="zh-CN" altLang="en-US" sz="2000" dirty="0"/>
              <a:t>利用</a:t>
            </a:r>
            <a:r>
              <a:rPr lang="en-US" altLang="zh-CN" sz="2000"/>
              <a:t>GFS</a:t>
            </a:r>
            <a:r>
              <a:rPr lang="zh-CN" altLang="en-US" sz="2000" dirty="0"/>
              <a:t>作为其文件存储系统，</a:t>
            </a:r>
            <a:r>
              <a:rPr lang="en-US" altLang="zh-CN" sz="2000" err="1"/>
              <a:t>HBase</a:t>
            </a:r>
            <a:r>
              <a:rPr lang="zh-CN" altLang="en-US" sz="2000" dirty="0"/>
              <a:t>利用</a:t>
            </a:r>
            <a:r>
              <a:rPr lang="en-US" altLang="zh-CN" sz="2000" err="1"/>
              <a:t>Hadoop</a:t>
            </a:r>
            <a:r>
              <a:rPr lang="en-US" altLang="zh-CN" sz="2000"/>
              <a:t> HDFS</a:t>
            </a:r>
            <a:r>
              <a:rPr lang="zh-CN" altLang="en-US" sz="2000" dirty="0"/>
              <a:t>作为其文件存储系统。是横向扩展的。</a:t>
            </a:r>
            <a:endParaRPr lang="zh-CN" altLang="en-US" sz="2000" dirty="0"/>
          </a:p>
          <a:p>
            <a:r>
              <a:rPr lang="en-US" altLang="zh-CN" sz="2000" err="1"/>
              <a:t>HBase</a:t>
            </a:r>
            <a:r>
              <a:rPr lang="en-US" altLang="zh-CN" sz="2000"/>
              <a:t> </a:t>
            </a:r>
            <a:r>
              <a:rPr lang="zh-CN" altLang="en-US" sz="2000" dirty="0"/>
              <a:t>是</a:t>
            </a:r>
            <a:r>
              <a:rPr lang="en-US" altLang="zh-CN" sz="2000" err="1"/>
              <a:t>Hadoop</a:t>
            </a:r>
            <a:r>
              <a:rPr lang="zh-CN" altLang="en-US" sz="2000" dirty="0"/>
              <a:t>文件系统的一部分，提供对海量结构化数据的快速随机实时读</a:t>
            </a:r>
            <a:r>
              <a:rPr lang="en-US" altLang="zh-CN" sz="2000"/>
              <a:t>/</a:t>
            </a:r>
            <a:r>
              <a:rPr lang="zh-CN" altLang="en-US" sz="2000" dirty="0"/>
              <a:t>写访问。它利用了</a:t>
            </a:r>
            <a:r>
              <a:rPr lang="en-US" altLang="zh-CN" sz="2000" err="1"/>
              <a:t>Hadoop</a:t>
            </a:r>
            <a:r>
              <a:rPr lang="zh-CN" altLang="en-US" sz="2000" dirty="0"/>
              <a:t>的文件系统（</a:t>
            </a:r>
            <a:r>
              <a:rPr lang="en-US" altLang="zh-CN" sz="2000"/>
              <a:t>HDFS</a:t>
            </a:r>
            <a:r>
              <a:rPr lang="zh-CN" altLang="en-US" sz="2000" dirty="0"/>
              <a:t>）提供的容错能力。</a:t>
            </a:r>
            <a:endParaRPr lang="zh-CN" altLang="en-US" sz="2000" dirty="0"/>
          </a:p>
          <a:p>
            <a:r>
              <a:rPr lang="zh-CN" altLang="en-US" sz="2000" dirty="0"/>
              <a:t>人们可以通过</a:t>
            </a:r>
            <a:r>
              <a:rPr lang="en-US" altLang="zh-CN" sz="2000" err="1"/>
              <a:t>HBase</a:t>
            </a:r>
            <a:r>
              <a:rPr lang="zh-CN" altLang="en-US" sz="2000" dirty="0"/>
              <a:t>存储</a:t>
            </a:r>
            <a:r>
              <a:rPr lang="en-US" altLang="zh-CN" sz="2000"/>
              <a:t>HDFS</a:t>
            </a:r>
            <a:r>
              <a:rPr lang="zh-CN" altLang="en-US" sz="2000" dirty="0"/>
              <a:t>数据。使用</a:t>
            </a:r>
            <a:r>
              <a:rPr lang="en-US" altLang="zh-CN" sz="2000" err="1"/>
              <a:t>HBase</a:t>
            </a:r>
            <a:r>
              <a:rPr lang="zh-CN" altLang="en-US" sz="2000" dirty="0"/>
              <a:t>在</a:t>
            </a:r>
            <a:r>
              <a:rPr lang="en-US" altLang="zh-CN" sz="2000"/>
              <a:t>HDFS</a:t>
            </a:r>
            <a:r>
              <a:rPr lang="zh-CN" altLang="en-US" sz="2000" dirty="0"/>
              <a:t>读取</a:t>
            </a:r>
            <a:r>
              <a:rPr lang="en-US" altLang="zh-CN" sz="2000" dirty="0"/>
              <a:t>(</a:t>
            </a:r>
            <a:r>
              <a:rPr lang="zh-CN" altLang="en-US" sz="2000" dirty="0"/>
              <a:t>消费</a:t>
            </a:r>
            <a:r>
              <a:rPr lang="en-US" altLang="zh-CN" sz="2000" dirty="0"/>
              <a:t>)</a:t>
            </a:r>
            <a:r>
              <a:rPr lang="en-US" altLang="zh-CN" sz="2000"/>
              <a:t>/</a:t>
            </a:r>
            <a:r>
              <a:rPr lang="zh-CN" altLang="en-US" sz="2000" dirty="0"/>
              <a:t>随机访问数据。</a:t>
            </a:r>
            <a:endParaRPr lang="zh-CN" altLang="en-US" sz="2000" dirty="0"/>
          </a:p>
        </p:txBody>
      </p:sp>
      <p:sp>
        <p:nvSpPr>
          <p:cNvPr id="92164" name="灯片编号占位符 3"/>
          <p:cNvSpPr txBox="1">
            <a:spLocks noGrp="1"/>
          </p:cNvSpPr>
          <p:nvPr/>
        </p:nvSpPr>
        <p:spPr>
          <a:xfrm>
            <a:off x="7005638" y="6372225"/>
            <a:ext cx="1568450" cy="304800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/>
          <a:p>
            <a:pPr lvl="0" algn="ctr" defTabSz="784225"/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fld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endParaRPr lang="en-US" altLang="zh-CN" sz="1600" b="1">
              <a:solidFill>
                <a:srgbClr val="0175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2166" name="图片 92165" descr="HBase 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0" y="4221163"/>
            <a:ext cx="3600450" cy="2105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 vert="horz" wrap="square" lIns="91430" tIns="45715" rIns="91430" bIns="45715" anchor="ctr"/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HFILE 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en-US" altLang="zh-CN"/>
              <a:t>HFILE: </a:t>
            </a:r>
            <a:r>
              <a:rPr lang="zh-CN" altLang="en-US" dirty="0"/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  <a:p>
            <a:endParaRPr lang="en-US" altLang="zh-CN"/>
          </a:p>
          <a:p>
            <a:pPr>
              <a:buNone/>
            </a:pPr>
            <a:r>
              <a:rPr lang="en-US" altLang="zh-CN" sz="1800"/>
              <a:t>   </a:t>
            </a:r>
            <a:r>
              <a:rPr lang="en-US" altLang="zh-CN" sz="1800" err="1"/>
              <a:t>HFile</a:t>
            </a:r>
            <a:r>
              <a:rPr lang="zh-CN" altLang="en-US" sz="1800" dirty="0"/>
              <a:t>文件是不定长的，长度固定的只有其中的两块：</a:t>
            </a:r>
            <a:r>
              <a:rPr lang="en-US" altLang="zh-CN" sz="1800"/>
              <a:t>Trailer</a:t>
            </a:r>
            <a:r>
              <a:rPr lang="zh-CN" altLang="en-US" sz="1800" dirty="0"/>
              <a:t>和</a:t>
            </a:r>
            <a:r>
              <a:rPr lang="en-US" altLang="zh-CN" sz="1800" err="1"/>
              <a:t>FileInfo</a:t>
            </a:r>
            <a:r>
              <a:rPr lang="zh-CN" altLang="en-US" sz="1800" dirty="0"/>
              <a:t>。正如图中所示的，</a:t>
            </a:r>
            <a:r>
              <a:rPr lang="en-US" altLang="zh-CN" sz="1800"/>
              <a:t>Trailer</a:t>
            </a:r>
            <a:r>
              <a:rPr lang="zh-CN" altLang="en-US" sz="1800" dirty="0"/>
              <a:t>中有指针指向其他数 据块的起始点。</a:t>
            </a:r>
            <a:r>
              <a:rPr lang="en-US" altLang="zh-CN" sz="1800"/>
              <a:t>File Info</a:t>
            </a:r>
            <a:r>
              <a:rPr lang="zh-CN" altLang="en-US" sz="1800" dirty="0"/>
              <a:t>中记录了文件的一些</a:t>
            </a:r>
            <a:r>
              <a:rPr lang="en-US" altLang="zh-CN" sz="1800"/>
              <a:t>Meta</a:t>
            </a:r>
            <a:r>
              <a:rPr lang="zh-CN" altLang="en-US" sz="1800" dirty="0"/>
              <a:t>信息，例如：</a:t>
            </a:r>
            <a:r>
              <a:rPr lang="en-US" altLang="zh-CN" sz="1800"/>
              <a:t>AVG_KEY_LEN, AVG_VALUE_LEN, LAST_KEY, COMPARATOR, MAX_SEQ_ID_KEY</a:t>
            </a:r>
            <a:r>
              <a:rPr lang="zh-CN" altLang="en-US" sz="1800" dirty="0"/>
              <a:t>等。</a:t>
            </a:r>
            <a:r>
              <a:rPr lang="en-US" altLang="zh-CN" sz="1800"/>
              <a:t>Data Index</a:t>
            </a:r>
            <a:r>
              <a:rPr lang="zh-CN" altLang="en-US" sz="1800" dirty="0"/>
              <a:t>和</a:t>
            </a:r>
            <a:r>
              <a:rPr lang="en-US" altLang="zh-CN" sz="1800"/>
              <a:t>Meta Index</a:t>
            </a:r>
            <a:r>
              <a:rPr lang="zh-CN" altLang="en-US" sz="1800" dirty="0"/>
              <a:t>块记录了每个</a:t>
            </a:r>
            <a:r>
              <a:rPr lang="en-US" altLang="zh-CN" sz="1800"/>
              <a:t>Data</a:t>
            </a:r>
            <a:r>
              <a:rPr lang="zh-CN" altLang="en-US" sz="1800" dirty="0"/>
              <a:t>块和</a:t>
            </a:r>
            <a:r>
              <a:rPr lang="en-US" altLang="zh-CN" sz="1800"/>
              <a:t>Meta</a:t>
            </a:r>
            <a:r>
              <a:rPr lang="zh-CN" altLang="en-US" sz="1800" dirty="0"/>
              <a:t>块的起始点。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15716" name="灯片编号占位符 3"/>
          <p:cNvSpPr txBox="1">
            <a:spLocks noGrp="1"/>
          </p:cNvSpPr>
          <p:nvPr/>
        </p:nvSpPr>
        <p:spPr>
          <a:xfrm>
            <a:off x="7005638" y="6372225"/>
            <a:ext cx="1568450" cy="304800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/>
          <a:p>
            <a:pPr lvl="0" algn="ctr" defTabSz="784225"/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fld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endParaRPr lang="en-US" altLang="zh-CN" sz="1600" b="1">
              <a:solidFill>
                <a:srgbClr val="0175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1571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836738"/>
            <a:ext cx="6624637" cy="190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 vert="horz" wrap="square" lIns="91430" tIns="45715" rIns="91430" bIns="45715" anchor="ctr"/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HFILE 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en-US" altLang="zh-CN"/>
              <a:t>HFILE: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  <a:p>
            <a:endParaRPr lang="en-US" altLang="zh-CN"/>
          </a:p>
          <a:p>
            <a:pPr>
              <a:buNone/>
            </a:pPr>
            <a:r>
              <a:rPr lang="en-US" altLang="zh-CN" sz="1800"/>
              <a:t>    Data Block</a:t>
            </a:r>
            <a:r>
              <a:rPr lang="zh-CN" altLang="en-US" sz="1800" dirty="0"/>
              <a:t>是</a:t>
            </a:r>
            <a:r>
              <a:rPr lang="en-US" altLang="zh-CN" sz="1800" err="1"/>
              <a:t>HBase</a:t>
            </a:r>
            <a:r>
              <a:rPr lang="en-US" altLang="zh-CN" sz="1800"/>
              <a:t> I/O</a:t>
            </a:r>
            <a:r>
              <a:rPr lang="zh-CN" altLang="en-US" sz="1800" dirty="0"/>
              <a:t>的基本单元，每个</a:t>
            </a:r>
            <a:r>
              <a:rPr lang="en-US" altLang="zh-CN" sz="1800"/>
              <a:t>Data</a:t>
            </a:r>
            <a:r>
              <a:rPr lang="zh-CN" altLang="en-US" sz="1800" dirty="0"/>
              <a:t>块的大小可以在创建一个</a:t>
            </a:r>
            <a:r>
              <a:rPr lang="en-US" altLang="zh-CN" sz="1800"/>
              <a:t>Table</a:t>
            </a:r>
            <a:r>
              <a:rPr lang="zh-CN" altLang="en-US" sz="1800" dirty="0"/>
              <a:t>的时候通过参数指定，大号的</a:t>
            </a:r>
            <a:r>
              <a:rPr lang="en-US" altLang="zh-CN" sz="1800"/>
              <a:t>Block</a:t>
            </a:r>
            <a:r>
              <a:rPr lang="zh-CN" altLang="en-US" sz="1800" dirty="0"/>
              <a:t>有利于顺序</a:t>
            </a:r>
            <a:r>
              <a:rPr lang="en-US" altLang="zh-CN" sz="1800"/>
              <a:t>Scan</a:t>
            </a:r>
            <a:r>
              <a:rPr lang="zh-CN" altLang="en-US" sz="1800" dirty="0"/>
              <a:t>，小号</a:t>
            </a:r>
            <a:r>
              <a:rPr lang="en-US" altLang="zh-CN" sz="1800"/>
              <a:t>Block</a:t>
            </a:r>
            <a:r>
              <a:rPr lang="zh-CN" altLang="en-US" sz="1800" dirty="0"/>
              <a:t>利于随机查询。 每个</a:t>
            </a:r>
            <a:r>
              <a:rPr lang="en-US" altLang="zh-CN" sz="1800"/>
              <a:t>Data</a:t>
            </a:r>
            <a:r>
              <a:rPr lang="zh-CN" altLang="en-US" sz="1800" dirty="0"/>
              <a:t>块除了开头的</a:t>
            </a:r>
            <a:r>
              <a:rPr lang="en-US" altLang="zh-CN" sz="1800"/>
              <a:t>Magic</a:t>
            </a:r>
            <a:r>
              <a:rPr lang="zh-CN" altLang="en-US" sz="1800" dirty="0"/>
              <a:t>以外就是一个个</a:t>
            </a:r>
            <a:r>
              <a:rPr lang="en-US" altLang="zh-CN" sz="1800" err="1"/>
              <a:t>KeyValue</a:t>
            </a:r>
            <a:r>
              <a:rPr lang="zh-CN" altLang="en-US" sz="1800" dirty="0"/>
              <a:t>对拼接而成</a:t>
            </a:r>
            <a:r>
              <a:rPr lang="en-US" altLang="zh-CN" sz="1800"/>
              <a:t>, Magic</a:t>
            </a:r>
            <a:r>
              <a:rPr lang="zh-CN" altLang="en-US" sz="1800" dirty="0"/>
              <a:t>内容就是一些随机数字，目的是防止数据损坏。</a:t>
            </a:r>
            <a:endParaRPr lang="zh-CN" altLang="en-US" dirty="0"/>
          </a:p>
        </p:txBody>
      </p:sp>
      <p:sp>
        <p:nvSpPr>
          <p:cNvPr id="117764" name="灯片编号占位符 3"/>
          <p:cNvSpPr txBox="1">
            <a:spLocks noGrp="1"/>
          </p:cNvSpPr>
          <p:nvPr/>
        </p:nvSpPr>
        <p:spPr>
          <a:xfrm>
            <a:off x="7005638" y="6372225"/>
            <a:ext cx="1568450" cy="304800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/>
          <a:p>
            <a:pPr lvl="0" algn="ctr" defTabSz="784225"/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fld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endParaRPr lang="en-US" altLang="zh-CN" sz="1600" b="1">
              <a:solidFill>
                <a:srgbClr val="0175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1776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836738"/>
            <a:ext cx="6624637" cy="190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 vert="horz" wrap="square" lIns="91430" tIns="45715" rIns="91430" bIns="45715" anchor="ctr"/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Data Block </a:t>
            </a:r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  <a:t>的结构 </a:t>
            </a:r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>
          <a:xfrm>
            <a:off x="395288" y="2924175"/>
            <a:ext cx="8105775" cy="2303463"/>
          </a:xfrm>
          <a:ln/>
        </p:spPr>
        <p:txBody>
          <a:bodyPr vert="horz" wrap="square" lIns="91430" tIns="45715" rIns="91430" bIns="45715" anchor="t"/>
          <a:p>
            <a:r>
              <a:rPr lang="en-US" altLang="zh-CN" sz="1800" err="1"/>
              <a:t>HFile</a:t>
            </a:r>
            <a:r>
              <a:rPr lang="zh-CN" altLang="en-US" sz="1800" dirty="0"/>
              <a:t>里面的每个</a:t>
            </a:r>
            <a:r>
              <a:rPr lang="en-US" altLang="zh-CN" sz="1800" err="1"/>
              <a:t>KeyValue</a:t>
            </a:r>
            <a:r>
              <a:rPr lang="zh-CN" altLang="en-US" sz="1800" dirty="0"/>
              <a:t>对就是一个简单的</a:t>
            </a:r>
            <a:r>
              <a:rPr lang="en-US" altLang="zh-CN" sz="1800"/>
              <a:t>byte</a:t>
            </a:r>
            <a:r>
              <a:rPr lang="zh-CN" altLang="en-US" sz="1800" dirty="0"/>
              <a:t>数组。但是这个</a:t>
            </a:r>
            <a:r>
              <a:rPr lang="en-US" altLang="zh-CN" sz="1800"/>
              <a:t>byte</a:t>
            </a:r>
            <a:r>
              <a:rPr lang="zh-CN" altLang="en-US" sz="1800" dirty="0"/>
              <a:t>数组里面包含了很多项，并且有固定的结构。</a:t>
            </a:r>
            <a:endParaRPr lang="zh-CN" altLang="en-US" sz="1800" dirty="0"/>
          </a:p>
          <a:p>
            <a:r>
              <a:rPr lang="zh-CN" altLang="en-US" sz="1800" dirty="0"/>
              <a:t>开始是两个固定长度的数值，分别表示</a:t>
            </a:r>
            <a:r>
              <a:rPr lang="en-US" altLang="zh-CN" sz="1800"/>
              <a:t>Key</a:t>
            </a:r>
            <a:r>
              <a:rPr lang="zh-CN" altLang="en-US" sz="1800" dirty="0"/>
              <a:t>的长度和</a:t>
            </a:r>
            <a:r>
              <a:rPr lang="en-US" altLang="zh-CN" sz="1800"/>
              <a:t>Value</a:t>
            </a:r>
            <a:r>
              <a:rPr lang="zh-CN" altLang="en-US" sz="1800" dirty="0"/>
              <a:t>的长度。</a:t>
            </a:r>
            <a:endParaRPr lang="zh-CN" altLang="en-US" sz="1800" dirty="0"/>
          </a:p>
          <a:p>
            <a:r>
              <a:rPr lang="zh-CN" altLang="en-US" sz="1800" dirty="0"/>
              <a:t>紧接着是</a:t>
            </a:r>
            <a:r>
              <a:rPr lang="en-US" altLang="zh-CN" sz="1800"/>
              <a:t>Key</a:t>
            </a:r>
            <a:r>
              <a:rPr lang="zh-CN" altLang="en-US" sz="1800" dirty="0"/>
              <a:t>，开始是固定长度的数值，表示</a:t>
            </a:r>
            <a:r>
              <a:rPr lang="en-US" altLang="zh-CN" sz="1800" err="1"/>
              <a:t>RowKey</a:t>
            </a:r>
            <a:r>
              <a:rPr lang="zh-CN" altLang="en-US" sz="1800" dirty="0"/>
              <a:t>的长度，紧接着是 </a:t>
            </a:r>
            <a:r>
              <a:rPr lang="en-US" altLang="zh-CN" sz="1800" err="1"/>
              <a:t>RowKey</a:t>
            </a:r>
            <a:r>
              <a:rPr lang="zh-CN" altLang="en-US" sz="1800" dirty="0"/>
              <a:t>，然后是固定长度的数值，表示</a:t>
            </a:r>
            <a:r>
              <a:rPr lang="en-US" altLang="zh-CN" sz="1800"/>
              <a:t>Family</a:t>
            </a:r>
            <a:r>
              <a:rPr lang="zh-CN" altLang="en-US" sz="1800" dirty="0"/>
              <a:t>的长度，然后是</a:t>
            </a:r>
            <a:r>
              <a:rPr lang="en-US" altLang="zh-CN" sz="1800"/>
              <a:t>Family</a:t>
            </a:r>
            <a:r>
              <a:rPr lang="zh-CN" altLang="en-US" sz="1800" dirty="0"/>
              <a:t>，接着是</a:t>
            </a:r>
            <a:r>
              <a:rPr lang="en-US" altLang="zh-CN" sz="1800"/>
              <a:t>Qualifier</a:t>
            </a:r>
            <a:r>
              <a:rPr lang="zh-CN" altLang="en-US" sz="1800" dirty="0"/>
              <a:t>，然后是两个固定长度的数值，表示</a:t>
            </a:r>
            <a:r>
              <a:rPr lang="en-US" altLang="zh-CN" sz="1800"/>
              <a:t>Time Stamp</a:t>
            </a:r>
            <a:r>
              <a:rPr lang="zh-CN" altLang="en-US" sz="1800" dirty="0"/>
              <a:t>和</a:t>
            </a:r>
            <a:r>
              <a:rPr lang="en-US" altLang="zh-CN" sz="1800"/>
              <a:t>Key Type</a:t>
            </a:r>
            <a:r>
              <a:rPr lang="zh-CN" altLang="en-US" sz="1800" dirty="0"/>
              <a:t>（</a:t>
            </a:r>
            <a:r>
              <a:rPr lang="en-US" altLang="zh-CN" sz="1800"/>
              <a:t>Put/Delete</a:t>
            </a:r>
            <a:r>
              <a:rPr lang="zh-CN" altLang="en-US" sz="1800" dirty="0"/>
              <a:t>）。</a:t>
            </a:r>
            <a:r>
              <a:rPr lang="en-US" altLang="zh-CN" sz="1800"/>
              <a:t>Value</a:t>
            </a:r>
            <a:r>
              <a:rPr lang="zh-CN" altLang="en-US" sz="1800" dirty="0"/>
              <a:t>部分没有这么复杂的结构，就是纯粹的二进制数据了。 </a:t>
            </a:r>
            <a:endParaRPr lang="zh-CN" altLang="en-US" sz="1800" dirty="0"/>
          </a:p>
        </p:txBody>
      </p:sp>
      <p:sp>
        <p:nvSpPr>
          <p:cNvPr id="118788" name="灯片编号占位符 3"/>
          <p:cNvSpPr txBox="1">
            <a:spLocks noGrp="1"/>
          </p:cNvSpPr>
          <p:nvPr/>
        </p:nvSpPr>
        <p:spPr>
          <a:xfrm>
            <a:off x="7005638" y="6372225"/>
            <a:ext cx="1568450" cy="304800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/>
          <a:p>
            <a:pPr lvl="0" algn="ctr" defTabSz="784225"/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fld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endParaRPr lang="en-US" altLang="zh-CN" sz="1600" b="1">
              <a:solidFill>
                <a:srgbClr val="0175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18791" name="图片 118790" descr="http://www.searchtb.com/wp-content/uploads/2011/01/image009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513" y="1628775"/>
            <a:ext cx="5267325" cy="88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 vert="horz" wrap="square" lIns="91430" tIns="45715" rIns="91430" bIns="45715" anchor="ctr"/>
          <a:p>
            <a:r>
              <a:rPr lang="en-US" altLang="zh-CN">
                <a:effectLst>
                  <a:outerShdw blurRad="38100" dist="38100" dir="2700000">
                    <a:srgbClr val="C0C0C0"/>
                  </a:outerShdw>
                </a:effectLst>
              </a:rPr>
              <a:t>Compaction </a:t>
            </a:r>
            <a:endParaRPr lang="en-US" altLang="zh-CN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en-US" altLang="zh-CN">
                <a:solidFill>
                  <a:srgbClr val="CC0000"/>
                </a:solidFill>
              </a:rPr>
              <a:t>Compaction</a:t>
            </a:r>
            <a:r>
              <a:rPr lang="en-US" altLang="zh-CN"/>
              <a:t>: </a:t>
            </a:r>
            <a:r>
              <a:rPr lang="zh-CN" altLang="en-US" dirty="0"/>
              <a:t>合并多个</a:t>
            </a:r>
            <a:r>
              <a:rPr lang="en-US" altLang="zh-CN" err="1"/>
              <a:t>HFile</a:t>
            </a:r>
            <a:r>
              <a:rPr lang="zh-CN" altLang="en-US" dirty="0"/>
              <a:t>生成一个</a:t>
            </a:r>
            <a:r>
              <a:rPr lang="en-US" altLang="zh-CN" err="1"/>
              <a:t>Hfile</a:t>
            </a:r>
            <a:endParaRPr lang="en-US" altLang="zh-CN"/>
          </a:p>
          <a:p>
            <a:r>
              <a:rPr lang="en-US" altLang="zh-CN">
                <a:solidFill>
                  <a:srgbClr val="CC0000"/>
                </a:solidFill>
              </a:rPr>
              <a:t>Compaction</a:t>
            </a:r>
            <a:r>
              <a:rPr lang="zh-CN" altLang="en-US" dirty="0">
                <a:solidFill>
                  <a:srgbClr val="CC0000"/>
                </a:solidFill>
              </a:rPr>
              <a:t>目的 </a:t>
            </a:r>
            <a:r>
              <a:rPr lang="en-US" altLang="zh-CN">
                <a:solidFill>
                  <a:srgbClr val="CC0000"/>
                </a:solidFill>
              </a:rPr>
              <a:t>:</a:t>
            </a:r>
            <a:endParaRPr lang="zh-CN" altLang="en-US" dirty="0">
              <a:solidFill>
                <a:srgbClr val="CC0000"/>
              </a:solidFill>
            </a:endParaRPr>
          </a:p>
          <a:p>
            <a:pPr lvl="1"/>
            <a:r>
              <a:rPr lang="zh-CN" altLang="en-US" dirty="0"/>
              <a:t>减少</a:t>
            </a:r>
            <a:r>
              <a:rPr lang="en-US" altLang="zh-CN" err="1"/>
              <a:t>HFile</a:t>
            </a:r>
            <a:r>
              <a:rPr lang="zh-CN" altLang="en-US" dirty="0"/>
              <a:t>文件的个数 </a:t>
            </a:r>
            <a:endParaRPr lang="zh-CN" altLang="en-US" dirty="0"/>
          </a:p>
          <a:p>
            <a:pPr lvl="1"/>
            <a:r>
              <a:rPr lang="zh-CN" altLang="en-US" dirty="0"/>
              <a:t>提高性能 </a:t>
            </a:r>
            <a:endParaRPr lang="zh-CN" altLang="en-US" dirty="0"/>
          </a:p>
          <a:p>
            <a:pPr lvl="1"/>
            <a:r>
              <a:rPr lang="zh-CN" altLang="en-US" dirty="0"/>
              <a:t>清除过期和删除数据 </a:t>
            </a:r>
            <a:endParaRPr lang="en-US" altLang="zh-CN"/>
          </a:p>
          <a:p>
            <a:r>
              <a:rPr lang="en-US" altLang="zh-CN">
                <a:solidFill>
                  <a:srgbClr val="CC0000"/>
                </a:solidFill>
              </a:rPr>
              <a:t>Compaction</a:t>
            </a:r>
            <a:r>
              <a:rPr lang="zh-CN" altLang="en-US" dirty="0">
                <a:solidFill>
                  <a:srgbClr val="CC0000"/>
                </a:solidFill>
              </a:rPr>
              <a:t>有两种</a:t>
            </a:r>
            <a:r>
              <a:rPr lang="zh-CN" altLang="en-US" dirty="0"/>
              <a:t>： </a:t>
            </a:r>
            <a:endParaRPr lang="zh-CN" altLang="en-US" dirty="0"/>
          </a:p>
          <a:p>
            <a:pPr lvl="1"/>
            <a:r>
              <a:rPr lang="en-US" altLang="zh-CN"/>
              <a:t>Minor Compaction</a:t>
            </a:r>
            <a:r>
              <a:rPr lang="zh-CN" altLang="en-US" dirty="0"/>
              <a:t>（部分文件合并） </a:t>
            </a:r>
            <a:endParaRPr lang="zh-CN" altLang="en-US" dirty="0"/>
          </a:p>
          <a:p>
            <a:pPr lvl="1"/>
            <a:r>
              <a:rPr lang="en-US" altLang="zh-CN"/>
              <a:t>Major Compaction</a:t>
            </a:r>
            <a:r>
              <a:rPr lang="zh-CN" altLang="en-US" dirty="0"/>
              <a:t>（完整文件合并） 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116740" name="灯片编号占位符 3"/>
          <p:cNvSpPr txBox="1">
            <a:spLocks noGrp="1"/>
          </p:cNvSpPr>
          <p:nvPr/>
        </p:nvSpPr>
        <p:spPr>
          <a:xfrm>
            <a:off x="7005638" y="6372225"/>
            <a:ext cx="1568450" cy="304800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/>
          <a:p>
            <a:pPr lvl="0" algn="ctr" defTabSz="784225"/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</a:fld>
            <a:r>
              <a:rPr lang="en-US" altLang="zh-CN" sz="1600" b="1">
                <a:solidFill>
                  <a:srgbClr val="01757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endParaRPr lang="en-US" altLang="zh-CN" sz="1600" b="1">
              <a:solidFill>
                <a:srgbClr val="0175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元数据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en-US" altLang="zh-CN" err="1"/>
              <a:t>HBase</a:t>
            </a:r>
            <a:r>
              <a:rPr lang="zh-CN" altLang="en-US" dirty="0"/>
              <a:t>中有两张特殊的</a:t>
            </a:r>
            <a:r>
              <a:rPr lang="en-US" altLang="zh-CN"/>
              <a:t>Table</a:t>
            </a:r>
            <a:r>
              <a:rPr lang="zh-CN" altLang="en-US" dirty="0"/>
              <a:t>，</a:t>
            </a:r>
            <a:r>
              <a:rPr lang="en-US" altLang="zh-CN">
                <a:solidFill>
                  <a:srgbClr val="00B050"/>
                </a:solidFill>
              </a:rPr>
              <a:t>-ROOT-</a:t>
            </a:r>
            <a:r>
              <a:rPr lang="zh-CN" altLang="en-US" dirty="0"/>
              <a:t>和</a:t>
            </a:r>
            <a:r>
              <a:rPr lang="en-US" altLang="zh-CN">
                <a:solidFill>
                  <a:srgbClr val="00B050"/>
                </a:solidFill>
              </a:rPr>
              <a:t>.META</a:t>
            </a:r>
            <a:r>
              <a:rPr lang="en-US" altLang="zh-CN"/>
              <a:t>. </a:t>
            </a:r>
            <a:endParaRPr lang="en-US" altLang="zh-CN"/>
          </a:p>
          <a:p>
            <a:r>
              <a:rPr lang="en-US" altLang="zh-CN">
                <a:solidFill>
                  <a:srgbClr val="CC0000"/>
                </a:solidFill>
              </a:rPr>
              <a:t>.META.</a:t>
            </a:r>
            <a:r>
              <a:rPr lang="zh-CN" altLang="en-US" dirty="0"/>
              <a:t>：记录了用户表的</a:t>
            </a:r>
            <a:r>
              <a:rPr lang="en-US" altLang="zh-CN"/>
              <a:t>Region</a:t>
            </a:r>
            <a:r>
              <a:rPr lang="zh-CN" altLang="en-US" dirty="0"/>
              <a:t>信息，</a:t>
            </a:r>
            <a:r>
              <a:rPr lang="en-US" altLang="zh-CN"/>
              <a:t>.META.</a:t>
            </a:r>
            <a:r>
              <a:rPr lang="zh-CN" altLang="en-US" dirty="0"/>
              <a:t>可以有多个</a:t>
            </a:r>
            <a:r>
              <a:rPr lang="en-US" altLang="zh-CN"/>
              <a:t>region </a:t>
            </a:r>
            <a:endParaRPr lang="en-US" altLang="zh-CN"/>
          </a:p>
          <a:p>
            <a:r>
              <a:rPr lang="en-US" altLang="zh-CN">
                <a:solidFill>
                  <a:srgbClr val="CC0000"/>
                </a:solidFill>
              </a:rPr>
              <a:t>-ROOT-</a:t>
            </a:r>
            <a:r>
              <a:rPr lang="zh-CN" altLang="en-US" dirty="0"/>
              <a:t>：记录了</a:t>
            </a:r>
            <a:r>
              <a:rPr lang="en-US" altLang="zh-CN"/>
              <a:t>.META.</a:t>
            </a:r>
            <a:r>
              <a:rPr lang="zh-CN" altLang="en-US" dirty="0"/>
              <a:t>表的</a:t>
            </a:r>
            <a:r>
              <a:rPr lang="en-US" altLang="zh-CN"/>
              <a:t>Region</a:t>
            </a:r>
            <a:r>
              <a:rPr lang="zh-CN" altLang="en-US" dirty="0"/>
              <a:t>信息，</a:t>
            </a:r>
            <a:r>
              <a:rPr lang="en-US" altLang="zh-CN"/>
              <a:t>-ROOT-</a:t>
            </a:r>
            <a:r>
              <a:rPr lang="zh-CN" altLang="en-US" dirty="0"/>
              <a:t>只有一个</a:t>
            </a:r>
            <a:r>
              <a:rPr lang="en-US" altLang="zh-CN"/>
              <a:t>region </a:t>
            </a:r>
            <a:endParaRPr lang="en-US" altLang="zh-CN"/>
          </a:p>
          <a:p>
            <a:r>
              <a:rPr lang="en-US" altLang="zh-CN"/>
              <a:t>Zookeeper</a:t>
            </a:r>
            <a:r>
              <a:rPr lang="zh-CN" altLang="en-US" dirty="0"/>
              <a:t>中记录了</a:t>
            </a:r>
            <a:r>
              <a:rPr lang="en-US" altLang="zh-CN"/>
              <a:t>-ROOT-</a:t>
            </a:r>
            <a:r>
              <a:rPr lang="zh-CN" altLang="en-US" dirty="0"/>
              <a:t>表的</a:t>
            </a:r>
            <a:r>
              <a:rPr lang="en-US" altLang="zh-CN"/>
              <a:t>location </a:t>
            </a:r>
            <a:endParaRPr lang="en-US" altLang="zh-CN"/>
          </a:p>
          <a:p>
            <a:r>
              <a:rPr lang="en-US" altLang="zh-CN"/>
              <a:t>.META.</a:t>
            </a:r>
            <a:r>
              <a:rPr lang="zh-CN" altLang="en-US" dirty="0"/>
              <a:t>表的</a:t>
            </a:r>
            <a:r>
              <a:rPr lang="en-US" altLang="zh-CN"/>
              <a:t>Regions</a:t>
            </a:r>
            <a:r>
              <a:rPr lang="zh-CN" altLang="en-US" dirty="0"/>
              <a:t>全部保存在内存中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利用元数据表定位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Region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48133" name="Picture 7" descr="http://img0.tuicool.com/RVFzU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513" y="1052513"/>
            <a:ext cx="8024812" cy="467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Load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Balance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负载均衡器</a:t>
            </a:r>
            <a:r>
              <a:rPr lang="en-US" altLang="zh-CN"/>
              <a:t>(</a:t>
            </a:r>
            <a:r>
              <a:rPr lang="en-US" altLang="zh-CN" err="1"/>
              <a:t>LoadBalancer</a:t>
            </a:r>
            <a:r>
              <a:rPr lang="en-US" altLang="zh-CN"/>
              <a:t>)</a:t>
            </a:r>
            <a:r>
              <a:rPr lang="zh-CN" altLang="en-US" dirty="0"/>
              <a:t>是在主服务器上运行的定期操作，以重新分布集群区域 </a:t>
            </a:r>
            <a:endParaRPr lang="zh-CN" altLang="en-US" dirty="0"/>
          </a:p>
          <a:p>
            <a:r>
              <a:rPr lang="zh-CN" altLang="en-US" dirty="0"/>
              <a:t>通过</a:t>
            </a:r>
            <a:r>
              <a:rPr lang="en-US" altLang="zh-CN" err="1"/>
              <a:t>hbase.balancer.period</a:t>
            </a:r>
            <a:r>
              <a:rPr lang="en-US" altLang="zh-CN"/>
              <a:t> </a:t>
            </a:r>
            <a:r>
              <a:rPr lang="zh-CN" altLang="en-US" dirty="0"/>
              <a:t>设置，缺省值</a:t>
            </a:r>
            <a:r>
              <a:rPr lang="en-US" altLang="zh-CN"/>
              <a:t>300000 (5 </a:t>
            </a:r>
            <a:r>
              <a:rPr lang="zh-CN" altLang="en-US" dirty="0"/>
              <a:t>分钟</a:t>
            </a:r>
            <a:r>
              <a:rPr lang="en-US" altLang="zh-CN"/>
              <a:t>) </a:t>
            </a:r>
            <a:endParaRPr lang="en-US" altLang="zh-CN"/>
          </a:p>
          <a:p>
            <a:r>
              <a:rPr lang="en-US" altLang="zh-CN" err="1"/>
              <a:t>balance_switch</a:t>
            </a:r>
            <a:r>
              <a:rPr lang="en-US" altLang="zh-CN"/>
              <a:t> </a:t>
            </a:r>
            <a:r>
              <a:rPr lang="zh-CN" altLang="en-US" dirty="0"/>
              <a:t>是</a:t>
            </a:r>
            <a:r>
              <a:rPr lang="en-US" altLang="zh-CN"/>
              <a:t>shell</a:t>
            </a:r>
            <a:r>
              <a:rPr lang="zh-CN" altLang="en-US" dirty="0"/>
              <a:t>命令</a:t>
            </a:r>
            <a:r>
              <a:rPr lang="en-US" altLang="zh-CN" dirty="0"/>
              <a:t>, </a:t>
            </a:r>
            <a:r>
              <a:rPr lang="zh-CN" altLang="en-US" dirty="0"/>
              <a:t>人工控制</a:t>
            </a:r>
            <a:r>
              <a:rPr lang="en-US" altLang="zh-CN"/>
              <a:t>load balance 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5120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3213100"/>
            <a:ext cx="6873875" cy="901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4481513"/>
            <a:ext cx="6873875" cy="103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（四）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使用场景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539750" y="941070"/>
            <a:ext cx="7835900" cy="4325620"/>
          </a:xfrm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存储大量的数据（</a:t>
            </a:r>
            <a:r>
              <a:rPr lang="en-US" altLang="zh-CN"/>
              <a:t>&gt;TB</a:t>
            </a:r>
            <a:r>
              <a:rPr lang="zh-CN" altLang="en-US" dirty="0"/>
              <a:t>） </a:t>
            </a:r>
            <a:endParaRPr lang="zh-CN" altLang="en-US" dirty="0"/>
          </a:p>
          <a:p>
            <a:r>
              <a:rPr lang="zh-CN" altLang="en-US" dirty="0"/>
              <a:t>需要很高的写吞吐量 </a:t>
            </a:r>
            <a:endParaRPr lang="zh-CN" altLang="en-US" dirty="0"/>
          </a:p>
          <a:p>
            <a:r>
              <a:rPr lang="zh-CN" altLang="en-US" dirty="0"/>
              <a:t>对大规模数据集具有</a:t>
            </a:r>
            <a:r>
              <a:rPr lang="zh-CN" altLang="en-US" dirty="0"/>
              <a:t>很好性能的随机访问（按列） </a:t>
            </a:r>
            <a:endParaRPr lang="zh-CN" altLang="en-US" dirty="0"/>
          </a:p>
          <a:p>
            <a:r>
              <a:rPr lang="zh-CN" altLang="en-US" dirty="0"/>
              <a:t>需要进行数据扩展 </a:t>
            </a:r>
            <a:endParaRPr lang="zh-CN" altLang="en-US" dirty="0"/>
          </a:p>
          <a:p>
            <a:r>
              <a:rPr lang="zh-CN" altLang="en-US" dirty="0"/>
              <a:t>结构化和半结构化的数据 </a:t>
            </a:r>
            <a:endParaRPr lang="zh-CN" altLang="en-US" dirty="0"/>
          </a:p>
          <a:p>
            <a:r>
              <a:rPr lang="zh-CN" altLang="en-US" dirty="0"/>
              <a:t>不需要全部的关系数据库特性，例如交叉列、交叉表，事务，连接等等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222250"/>
            <a:ext cx="6934200" cy="576263"/>
          </a:xfrm>
        </p:spPr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应用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场景：商品推荐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5325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13" y="1120775"/>
            <a:ext cx="7632700" cy="5119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（五）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安装模式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1068070" y="1870075"/>
            <a:ext cx="6553200" cy="1812290"/>
          </a:xfrm>
          <a:ln/>
        </p:spPr>
        <p:txBody>
          <a:bodyPr vert="horz" wrap="square" lIns="91430" tIns="45715" rIns="91430" bIns="45715" anchor="t"/>
          <a:p>
            <a:r>
              <a:rPr lang="zh-CN" altLang="en-US" dirty="0">
                <a:solidFill>
                  <a:srgbClr val="CC0000"/>
                </a:solidFill>
              </a:rPr>
              <a:t>单机模式 </a:t>
            </a:r>
            <a:endParaRPr lang="zh-CN" altLang="en-US" dirty="0">
              <a:solidFill>
                <a:srgbClr val="CC0000"/>
              </a:solidFill>
            </a:endParaRPr>
          </a:p>
          <a:p>
            <a:r>
              <a:rPr lang="zh-CN" altLang="en-US" dirty="0">
                <a:solidFill>
                  <a:srgbClr val="CC0000"/>
                </a:solidFill>
              </a:rPr>
              <a:t>伪分布模式 </a:t>
            </a:r>
            <a:endParaRPr lang="zh-CN" altLang="en-US" dirty="0">
              <a:solidFill>
                <a:srgbClr val="CC0000"/>
              </a:solidFill>
            </a:endParaRPr>
          </a:p>
          <a:p>
            <a:r>
              <a:rPr lang="zh-CN" altLang="en-US" dirty="0">
                <a:solidFill>
                  <a:srgbClr val="CC0000"/>
                </a:solidFill>
              </a:rPr>
              <a:t>完全分布模式 </a:t>
            </a:r>
            <a:endParaRPr lang="zh-CN" altLang="en-US" dirty="0">
              <a:solidFill>
                <a:srgbClr val="CC0000"/>
              </a:solidFill>
            </a:endParaRPr>
          </a:p>
          <a:p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218" name="标题 93217"/>
          <p:cNvSpPr/>
          <p:nvPr>
            <p:ph type="title"/>
          </p:nvPr>
        </p:nvSpPr>
        <p:spPr>
          <a:xfrm>
            <a:off x="539750" y="188913"/>
            <a:ext cx="7920038" cy="576262"/>
          </a:xfrm>
          <a:ln/>
        </p:spPr>
        <p:txBody>
          <a:bodyPr/>
          <a:p>
            <a:r>
              <a:rPr lang="en-US" altLang="zh-CN" err="1"/>
              <a:t>HBase</a:t>
            </a:r>
            <a:r>
              <a:rPr lang="en-US" altLang="zh-CN"/>
              <a:t> </a:t>
            </a:r>
            <a:r>
              <a:rPr lang="zh-CN" altLang="en-US" dirty="0"/>
              <a:t>和 </a:t>
            </a:r>
            <a:r>
              <a:rPr lang="en-US" altLang="zh-CN"/>
              <a:t>HDFS</a:t>
            </a:r>
            <a:endParaRPr lang="zh-CN" altLang="en-US" dirty="0"/>
          </a:p>
        </p:txBody>
      </p:sp>
      <p:graphicFrame>
        <p:nvGraphicFramePr>
          <p:cNvPr id="93256" name="内容占位符 93255"/>
          <p:cNvGraphicFramePr/>
          <p:nvPr>
            <p:ph sz="half" idx="2"/>
          </p:nvPr>
        </p:nvGraphicFramePr>
        <p:xfrm>
          <a:off x="827088" y="1341438"/>
          <a:ext cx="7272337" cy="4041775"/>
        </p:xfrm>
        <a:graphic>
          <a:graphicData uri="http://schemas.openxmlformats.org/drawingml/2006/table">
            <a:tbl>
              <a:tblPr/>
              <a:tblGrid>
                <a:gridCol w="3167063"/>
                <a:gridCol w="4105275"/>
              </a:tblGrid>
              <a:tr h="425450"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HDFS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err="1"/>
                        <a:t>HBase</a:t>
                      </a:r>
                      <a:r>
                        <a:rPr lang="en-US" altLang="zh-CN"/>
                        <a:t> 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760413"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HDFS</a:t>
                      </a:r>
                      <a:r>
                        <a:rPr lang="zh-CN" altLang="en-US" dirty="0"/>
                        <a:t>是适于存储大容量文件的分布式文件系统。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err="1"/>
                        <a:t>HBase</a:t>
                      </a:r>
                      <a:r>
                        <a:rPr lang="zh-CN" altLang="en-US" dirty="0"/>
                        <a:t>是建立在</a:t>
                      </a:r>
                      <a:r>
                        <a:rPr lang="en-US" altLang="zh-CN"/>
                        <a:t>HDFS</a:t>
                      </a:r>
                      <a:r>
                        <a:rPr lang="zh-CN" altLang="en-US" dirty="0"/>
                        <a:t>之上的数据库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2"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HDFS</a:t>
                      </a:r>
                      <a:r>
                        <a:rPr lang="zh-CN" altLang="en-US" dirty="0"/>
                        <a:t>不支持快速单独记录查找。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err="1"/>
                        <a:t>HBase</a:t>
                      </a:r>
                      <a:r>
                        <a:rPr lang="zh-CN" altLang="en-US" dirty="0"/>
                        <a:t>提供在较大的表快速查找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提供高延迟批量处理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提供数十亿条记录低延迟访问单个行记录（随机存取）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75"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它提供的数据只能顺序访问。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6380" lvl="0" indent="-2463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 kumimoji="1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43255" lvl="1" indent="-2336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◦"/>
                        <a:defRPr kumimoji="1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74725" lvl="2" indent="-17018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▪"/>
                        <a:defRPr kumimoji="1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06830" lvl="3" indent="-168275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Tahoma" panose="020B0604030504040204" pitchFamily="34" charset="0"/>
                        <a:buChar char="▫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633855" lvl="4" indent="-163830" algn="l" rtl="0" eaLnBrk="0" fontAlgn="base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ourier New" panose="02070309020205020404" pitchFamily="49" charset="0"/>
                        <a:buChar char="–"/>
                        <a:defRPr kumimoji="1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err="1"/>
                        <a:t>HBase</a:t>
                      </a:r>
                      <a:r>
                        <a:rPr lang="zh-CN" altLang="en-US" dirty="0"/>
                        <a:t>内部使用哈希表，提供随机接入，并且存储索引，可在</a:t>
                      </a:r>
                      <a:r>
                        <a:rPr lang="en-US" altLang="zh-CN"/>
                        <a:t>HDFS</a:t>
                      </a:r>
                      <a:r>
                        <a:rPr lang="zh-CN" altLang="en-US" dirty="0"/>
                        <a:t>文件中的数据进行快速查找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安装：单机模式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下载及解压</a:t>
            </a:r>
            <a:r>
              <a:rPr lang="en-US" altLang="zh-CN" err="1"/>
              <a:t>hbase</a:t>
            </a:r>
            <a:r>
              <a:rPr lang="zh-CN" altLang="en-US" dirty="0"/>
              <a:t>安装包 </a:t>
            </a:r>
            <a:endParaRPr lang="zh-CN" altLang="en-US" dirty="0"/>
          </a:p>
          <a:p>
            <a:r>
              <a:rPr lang="zh-CN" altLang="en-US" dirty="0"/>
              <a:t>配置环境变量 </a:t>
            </a:r>
            <a:endParaRPr lang="zh-CN" altLang="en-US" dirty="0"/>
          </a:p>
          <a:p>
            <a:r>
              <a:rPr lang="zh-CN" altLang="en-US" dirty="0"/>
              <a:t>修改</a:t>
            </a:r>
            <a:r>
              <a:rPr lang="en-US" altLang="zh-CN" err="1"/>
              <a:t>conf/hbase-env.sh</a:t>
            </a:r>
            <a:r>
              <a:rPr lang="zh-CN" altLang="en-US" dirty="0"/>
              <a:t>脚本</a:t>
            </a:r>
            <a:r>
              <a:rPr lang="en-US" altLang="zh-CN"/>
              <a:t>(</a:t>
            </a:r>
            <a:r>
              <a:rPr lang="zh-CN" altLang="en-US" dirty="0"/>
              <a:t>注意</a:t>
            </a:r>
            <a:r>
              <a:rPr lang="en-US" altLang="zh-CN"/>
              <a:t>HEAPSIZE) </a:t>
            </a:r>
            <a:endParaRPr lang="en-US" altLang="zh-CN"/>
          </a:p>
          <a:p>
            <a:r>
              <a:rPr lang="zh-CN" altLang="en-US" dirty="0"/>
              <a:t>编辑</a:t>
            </a:r>
            <a:r>
              <a:rPr lang="en-US" altLang="zh-CN" err="1"/>
              <a:t>hbase-site.xml</a:t>
            </a:r>
            <a:r>
              <a:rPr lang="zh-CN" altLang="en-US" dirty="0"/>
              <a:t>进行配置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5530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3395663"/>
            <a:ext cx="7345362" cy="1204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安装：伪分布模式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在单机模式的基础上继续 </a:t>
            </a:r>
            <a:endParaRPr lang="zh-CN" altLang="en-US" dirty="0"/>
          </a:p>
          <a:p>
            <a:r>
              <a:rPr lang="zh-CN" altLang="en-US" dirty="0"/>
              <a:t>编辑 </a:t>
            </a:r>
            <a:r>
              <a:rPr lang="en-US" altLang="zh-CN" err="1"/>
              <a:t>hbase-env.sh</a:t>
            </a:r>
            <a:r>
              <a:rPr lang="zh-CN" altLang="en-US" dirty="0"/>
              <a:t>增加如下配置 </a:t>
            </a:r>
            <a:endParaRPr lang="en-US" altLang="zh-CN"/>
          </a:p>
          <a:p>
            <a:pPr lvl="1"/>
            <a:r>
              <a:rPr lang="en-US" altLang="zh-CN"/>
              <a:t>export HBASE_CLASSPATH=../hadoop-1.2.1/conf </a:t>
            </a:r>
            <a:endParaRPr lang="en-US" altLang="zh-CN"/>
          </a:p>
          <a:p>
            <a:pPr lvl="1"/>
            <a:r>
              <a:rPr lang="en-US" altLang="zh-CN"/>
              <a:t>export HBASE_MANAGES_ZK=true </a:t>
            </a:r>
            <a:endParaRPr lang="en-US" altLang="zh-CN"/>
          </a:p>
          <a:p>
            <a:r>
              <a:rPr lang="zh-CN" altLang="en-US" dirty="0"/>
              <a:t>编辑</a:t>
            </a:r>
            <a:r>
              <a:rPr lang="en-US" altLang="zh-CN" err="1"/>
              <a:t>hbase-site.xml</a:t>
            </a:r>
            <a:r>
              <a:rPr lang="zh-CN" altLang="en-US" dirty="0"/>
              <a:t>打开分布模式 </a:t>
            </a:r>
            <a:endParaRPr lang="zh-CN" altLang="en-US" dirty="0"/>
          </a:p>
          <a:p>
            <a:r>
              <a:rPr lang="zh-CN" altLang="en-US" dirty="0"/>
              <a:t>覆盖</a:t>
            </a:r>
            <a:r>
              <a:rPr lang="en-US" altLang="zh-CN" err="1"/>
              <a:t>hadoop</a:t>
            </a:r>
            <a:r>
              <a:rPr lang="zh-CN" altLang="en-US" dirty="0"/>
              <a:t>核心</a:t>
            </a:r>
            <a:r>
              <a:rPr lang="en-US" altLang="zh-CN"/>
              <a:t>jar</a:t>
            </a:r>
            <a:r>
              <a:rPr lang="zh-CN" altLang="en-US" dirty="0"/>
              <a:t>包 </a:t>
            </a:r>
            <a:endParaRPr lang="zh-CN" altLang="en-US" dirty="0"/>
          </a:p>
          <a:p>
            <a:r>
              <a:rPr lang="zh-CN" altLang="en-US" dirty="0"/>
              <a:t>启动验证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替换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hadoop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jar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包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这是关键一步，主要目的是防止因为</a:t>
            </a:r>
            <a:r>
              <a:rPr lang="en-US" altLang="zh-CN" err="1"/>
              <a:t>hbase</a:t>
            </a:r>
            <a:r>
              <a:rPr lang="zh-CN" altLang="en-US" dirty="0"/>
              <a:t>和</a:t>
            </a:r>
            <a:r>
              <a:rPr lang="en-US" altLang="zh-CN" err="1"/>
              <a:t>hadoop</a:t>
            </a:r>
            <a:r>
              <a:rPr lang="zh-CN" altLang="en-US" dirty="0"/>
              <a:t>版本不同出现兼容问题，造成</a:t>
            </a:r>
            <a:r>
              <a:rPr lang="en-US" altLang="zh-CN" err="1"/>
              <a:t>hmaster</a:t>
            </a:r>
            <a:r>
              <a:rPr lang="zh-CN" altLang="en-US" dirty="0"/>
              <a:t>启动异常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5734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2060575"/>
            <a:ext cx="7580312" cy="180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启动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启动</a:t>
            </a:r>
            <a:r>
              <a:rPr lang="en-US" altLang="zh-CN" err="1"/>
              <a:t>HBase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5837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773238"/>
            <a:ext cx="8496300" cy="2152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验证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验证</a:t>
            </a:r>
            <a:r>
              <a:rPr lang="en-US" altLang="zh-CN" err="1"/>
              <a:t>Hbase</a:t>
            </a:r>
            <a:endParaRPr lang="en-US" altLang="zh-CN"/>
          </a:p>
          <a:p>
            <a:pPr lvl="1"/>
            <a:r>
              <a:rPr lang="zh-CN" altLang="en-US" dirty="0"/>
              <a:t>在</a:t>
            </a:r>
            <a:r>
              <a:rPr lang="en-US" altLang="zh-CN"/>
              <a:t>Master</a:t>
            </a:r>
            <a:r>
              <a:rPr lang="zh-CN" altLang="en-US" dirty="0"/>
              <a:t>上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 dirty="0"/>
              <a:t>在</a:t>
            </a:r>
            <a:r>
              <a:rPr lang="en-US" altLang="zh-CN"/>
              <a:t>Slave</a:t>
            </a:r>
            <a:r>
              <a:rPr lang="zh-CN" altLang="en-US" dirty="0"/>
              <a:t>上</a:t>
            </a:r>
            <a:endParaRPr lang="en-US" altLang="zh-CN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5939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338" y="2060575"/>
            <a:ext cx="6867525" cy="154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39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8" y="4221163"/>
            <a:ext cx="3067050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安装：完全分布模式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6042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913" y="1412875"/>
            <a:ext cx="7972425" cy="4029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Shell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命令帮助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6144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484313"/>
            <a:ext cx="6829425" cy="472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查看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数据库状态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-status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6246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1268413"/>
            <a:ext cx="8126413" cy="351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（六）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操作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539750" y="908050"/>
            <a:ext cx="8034338" cy="5256213"/>
          </a:xfrm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查看数据库版本 </a:t>
            </a:r>
            <a:endParaRPr lang="zh-CN" altLang="en-US" dirty="0"/>
          </a:p>
          <a:p>
            <a:endParaRPr lang="en-US" altLang="zh-CN"/>
          </a:p>
          <a:p>
            <a:r>
              <a:rPr lang="zh-CN" altLang="en-US" dirty="0"/>
              <a:t>创建表 </a:t>
            </a:r>
            <a:endParaRPr lang="zh-CN" altLang="en-US" dirty="0"/>
          </a:p>
          <a:p>
            <a:endParaRPr lang="en-US" altLang="zh-CN"/>
          </a:p>
          <a:p>
            <a:r>
              <a:rPr lang="zh-CN" altLang="en-US" dirty="0"/>
              <a:t>查看表信息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6349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433513"/>
            <a:ext cx="7410450" cy="55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2338388"/>
            <a:ext cx="5776913" cy="585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335338"/>
            <a:ext cx="5516563" cy="354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表操作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查询一个表是否存在 </a:t>
            </a:r>
            <a:endParaRPr lang="zh-CN" altLang="en-US" dirty="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  <a:p>
            <a:r>
              <a:rPr lang="zh-CN" altLang="en-US" dirty="0"/>
              <a:t>判断表是否</a:t>
            </a:r>
            <a:r>
              <a:rPr lang="en-US" altLang="zh-CN"/>
              <a:t>enable</a:t>
            </a:r>
            <a:r>
              <a:rPr lang="zh-CN" altLang="en-US" dirty="0"/>
              <a:t>或</a:t>
            </a:r>
            <a:r>
              <a:rPr lang="en-US" altLang="zh-CN"/>
              <a:t>disable 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6451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163" y="4221163"/>
            <a:ext cx="4764087" cy="1584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3" y="1844675"/>
            <a:ext cx="4887912" cy="94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在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Hadoop Ecosystem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中的位置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39750" y="5698173"/>
            <a:ext cx="8034338" cy="439737"/>
          </a:xfrm>
          <a:ln/>
        </p:spPr>
        <p:txBody>
          <a:bodyPr vert="horz" wrap="square" lIns="91430" tIns="45715" rIns="91430" bIns="45715" anchor="t"/>
          <a:p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23557" name="Picture 2" descr="http://img1.tuicool.com/imeI7r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196975"/>
            <a:ext cx="6119812" cy="437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9" name="矩形标注 23558"/>
          <p:cNvSpPr/>
          <p:nvPr/>
        </p:nvSpPr>
        <p:spPr>
          <a:xfrm>
            <a:off x="179388" y="2708275"/>
            <a:ext cx="792162" cy="936625"/>
          </a:xfrm>
          <a:prstGeom prst="wedgeRectCallout">
            <a:avLst>
              <a:gd name="adj1" fmla="val 82866"/>
              <a:gd name="adj2" fmla="val 135426"/>
            </a:avLst>
          </a:prstGeom>
          <a:solidFill>
            <a:srgbClr val="0CFCDF"/>
          </a:solidFill>
          <a:ln w="9525" cap="flat" cmpd="sng">
            <a:solidFill>
              <a:srgbClr val="35B9B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协同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同步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容错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0" name="矩形标注 23559"/>
          <p:cNvSpPr/>
          <p:nvPr/>
        </p:nvSpPr>
        <p:spPr>
          <a:xfrm>
            <a:off x="250825" y="1700213"/>
            <a:ext cx="1512888" cy="433387"/>
          </a:xfrm>
          <a:prstGeom prst="wedgeRectCallout">
            <a:avLst>
              <a:gd name="adj1" fmla="val 82843"/>
              <a:gd name="adj2" fmla="val 266852"/>
            </a:avLst>
          </a:prstGeom>
          <a:solidFill>
            <a:srgbClr val="0CFCDF"/>
          </a:solidFill>
          <a:ln w="9525" cap="flat" cmpd="sng">
            <a:solidFill>
              <a:srgbClr val="35B9B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高层语言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1" name="矩形标注 23560"/>
          <p:cNvSpPr/>
          <p:nvPr/>
        </p:nvSpPr>
        <p:spPr>
          <a:xfrm>
            <a:off x="7308850" y="2205038"/>
            <a:ext cx="1512888" cy="433387"/>
          </a:xfrm>
          <a:prstGeom prst="wedgeRectCallout">
            <a:avLst>
              <a:gd name="adj1" fmla="val -114111"/>
              <a:gd name="adj2" fmla="val 156227"/>
            </a:avLst>
          </a:prstGeom>
          <a:solidFill>
            <a:srgbClr val="0CFCDF"/>
          </a:solidFill>
          <a:ln w="9525" cap="flat" cmpd="sng">
            <a:solidFill>
              <a:srgbClr val="35B9B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数据导入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2" name="矩形标注 23561"/>
          <p:cNvSpPr/>
          <p:nvPr/>
        </p:nvSpPr>
        <p:spPr>
          <a:xfrm>
            <a:off x="7451725" y="3429000"/>
            <a:ext cx="1692275" cy="863600"/>
          </a:xfrm>
          <a:prstGeom prst="wedgeRectCallout">
            <a:avLst>
              <a:gd name="adj1" fmla="val -75704"/>
              <a:gd name="adj2" fmla="val 72611"/>
            </a:avLst>
          </a:prstGeom>
          <a:solidFill>
            <a:srgbClr val="0CFCDF"/>
          </a:solidFill>
          <a:ln w="9525" cap="flat" cmpd="sng">
            <a:solidFill>
              <a:srgbClr val="35B9B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数据序列化存储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传输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转换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插入和获取记录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sp>
        <p:nvSpPr>
          <p:cNvPr id="6554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插入记录：</a:t>
            </a:r>
            <a:r>
              <a:rPr lang="en-US" altLang="zh-CN"/>
              <a:t>put</a:t>
            </a:r>
            <a:r>
              <a:rPr lang="zh-CN" altLang="en-US" dirty="0"/>
              <a:t>；获取记录：</a:t>
            </a:r>
            <a:r>
              <a:rPr lang="en-US" altLang="zh-CN"/>
              <a:t>get</a:t>
            </a:r>
            <a:endParaRPr lang="zh-CN" altLang="en-US" dirty="0"/>
          </a:p>
        </p:txBody>
      </p:sp>
      <p:pic>
        <p:nvPicPr>
          <p:cNvPr id="6554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263" y="1557338"/>
            <a:ext cx="6929437" cy="4535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更新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记录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b="0" dirty="0"/>
              <a:t>命令：</a:t>
            </a:r>
            <a:r>
              <a:rPr lang="en-US" altLang="zh-CN" b="0"/>
              <a:t>put </a:t>
            </a:r>
            <a:endParaRPr lang="en-US" altLang="zh-CN" b="0"/>
          </a:p>
          <a:p>
            <a:endParaRPr lang="en-US" altLang="zh-CN" b="0"/>
          </a:p>
          <a:p>
            <a:endParaRPr lang="en-US" altLang="zh-CN" b="0"/>
          </a:p>
          <a:p>
            <a:endParaRPr lang="en-US" altLang="zh-CN" b="0"/>
          </a:p>
          <a:p>
            <a:endParaRPr lang="zh-CN" altLang="en-US" b="0" dirty="0"/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665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1700213"/>
            <a:ext cx="6908800" cy="158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表扫描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命令：</a:t>
            </a:r>
            <a:r>
              <a:rPr lang="en-US" altLang="zh-CN"/>
              <a:t>scan 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6758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1700213"/>
            <a:ext cx="8145462" cy="1512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删除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记录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052513"/>
            <a:ext cx="8034338" cy="5256213"/>
          </a:xfrm>
        </p:spPr>
        <p:txBody>
          <a:bodyPr vert="horz" wrap="square" lIns="91430" tIns="45715" rIns="91430" bIns="45715" numCol="1" anchor="t" anchorCtr="0" compatLnSpc="1"/>
          <a:lstStyle/>
          <a:p>
            <a:pPr marL="246380" marR="0" lvl="0" indent="-24638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6380" marR="0" lvl="0" indent="-24638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6380" marR="0" lvl="0" indent="-24638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6380" marR="0" lvl="0" indent="-24638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6380" marR="0" lvl="0" indent="-24638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删除整行：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deleteall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6380" marR="0" lvl="0" indent="-24638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6861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628775"/>
            <a:ext cx="5967413" cy="1728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8" y="4248150"/>
            <a:ext cx="3943350" cy="111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清空表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查询表中有多少行：</a:t>
            </a:r>
            <a:r>
              <a:rPr lang="en-US" altLang="zh-CN"/>
              <a:t>count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  <a:p>
            <a:r>
              <a:rPr lang="zh-CN" altLang="en-US" dirty="0"/>
              <a:t>清空表：</a:t>
            </a:r>
            <a:r>
              <a:rPr lang="en-US" altLang="zh-CN"/>
              <a:t>truncate 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6963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1743075"/>
            <a:ext cx="5840413" cy="82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8" y="3875088"/>
            <a:ext cx="4945062" cy="1425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删除表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删除表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7066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690688"/>
            <a:ext cx="2951162" cy="3106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与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数据模型之间的关系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716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113" y="1620838"/>
            <a:ext cx="7678737" cy="2087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HBaseConfiguration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类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zh-CN" altLang="en-US" dirty="0"/>
              <a:t>关系：</a:t>
            </a:r>
            <a:r>
              <a:rPr lang="en-US" altLang="zh-CN" err="1"/>
              <a:t>org.apache.hadoop.hbase.HBaseConfiguration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 dirty="0"/>
              <a:t>作用：通过此类可以对</a:t>
            </a:r>
            <a:r>
              <a:rPr lang="en-US" altLang="zh-CN" err="1"/>
              <a:t>HBase</a:t>
            </a:r>
            <a:r>
              <a:rPr lang="zh-CN" altLang="en-US" dirty="0"/>
              <a:t>进行配置 </a:t>
            </a:r>
            <a:endParaRPr lang="zh-CN" altLang="en-US" dirty="0"/>
          </a:p>
          <a:p>
            <a:r>
              <a:rPr lang="zh-CN" altLang="en-US" dirty="0"/>
              <a:t>示例：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7270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2781300"/>
            <a:ext cx="7053262" cy="1439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编程实例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endParaRPr lang="zh-CN" altLang="en-US" dirty="0"/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7373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7913"/>
            <a:ext cx="9261475" cy="5014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4756" name="文本框 1"/>
          <p:cNvSpPr txBox="1"/>
          <p:nvPr/>
        </p:nvSpPr>
        <p:spPr>
          <a:xfrm>
            <a:off x="3635375" y="3068638"/>
            <a:ext cx="2247900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zh-CN" sz="4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r>
              <a:rPr lang="zh-CN" altLang="en-US" sz="4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zh-CN" altLang="en-US" sz="40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Hbase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757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特点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r>
              <a:rPr lang="en-US" altLang="zh-CN" err="1">
                <a:solidFill>
                  <a:srgbClr val="C00000"/>
                </a:solidFill>
              </a:rPr>
              <a:t>HBase</a:t>
            </a:r>
            <a:r>
              <a:rPr lang="zh-CN" altLang="en-US" dirty="0">
                <a:solidFill>
                  <a:srgbClr val="C00000"/>
                </a:solidFill>
              </a:rPr>
              <a:t>中的表的特点</a:t>
            </a:r>
            <a:r>
              <a:rPr lang="zh-CN" altLang="en-US" dirty="0"/>
              <a:t>：</a:t>
            </a:r>
            <a:endParaRPr lang="en-US" altLang="zh-CN"/>
          </a:p>
          <a:p>
            <a:endParaRPr lang="zh-CN" altLang="en-US" dirty="0"/>
          </a:p>
          <a:p>
            <a:pPr lvl="1"/>
            <a:r>
              <a:rPr lang="zh-CN" altLang="en-US" dirty="0"/>
              <a:t>大：一个表可以有上亿行，上百万列</a:t>
            </a:r>
            <a:endParaRPr lang="en-US" altLang="zh-CN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面向列</a:t>
            </a:r>
            <a:r>
              <a:rPr lang="en-US" altLang="zh-CN"/>
              <a:t>: </a:t>
            </a:r>
            <a:r>
              <a:rPr lang="zh-CN" altLang="en-US" dirty="0"/>
              <a:t>面向列</a:t>
            </a:r>
            <a:r>
              <a:rPr lang="en-US" altLang="zh-CN"/>
              <a:t>(</a:t>
            </a:r>
            <a:r>
              <a:rPr lang="zh-CN" altLang="en-US" dirty="0"/>
              <a:t>族</a:t>
            </a:r>
            <a:r>
              <a:rPr lang="en-US" altLang="zh-CN"/>
              <a:t>)</a:t>
            </a:r>
            <a:r>
              <a:rPr lang="zh-CN" altLang="en-US" dirty="0"/>
              <a:t>的存储和权限控制，列</a:t>
            </a:r>
            <a:r>
              <a:rPr lang="en-US" altLang="zh-CN"/>
              <a:t>(</a:t>
            </a:r>
            <a:r>
              <a:rPr lang="zh-CN" altLang="en-US" dirty="0"/>
              <a:t>族</a:t>
            </a:r>
            <a:r>
              <a:rPr lang="en-US" altLang="zh-CN"/>
              <a:t>)</a:t>
            </a:r>
            <a:r>
              <a:rPr lang="zh-CN" altLang="en-US" dirty="0"/>
              <a:t>独立检索</a:t>
            </a:r>
            <a:endParaRPr lang="en-US" altLang="zh-CN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稀疏</a:t>
            </a:r>
            <a:r>
              <a:rPr lang="en-US" altLang="zh-CN"/>
              <a:t>: </a:t>
            </a:r>
            <a:r>
              <a:rPr lang="zh-CN" altLang="en-US" dirty="0"/>
              <a:t>对于为空</a:t>
            </a:r>
            <a:r>
              <a:rPr lang="en-US" altLang="zh-CN"/>
              <a:t>(null)</a:t>
            </a:r>
            <a:r>
              <a:rPr lang="zh-CN" altLang="en-US" dirty="0"/>
              <a:t>的列，并不占用存储空间，因此，表可以设计的非常稀疏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1757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30" tIns="45715" rIns="91430" bIns="45715" anchor="t"/>
          <a:p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78373" tIns="39187" rIns="78373" bIns="39187"/>
          <a:p>
            <a:pPr defTabSz="784225"/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fld id="{9A0DB2DC-4C9A-4742-B13C-FB6460FD3503}" type="slidenum"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</a:fld>
            <a:r>
              <a:rPr lang="en-US" altLang="zh-CN">
                <a:solidFill>
                  <a:srgbClr val="017572"/>
                </a:solidFill>
                <a:ea typeface="微软雅黑" panose="020B0503020204020204" pitchFamily="34" charset="-122"/>
              </a:rPr>
              <a:t>~</a:t>
            </a:r>
            <a:endParaRPr lang="en-US" altLang="zh-CN">
              <a:solidFill>
                <a:srgbClr val="017572"/>
              </a:solidFill>
              <a:ea typeface="微软雅黑" panose="020B0503020204020204" pitchFamily="34" charset="-122"/>
            </a:endParaRPr>
          </a:p>
        </p:txBody>
      </p:sp>
      <p:pic>
        <p:nvPicPr>
          <p:cNvPr id="2560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054100"/>
            <a:ext cx="8005762" cy="4535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207375" cy="5472113"/>
          </a:xfrm>
        </p:spPr>
        <p:txBody>
          <a:bodyPr vert="horz" wrap="square" lIns="91430" tIns="45715" rIns="91430" bIns="45715" numCol="1" anchor="t" anchorCtr="0" compatLnSpc="1"/>
          <a:p>
            <a:pPr marL="273050" lvl="1" indent="-273050">
              <a:spcBef>
                <a:spcPts val="575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err="1">
                <a:latin typeface="宋体" panose="02010600030101010101" pitchFamily="2" charset="-122"/>
              </a:rPr>
              <a:t>HBase</a:t>
            </a:r>
            <a:r>
              <a:rPr lang="zh-CN" altLang="en-US" sz="1800" dirty="0">
                <a:latin typeface="宋体" panose="02010600030101010101" pitchFamily="2" charset="-122"/>
              </a:rPr>
              <a:t>是一个面向列的数据库，</a:t>
            </a:r>
            <a:r>
              <a:rPr lang="zh-CN" altLang="en-US" sz="1600" dirty="0">
                <a:solidFill>
                  <a:srgbClr val="004D99"/>
                </a:solidFill>
              </a:rPr>
              <a:t>以表的形式存储数据，表由</a:t>
            </a:r>
            <a:r>
              <a:rPr lang="zh-CN" altLang="en-US" sz="1600" dirty="0">
                <a:solidFill>
                  <a:srgbClr val="004D99"/>
                </a:solidFill>
              </a:rPr>
              <a:t>行和列组成。</a:t>
            </a:r>
            <a:r>
              <a:rPr lang="zh-CN" altLang="en-US" sz="1800" dirty="0">
                <a:latin typeface="宋体" panose="02010600030101010101" pitchFamily="2" charset="-122"/>
              </a:rPr>
              <a:t>在表中数据由行排序。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4D99"/>
                </a:solidFill>
              </a:rPr>
              <a:t>列划分为若干个列族</a:t>
            </a:r>
            <a:r>
              <a:rPr lang="en-US" altLang="zh-CN" sz="1600">
                <a:solidFill>
                  <a:srgbClr val="004D99"/>
                </a:solidFill>
              </a:rPr>
              <a:t>(row family)</a:t>
            </a:r>
            <a:r>
              <a:rPr lang="zh-CN" altLang="en-US" sz="1600" dirty="0">
                <a:solidFill>
                  <a:srgbClr val="004D99"/>
                </a:solidFill>
              </a:rPr>
              <a:t>， </a:t>
            </a:r>
            <a:r>
              <a:rPr lang="en-US" altLang="zh-CN" sz="1800" err="1">
                <a:latin typeface="宋体" panose="02010600030101010101" pitchFamily="2" charset="-122"/>
              </a:rPr>
              <a:t>Hbase</a:t>
            </a:r>
            <a:r>
              <a:rPr lang="zh-CN" altLang="en-US" sz="1800" dirty="0">
                <a:latin typeface="宋体" panose="02010600030101010101" pitchFamily="2" charset="-122"/>
              </a:rPr>
              <a:t>表中的每个列，都归属与某个列族。列族是表的</a:t>
            </a:r>
            <a:r>
              <a:rPr lang="en-US" altLang="zh-CN" sz="1800" dirty="0">
                <a:latin typeface="宋体" panose="02010600030101010101" pitchFamily="2" charset="-122"/>
              </a:rPr>
              <a:t>S</a:t>
            </a:r>
            <a:r>
              <a:rPr lang="en-US" altLang="zh-CN" sz="1800" err="1">
                <a:latin typeface="宋体" panose="02010600030101010101" pitchFamily="2" charset="-122"/>
              </a:rPr>
              <a:t>chema</a:t>
            </a:r>
            <a:r>
              <a:rPr lang="zh-CN" altLang="en-US" sz="1800" dirty="0">
                <a:latin typeface="宋体" panose="02010600030101010101" pitchFamily="2" charset="-122"/>
              </a:rPr>
              <a:t>的一部分</a:t>
            </a:r>
            <a:r>
              <a:rPr lang="en-US" altLang="zh-CN" sz="1800">
                <a:latin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</a:rPr>
              <a:t>而列不是</a:t>
            </a:r>
            <a:r>
              <a:rPr lang="en-US" altLang="zh-CN" sz="1800">
                <a:latin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</a:rPr>
              <a:t>，必须在使用表之前定义。列名都以列族作为前缀。例如</a:t>
            </a:r>
            <a:r>
              <a:rPr lang="en-US" altLang="zh-CN" sz="1800" i="1" err="1">
                <a:latin typeface="宋体" panose="02010600030101010101" pitchFamily="2" charset="-122"/>
              </a:rPr>
              <a:t>courses:history</a:t>
            </a:r>
            <a:r>
              <a:rPr lang="en-US" altLang="zh-CN" sz="1800">
                <a:latin typeface="宋体" panose="02010600030101010101" pitchFamily="2" charset="-122"/>
              </a:rPr>
              <a:t> </a:t>
            </a:r>
            <a:r>
              <a:rPr lang="zh-CN" altLang="en-US" sz="1800" i="1" dirty="0">
                <a:latin typeface="宋体" panose="02010600030101010101" pitchFamily="2" charset="-122"/>
              </a:rPr>
              <a:t>，</a:t>
            </a:r>
            <a:r>
              <a:rPr lang="zh-CN" altLang="en-US" sz="1800" dirty="0">
                <a:latin typeface="宋体" panose="02010600030101010101" pitchFamily="2" charset="-122"/>
              </a:rPr>
              <a:t> </a:t>
            </a:r>
            <a:r>
              <a:rPr lang="en-US" altLang="zh-CN" sz="1800" i="1" err="1">
                <a:latin typeface="宋体" panose="02010600030101010101" pitchFamily="2" charset="-122"/>
              </a:rPr>
              <a:t>courses:math</a:t>
            </a:r>
            <a:r>
              <a:rPr lang="en-US" altLang="zh-CN" sz="1800">
                <a:latin typeface="宋体" panose="02010600030101010101" pitchFamily="2" charset="-122"/>
              </a:rPr>
              <a:t> </a:t>
            </a:r>
            <a:r>
              <a:rPr lang="zh-CN" altLang="en-US" sz="1800" i="1" dirty="0">
                <a:latin typeface="宋体" panose="02010600030101010101" pitchFamily="2" charset="-122"/>
              </a:rPr>
              <a:t>都属于</a:t>
            </a:r>
            <a:r>
              <a:rPr lang="zh-CN" altLang="en-US" sz="1800" dirty="0">
                <a:latin typeface="宋体" panose="02010600030101010101" pitchFamily="2" charset="-122"/>
              </a:rPr>
              <a:t> </a:t>
            </a:r>
            <a:r>
              <a:rPr lang="en-US" altLang="zh-CN" sz="1800" i="1">
                <a:latin typeface="宋体" panose="02010600030101010101" pitchFamily="2" charset="-122"/>
              </a:rPr>
              <a:t>courses</a:t>
            </a:r>
            <a:r>
              <a:rPr lang="en-US" altLang="zh-CN" sz="1800">
                <a:latin typeface="宋体" panose="02010600030101010101" pitchFamily="2" charset="-12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</a:rPr>
              <a:t>这个列族。一个表有多个列族， 每一个列族可以有任意数量的列。列的值连续地存储在磁盘上。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</a:rPr>
              <a:t>表中的每个单元格值都具有时间戳。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/>
              <a:t>和传统关系数据库不同，</a:t>
            </a:r>
            <a:r>
              <a:rPr lang="en-US" altLang="zh-CN" sz="1600" err="1"/>
              <a:t>HBase</a:t>
            </a:r>
            <a:r>
              <a:rPr lang="zh-CN" altLang="en-US" sz="1600" dirty="0"/>
              <a:t>采用了</a:t>
            </a:r>
            <a:r>
              <a:rPr lang="en-US" altLang="zh-CN" sz="1600" err="1"/>
              <a:t>BigTable</a:t>
            </a:r>
            <a:r>
              <a:rPr lang="zh-CN" altLang="en-US" sz="1600" dirty="0"/>
              <a:t>的数据模型：增强的稀疏排序映射表（</a:t>
            </a:r>
            <a:r>
              <a:rPr lang="en-US" altLang="zh-CN" sz="1600"/>
              <a:t>Key/Value</a:t>
            </a:r>
            <a:r>
              <a:rPr lang="zh-CN" altLang="en-US" sz="1600" dirty="0"/>
              <a:t>），其中，键由行关键字、列关键字和时间 戳构成。</a:t>
            </a:r>
            <a:r>
              <a:rPr lang="en-US" altLang="zh-CN" sz="1800" err="1">
                <a:latin typeface="宋体" panose="02010600030101010101" pitchFamily="2" charset="-122"/>
              </a:rPr>
              <a:t>HBase</a:t>
            </a:r>
            <a:r>
              <a:rPr lang="zh-CN" altLang="en-US" sz="1800" dirty="0">
                <a:latin typeface="宋体" panose="02010600030101010101" pitchFamily="2" charset="-122"/>
              </a:rPr>
              <a:t>表中的每一个数据通过：</a:t>
            </a:r>
            <a:endParaRPr lang="en-US" altLang="zh-CN" sz="1800">
              <a:latin typeface="宋体" panose="02010600030101010101" pitchFamily="2" charset="-122"/>
            </a:endParaRPr>
          </a:p>
          <a:p>
            <a:pPr marL="730250" lvl="2" indent="-2730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宋体" panose="02010600030101010101" pitchFamily="2" charset="-122"/>
              </a:rPr>
              <a:t>一个行关键字</a:t>
            </a:r>
            <a:r>
              <a:rPr lang="en-US" altLang="zh-CN" sz="1800">
                <a:latin typeface="宋体" panose="02010600030101010101" pitchFamily="2" charset="-122"/>
              </a:rPr>
              <a:t>(row key)</a:t>
            </a:r>
            <a:endParaRPr lang="en-US" altLang="zh-CN" sz="1800">
              <a:latin typeface="宋体" panose="02010600030101010101" pitchFamily="2" charset="-122"/>
            </a:endParaRPr>
          </a:p>
          <a:p>
            <a:pPr marL="730250" lvl="2" indent="-2730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宋体" panose="02010600030101010101" pitchFamily="2" charset="-122"/>
              </a:rPr>
              <a:t>一个列关键字（列族</a:t>
            </a:r>
            <a:r>
              <a:rPr lang="en-US" altLang="zh-CN" sz="1800">
                <a:latin typeface="宋体" panose="02010600030101010101" pitchFamily="2" charset="-122"/>
              </a:rPr>
              <a:t>-column family</a:t>
            </a:r>
            <a:r>
              <a:rPr lang="zh-CN" altLang="en-US" sz="1800" dirty="0">
                <a:latin typeface="宋体" panose="02010600030101010101" pitchFamily="2" charset="-122"/>
              </a:rPr>
              <a:t>，列</a:t>
            </a:r>
            <a:r>
              <a:rPr lang="en-US" altLang="zh-CN" sz="1800">
                <a:latin typeface="宋体" panose="02010600030101010101" pitchFamily="2" charset="-122"/>
              </a:rPr>
              <a:t>-column)</a:t>
            </a:r>
            <a:endParaRPr lang="en-US" altLang="zh-CN" sz="1800">
              <a:latin typeface="宋体" panose="02010600030101010101" pitchFamily="2" charset="-122"/>
            </a:endParaRPr>
          </a:p>
          <a:p>
            <a:pPr marL="730250" lvl="2" indent="-2730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宋体" panose="02010600030101010101" pitchFamily="2" charset="-122"/>
              </a:rPr>
              <a:t>一个时间戳</a:t>
            </a:r>
            <a:r>
              <a:rPr lang="en-US" altLang="zh-CN" sz="1800">
                <a:latin typeface="宋体" panose="02010600030101010101" pitchFamily="2" charset="-122"/>
              </a:rPr>
              <a:t>(time stamp)</a:t>
            </a:r>
            <a:endParaRPr lang="en-US" altLang="zh-CN" sz="1800">
              <a:latin typeface="宋体" panose="02010600030101010101" pitchFamily="2" charset="-122"/>
            </a:endParaRPr>
          </a:p>
          <a:p>
            <a:pPr marL="273050" lvl="1" indent="-273050">
              <a:spcBef>
                <a:spcPts val="575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800" dirty="0">
                <a:latin typeface="宋体" panose="02010600030101010101" pitchFamily="2" charset="-122"/>
              </a:rPr>
              <a:t>    进行索引和存储</a:t>
            </a:r>
            <a:r>
              <a:rPr lang="en-US" altLang="zh-CN" sz="1800">
                <a:latin typeface="宋体" panose="02010600030101010101" pitchFamily="2" charset="-122"/>
              </a:rPr>
              <a:t>.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800">
              <a:latin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30" tIns="45715" rIns="91430" bIns="45715" numCol="1" anchor="ctr" anchorCtr="0" compatLnSpc="1"/>
          <a:p>
            <a:r>
              <a:rPr lang="en-US" altLang="zh-CN" b="0" err="1">
                <a:solidFill>
                  <a:schemeClr val="tx1"/>
                </a:solidFill>
              </a:rPr>
              <a:t>HBase</a:t>
            </a:r>
            <a:r>
              <a:rPr lang="zh-CN" altLang="en-US" b="0" dirty="0">
                <a:solidFill>
                  <a:schemeClr val="tx1"/>
                </a:solidFill>
              </a:rPr>
              <a:t>的存储机制</a:t>
            </a:r>
            <a:r>
              <a:rPr lang="zh-CN" altLang="en-US" b="0" dirty="0">
                <a:solidFill>
                  <a:schemeClr val="folHlink"/>
                </a:solidFill>
              </a:rPr>
              <a:t>（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逻辑模型）</a:t>
            </a:r>
            <a:endParaRPr lang="zh-CN" altLang="en-US" dirty="0">
              <a:solidFill>
                <a:schemeClr val="folHlink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s-layout-light">
  <a:themeElements>
    <a:clrScheme name="">
      <a:dk1>
        <a:srgbClr val="000000"/>
      </a:dk1>
      <a:lt1>
        <a:srgbClr val="FFFFFF"/>
      </a:lt1>
      <a:dk2>
        <a:srgbClr val="0066CC"/>
      </a:dk2>
      <a:lt2>
        <a:srgbClr val="868686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0066CC"/>
      </a:hlink>
      <a:folHlink>
        <a:srgbClr val="1CB63D"/>
      </a:folHlink>
    </a:clrScheme>
    <a:fontScheme name="vs-layout-ligh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FCDF"/>
        </a:solidFill>
        <a:ln w="9525" cap="flat" cmpd="sng" algn="ctr">
          <a:solidFill>
            <a:srgbClr val="35B9B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FCDF"/>
        </a:solidFill>
        <a:ln w="9525" cap="flat" cmpd="sng" algn="ctr">
          <a:solidFill>
            <a:srgbClr val="35B9B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vs-layout-ligh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vs-layout-light</Template>
  <TotalTime>0</TotalTime>
  <Words>9460</Words>
  <Application>WPS 演示</Application>
  <PresentationFormat>在屏幕上显示</PresentationFormat>
  <Paragraphs>667</Paragraphs>
  <Slides>69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8" baseType="lpstr">
      <vt:lpstr>Arial</vt:lpstr>
      <vt:lpstr>宋体</vt:lpstr>
      <vt:lpstr>Wingdings</vt:lpstr>
      <vt:lpstr>Times New Roman</vt:lpstr>
      <vt:lpstr>Tahoma</vt:lpstr>
      <vt:lpstr>Courier New</vt:lpstr>
      <vt:lpstr>微软雅黑</vt:lpstr>
      <vt:lpstr>黑体</vt:lpstr>
      <vt:lpstr>vs-layout-light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 Stuttgart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user</cp:lastModifiedBy>
  <cp:revision>578</cp:revision>
  <dcterms:created xsi:type="dcterms:W3CDTF">2004-08-04T10:51:09Z</dcterms:created>
  <dcterms:modified xsi:type="dcterms:W3CDTF">2017-04-27T05:22:28Z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