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52" r:id="rId2"/>
  </p:sldMasterIdLst>
  <p:notesMasterIdLst>
    <p:notesMasterId r:id="rId52"/>
  </p:notesMasterIdLst>
  <p:handoutMasterIdLst>
    <p:handoutMasterId r:id="rId53"/>
  </p:handoutMasterIdLst>
  <p:sldIdLst>
    <p:sldId id="555" r:id="rId3"/>
    <p:sldId id="280" r:id="rId4"/>
    <p:sldId id="259" r:id="rId5"/>
    <p:sldId id="517" r:id="rId6"/>
    <p:sldId id="513" r:id="rId7"/>
    <p:sldId id="518" r:id="rId8"/>
    <p:sldId id="516" r:id="rId9"/>
    <p:sldId id="519" r:id="rId10"/>
    <p:sldId id="520" r:id="rId11"/>
    <p:sldId id="521" r:id="rId12"/>
    <p:sldId id="522" r:id="rId13"/>
    <p:sldId id="523" r:id="rId14"/>
    <p:sldId id="510" r:id="rId15"/>
    <p:sldId id="511" r:id="rId16"/>
    <p:sldId id="452" r:id="rId17"/>
    <p:sldId id="512" r:id="rId18"/>
    <p:sldId id="556" r:id="rId19"/>
    <p:sldId id="558" r:id="rId20"/>
    <p:sldId id="557" r:id="rId21"/>
    <p:sldId id="559" r:id="rId22"/>
    <p:sldId id="560" r:id="rId23"/>
    <p:sldId id="524" r:id="rId24"/>
    <p:sldId id="525" r:id="rId25"/>
    <p:sldId id="526"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4" r:id="rId44"/>
    <p:sldId id="545" r:id="rId45"/>
    <p:sldId id="546" r:id="rId46"/>
    <p:sldId id="547" r:id="rId47"/>
    <p:sldId id="553" r:id="rId48"/>
    <p:sldId id="554" r:id="rId49"/>
    <p:sldId id="561" r:id="rId50"/>
    <p:sldId id="509" r:id="rId51"/>
  </p:sldIdLst>
  <p:sldSz cx="9144000" cy="6858000" type="screen4x3"/>
  <p:notesSz cx="10234613" cy="710247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CC33"/>
    <a:srgbClr val="000000"/>
    <a:srgbClr val="FF0066"/>
    <a:srgbClr val="00CCFF"/>
    <a:srgbClr val="66FFFF"/>
    <a:srgbClr val="FFFF99"/>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41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5475" cy="354013"/>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795963" y="0"/>
            <a:ext cx="4437062" cy="354013"/>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37512C8-7F91-489B-8D82-9B6CFF03B90F}" type="datetimeFigureOut">
              <a:rPr lang="zh-CN" altLang="en-US"/>
              <a:pPr>
                <a:defRPr/>
              </a:pPr>
              <a:t>2016/5/16</a:t>
            </a:fld>
            <a:endParaRPr lang="zh-CN" altLang="en-US"/>
          </a:p>
        </p:txBody>
      </p:sp>
      <p:sp>
        <p:nvSpPr>
          <p:cNvPr id="4" name="页脚占位符 3"/>
          <p:cNvSpPr>
            <a:spLocks noGrp="1"/>
          </p:cNvSpPr>
          <p:nvPr>
            <p:ph type="ftr" sz="quarter" idx="2"/>
          </p:nvPr>
        </p:nvSpPr>
        <p:spPr>
          <a:xfrm>
            <a:off x="0" y="6746875"/>
            <a:ext cx="4435475" cy="354013"/>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795963" y="6746875"/>
            <a:ext cx="4437062" cy="354013"/>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2F495C8-3BE5-4D09-99A7-B70197EA53D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5600"/>
          </a:xfrm>
          <a:prstGeom prst="rect">
            <a:avLst/>
          </a:prstGeom>
        </p:spPr>
        <p:txBody>
          <a:bodyPr vert="horz" lIns="99066" tIns="49533" rIns="99066" bIns="49533"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Date Placeholder 2"/>
          <p:cNvSpPr>
            <a:spLocks noGrp="1"/>
          </p:cNvSpPr>
          <p:nvPr>
            <p:ph type="dt" idx="1"/>
          </p:nvPr>
        </p:nvSpPr>
        <p:spPr>
          <a:xfrm>
            <a:off x="5797550" y="0"/>
            <a:ext cx="4435475" cy="355600"/>
          </a:xfrm>
          <a:prstGeom prst="rect">
            <a:avLst/>
          </a:prstGeom>
        </p:spPr>
        <p:txBody>
          <a:bodyPr vert="horz" lIns="99066" tIns="49533" rIns="99066" bIns="49533" rtlCol="0"/>
          <a:lstStyle>
            <a:lvl1pPr algn="r" fontAlgn="auto">
              <a:spcBef>
                <a:spcPts val="0"/>
              </a:spcBef>
              <a:spcAft>
                <a:spcPts val="0"/>
              </a:spcAft>
              <a:defRPr sz="1300">
                <a:latin typeface="+mn-lt"/>
                <a:ea typeface="+mn-ea"/>
              </a:defRPr>
            </a:lvl1pPr>
          </a:lstStyle>
          <a:p>
            <a:pPr>
              <a:defRPr/>
            </a:pPr>
            <a:fld id="{9651C516-D502-43B6-B159-B1055F4B601E}" type="datetimeFigureOut">
              <a:rPr lang="zh-CN" altLang="en-US"/>
              <a:pPr>
                <a:defRPr/>
              </a:pPr>
              <a:t>2016/5/16</a:t>
            </a:fld>
            <a:endParaRPr lang="zh-CN" alt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9066" tIns="49533" rIns="99066" bIns="49533" rtlCol="0" anchor="ctr"/>
          <a:lstStyle/>
          <a:p>
            <a:pPr lvl="0"/>
            <a:endParaRPr lang="zh-CN" altLang="en-US" noProof="0"/>
          </a:p>
        </p:txBody>
      </p:sp>
      <p:sp>
        <p:nvSpPr>
          <p:cNvPr id="5" name="Notes Placeholder 4"/>
          <p:cNvSpPr>
            <a:spLocks noGrp="1"/>
          </p:cNvSpPr>
          <p:nvPr>
            <p:ph type="body" sz="quarter" idx="3"/>
          </p:nvPr>
        </p:nvSpPr>
        <p:spPr>
          <a:xfrm>
            <a:off x="1023938" y="3373438"/>
            <a:ext cx="8186737" cy="3195637"/>
          </a:xfrm>
          <a:prstGeom prst="rect">
            <a:avLst/>
          </a:prstGeom>
        </p:spPr>
        <p:txBody>
          <a:bodyPr vert="horz" lIns="99066" tIns="49533" rIns="99066" bIns="49533"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6746875"/>
            <a:ext cx="4435475" cy="354013"/>
          </a:xfrm>
          <a:prstGeom prst="rect">
            <a:avLst/>
          </a:prstGeom>
        </p:spPr>
        <p:txBody>
          <a:bodyPr vert="horz" lIns="99066" tIns="49533" rIns="99066" bIns="49533"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5797550" y="6746875"/>
            <a:ext cx="4435475" cy="354013"/>
          </a:xfrm>
          <a:prstGeom prst="rect">
            <a:avLst/>
          </a:prstGeom>
        </p:spPr>
        <p:txBody>
          <a:bodyPr vert="horz" lIns="99066" tIns="49533" rIns="99066" bIns="49533" rtlCol="0" anchor="b"/>
          <a:lstStyle>
            <a:lvl1pPr algn="r" fontAlgn="auto">
              <a:spcBef>
                <a:spcPts val="0"/>
              </a:spcBef>
              <a:spcAft>
                <a:spcPts val="0"/>
              </a:spcAft>
              <a:defRPr sz="1300">
                <a:latin typeface="+mn-lt"/>
                <a:ea typeface="+mn-ea"/>
              </a:defRPr>
            </a:lvl1pPr>
          </a:lstStyle>
          <a:p>
            <a:pPr>
              <a:defRPr/>
            </a:pPr>
            <a:fld id="{53950D61-ECA3-4E52-A71E-F1E0200D471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首先做一下回顾</a:t>
            </a:r>
          </a:p>
        </p:txBody>
      </p:sp>
      <p:sp>
        <p:nvSpPr>
          <p:cNvPr id="348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557EDB-3C2E-4C0D-B825-318768FB847D}" type="slidenum">
              <a:rPr lang="zh-CN" altLang="en-US"/>
              <a:pPr fontAlgn="base">
                <a:spcBef>
                  <a:spcPct val="0"/>
                </a:spcBef>
                <a:spcAft>
                  <a:spcPct val="0"/>
                </a:spcAft>
                <a:defRPr/>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Refer to hadoop examples code,TeraSort.jara, and the package documents</a:t>
            </a:r>
            <a:endParaRPr lang="zh-CN" altLang="en-US" smtClean="0"/>
          </a:p>
        </p:txBody>
      </p:sp>
      <p:sp>
        <p:nvSpPr>
          <p:cNvPr id="430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538689-668D-4DED-B550-67768E40C773}" type="slidenum">
              <a:rPr lang="zh-CN" altLang="en-US"/>
              <a:pPr fontAlgn="base">
                <a:spcBef>
                  <a:spcPct val="0"/>
                </a:spcBef>
                <a:spcAft>
                  <a:spcPct val="0"/>
                </a:spcAft>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bwMode="auto">
          <a:noFill/>
          <a:ln>
            <a:solidFill>
              <a:srgbClr val="000000"/>
            </a:solidFill>
            <a:miter lim="800000"/>
            <a:headEnd/>
            <a:tailEnd/>
          </a:ln>
        </p:spPr>
      </p:sp>
      <p:sp>
        <p:nvSpPr>
          <p:cNvPr id="5017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9D5E6B-1EBE-40A0-A968-28785064C0AC}" type="slidenum">
              <a:rPr lang="zh-CN" altLang="en-US"/>
              <a:pPr fontAlgn="base">
                <a:spcBef>
                  <a:spcPct val="0"/>
                </a:spcBef>
                <a:spcAft>
                  <a:spcPct val="0"/>
                </a:spcAft>
                <a:defRPr/>
              </a:pPr>
              <a:t>30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bwMode="auto">
          <a:noFill/>
          <a:ln>
            <a:solidFill>
              <a:srgbClr val="000000"/>
            </a:solidFill>
            <a:miter lim="800000"/>
            <a:headEnd/>
            <a:tailEnd/>
          </a:ln>
        </p:spPr>
      </p:sp>
      <p:sp>
        <p:nvSpPr>
          <p:cNvPr id="532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Refer to: Jimmy Lin</a:t>
            </a:r>
            <a:endParaRPr lang="zh-CN" altLang="en-US" smtClean="0"/>
          </a:p>
        </p:txBody>
      </p:sp>
      <p:sp>
        <p:nvSpPr>
          <p:cNvPr id="481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A14B41-1DDF-452D-8892-981A29432C0C}" type="slidenum">
              <a:rPr lang="zh-CN" altLang="en-US"/>
              <a:pPr fontAlgn="base">
                <a:spcBef>
                  <a:spcPct val="0"/>
                </a:spcBef>
                <a:spcAft>
                  <a:spcPct val="0"/>
                </a:spcAft>
                <a:defRPr/>
              </a:pPr>
              <a:t>32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解释一下</a:t>
            </a:r>
            <a:r>
              <a:rPr lang="en-US" altLang="zh-CN" smtClean="0"/>
              <a:t>term,documents</a:t>
            </a:r>
            <a:endParaRPr lang="zh-CN" altLang="en-US" smtClean="0"/>
          </a:p>
        </p:txBody>
      </p:sp>
      <p:sp>
        <p:nvSpPr>
          <p:cNvPr id="604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B00EE5-F7A5-43F6-B53A-8AD2D4AAF1CA}" type="slidenum">
              <a:rPr lang="zh-CN" altLang="en-US"/>
              <a:pPr fontAlgn="base">
                <a:spcBef>
                  <a:spcPct val="0"/>
                </a:spcBef>
                <a:spcAft>
                  <a:spcPct val="0"/>
                </a:spcAft>
                <a:defRPr/>
              </a:pPr>
              <a:t>42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解释一下</a:t>
            </a:r>
            <a:r>
              <a:rPr lang="en-US" altLang="zh-CN" smtClean="0"/>
              <a:t>term frequency</a:t>
            </a:r>
            <a:endParaRPr lang="zh-CN" altLang="en-US" smtClean="0"/>
          </a:p>
        </p:txBody>
      </p:sp>
      <p:sp>
        <p:nvSpPr>
          <p:cNvPr id="6246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F81F98-9539-452B-8519-C877B2CD8B55}" type="slidenum">
              <a:rPr lang="zh-CN" altLang="en-US"/>
              <a:pPr fontAlgn="base">
                <a:spcBef>
                  <a:spcPct val="0"/>
                </a:spcBef>
                <a:spcAft>
                  <a:spcPct val="0"/>
                </a:spcAft>
                <a:defRPr/>
              </a:pPr>
              <a:t>43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ltLang="zh-CN"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9A2C26FC-F91E-4FAB-866E-1CEED6A766AB}" type="datetimeFigureOut">
              <a:rPr lang="zh-CN" altLang="en-US"/>
              <a:pPr>
                <a:defRPr/>
              </a:pPr>
              <a:t>2016/5/16</a:t>
            </a:fld>
            <a:endParaRPr lang="zh-CN" altLang="en-US"/>
          </a:p>
        </p:txBody>
      </p:sp>
      <p:sp>
        <p:nvSpPr>
          <p:cNvPr id="12" name="Footer Placeholder 16"/>
          <p:cNvSpPr>
            <a:spLocks noGrp="1"/>
          </p:cNvSpPr>
          <p:nvPr>
            <p:ph type="ftr" sz="quarter" idx="11"/>
          </p:nvPr>
        </p:nvSpPr>
        <p:spPr/>
        <p:txBody>
          <a:bodyPr/>
          <a:lstStyle>
            <a:lvl1pPr>
              <a:defRPr/>
            </a:lvl1pPr>
          </a:lstStyle>
          <a:p>
            <a:pPr>
              <a:defRPr/>
            </a:pPr>
            <a:endParaRPr lang="zh-CN" alt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76343739-EB36-4ECD-8139-65538CC0B0FA}"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D22A833-945E-4C24-8409-888A73E5F661}" type="datetimeFigureOut">
              <a:rPr lang="zh-CN" altLang="en-US"/>
              <a:pPr>
                <a:defRPr/>
              </a:pPr>
              <a:t>2016/5/16</a:t>
            </a:fld>
            <a:endParaRPr lang="zh-CN" altLang="en-US"/>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fld id="{F7693939-3CE7-444D-8277-B788FBF3683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A9847A6-6329-4CD2-842B-E8469BB3EE21}" type="datetimeFigureOut">
              <a:rPr lang="zh-CN" altLang="en-US"/>
              <a:pPr>
                <a:defRPr/>
              </a:pPr>
              <a:t>2016/5/16</a:t>
            </a:fld>
            <a:endParaRPr lang="zh-CN" altLang="en-US"/>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fld id="{6A274BD6-90B2-4104-A129-C5DAD144DD8B}"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ftr" sz="quarter" idx="10"/>
          </p:nvPr>
        </p:nvSpPr>
        <p:spPr/>
        <p:txBody>
          <a:bodyPr/>
          <a:lstStyle>
            <a:lvl1pPr fontAlgn="auto">
              <a:spcBef>
                <a:spcPts val="0"/>
              </a:spcBef>
              <a:spcAft>
                <a:spcPts val="0"/>
              </a:spcAft>
              <a:defRPr>
                <a:latin typeface="Arial" charset="0"/>
              </a:defRPr>
            </a:lvl1pPr>
          </a:lstStyle>
          <a:p>
            <a:pPr>
              <a:defRPr/>
            </a:pPr>
            <a:r>
              <a:rPr lang="zh-CN" altLang="en-US"/>
              <a:t>云计算可靠性研究组</a:t>
            </a:r>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atin typeface="Arial" charset="0"/>
              </a:defRPr>
            </a:lvl1pPr>
          </a:lstStyle>
          <a:p>
            <a:pPr>
              <a:defRPr/>
            </a:pPr>
            <a:fld id="{C645AC24-B50B-4470-A7C1-B43ED0723625}" type="slidenum">
              <a:rPr lang="zh-CN" altLang="zh-CN"/>
              <a:pPr>
                <a:defRPr/>
              </a:pPr>
              <a:t>‹#›</a:t>
            </a:fld>
            <a:r>
              <a:rPr lang="en-US" altLang="zh-CN"/>
              <a:t>/35</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0ECAC27-F150-40CF-8F81-C65FC53A2C4B}" type="datetimeFigureOut">
              <a:rPr lang="zh-CN" altLang="en-US"/>
              <a:pPr>
                <a:defRPr/>
              </a:pPr>
              <a:t>2016/5/16</a:t>
            </a:fld>
            <a:endParaRPr lang="zh-CN" altLang="en-US"/>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fld id="{F58F71B9-B1C5-4F90-9250-D1D0A59CCD8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23AA13D3-22AF-4454-AC31-A4511F0A8DB5}" type="datetimeFigureOut">
              <a:rPr lang="zh-CN" altLang="en-US"/>
              <a:pPr>
                <a:defRPr/>
              </a:pPr>
              <a:t>2016/5/16</a:t>
            </a:fld>
            <a:endParaRPr lang="zh-CN" alt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F2606BD6-8107-422E-AFDF-9B0475926FFD}"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F95878E-4383-4AF0-BA33-F9175C4FC618}" type="datetimeFigureOut">
              <a:rPr lang="zh-CN" altLang="en-US"/>
              <a:pPr>
                <a:defRPr/>
              </a:pPr>
              <a:t>2016/5/16</a:t>
            </a:fld>
            <a:endParaRPr lang="zh-CN" altLang="en-US"/>
          </a:p>
        </p:txBody>
      </p:sp>
      <p:sp>
        <p:nvSpPr>
          <p:cNvPr id="6" name="Footer Placeholder 2"/>
          <p:cNvSpPr>
            <a:spLocks noGrp="1"/>
          </p:cNvSpPr>
          <p:nvPr>
            <p:ph type="ftr" sz="quarter" idx="11"/>
          </p:nvPr>
        </p:nvSpPr>
        <p:spPr/>
        <p:txBody>
          <a:bodyPr/>
          <a:lstStyle>
            <a:lvl1pPr>
              <a:defRPr/>
            </a:lvl1pPr>
          </a:lstStyle>
          <a:p>
            <a:pPr>
              <a:defRPr/>
            </a:pPr>
            <a:endParaRPr lang="zh-CN" altLang="en-US"/>
          </a:p>
        </p:txBody>
      </p:sp>
      <p:sp>
        <p:nvSpPr>
          <p:cNvPr id="7" name="Slide Number Placeholder 22"/>
          <p:cNvSpPr>
            <a:spLocks noGrp="1"/>
          </p:cNvSpPr>
          <p:nvPr>
            <p:ph type="sldNum" sz="quarter" idx="12"/>
          </p:nvPr>
        </p:nvSpPr>
        <p:spPr/>
        <p:txBody>
          <a:bodyPr/>
          <a:lstStyle>
            <a:lvl1pPr>
              <a:defRPr/>
            </a:lvl1pPr>
          </a:lstStyle>
          <a:p>
            <a:pPr>
              <a:defRPr/>
            </a:pPr>
            <a:fld id="{1BC143FC-BD0A-4692-B5D8-E2E787AC093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D79D2DD5-46E2-4BE4-9494-D276598F667B}" type="datetimeFigureOut">
              <a:rPr lang="zh-CN" altLang="en-US"/>
              <a:pPr>
                <a:defRPr/>
              </a:pPr>
              <a:t>2016/5/16</a:t>
            </a:fld>
            <a:endParaRPr lang="zh-CN" altLang="en-US"/>
          </a:p>
        </p:txBody>
      </p:sp>
      <p:sp>
        <p:nvSpPr>
          <p:cNvPr id="8" name="Footer Placeholder 2"/>
          <p:cNvSpPr>
            <a:spLocks noGrp="1"/>
          </p:cNvSpPr>
          <p:nvPr>
            <p:ph type="ftr" sz="quarter" idx="11"/>
          </p:nvPr>
        </p:nvSpPr>
        <p:spPr/>
        <p:txBody>
          <a:bodyPr/>
          <a:lstStyle>
            <a:lvl1pPr>
              <a:defRPr/>
            </a:lvl1pPr>
          </a:lstStyle>
          <a:p>
            <a:pPr>
              <a:defRPr/>
            </a:pPr>
            <a:endParaRPr lang="zh-CN" altLang="en-US"/>
          </a:p>
        </p:txBody>
      </p:sp>
      <p:sp>
        <p:nvSpPr>
          <p:cNvPr id="9" name="Slide Number Placeholder 22"/>
          <p:cNvSpPr>
            <a:spLocks noGrp="1"/>
          </p:cNvSpPr>
          <p:nvPr>
            <p:ph type="sldNum" sz="quarter" idx="12"/>
          </p:nvPr>
        </p:nvSpPr>
        <p:spPr/>
        <p:txBody>
          <a:bodyPr/>
          <a:lstStyle>
            <a:lvl1pPr>
              <a:defRPr/>
            </a:lvl1pPr>
          </a:lstStyle>
          <a:p>
            <a:pPr>
              <a:defRPr/>
            </a:pPr>
            <a:fld id="{045DAD3B-AF25-4D4B-B2BD-AC4FF513AB1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6B464F4-8E75-4950-8E1A-31DB2AF727B5}" type="datetimeFigureOut">
              <a:rPr lang="zh-CN" altLang="en-US"/>
              <a:pPr>
                <a:defRPr/>
              </a:pPr>
              <a:t>2016/5/16</a:t>
            </a:fld>
            <a:endParaRPr lang="zh-CN" altLang="en-US"/>
          </a:p>
        </p:txBody>
      </p:sp>
      <p:sp>
        <p:nvSpPr>
          <p:cNvPr id="4" name="Footer Placeholder 2"/>
          <p:cNvSpPr>
            <a:spLocks noGrp="1"/>
          </p:cNvSpPr>
          <p:nvPr>
            <p:ph type="ftr" sz="quarter" idx="11"/>
          </p:nvPr>
        </p:nvSpPr>
        <p:spPr/>
        <p:txBody>
          <a:bodyPr/>
          <a:lstStyle>
            <a:lvl1pPr>
              <a:defRPr/>
            </a:lvl1pPr>
          </a:lstStyle>
          <a:p>
            <a:pPr>
              <a:defRPr/>
            </a:pPr>
            <a:endParaRPr lang="zh-CN" altLang="en-US"/>
          </a:p>
        </p:txBody>
      </p:sp>
      <p:sp>
        <p:nvSpPr>
          <p:cNvPr id="5" name="Slide Number Placeholder 22"/>
          <p:cNvSpPr>
            <a:spLocks noGrp="1"/>
          </p:cNvSpPr>
          <p:nvPr>
            <p:ph type="sldNum" sz="quarter" idx="12"/>
          </p:nvPr>
        </p:nvSpPr>
        <p:spPr/>
        <p:txBody>
          <a:bodyPr/>
          <a:lstStyle>
            <a:lvl1pPr>
              <a:defRPr/>
            </a:lvl1pPr>
          </a:lstStyle>
          <a:p>
            <a:pPr>
              <a:defRPr/>
            </a:pPr>
            <a:fld id="{C5731030-5239-4395-8623-011A7E69390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A4E140C-4B8A-4686-90FE-3FEE686308F0}" type="datetimeFigureOut">
              <a:rPr lang="zh-CN" altLang="en-US"/>
              <a:pPr>
                <a:defRPr/>
              </a:pPr>
              <a:t>2016/5/16</a:t>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22"/>
          <p:cNvSpPr>
            <a:spLocks noGrp="1"/>
          </p:cNvSpPr>
          <p:nvPr>
            <p:ph type="sldNum" sz="quarter" idx="12"/>
          </p:nvPr>
        </p:nvSpPr>
        <p:spPr/>
        <p:txBody>
          <a:bodyPr/>
          <a:lstStyle>
            <a:lvl1pPr>
              <a:defRPr/>
            </a:lvl1pPr>
          </a:lstStyle>
          <a:p>
            <a:pPr>
              <a:defRPr/>
            </a:pPr>
            <a:fld id="{81E3CE88-091F-49AC-BE63-2A1EEE9B264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ltLang="zh-CN"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ltLang="zh-CN"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0ABCD3B5-2B62-45C8-9B78-F05705D54027}" type="datetimeFigureOut">
              <a:rPr lang="zh-CN" altLang="en-US"/>
              <a:pPr>
                <a:defRPr/>
              </a:pPr>
              <a:t>2016/5/16</a:t>
            </a:fld>
            <a:endParaRPr lang="zh-CN" altLang="en-US"/>
          </a:p>
        </p:txBody>
      </p:sp>
      <p:sp>
        <p:nvSpPr>
          <p:cNvPr id="8"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lvl1pPr>
          </a:lstStyle>
          <a:p>
            <a:pPr>
              <a:defRPr/>
            </a:pPr>
            <a:fld id="{E18422BD-6E17-4EE6-B93A-54090D08834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ltLang="zh-CN"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ltLang="zh-CN"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altLang="zh-CN"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1D514531-E25B-4FA2-B942-F0762D86EFEF}" type="datetimeFigureOut">
              <a:rPr lang="zh-CN" altLang="en-US"/>
              <a:pPr>
                <a:defRPr/>
              </a:pPr>
              <a:t>2016/5/16</a:t>
            </a:fld>
            <a:endParaRPr lang="zh-CN" alt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zh-CN" alt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4D16D66-ECB4-437F-BD80-17599BAB824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ltLang="zh-CN"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fld id="{24F0973B-661E-4F21-9EA9-64CE8CE39105}" type="datetimeFigureOut">
              <a:rPr lang="zh-CN" altLang="en-US"/>
              <a:pPr>
                <a:defRPr/>
              </a:pPr>
              <a:t>2016/5/16</a:t>
            </a:fld>
            <a:endParaRPr lang="zh-CN"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87A11FDC-F1DB-42BE-B05D-ED772775608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64" r:id="rId2"/>
    <p:sldLayoutId id="2147483866" r:id="rId3"/>
    <p:sldLayoutId id="2147483863" r:id="rId4"/>
    <p:sldLayoutId id="2147483862" r:id="rId5"/>
    <p:sldLayoutId id="2147483861" r:id="rId6"/>
    <p:sldLayoutId id="2147483860" r:id="rId7"/>
    <p:sldLayoutId id="2147483867" r:id="rId8"/>
    <p:sldLayoutId id="2147483868" r:id="rId9"/>
    <p:sldLayoutId id="2147483859" r:id="rId10"/>
    <p:sldLayoutId id="2147483858"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a:ea typeface="幼圆" pitchFamily="49" charset="-122"/>
        </a:defRPr>
      </a:lvl2pPr>
      <a:lvl3pPr algn="l" rtl="0" eaLnBrk="0" fontAlgn="base" hangingPunct="0">
        <a:spcBef>
          <a:spcPct val="0"/>
        </a:spcBef>
        <a:spcAft>
          <a:spcPct val="0"/>
        </a:spcAft>
        <a:defRPr sz="4000">
          <a:solidFill>
            <a:schemeClr val="tx2"/>
          </a:solidFill>
          <a:latin typeface="Franklin Gothic Book"/>
          <a:ea typeface="幼圆" pitchFamily="49" charset="-122"/>
        </a:defRPr>
      </a:lvl3pPr>
      <a:lvl4pPr algn="l" rtl="0" eaLnBrk="0" fontAlgn="base" hangingPunct="0">
        <a:spcBef>
          <a:spcPct val="0"/>
        </a:spcBef>
        <a:spcAft>
          <a:spcPct val="0"/>
        </a:spcAft>
        <a:defRPr sz="4000">
          <a:solidFill>
            <a:schemeClr val="tx2"/>
          </a:solidFill>
          <a:latin typeface="Franklin Gothic Book"/>
          <a:ea typeface="幼圆" pitchFamily="49" charset="-122"/>
        </a:defRPr>
      </a:lvl4pPr>
      <a:lvl5pPr algn="l" rtl="0" eaLnBrk="0" fontAlgn="base" hangingPunct="0">
        <a:spcBef>
          <a:spcPct val="0"/>
        </a:spcBef>
        <a:spcAft>
          <a:spcPct val="0"/>
        </a:spcAft>
        <a:defRPr sz="4000">
          <a:solidFill>
            <a:schemeClr val="tx2"/>
          </a:solidFill>
          <a:latin typeface="Franklin Gothic Book"/>
          <a:ea typeface="幼圆" pitchFamily="49" charset="-122"/>
        </a:defRPr>
      </a:lvl5pPr>
      <a:lvl6pPr marL="457200" algn="l" rtl="0" fontAlgn="base">
        <a:spcBef>
          <a:spcPct val="0"/>
        </a:spcBef>
        <a:spcAft>
          <a:spcPct val="0"/>
        </a:spcAft>
        <a:defRPr sz="4000">
          <a:solidFill>
            <a:schemeClr val="tx2"/>
          </a:solidFill>
          <a:latin typeface="Franklin Gothic Book"/>
          <a:ea typeface="幼圆" pitchFamily="49" charset="-122"/>
        </a:defRPr>
      </a:lvl6pPr>
      <a:lvl7pPr marL="914400" algn="l" rtl="0" fontAlgn="base">
        <a:spcBef>
          <a:spcPct val="0"/>
        </a:spcBef>
        <a:spcAft>
          <a:spcPct val="0"/>
        </a:spcAft>
        <a:defRPr sz="4000">
          <a:solidFill>
            <a:schemeClr val="tx2"/>
          </a:solidFill>
          <a:latin typeface="Franklin Gothic Book"/>
          <a:ea typeface="幼圆" pitchFamily="49" charset="-122"/>
        </a:defRPr>
      </a:lvl7pPr>
      <a:lvl8pPr marL="1371600" algn="l" rtl="0" fontAlgn="base">
        <a:spcBef>
          <a:spcPct val="0"/>
        </a:spcBef>
        <a:spcAft>
          <a:spcPct val="0"/>
        </a:spcAft>
        <a:defRPr sz="4000">
          <a:solidFill>
            <a:schemeClr val="tx2"/>
          </a:solidFill>
          <a:latin typeface="Franklin Gothic Book"/>
          <a:ea typeface="幼圆" pitchFamily="49" charset="-122"/>
        </a:defRPr>
      </a:lvl8pPr>
      <a:lvl9pPr marL="1828800" algn="l" rtl="0" fontAlgn="base">
        <a:spcBef>
          <a:spcPct val="0"/>
        </a:spcBef>
        <a:spcAft>
          <a:spcPct val="0"/>
        </a:spcAft>
        <a:defRPr sz="4000">
          <a:solidFill>
            <a:schemeClr val="tx2"/>
          </a:solidFill>
          <a:latin typeface="Franklin Gothic Book"/>
          <a:ea typeface="幼圆"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bwMode="auto">
          <a:xfrm>
            <a:off x="385763" y="1268413"/>
            <a:ext cx="8326437"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3"/>
          <p:cNvSpPr>
            <a:spLocks noGrp="1" noChangeArrowheads="1"/>
          </p:cNvSpPr>
          <p:nvPr>
            <p:ph type="ftr" sz="quarter" idx="3"/>
          </p:nvPr>
        </p:nvSpPr>
        <p:spPr bwMode="auto">
          <a:xfrm>
            <a:off x="385763" y="6381750"/>
            <a:ext cx="6753225" cy="4508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600">
                <a:solidFill>
                  <a:srgbClr val="FFFFFF"/>
                </a:solidFill>
                <a:latin typeface="Arial"/>
                <a:ea typeface="华文行楷" pitchFamily="2" charset="-122"/>
              </a:defRPr>
            </a:lvl1pPr>
          </a:lstStyle>
          <a:p>
            <a:pPr>
              <a:defRPr/>
            </a:pPr>
            <a:r>
              <a:rPr lang="zh-CN" altLang="en-US"/>
              <a:t>云计算可靠性研究组</a:t>
            </a:r>
          </a:p>
        </p:txBody>
      </p:sp>
      <p:sp>
        <p:nvSpPr>
          <p:cNvPr id="1028" name="Rectangle 4"/>
          <p:cNvSpPr>
            <a:spLocks noGrp="1" noChangeArrowheads="1"/>
          </p:cNvSpPr>
          <p:nvPr>
            <p:ph type="sldNum" sz="quarter" idx="4"/>
          </p:nvPr>
        </p:nvSpPr>
        <p:spPr bwMode="auto">
          <a:xfrm>
            <a:off x="7947025" y="6524625"/>
            <a:ext cx="1098550" cy="233363"/>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400">
                <a:solidFill>
                  <a:srgbClr val="FFFFFF"/>
                </a:solidFill>
                <a:latin typeface="Arial"/>
                <a:ea typeface="SimSun" pitchFamily="2" charset="-122"/>
              </a:defRPr>
            </a:lvl1pPr>
          </a:lstStyle>
          <a:p>
            <a:pPr>
              <a:defRPr/>
            </a:pPr>
            <a:fld id="{97840ADE-41E6-4A94-BF24-0F651A3DCE50}" type="slidenum">
              <a:rPr lang="zh-CN" altLang="zh-CN"/>
              <a:pPr>
                <a:defRPr/>
              </a:pPr>
              <a:t>‹#›</a:t>
            </a:fld>
            <a:r>
              <a:rPr lang="en-US" altLang="zh-CN"/>
              <a:t>/35</a:t>
            </a:r>
          </a:p>
        </p:txBody>
      </p:sp>
      <p:sp>
        <p:nvSpPr>
          <p:cNvPr id="3077" name="Rectangle 5"/>
          <p:cNvSpPr>
            <a:spLocks noGrp="1" noChangeArrowheads="1"/>
          </p:cNvSpPr>
          <p:nvPr>
            <p:ph type="title"/>
          </p:nvPr>
        </p:nvSpPr>
        <p:spPr bwMode="auto">
          <a:xfrm>
            <a:off x="206375" y="142875"/>
            <a:ext cx="8372475" cy="765175"/>
          </a:xfrm>
          <a:prstGeom prst="rect">
            <a:avLst/>
          </a:prstGeom>
          <a:noFill/>
          <a:ln>
            <a:noFill/>
          </a:ln>
          <a:effectLst>
            <a:outerShdw dist="35921" dir="2700000" algn="ctr" rotWithShape="0">
              <a:srgbClr val="FFFFFF"/>
            </a:outerShdw>
          </a:effectLst>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p>
            <a:pPr lvl="0"/>
            <a:endParaRPr lang="zh-CN" altLang="zh-CN" smtClean="0"/>
          </a:p>
        </p:txBody>
      </p:sp>
    </p:spTree>
  </p:cSld>
  <p:clrMap bg1="lt1" tx1="dk1" bg2="lt2" tx2="dk2" accent1="accent1" accent2="accent2" accent3="accent3" accent4="accent4" accent5="accent5" accent6="accent6" hlink="hlink" folHlink="folHlink"/>
  <p:sldLayoutIdLst>
    <p:sldLayoutId id="2147483869" r:id="rId1"/>
  </p:sldLayoutIdLst>
  <p:transition/>
  <p:hf hdr="0" dt="0"/>
  <p:txStyles>
    <p:titleStyle>
      <a:lvl1pPr algn="l" rtl="0" eaLnBrk="0" fontAlgn="base" hangingPunct="0">
        <a:spcBef>
          <a:spcPct val="0"/>
        </a:spcBef>
        <a:spcAft>
          <a:spcPct val="0"/>
        </a:spcAft>
        <a:buSzPct val="100000"/>
        <a:defRPr sz="4000" b="1">
          <a:solidFill>
            <a:schemeClr val="tx2"/>
          </a:solidFill>
          <a:latin typeface="+mj-lt"/>
          <a:ea typeface="+mj-ea"/>
          <a:cs typeface="+mj-cs"/>
        </a:defRPr>
      </a:lvl1pPr>
      <a:lvl2pPr algn="l" rtl="0" eaLnBrk="0" fontAlgn="base" hangingPunct="0">
        <a:spcBef>
          <a:spcPct val="0"/>
        </a:spcBef>
        <a:spcAft>
          <a:spcPct val="0"/>
        </a:spcAft>
        <a:buSzPct val="100000"/>
        <a:defRPr sz="4000" b="1">
          <a:solidFill>
            <a:schemeClr val="tx2"/>
          </a:solidFill>
          <a:latin typeface="Arial" pitchFamily="34" charset="0"/>
          <a:ea typeface="黑体" pitchFamily="49" charset="-122"/>
        </a:defRPr>
      </a:lvl2pPr>
      <a:lvl3pPr algn="l" rtl="0" eaLnBrk="0" fontAlgn="base" hangingPunct="0">
        <a:spcBef>
          <a:spcPct val="0"/>
        </a:spcBef>
        <a:spcAft>
          <a:spcPct val="0"/>
        </a:spcAft>
        <a:buSzPct val="100000"/>
        <a:defRPr sz="4000" b="1">
          <a:solidFill>
            <a:schemeClr val="tx2"/>
          </a:solidFill>
          <a:latin typeface="Arial" pitchFamily="34" charset="0"/>
          <a:ea typeface="黑体" pitchFamily="49" charset="-122"/>
        </a:defRPr>
      </a:lvl3pPr>
      <a:lvl4pPr algn="l" rtl="0" eaLnBrk="0" fontAlgn="base" hangingPunct="0">
        <a:spcBef>
          <a:spcPct val="0"/>
        </a:spcBef>
        <a:spcAft>
          <a:spcPct val="0"/>
        </a:spcAft>
        <a:buSzPct val="100000"/>
        <a:defRPr sz="4000" b="1">
          <a:solidFill>
            <a:schemeClr val="tx2"/>
          </a:solidFill>
          <a:latin typeface="Arial" pitchFamily="34" charset="0"/>
          <a:ea typeface="黑体" pitchFamily="49" charset="-122"/>
        </a:defRPr>
      </a:lvl4pPr>
      <a:lvl5pPr algn="l" rtl="0" eaLnBrk="0" fontAlgn="base" hangingPunct="0">
        <a:spcBef>
          <a:spcPct val="0"/>
        </a:spcBef>
        <a:spcAft>
          <a:spcPct val="0"/>
        </a:spcAft>
        <a:buSzPct val="100000"/>
        <a:defRPr sz="4000" b="1">
          <a:solidFill>
            <a:schemeClr val="tx2"/>
          </a:solidFill>
          <a:latin typeface="Arial" pitchFamily="34" charset="0"/>
          <a:ea typeface="黑体" pitchFamily="49" charset="-122"/>
        </a:defRPr>
      </a:lvl5pPr>
      <a:lvl6pPr marL="457200" algn="l" rtl="0" eaLnBrk="0" fontAlgn="base" hangingPunct="0">
        <a:spcBef>
          <a:spcPct val="0"/>
        </a:spcBef>
        <a:spcAft>
          <a:spcPct val="0"/>
        </a:spcAft>
        <a:buSzPct val="100000"/>
        <a:defRPr sz="4000" b="1">
          <a:solidFill>
            <a:schemeClr val="tx2"/>
          </a:solidFill>
          <a:latin typeface="Arial" pitchFamily="34" charset="0"/>
          <a:ea typeface="黑体" pitchFamily="49" charset="-122"/>
        </a:defRPr>
      </a:lvl6pPr>
      <a:lvl7pPr marL="914400" algn="l" rtl="0" eaLnBrk="0" fontAlgn="base" hangingPunct="0">
        <a:spcBef>
          <a:spcPct val="0"/>
        </a:spcBef>
        <a:spcAft>
          <a:spcPct val="0"/>
        </a:spcAft>
        <a:buSzPct val="100000"/>
        <a:defRPr sz="4000" b="1">
          <a:solidFill>
            <a:schemeClr val="tx2"/>
          </a:solidFill>
          <a:latin typeface="Arial" pitchFamily="34" charset="0"/>
          <a:ea typeface="黑体" pitchFamily="49" charset="-122"/>
        </a:defRPr>
      </a:lvl7pPr>
      <a:lvl8pPr marL="1371600" algn="l" rtl="0" eaLnBrk="0" fontAlgn="base" hangingPunct="0">
        <a:spcBef>
          <a:spcPct val="0"/>
        </a:spcBef>
        <a:spcAft>
          <a:spcPct val="0"/>
        </a:spcAft>
        <a:buSzPct val="100000"/>
        <a:defRPr sz="4000" b="1">
          <a:solidFill>
            <a:schemeClr val="tx2"/>
          </a:solidFill>
          <a:latin typeface="Arial" pitchFamily="34" charset="0"/>
          <a:ea typeface="黑体" pitchFamily="49" charset="-122"/>
        </a:defRPr>
      </a:lvl8pPr>
      <a:lvl9pPr marL="1828800" algn="l" rtl="0" eaLnBrk="0" fontAlgn="base" hangingPunct="0">
        <a:spcBef>
          <a:spcPct val="0"/>
        </a:spcBef>
        <a:spcAft>
          <a:spcPct val="0"/>
        </a:spcAft>
        <a:buSzPct val="100000"/>
        <a:defRPr sz="4000" b="1">
          <a:solidFill>
            <a:schemeClr val="tx2"/>
          </a:solidFill>
          <a:latin typeface="Arial" pitchFamily="34" charset="0"/>
          <a:ea typeface="黑体" pitchFamily="49" charset="-122"/>
        </a:defRPr>
      </a:lvl9pPr>
    </p:titleStyle>
    <p:bodyStyle>
      <a:lvl1pPr marL="447675" indent="-447675" algn="l" rtl="0" eaLnBrk="0" fontAlgn="base" hangingPunct="0">
        <a:spcBef>
          <a:spcPct val="20000"/>
        </a:spcBef>
        <a:spcAft>
          <a:spcPct val="0"/>
        </a:spcAft>
        <a:buClr>
          <a:srgbClr val="001F3E"/>
        </a:buClr>
        <a:buSzPct val="100000"/>
        <a:buFont typeface="Wingdings" pitchFamily="2" charset="2"/>
        <a:buChar char="v"/>
        <a:defRPr sz="3200" b="1">
          <a:solidFill>
            <a:srgbClr val="001F3E"/>
          </a:solidFill>
          <a:latin typeface="+mn-lt"/>
          <a:ea typeface="宋体" pitchFamily="2" charset="-122"/>
          <a:cs typeface="+mn-cs"/>
        </a:defRPr>
      </a:lvl1pPr>
      <a:lvl2pPr marL="914400" indent="-285750" algn="l" rtl="0" eaLnBrk="0" fontAlgn="base" hangingPunct="0">
        <a:spcBef>
          <a:spcPct val="20000"/>
        </a:spcBef>
        <a:spcAft>
          <a:spcPct val="0"/>
        </a:spcAft>
        <a:buClr>
          <a:schemeClr val="accent1"/>
        </a:buClr>
        <a:buSzPct val="100000"/>
        <a:buFont typeface="Wingdings" pitchFamily="2" charset="2"/>
        <a:buChar char="§"/>
        <a:defRPr sz="2800" b="1">
          <a:solidFill>
            <a:srgbClr val="001F3E"/>
          </a:solidFill>
          <a:latin typeface="+mn-lt"/>
          <a:ea typeface="宋体" pitchFamily="2" charset="-122"/>
        </a:defRPr>
      </a:lvl2pPr>
      <a:lvl3pPr marL="1320800" indent="-228600" algn="l" rtl="0" eaLnBrk="0" fontAlgn="base" hangingPunct="0">
        <a:spcBef>
          <a:spcPct val="20000"/>
        </a:spcBef>
        <a:spcAft>
          <a:spcPct val="0"/>
        </a:spcAft>
        <a:buClr>
          <a:srgbClr val="001F3E"/>
        </a:buClr>
        <a:buSzPct val="100000"/>
        <a:buChar char="•"/>
        <a:defRPr sz="2400" b="1">
          <a:solidFill>
            <a:srgbClr val="001F3E"/>
          </a:solidFill>
          <a:latin typeface="+mn-lt"/>
          <a:ea typeface="宋体" pitchFamily="2" charset="-122"/>
        </a:defRPr>
      </a:lvl3pPr>
      <a:lvl4pPr marL="1730375" indent="-228600" algn="l" rtl="0" eaLnBrk="0" fontAlgn="base" hangingPunct="0">
        <a:spcBef>
          <a:spcPct val="20000"/>
        </a:spcBef>
        <a:spcAft>
          <a:spcPct val="0"/>
        </a:spcAft>
        <a:buSzPct val="100000"/>
        <a:buChar char="–"/>
        <a:defRPr sz="2000" b="1">
          <a:solidFill>
            <a:srgbClr val="001F3E"/>
          </a:solidFill>
          <a:latin typeface="+mn-lt"/>
          <a:ea typeface="宋体" pitchFamily="2" charset="-122"/>
        </a:defRPr>
      </a:lvl4pPr>
      <a:lvl5pPr marL="2136775" indent="-228600" algn="l" rtl="0" eaLnBrk="0" fontAlgn="base" hangingPunct="0">
        <a:spcBef>
          <a:spcPct val="20000"/>
        </a:spcBef>
        <a:spcAft>
          <a:spcPct val="0"/>
        </a:spcAft>
        <a:buSzPct val="100000"/>
        <a:buChar char="»"/>
        <a:defRPr sz="2000" b="1">
          <a:solidFill>
            <a:srgbClr val="001F3E"/>
          </a:solidFill>
          <a:latin typeface="+mn-lt"/>
          <a:ea typeface="宋体" pitchFamily="2" charset="-122"/>
        </a:defRPr>
      </a:lvl5pPr>
      <a:lvl6pPr marL="2593975" indent="-228600" algn="l" rtl="0" eaLnBrk="0" fontAlgn="base" hangingPunct="0">
        <a:spcBef>
          <a:spcPct val="20000"/>
        </a:spcBef>
        <a:spcAft>
          <a:spcPct val="0"/>
        </a:spcAft>
        <a:buSzPct val="100000"/>
        <a:buChar char="»"/>
        <a:defRPr sz="2000" b="1">
          <a:solidFill>
            <a:srgbClr val="001F3E"/>
          </a:solidFill>
          <a:latin typeface="+mn-lt"/>
          <a:ea typeface="+mn-ea"/>
        </a:defRPr>
      </a:lvl6pPr>
      <a:lvl7pPr marL="3051175" indent="-228600" algn="l" rtl="0" eaLnBrk="0" fontAlgn="base" hangingPunct="0">
        <a:spcBef>
          <a:spcPct val="20000"/>
        </a:spcBef>
        <a:spcAft>
          <a:spcPct val="0"/>
        </a:spcAft>
        <a:buSzPct val="100000"/>
        <a:buChar char="»"/>
        <a:defRPr sz="2000" b="1">
          <a:solidFill>
            <a:srgbClr val="001F3E"/>
          </a:solidFill>
          <a:latin typeface="+mn-lt"/>
          <a:ea typeface="+mn-ea"/>
        </a:defRPr>
      </a:lvl7pPr>
      <a:lvl8pPr marL="3508375" indent="-228600" algn="l" rtl="0" eaLnBrk="0" fontAlgn="base" hangingPunct="0">
        <a:spcBef>
          <a:spcPct val="20000"/>
        </a:spcBef>
        <a:spcAft>
          <a:spcPct val="0"/>
        </a:spcAft>
        <a:buSzPct val="100000"/>
        <a:buChar char="»"/>
        <a:defRPr sz="2000" b="1">
          <a:solidFill>
            <a:srgbClr val="001F3E"/>
          </a:solidFill>
          <a:latin typeface="+mn-lt"/>
          <a:ea typeface="+mn-ea"/>
        </a:defRPr>
      </a:lvl8pPr>
      <a:lvl9pPr marL="3965575" indent="-228600" algn="l" rtl="0" eaLnBrk="0" fontAlgn="base" hangingPunct="0">
        <a:spcBef>
          <a:spcPct val="20000"/>
        </a:spcBef>
        <a:spcAft>
          <a:spcPct val="0"/>
        </a:spcAft>
        <a:buSzPct val="100000"/>
        <a:buChar char="»"/>
        <a:defRPr sz="2000" b="1">
          <a:solidFill>
            <a:srgbClr val="001F3E"/>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cnblogs.com/xia520pi/archive/2012/06/04/2534533.html"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42910" y="142852"/>
            <a:ext cx="7772400" cy="842986"/>
          </a:xfrm>
          <a:prstGeom prst="rect">
            <a:avLst/>
          </a:prstGeom>
        </p:spPr>
        <p:txBody>
          <a:bodyPr bIns="91440" anchor="b">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zh-CN" altLang="en-US" sz="3200" b="1" spc="50" dirty="0">
                <a:ln w="11430"/>
                <a:solidFill>
                  <a:srgbClr val="FF0000"/>
                </a:solidFill>
                <a:effectLst>
                  <a:outerShdw blurRad="76200" dist="50800" dir="5400000" algn="tl" rotWithShape="0">
                    <a:srgbClr val="000000">
                      <a:alpha val="65000"/>
                    </a:srgbClr>
                  </a:outerShdw>
                </a:effectLst>
                <a:latin typeface="+mn-lt"/>
                <a:ea typeface="黑体"/>
              </a:rPr>
              <a:t>大数据</a:t>
            </a:r>
            <a:r>
              <a:rPr lang="zh-CN" altLang="en-US" sz="3200" b="1" spc="50" dirty="0">
                <a:ln w="11430"/>
                <a:solidFill>
                  <a:srgbClr val="FF0000"/>
                </a:solidFill>
                <a:effectLst>
                  <a:outerShdw blurRad="76200" dist="50800" dir="5400000" algn="tl" rotWithShape="0">
                    <a:srgbClr val="000000">
                      <a:alpha val="65000"/>
                    </a:srgbClr>
                  </a:outerShdw>
                </a:effectLst>
                <a:latin typeface="黑体"/>
                <a:ea typeface="黑体"/>
              </a:rPr>
              <a:t>处理技术</a:t>
            </a:r>
          </a:p>
        </p:txBody>
      </p:sp>
      <p:sp>
        <p:nvSpPr>
          <p:cNvPr id="8" name="Content Placeholder 4"/>
          <p:cNvSpPr txBox="1">
            <a:spLocks/>
          </p:cNvSpPr>
          <p:nvPr/>
        </p:nvSpPr>
        <p:spPr>
          <a:xfrm>
            <a:off x="1636713" y="4071938"/>
            <a:ext cx="5784850" cy="2786062"/>
          </a:xfrm>
          <a:prstGeom prst="rect">
            <a:avLst/>
          </a:prstGeom>
        </p:spPr>
        <p:txBody>
          <a:bodyPr>
            <a:normAutofit/>
          </a:bodyPr>
          <a:lstStyle/>
          <a:p>
            <a:pPr marL="274320" indent="-274320" fontAlgn="auto">
              <a:spcBef>
                <a:spcPts val="1200"/>
              </a:spcBef>
              <a:spcAft>
                <a:spcPts val="0"/>
              </a:spcAft>
              <a:buClr>
                <a:srgbClr val="4AAAC0"/>
              </a:buClr>
              <a:buSzPct val="85000"/>
              <a:buFont typeface="Wingdings 2"/>
              <a:buNone/>
              <a:defRPr/>
            </a:pPr>
            <a:endParaRPr lang="zh-CN" altLang="en-US" sz="2600" b="1" dirty="0">
              <a:ln w="12700">
                <a:solidFill>
                  <a:srgbClr val="000000">
                    <a:satMod val="155000"/>
                  </a:srgbClr>
                </a:solidFill>
                <a:prstDash val="solid"/>
              </a:ln>
              <a:solidFill>
                <a:srgbClr val="FFC000"/>
              </a:solidFill>
              <a:effectLst>
                <a:glow rad="101600">
                  <a:srgbClr val="DDE4EB">
                    <a:satMod val="175000"/>
                    <a:alpha val="40000"/>
                  </a:srgbClr>
                </a:glow>
                <a:outerShdw blurRad="41275" dist="20320" dir="1800000" algn="tl" rotWithShape="0">
                  <a:srgbClr val="000000">
                    <a:alpha val="40000"/>
                  </a:srgbClr>
                </a:outerShdw>
              </a:effectLst>
              <a:latin typeface="黑体" pitchFamily="49" charset="-122"/>
              <a:ea typeface="黑体" pitchFamily="49" charset="-122"/>
            </a:endParaRPr>
          </a:p>
        </p:txBody>
      </p:sp>
      <p:sp>
        <p:nvSpPr>
          <p:cNvPr id="17411" name="Text Box 7"/>
          <p:cNvSpPr txBox="1">
            <a:spLocks noChangeArrowheads="1"/>
          </p:cNvSpPr>
          <p:nvPr/>
        </p:nvSpPr>
        <p:spPr bwMode="auto">
          <a:xfrm>
            <a:off x="885825" y="2555875"/>
            <a:ext cx="6604000" cy="762000"/>
          </a:xfrm>
          <a:prstGeom prst="rect">
            <a:avLst/>
          </a:prstGeom>
          <a:noFill/>
          <a:ln w="9525">
            <a:noFill/>
            <a:miter lim="800000"/>
            <a:headEnd/>
            <a:tailEnd/>
          </a:ln>
        </p:spPr>
        <p:txBody>
          <a:bodyPr>
            <a:spAutoFit/>
          </a:bodyPr>
          <a:lstStyle/>
          <a:p>
            <a:pPr>
              <a:spcBef>
                <a:spcPct val="50000"/>
              </a:spcBef>
            </a:pPr>
            <a:r>
              <a:rPr lang="en-US" altLang="zh-CN" sz="4400"/>
              <a:t>MapReduce </a:t>
            </a:r>
            <a:r>
              <a:rPr lang="zh-CN" altLang="en-US" sz="4400"/>
              <a:t>算法设计</a:t>
            </a:r>
            <a:endParaRPr lang="en-US" altLang="zh-CN" sz="4400"/>
          </a:p>
        </p:txBody>
      </p:sp>
      <p:sp>
        <p:nvSpPr>
          <p:cNvPr id="17413" name="Text Box 5"/>
          <p:cNvSpPr txBox="1">
            <a:spLocks noChangeArrowheads="1"/>
          </p:cNvSpPr>
          <p:nvPr/>
        </p:nvSpPr>
        <p:spPr bwMode="auto">
          <a:xfrm>
            <a:off x="2654300" y="5791200"/>
            <a:ext cx="6489700" cy="366713"/>
          </a:xfrm>
          <a:prstGeom prst="rect">
            <a:avLst/>
          </a:prstGeom>
          <a:noFill/>
          <a:ln w="9525">
            <a:noFill/>
            <a:miter lim="800000"/>
            <a:headEnd/>
            <a:tailEnd/>
          </a:ln>
          <a:effectLst/>
        </p:spPr>
        <p:txBody>
          <a:bodyPr>
            <a:spAutoFit/>
          </a:bodyPr>
          <a:lstStyle/>
          <a:p>
            <a:pPr>
              <a:spcBef>
                <a:spcPct val="50000"/>
              </a:spcBef>
            </a:pPr>
            <a:r>
              <a:rPr lang="en-US" altLang="zh-CN"/>
              <a:t>This slides was revised according to the slides of Nanjing Univ.</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9900" y="828675"/>
            <a:ext cx="8342313" cy="5913438"/>
          </a:xfrm>
        </p:spPr>
        <p:txBody>
          <a:bodyPr>
            <a:noAutofit/>
          </a:bodyPr>
          <a:lstStyle/>
          <a:p>
            <a:pPr marL="274320" indent="-274320" eaLnBrk="1" fontAlgn="auto" hangingPunct="1">
              <a:spcBef>
                <a:spcPts val="0"/>
              </a:spcBef>
              <a:spcAft>
                <a:spcPts val="0"/>
              </a:spcAft>
              <a:buFont typeface="Wingdings 2"/>
              <a:buNone/>
              <a:defRPr/>
            </a:pPr>
            <a:r>
              <a:rPr lang="en-US" altLang="zh-CN" b="1" dirty="0" err="1" smtClean="0">
                <a:solidFill>
                  <a:srgbClr val="33CC33"/>
                </a:solidFill>
                <a:latin typeface="+mj-lt"/>
                <a:ea typeface="+mj-ea"/>
              </a:rPr>
              <a:t>MapReduce</a:t>
            </a:r>
            <a:r>
              <a:rPr lang="zh-CN" altLang="en-US" b="1" dirty="0" smtClean="0">
                <a:solidFill>
                  <a:srgbClr val="33CC33"/>
                </a:solidFill>
                <a:latin typeface="+mj-lt"/>
                <a:ea typeface="+mj-ea"/>
              </a:rPr>
              <a:t>应用案例</a:t>
            </a:r>
            <a:endParaRPr lang="en-US" altLang="zh-CN" b="1" dirty="0" smtClean="0">
              <a:solidFill>
                <a:srgbClr val="33CC33"/>
              </a:solidFill>
              <a:latin typeface="+mj-lt"/>
              <a:ea typeface="+mj-ea"/>
            </a:endParaRPr>
          </a:p>
          <a:p>
            <a:pPr marL="274320" indent="-274320" eaLnBrk="1" fontAlgn="auto" hangingPunct="1">
              <a:spcBef>
                <a:spcPts val="0"/>
              </a:spcBef>
              <a:spcAft>
                <a:spcPts val="0"/>
              </a:spcAft>
              <a:buFont typeface="Wingdings 2"/>
              <a:buNone/>
              <a:defRPr/>
            </a:pPr>
            <a:r>
              <a:rPr lang="en-US" altLang="zh-CN" dirty="0" smtClean="0">
                <a:solidFill>
                  <a:srgbClr val="0066FF"/>
                </a:solidFill>
                <a:latin typeface="黑体" pitchFamily="2" charset="-122"/>
                <a:ea typeface="黑体" pitchFamily="2" charset="-122"/>
              </a:rPr>
              <a:t>2.</a:t>
            </a:r>
            <a:r>
              <a:rPr lang="zh-CN" altLang="en-US" dirty="0" smtClean="0">
                <a:solidFill>
                  <a:srgbClr val="0066FF"/>
                </a:solidFill>
                <a:latin typeface="黑体" pitchFamily="2" charset="-122"/>
                <a:ea typeface="黑体" pitchFamily="2" charset="-122"/>
              </a:rPr>
              <a:t>中国移动通信数据挖掘</a:t>
            </a:r>
            <a:endParaRPr lang="en-US" altLang="zh-CN" dirty="0" smtClean="0">
              <a:solidFill>
                <a:srgbClr val="0066FF"/>
              </a:solidFill>
              <a:latin typeface="黑体" pitchFamily="2" charset="-122"/>
              <a:ea typeface="黑体" pitchFamily="2" charset="-122"/>
            </a:endParaRPr>
          </a:p>
          <a:p>
            <a:pPr marL="274320" indent="-274320" eaLnBrk="1" fontAlgn="auto" hangingPunct="1">
              <a:spcBef>
                <a:spcPts val="0"/>
              </a:spcBef>
              <a:spcAft>
                <a:spcPts val="0"/>
              </a:spcAft>
              <a:buFont typeface="Wingdings 2"/>
              <a:buNone/>
              <a:defRPr/>
            </a:pPr>
            <a:r>
              <a:rPr lang="en-US" altLang="zh-CN" sz="2000" dirty="0" smtClean="0"/>
              <a:t>      China Mobile looks to data warehousing and mining of this data to extract insights</a:t>
            </a:r>
          </a:p>
          <a:p>
            <a:pPr marL="274320" indent="-274320" eaLnBrk="1" fontAlgn="auto" hangingPunct="1">
              <a:spcBef>
                <a:spcPts val="0"/>
              </a:spcBef>
              <a:spcAft>
                <a:spcPts val="0"/>
              </a:spcAft>
              <a:buFont typeface="Wingdings 2"/>
              <a:buNone/>
              <a:defRPr/>
            </a:pPr>
            <a:r>
              <a:rPr lang="en-US" altLang="zh-CN" sz="2000" dirty="0" smtClean="0"/>
              <a:t>for improving marketing operations, network optimization, and service optimization.</a:t>
            </a:r>
          </a:p>
          <a:p>
            <a:pPr marL="274320" indent="-274320" eaLnBrk="1" fontAlgn="auto" hangingPunct="1">
              <a:spcBef>
                <a:spcPts val="0"/>
              </a:spcBef>
              <a:spcAft>
                <a:spcPts val="0"/>
              </a:spcAft>
              <a:buFont typeface="Wingdings 2"/>
              <a:buNone/>
              <a:defRPr/>
            </a:pPr>
            <a:r>
              <a:rPr lang="en-US" altLang="zh-CN" sz="2000" dirty="0" smtClean="0"/>
              <a:t>Some typical applications include</a:t>
            </a:r>
          </a:p>
          <a:p>
            <a:pPr marL="548640" lvl="1" eaLnBrk="1" fontAlgn="auto" hangingPunct="1">
              <a:spcBef>
                <a:spcPts val="0"/>
              </a:spcBef>
              <a:spcAft>
                <a:spcPts val="0"/>
              </a:spcAft>
              <a:buFont typeface="Wingdings 2"/>
              <a:buChar char=""/>
              <a:defRPr/>
            </a:pPr>
            <a:r>
              <a:rPr lang="en-US" altLang="zh-CN" sz="1800" dirty="0" smtClean="0"/>
              <a:t>Analyzing user behavior</a:t>
            </a:r>
          </a:p>
          <a:p>
            <a:pPr marL="548640" lvl="1" eaLnBrk="1" fontAlgn="auto" hangingPunct="1">
              <a:spcBef>
                <a:spcPts val="0"/>
              </a:spcBef>
              <a:spcAft>
                <a:spcPts val="0"/>
              </a:spcAft>
              <a:buFont typeface="Wingdings 2"/>
              <a:buChar char=""/>
              <a:defRPr/>
            </a:pPr>
            <a:r>
              <a:rPr lang="en-US" altLang="zh-CN" sz="1800" dirty="0" smtClean="0"/>
              <a:t>Predicting customer churn</a:t>
            </a:r>
          </a:p>
          <a:p>
            <a:pPr marL="548640" lvl="1" eaLnBrk="1" fontAlgn="auto" hangingPunct="1">
              <a:spcBef>
                <a:spcPts val="0"/>
              </a:spcBef>
              <a:spcAft>
                <a:spcPts val="0"/>
              </a:spcAft>
              <a:buFont typeface="Wingdings 2"/>
              <a:buChar char=""/>
              <a:defRPr/>
            </a:pPr>
            <a:r>
              <a:rPr lang="en-US" altLang="zh-CN" sz="1800" dirty="0" smtClean="0"/>
              <a:t>Analyzing service association</a:t>
            </a:r>
          </a:p>
          <a:p>
            <a:pPr marL="548640" lvl="1" eaLnBrk="1" fontAlgn="auto" hangingPunct="1">
              <a:spcBef>
                <a:spcPts val="0"/>
              </a:spcBef>
              <a:spcAft>
                <a:spcPts val="0"/>
              </a:spcAft>
              <a:buFont typeface="Wingdings 2"/>
              <a:buChar char=""/>
              <a:defRPr/>
            </a:pPr>
            <a:r>
              <a:rPr lang="en-US" altLang="zh-CN" sz="1800" dirty="0" smtClean="0"/>
              <a:t>Analyzing network quality of service (QOS)</a:t>
            </a:r>
          </a:p>
          <a:p>
            <a:pPr marL="548640" lvl="1" eaLnBrk="1" fontAlgn="auto" hangingPunct="1">
              <a:spcBef>
                <a:spcPts val="0"/>
              </a:spcBef>
              <a:spcAft>
                <a:spcPts val="0"/>
              </a:spcAft>
              <a:buFont typeface="Wingdings 2"/>
              <a:buChar char=""/>
              <a:defRPr/>
            </a:pPr>
            <a:r>
              <a:rPr lang="en-US" altLang="zh-CN" sz="1800" dirty="0" smtClean="0"/>
              <a:t>Analyzing signaling data</a:t>
            </a:r>
          </a:p>
          <a:p>
            <a:pPr marL="548640" lvl="1" eaLnBrk="1" fontAlgn="auto" hangingPunct="1">
              <a:spcBef>
                <a:spcPts val="0"/>
              </a:spcBef>
              <a:spcAft>
                <a:spcPts val="0"/>
              </a:spcAft>
              <a:buFont typeface="Wingdings 2"/>
              <a:buChar char=""/>
              <a:defRPr/>
            </a:pPr>
            <a:r>
              <a:rPr lang="en-US" altLang="zh-CN" sz="1800" dirty="0" smtClean="0"/>
              <a:t>Filtering</a:t>
            </a:r>
          </a:p>
          <a:p>
            <a:pPr marL="274320" indent="-274320" eaLnBrk="1" fontAlgn="auto" hangingPunct="1">
              <a:spcBef>
                <a:spcPts val="0"/>
              </a:spcBef>
              <a:spcAft>
                <a:spcPts val="600"/>
              </a:spcAft>
              <a:buFont typeface="Wingdings 2"/>
              <a:buChar char=""/>
              <a:defRPr/>
            </a:pPr>
            <a:r>
              <a:rPr lang="zh-CN" altLang="en-US" sz="2000" dirty="0" smtClean="0">
                <a:latin typeface="黑体" pitchFamily="2" charset="-122"/>
                <a:ea typeface="黑体" pitchFamily="2" charset="-122"/>
              </a:rPr>
              <a:t>原来使用由著名供应商提供的专用的商业数据挖掘系统，但该系统的单服务器构架严重限制了大数据量挖掘处理。</a:t>
            </a:r>
            <a:endParaRPr lang="en-US" altLang="zh-CN" sz="2000" dirty="0" smtClean="0">
              <a:latin typeface="黑体" pitchFamily="2" charset="-122"/>
              <a:ea typeface="黑体" pitchFamily="2" charset="-122"/>
            </a:endParaRPr>
          </a:p>
          <a:p>
            <a:pPr marL="274320" indent="-274320" eaLnBrk="1" fontAlgn="auto" hangingPunct="1">
              <a:spcBef>
                <a:spcPts val="0"/>
              </a:spcBef>
              <a:spcAft>
                <a:spcPts val="600"/>
              </a:spcAft>
              <a:buFont typeface="Wingdings 2"/>
              <a:buChar char=""/>
              <a:defRPr/>
            </a:pPr>
            <a:r>
              <a:rPr lang="zh-CN" altLang="en-US" sz="2000" dirty="0" smtClean="0">
                <a:latin typeface="黑体" pitchFamily="2" charset="-122"/>
                <a:ea typeface="黑体" pitchFamily="2" charset="-122"/>
              </a:rPr>
              <a:t>一个分支机构使用了</a:t>
            </a:r>
            <a:r>
              <a:rPr lang="en-US" altLang="zh-CN" sz="2000" dirty="0" smtClean="0">
                <a:latin typeface="黑体" pitchFamily="2" charset="-122"/>
                <a:ea typeface="黑体" pitchFamily="2" charset="-122"/>
              </a:rPr>
              <a:t>8 </a:t>
            </a:r>
            <a:r>
              <a:rPr lang="zh-CN" altLang="en-US" sz="2000" dirty="0" smtClean="0">
                <a:latin typeface="黑体" pitchFamily="2" charset="-122"/>
                <a:ea typeface="黑体" pitchFamily="2" charset="-122"/>
              </a:rPr>
              <a:t>核、</a:t>
            </a:r>
            <a:r>
              <a:rPr lang="en-US" altLang="zh-CN" sz="2000" dirty="0" smtClean="0">
                <a:latin typeface="黑体" pitchFamily="2" charset="-122"/>
                <a:ea typeface="黑体" pitchFamily="2" charset="-122"/>
              </a:rPr>
              <a:t>32 GB </a:t>
            </a:r>
            <a:r>
              <a:rPr lang="zh-CN" altLang="en-US" sz="2000" dirty="0" smtClean="0">
                <a:latin typeface="黑体" pitchFamily="2" charset="-122"/>
                <a:ea typeface="黑体" pitchFamily="2" charset="-122"/>
              </a:rPr>
              <a:t>内存、一个磁盘阵列的</a:t>
            </a:r>
            <a:r>
              <a:rPr lang="en-US" altLang="zh-CN" sz="2000" dirty="0" smtClean="0">
                <a:latin typeface="黑体" pitchFamily="2" charset="-122"/>
                <a:ea typeface="黑体" pitchFamily="2" charset="-122"/>
              </a:rPr>
              <a:t>Unix</a:t>
            </a:r>
            <a:r>
              <a:rPr lang="zh-CN" altLang="en-US" sz="2000" dirty="0" smtClean="0">
                <a:latin typeface="黑体" pitchFamily="2" charset="-122"/>
                <a:ea typeface="黑体" pitchFamily="2" charset="-122"/>
              </a:rPr>
              <a:t>服务器，但仅能处理</a:t>
            </a:r>
            <a:r>
              <a:rPr lang="en-US" altLang="zh-CN" sz="2000" dirty="0" smtClean="0">
                <a:latin typeface="黑体" pitchFamily="2" charset="-122"/>
                <a:ea typeface="黑体" pitchFamily="2" charset="-122"/>
              </a:rPr>
              <a:t>1.4</a:t>
            </a:r>
            <a:r>
              <a:rPr lang="zh-CN" altLang="en-US" sz="2000" dirty="0" smtClean="0">
                <a:latin typeface="黑体" pitchFamily="2" charset="-122"/>
                <a:ea typeface="黑体" pitchFamily="2" charset="-122"/>
              </a:rPr>
              <a:t>百万个用户的行为数据，或者仅仅本分支机构</a:t>
            </a:r>
            <a:r>
              <a:rPr lang="en-US" altLang="zh-CN" sz="2000" dirty="0" smtClean="0">
                <a:latin typeface="黑体" pitchFamily="2" charset="-122"/>
                <a:ea typeface="黑体" pitchFamily="2" charset="-122"/>
              </a:rPr>
              <a:t>10%</a:t>
            </a:r>
            <a:r>
              <a:rPr lang="zh-CN" altLang="en-US" sz="2000" dirty="0" smtClean="0">
                <a:latin typeface="黑体" pitchFamily="2" charset="-122"/>
                <a:ea typeface="黑体" pitchFamily="2" charset="-122"/>
              </a:rPr>
              <a:t>的用户数据</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而且处理时间很长</a:t>
            </a:r>
            <a:endParaRPr lang="en-US" altLang="zh-CN" sz="2000" b="1" dirty="0" smtClean="0">
              <a:solidFill>
                <a:srgbClr val="00B050"/>
              </a:solidFill>
              <a:latin typeface="黑体" pitchFamily="2" charset="-122"/>
              <a:ea typeface="黑体" pitchFamily="2" charset="-122"/>
            </a:endParaRPr>
          </a:p>
        </p:txBody>
      </p:sp>
      <p:sp>
        <p:nvSpPr>
          <p:cNvPr id="23" name="Title 1"/>
          <p:cNvSpPr txBox="1">
            <a:spLocks/>
          </p:cNvSpPr>
          <p:nvPr/>
        </p:nvSpPr>
        <p:spPr>
          <a:xfrm>
            <a:off x="975145" y="265276"/>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31788" y="828675"/>
            <a:ext cx="8488362" cy="5913438"/>
          </a:xfrm>
        </p:spPr>
        <p:txBody>
          <a:bodyPr>
            <a:noAutofit/>
          </a:bodyPr>
          <a:lstStyle/>
          <a:p>
            <a:pPr marL="274320" indent="-274320" eaLnBrk="1" fontAlgn="auto" hangingPunct="1">
              <a:spcBef>
                <a:spcPts val="0"/>
              </a:spcBef>
              <a:spcAft>
                <a:spcPts val="0"/>
              </a:spcAft>
              <a:buFont typeface="Wingdings 2"/>
              <a:buNone/>
              <a:defRPr/>
            </a:pPr>
            <a:r>
              <a:rPr lang="en-US" altLang="zh-CN" b="1" dirty="0" err="1" smtClean="0">
                <a:solidFill>
                  <a:srgbClr val="33CC33"/>
                </a:solidFill>
                <a:latin typeface="+mj-lt"/>
                <a:ea typeface="+mj-ea"/>
              </a:rPr>
              <a:t>MapReduce</a:t>
            </a:r>
            <a:r>
              <a:rPr lang="zh-CN" altLang="en-US" b="1" dirty="0" smtClean="0">
                <a:solidFill>
                  <a:srgbClr val="33CC33"/>
                </a:solidFill>
                <a:latin typeface="+mj-lt"/>
                <a:ea typeface="+mj-ea"/>
              </a:rPr>
              <a:t>应用案例</a:t>
            </a:r>
            <a:endParaRPr lang="en-US" altLang="zh-CN" b="1" dirty="0" smtClean="0">
              <a:solidFill>
                <a:srgbClr val="33CC33"/>
              </a:solidFill>
              <a:latin typeface="+mj-lt"/>
              <a:ea typeface="+mj-ea"/>
            </a:endParaRPr>
          </a:p>
          <a:p>
            <a:pPr marL="274320" indent="-274320" eaLnBrk="1" fontAlgn="auto" hangingPunct="1">
              <a:spcBef>
                <a:spcPts val="0"/>
              </a:spcBef>
              <a:spcAft>
                <a:spcPts val="0"/>
              </a:spcAft>
              <a:buFont typeface="Wingdings 2"/>
              <a:buNone/>
              <a:defRPr/>
            </a:pPr>
            <a:r>
              <a:rPr lang="en-US" altLang="zh-CN" dirty="0" smtClean="0">
                <a:solidFill>
                  <a:srgbClr val="0066FF"/>
                </a:solidFill>
                <a:latin typeface="黑体" pitchFamily="2" charset="-122"/>
                <a:ea typeface="黑体" pitchFamily="2" charset="-122"/>
              </a:rPr>
              <a:t>2.</a:t>
            </a:r>
            <a:r>
              <a:rPr lang="zh-CN" altLang="en-US" dirty="0" smtClean="0">
                <a:solidFill>
                  <a:srgbClr val="0066FF"/>
                </a:solidFill>
                <a:latin typeface="黑体" pitchFamily="2" charset="-122"/>
                <a:ea typeface="黑体" pitchFamily="2" charset="-122"/>
              </a:rPr>
              <a:t>中国移动通信数据挖掘</a:t>
            </a:r>
            <a:endParaRPr lang="en-US" altLang="zh-CN" dirty="0" smtClean="0">
              <a:solidFill>
                <a:srgbClr val="0066FF"/>
              </a:solidFill>
              <a:latin typeface="黑体" pitchFamily="2" charset="-122"/>
              <a:ea typeface="黑体" pitchFamily="2" charset="-122"/>
            </a:endParaRPr>
          </a:p>
          <a:p>
            <a:pPr marL="274320" indent="-274320" eaLnBrk="1" fontAlgn="auto" hangingPunct="1">
              <a:spcBef>
                <a:spcPts val="0"/>
              </a:spcBef>
              <a:spcAft>
                <a:spcPts val="0"/>
              </a:spcAft>
              <a:buFont typeface="Wingdings 2"/>
              <a:buNone/>
              <a:defRPr/>
            </a:pPr>
            <a:r>
              <a:rPr lang="en-US" altLang="zh-CN" sz="2000" dirty="0" smtClean="0"/>
              <a:t>      </a:t>
            </a:r>
            <a:r>
              <a:rPr lang="zh-CN" altLang="en-US" sz="2000" dirty="0" smtClean="0"/>
              <a:t>然后他们决定基于</a:t>
            </a:r>
            <a:r>
              <a:rPr lang="en-US" altLang="zh-CN" sz="2000" dirty="0" err="1" smtClean="0"/>
              <a:t>Hadoop</a:t>
            </a:r>
            <a:r>
              <a:rPr lang="zh-CN" altLang="en-US" sz="2000" dirty="0" smtClean="0"/>
              <a:t>重新做一个数据挖掘系统</a:t>
            </a:r>
            <a:endParaRPr lang="en-US" altLang="zh-CN" sz="2000" dirty="0" smtClean="0"/>
          </a:p>
          <a:p>
            <a:pPr marL="274320" indent="-274320" eaLnBrk="1" fontAlgn="auto" hangingPunct="1">
              <a:spcBef>
                <a:spcPts val="580"/>
              </a:spcBef>
              <a:spcAft>
                <a:spcPts val="0"/>
              </a:spcAft>
              <a:buFont typeface="Wingdings 2"/>
              <a:buChar char=""/>
              <a:defRPr/>
            </a:pPr>
            <a:r>
              <a:rPr lang="en-US" altLang="zh-CN" sz="1600" dirty="0" err="1" smtClean="0">
                <a:latin typeface="+mj-lt"/>
              </a:rPr>
              <a:t>Datanode</a:t>
            </a:r>
            <a:r>
              <a:rPr lang="en-US" altLang="zh-CN" sz="1600" dirty="0" smtClean="0">
                <a:latin typeface="+mj-lt"/>
              </a:rPr>
              <a:t>/</a:t>
            </a:r>
            <a:r>
              <a:rPr lang="en-US" altLang="zh-CN" sz="1600" dirty="0" err="1" smtClean="0">
                <a:latin typeface="+mj-lt"/>
              </a:rPr>
              <a:t>TaskTracker</a:t>
            </a:r>
            <a:r>
              <a:rPr lang="en-US" altLang="zh-CN" sz="1600" dirty="0" smtClean="0">
                <a:latin typeface="+mj-lt"/>
              </a:rPr>
              <a:t> —</a:t>
            </a:r>
            <a:r>
              <a:rPr lang="zh-CN" altLang="en-US" sz="1600" dirty="0" smtClean="0">
                <a:latin typeface="+mj-lt"/>
              </a:rPr>
              <a:t>单路</a:t>
            </a:r>
            <a:r>
              <a:rPr lang="en-US" altLang="zh-CN" sz="1600" dirty="0" smtClean="0">
                <a:latin typeface="+mj-lt"/>
              </a:rPr>
              <a:t> 4</a:t>
            </a:r>
            <a:r>
              <a:rPr lang="zh-CN" altLang="en-US" sz="1600" dirty="0" smtClean="0">
                <a:latin typeface="+mj-lt"/>
              </a:rPr>
              <a:t>核</a:t>
            </a:r>
            <a:r>
              <a:rPr lang="en-US" altLang="zh-CN" sz="1600" dirty="0" smtClean="0">
                <a:latin typeface="+mj-lt"/>
              </a:rPr>
              <a:t> Xeon 2.5 GHz CPU, 8 GB RAM, 4 x 250 GB SATA disks</a:t>
            </a:r>
          </a:p>
          <a:p>
            <a:pPr marL="274320" indent="-274320" eaLnBrk="1" fontAlgn="auto" hangingPunct="1">
              <a:spcBef>
                <a:spcPts val="580"/>
              </a:spcBef>
              <a:spcAft>
                <a:spcPts val="0"/>
              </a:spcAft>
              <a:buFont typeface="Wingdings 2"/>
              <a:buChar char=""/>
              <a:defRPr/>
            </a:pPr>
            <a:r>
              <a:rPr lang="en-US" altLang="zh-CN" sz="1600" dirty="0" err="1" smtClean="0">
                <a:latin typeface="+mj-lt"/>
              </a:rPr>
              <a:t>Namenode</a:t>
            </a:r>
            <a:r>
              <a:rPr lang="en-US" altLang="zh-CN" sz="1600" dirty="0" smtClean="0">
                <a:latin typeface="+mj-lt"/>
              </a:rPr>
              <a:t>/</a:t>
            </a:r>
            <a:r>
              <a:rPr lang="en-US" altLang="zh-CN" sz="1600" dirty="0" err="1" smtClean="0">
                <a:latin typeface="+mj-lt"/>
              </a:rPr>
              <a:t>JobTracker</a:t>
            </a:r>
            <a:r>
              <a:rPr lang="en-US" altLang="zh-CN" sz="1600" dirty="0" smtClean="0">
                <a:latin typeface="+mj-lt"/>
              </a:rPr>
              <a:t> —</a:t>
            </a:r>
            <a:r>
              <a:rPr lang="zh-CN" altLang="en-US" sz="1600" dirty="0" smtClean="0">
                <a:latin typeface="+mj-lt"/>
              </a:rPr>
              <a:t>双路</a:t>
            </a:r>
            <a:r>
              <a:rPr lang="en-US" altLang="zh-CN" sz="1600" dirty="0" smtClean="0">
                <a:latin typeface="+mj-lt"/>
              </a:rPr>
              <a:t> 2</a:t>
            </a:r>
            <a:r>
              <a:rPr lang="zh-CN" altLang="en-US" sz="1600" dirty="0" smtClean="0">
                <a:latin typeface="+mj-lt"/>
              </a:rPr>
              <a:t>核</a:t>
            </a:r>
            <a:r>
              <a:rPr lang="en-US" altLang="zh-CN" sz="1600" dirty="0" smtClean="0">
                <a:latin typeface="+mj-lt"/>
              </a:rPr>
              <a:t> AMD </a:t>
            </a:r>
            <a:r>
              <a:rPr lang="en-US" altLang="zh-CN" sz="1600" dirty="0" err="1" smtClean="0">
                <a:latin typeface="+mj-lt"/>
              </a:rPr>
              <a:t>Opteron</a:t>
            </a:r>
            <a:r>
              <a:rPr lang="en-US" altLang="zh-CN" sz="1600" dirty="0" smtClean="0">
                <a:latin typeface="+mj-lt"/>
              </a:rPr>
              <a:t> 2.6 GHz CPU, 16 GB RAM, </a:t>
            </a:r>
            <a:r>
              <a:rPr lang="sv-SE" altLang="zh-CN" sz="1600" dirty="0" smtClean="0">
                <a:latin typeface="+mj-lt"/>
              </a:rPr>
              <a:t>4 x 146 GB SAS</a:t>
            </a:r>
          </a:p>
          <a:p>
            <a:pPr marL="274320" indent="-274320" eaLnBrk="1" fontAlgn="auto" hangingPunct="1">
              <a:spcBef>
                <a:spcPts val="580"/>
              </a:spcBef>
              <a:spcAft>
                <a:spcPts val="0"/>
              </a:spcAft>
              <a:buFont typeface="Wingdings 2"/>
              <a:buChar char=""/>
              <a:defRPr/>
            </a:pPr>
            <a:endParaRPr lang="sv-SE" altLang="zh-CN" sz="2000" b="1" dirty="0" smtClean="0">
              <a:solidFill>
                <a:srgbClr val="00B050"/>
              </a:solidFill>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endParaRPr lang="en-US" altLang="zh-CN" sz="2000" b="1" dirty="0" smtClean="0">
              <a:solidFill>
                <a:srgbClr val="00B050"/>
              </a:solidFill>
              <a:latin typeface="黑体" pitchFamily="2" charset="-122"/>
              <a:ea typeface="黑体" pitchFamily="2" charset="-122"/>
            </a:endParaRPr>
          </a:p>
        </p:txBody>
      </p:sp>
      <p:sp>
        <p:nvSpPr>
          <p:cNvPr id="23" name="Title 1"/>
          <p:cNvSpPr txBox="1">
            <a:spLocks/>
          </p:cNvSpPr>
          <p:nvPr/>
        </p:nvSpPr>
        <p:spPr>
          <a:xfrm>
            <a:off x="975145" y="265276"/>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pic>
        <p:nvPicPr>
          <p:cNvPr id="27651" name="Picture 3"/>
          <p:cNvPicPr>
            <a:picLocks noChangeAspect="1" noChangeArrowheads="1"/>
          </p:cNvPicPr>
          <p:nvPr/>
        </p:nvPicPr>
        <p:blipFill>
          <a:blip r:embed="rId2"/>
          <a:srcRect/>
          <a:stretch>
            <a:fillRect/>
          </a:stretch>
        </p:blipFill>
        <p:spPr bwMode="auto">
          <a:xfrm>
            <a:off x="238125" y="3067050"/>
            <a:ext cx="5276850" cy="2714625"/>
          </a:xfrm>
          <a:prstGeom prst="rect">
            <a:avLst/>
          </a:prstGeom>
          <a:noFill/>
          <a:ln w="9525">
            <a:noFill/>
            <a:miter lim="800000"/>
            <a:headEnd/>
            <a:tailEnd/>
          </a:ln>
        </p:spPr>
      </p:pic>
      <p:pic>
        <p:nvPicPr>
          <p:cNvPr id="27652" name="Picture 4"/>
          <p:cNvPicPr>
            <a:picLocks noChangeAspect="1" noChangeArrowheads="1"/>
          </p:cNvPicPr>
          <p:nvPr/>
        </p:nvPicPr>
        <p:blipFill>
          <a:blip r:embed="rId3"/>
          <a:srcRect/>
          <a:stretch>
            <a:fillRect/>
          </a:stretch>
        </p:blipFill>
        <p:spPr bwMode="auto">
          <a:xfrm>
            <a:off x="5526088" y="3233738"/>
            <a:ext cx="3460750" cy="2344737"/>
          </a:xfrm>
          <a:prstGeom prst="rect">
            <a:avLst/>
          </a:prstGeom>
          <a:noFill/>
          <a:ln w="9525">
            <a:noFill/>
            <a:miter lim="800000"/>
            <a:headEnd/>
            <a:tailEnd/>
          </a:ln>
        </p:spPr>
      </p:pic>
      <p:sp>
        <p:nvSpPr>
          <p:cNvPr id="27653" name="TextBox 6"/>
          <p:cNvSpPr txBox="1">
            <a:spLocks noChangeArrowheads="1"/>
          </p:cNvSpPr>
          <p:nvPr/>
        </p:nvSpPr>
        <p:spPr bwMode="auto">
          <a:xfrm>
            <a:off x="1052513" y="6003925"/>
            <a:ext cx="3297237" cy="368300"/>
          </a:xfrm>
          <a:prstGeom prst="rect">
            <a:avLst/>
          </a:prstGeom>
          <a:noFill/>
          <a:ln w="9525">
            <a:noFill/>
            <a:miter lim="800000"/>
            <a:headEnd/>
            <a:tailEnd/>
          </a:ln>
        </p:spPr>
        <p:txBody>
          <a:bodyPr>
            <a:spAutoFit/>
          </a:bodyPr>
          <a:lstStyle/>
          <a:p>
            <a:pPr algn="ctr"/>
            <a:r>
              <a:rPr lang="zh-CN" altLang="en-US">
                <a:solidFill>
                  <a:srgbClr val="0066FF"/>
                </a:solidFill>
                <a:latin typeface="黑体" pitchFamily="49" charset="-122"/>
                <a:ea typeface="黑体" pitchFamily="49" charset="-122"/>
              </a:rPr>
              <a:t>价格比较</a:t>
            </a:r>
          </a:p>
        </p:txBody>
      </p:sp>
      <p:sp>
        <p:nvSpPr>
          <p:cNvPr id="27654" name="TextBox 7"/>
          <p:cNvSpPr txBox="1">
            <a:spLocks noChangeArrowheads="1"/>
          </p:cNvSpPr>
          <p:nvPr/>
        </p:nvSpPr>
        <p:spPr bwMode="auto">
          <a:xfrm>
            <a:off x="5573713" y="5924550"/>
            <a:ext cx="3297237" cy="369888"/>
          </a:xfrm>
          <a:prstGeom prst="rect">
            <a:avLst/>
          </a:prstGeom>
          <a:noFill/>
          <a:ln w="9525">
            <a:noFill/>
            <a:miter lim="800000"/>
            <a:headEnd/>
            <a:tailEnd/>
          </a:ln>
        </p:spPr>
        <p:txBody>
          <a:bodyPr>
            <a:spAutoFit/>
          </a:bodyPr>
          <a:lstStyle/>
          <a:p>
            <a:pPr algn="ctr"/>
            <a:r>
              <a:rPr lang="en-US" altLang="zh-CN">
                <a:solidFill>
                  <a:srgbClr val="0066FF"/>
                </a:solidFill>
                <a:latin typeface="黑体" pitchFamily="49" charset="-122"/>
                <a:ea typeface="黑体" pitchFamily="49" charset="-122"/>
              </a:rPr>
              <a:t>10</a:t>
            </a:r>
            <a:r>
              <a:rPr lang="zh-CN" altLang="en-US">
                <a:solidFill>
                  <a:srgbClr val="0066FF"/>
                </a:solidFill>
                <a:latin typeface="黑体" pitchFamily="49" charset="-122"/>
                <a:ea typeface="黑体" pitchFamily="49" charset="-122"/>
              </a:rPr>
              <a:t>倍数据时的速度比较</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31788" y="828675"/>
            <a:ext cx="8488362" cy="5913438"/>
          </a:xfrm>
        </p:spPr>
        <p:txBody>
          <a:bodyPr>
            <a:noAutofit/>
          </a:bodyPr>
          <a:lstStyle/>
          <a:p>
            <a:pPr marL="274320" indent="-274320" eaLnBrk="1" fontAlgn="auto" hangingPunct="1">
              <a:spcBef>
                <a:spcPts val="0"/>
              </a:spcBef>
              <a:spcAft>
                <a:spcPts val="0"/>
              </a:spcAft>
              <a:buFont typeface="Wingdings 2"/>
              <a:buNone/>
              <a:defRPr/>
            </a:pPr>
            <a:r>
              <a:rPr lang="en-US" altLang="zh-CN" b="1" dirty="0" err="1" smtClean="0">
                <a:solidFill>
                  <a:srgbClr val="33CC33"/>
                </a:solidFill>
                <a:latin typeface="+mj-lt"/>
                <a:ea typeface="+mj-ea"/>
              </a:rPr>
              <a:t>MapReduce</a:t>
            </a:r>
            <a:r>
              <a:rPr lang="zh-CN" altLang="en-US" b="1" dirty="0" smtClean="0">
                <a:solidFill>
                  <a:srgbClr val="33CC33"/>
                </a:solidFill>
                <a:latin typeface="+mj-lt"/>
                <a:ea typeface="+mj-ea"/>
              </a:rPr>
              <a:t>应用案例</a:t>
            </a:r>
            <a:endParaRPr lang="en-US" altLang="zh-CN" b="1" dirty="0" smtClean="0">
              <a:solidFill>
                <a:srgbClr val="33CC33"/>
              </a:solidFill>
              <a:latin typeface="+mj-lt"/>
              <a:ea typeface="+mj-ea"/>
            </a:endParaRPr>
          </a:p>
          <a:p>
            <a:pPr marL="274320" indent="-274320" eaLnBrk="1" fontAlgn="auto" hangingPunct="1">
              <a:spcBef>
                <a:spcPts val="0"/>
              </a:spcBef>
              <a:spcAft>
                <a:spcPts val="0"/>
              </a:spcAft>
              <a:buFont typeface="Wingdings 2"/>
              <a:buNone/>
              <a:defRPr/>
            </a:pPr>
            <a:r>
              <a:rPr lang="en-US" altLang="zh-CN" dirty="0" smtClean="0">
                <a:solidFill>
                  <a:srgbClr val="0066FF"/>
                </a:solidFill>
                <a:latin typeface="黑体" pitchFamily="2" charset="-122"/>
                <a:ea typeface="黑体" pitchFamily="2" charset="-122"/>
              </a:rPr>
              <a:t>3.</a:t>
            </a:r>
            <a:r>
              <a:rPr lang="en-US" altLang="zh-CN" dirty="0" smtClean="0">
                <a:solidFill>
                  <a:srgbClr val="0066FF"/>
                </a:solidFill>
                <a:latin typeface="+mj-lt"/>
                <a:ea typeface="黑体" pitchFamily="2" charset="-122"/>
              </a:rPr>
              <a:t>StambleUpon</a:t>
            </a:r>
            <a:r>
              <a:rPr lang="zh-CN" altLang="en-US" dirty="0" smtClean="0">
                <a:solidFill>
                  <a:srgbClr val="0066FF"/>
                </a:solidFill>
                <a:latin typeface="黑体" pitchFamily="2" charset="-122"/>
                <a:ea typeface="黑体" pitchFamily="2" charset="-122"/>
              </a:rPr>
              <a:t>最佳网站推荐</a:t>
            </a:r>
            <a:endParaRPr lang="en-US" altLang="zh-CN" dirty="0" smtClean="0">
              <a:solidFill>
                <a:srgbClr val="0066FF"/>
              </a:solidFill>
              <a:latin typeface="黑体" pitchFamily="2" charset="-122"/>
              <a:ea typeface="黑体" pitchFamily="2" charset="-122"/>
            </a:endParaRPr>
          </a:p>
          <a:p>
            <a:pPr marL="274320" indent="-274320" eaLnBrk="1" fontAlgn="auto" hangingPunct="1">
              <a:lnSpc>
                <a:spcPct val="90000"/>
              </a:lnSpc>
              <a:spcBef>
                <a:spcPts val="580"/>
              </a:spcBef>
              <a:spcAft>
                <a:spcPts val="0"/>
              </a:spcAft>
              <a:buFont typeface="Wingdings 2"/>
              <a:buChar char=""/>
              <a:defRPr/>
            </a:pPr>
            <a:r>
              <a:rPr lang="en-US" altLang="zh-CN" sz="1800" dirty="0" smtClean="0"/>
              <a:t>Using a combination of human opinions and machine learning to immediately deliver relevant content, </a:t>
            </a:r>
            <a:r>
              <a:rPr lang="en-US" altLang="zh-CN" sz="1800" dirty="0" err="1" smtClean="0"/>
              <a:t>StumbleUpon</a:t>
            </a:r>
            <a:r>
              <a:rPr lang="en-US" altLang="zh-CN" sz="1800" dirty="0" smtClean="0"/>
              <a:t> presents only websites that have been suggested by other like-minded </a:t>
            </a:r>
            <a:r>
              <a:rPr lang="en-US" altLang="zh-CN" sz="1800" dirty="0" err="1" smtClean="0"/>
              <a:t>Stumblers</a:t>
            </a:r>
            <a:r>
              <a:rPr lang="en-US" altLang="zh-CN" sz="1800" dirty="0" smtClean="0"/>
              <a:t> . Each time you click the Stumble button, you are presented with a high-quality website based on the collective opinions of other like-minded web surfers.</a:t>
            </a:r>
          </a:p>
          <a:p>
            <a:pPr marL="274320" indent="-274320" eaLnBrk="1" fontAlgn="auto" hangingPunct="1">
              <a:lnSpc>
                <a:spcPct val="90000"/>
              </a:lnSpc>
              <a:spcBef>
                <a:spcPts val="580"/>
              </a:spcBef>
              <a:spcAft>
                <a:spcPts val="0"/>
              </a:spcAft>
              <a:buFont typeface="Wingdings 2"/>
              <a:buChar char=""/>
              <a:defRPr/>
            </a:pPr>
            <a:r>
              <a:rPr lang="en-US" altLang="zh-CN" sz="1800" dirty="0" err="1" smtClean="0"/>
              <a:t>StumbleUpon</a:t>
            </a:r>
            <a:r>
              <a:rPr lang="en-US" altLang="zh-CN" sz="1800" dirty="0" smtClean="0"/>
              <a:t> uses ratings of “like” and “dislike” to form collaborative opinions on website quality.</a:t>
            </a:r>
          </a:p>
          <a:p>
            <a:pPr marL="274320" indent="-274320" eaLnBrk="1" fontAlgn="auto" hangingPunct="1">
              <a:lnSpc>
                <a:spcPct val="90000"/>
              </a:lnSpc>
              <a:spcBef>
                <a:spcPts val="580"/>
              </a:spcBef>
              <a:spcAft>
                <a:spcPts val="0"/>
              </a:spcAft>
              <a:buFont typeface="Wingdings 2"/>
              <a:buChar char=""/>
              <a:defRPr/>
            </a:pPr>
            <a:r>
              <a:rPr lang="en-US" altLang="zh-CN" sz="1800" dirty="0" err="1" smtClean="0"/>
              <a:t>Hadoop</a:t>
            </a:r>
            <a:r>
              <a:rPr lang="en-US" altLang="zh-CN" sz="1800" dirty="0" smtClean="0"/>
              <a:t> excels in this traditionally strong area for distributed processing: log-and-click collection combined with analysis. </a:t>
            </a:r>
            <a:r>
              <a:rPr lang="en-US" altLang="zh-CN" sz="1800" dirty="0" err="1" smtClean="0"/>
              <a:t>StumbleUpon</a:t>
            </a:r>
            <a:r>
              <a:rPr lang="en-US" altLang="zh-CN" sz="1800" dirty="0" smtClean="0"/>
              <a:t> harnesses this natural aptitude of </a:t>
            </a:r>
            <a:r>
              <a:rPr lang="en-US" altLang="zh-CN" sz="1800" dirty="0" err="1" smtClean="0"/>
              <a:t>Hadoop</a:t>
            </a:r>
            <a:r>
              <a:rPr lang="en-US" altLang="zh-CN" sz="1800" dirty="0" smtClean="0"/>
              <a:t> for a variety of analysis tasks, including Apache </a:t>
            </a:r>
            <a:r>
              <a:rPr lang="en-US" altLang="zh-CN" sz="1800" dirty="0" err="1" smtClean="0"/>
              <a:t>logfile</a:t>
            </a:r>
            <a:r>
              <a:rPr lang="en-US" altLang="zh-CN" sz="1800" dirty="0" smtClean="0"/>
              <a:t> collection and user-session analysis.</a:t>
            </a:r>
          </a:p>
          <a:p>
            <a:pPr marL="274320" indent="-274320" eaLnBrk="1" fontAlgn="auto" hangingPunct="1">
              <a:lnSpc>
                <a:spcPct val="90000"/>
              </a:lnSpc>
              <a:spcBef>
                <a:spcPts val="580"/>
              </a:spcBef>
              <a:spcAft>
                <a:spcPts val="0"/>
              </a:spcAft>
              <a:buFont typeface="Wingdings 2"/>
              <a:buChar char=""/>
              <a:defRPr/>
            </a:pPr>
            <a:r>
              <a:rPr lang="en-US" altLang="zh-CN" sz="1800" dirty="0" err="1" smtClean="0"/>
              <a:t>StumbleUpon</a:t>
            </a:r>
            <a:r>
              <a:rPr lang="en-US" altLang="zh-CN" sz="1800" dirty="0" smtClean="0"/>
              <a:t> uses Scribe to collect data </a:t>
            </a:r>
          </a:p>
          <a:p>
            <a:pPr marL="274320" indent="-274320" eaLnBrk="1" fontAlgn="auto" hangingPunct="1">
              <a:lnSpc>
                <a:spcPct val="90000"/>
              </a:lnSpc>
              <a:spcBef>
                <a:spcPts val="580"/>
              </a:spcBef>
              <a:spcAft>
                <a:spcPts val="0"/>
              </a:spcAft>
              <a:buFont typeface="Wingdings 2"/>
              <a:buNone/>
              <a:defRPr/>
            </a:pPr>
            <a:r>
              <a:rPr lang="en-US" altLang="zh-CN" sz="1800" dirty="0" smtClean="0"/>
              <a:t>     directly into HDFS where it’s reviewed </a:t>
            </a:r>
          </a:p>
          <a:p>
            <a:pPr marL="274320" indent="-274320" eaLnBrk="1" fontAlgn="auto" hangingPunct="1">
              <a:lnSpc>
                <a:spcPct val="90000"/>
              </a:lnSpc>
              <a:spcBef>
                <a:spcPts val="580"/>
              </a:spcBef>
              <a:spcAft>
                <a:spcPts val="0"/>
              </a:spcAft>
              <a:buFont typeface="Wingdings 2"/>
              <a:buNone/>
              <a:defRPr/>
            </a:pPr>
            <a:r>
              <a:rPr lang="en-US" altLang="zh-CN" sz="1800" dirty="0" smtClean="0"/>
              <a:t>     and processed by a number of systems. </a:t>
            </a:r>
          </a:p>
          <a:p>
            <a:pPr marL="274320" indent="-274320" eaLnBrk="1" fontAlgn="auto" hangingPunct="1">
              <a:lnSpc>
                <a:spcPct val="90000"/>
              </a:lnSpc>
              <a:spcBef>
                <a:spcPts val="580"/>
              </a:spcBef>
              <a:spcAft>
                <a:spcPts val="0"/>
              </a:spcAft>
              <a:buFont typeface="Wingdings 2"/>
              <a:buNone/>
              <a:defRPr/>
            </a:pPr>
            <a:r>
              <a:rPr lang="en-US" altLang="zh-CN" sz="1800" dirty="0" smtClean="0"/>
              <a:t>     A combination of Cascading and plain </a:t>
            </a:r>
          </a:p>
          <a:p>
            <a:pPr marL="274320" indent="-274320" eaLnBrk="1" fontAlgn="auto" hangingPunct="1">
              <a:lnSpc>
                <a:spcPct val="90000"/>
              </a:lnSpc>
              <a:spcBef>
                <a:spcPts val="580"/>
              </a:spcBef>
              <a:spcAft>
                <a:spcPts val="0"/>
              </a:spcAft>
              <a:buFont typeface="Wingdings 2"/>
              <a:buNone/>
              <a:defRPr/>
            </a:pPr>
            <a:r>
              <a:rPr lang="en-US" altLang="zh-CN" sz="1800" dirty="0" smtClean="0"/>
              <a:t>    </a:t>
            </a:r>
            <a:r>
              <a:rPr lang="en-US" altLang="zh-CN" sz="1800" dirty="0" err="1" smtClean="0"/>
              <a:t>MapReducebased</a:t>
            </a:r>
            <a:r>
              <a:rPr lang="en-US" altLang="zh-CN" sz="1800" dirty="0" smtClean="0"/>
              <a:t> analysis jobs extract data</a:t>
            </a:r>
          </a:p>
          <a:p>
            <a:pPr marL="274320" indent="-274320" eaLnBrk="1" fontAlgn="auto" hangingPunct="1">
              <a:lnSpc>
                <a:spcPct val="90000"/>
              </a:lnSpc>
              <a:spcBef>
                <a:spcPts val="580"/>
              </a:spcBef>
              <a:spcAft>
                <a:spcPts val="0"/>
              </a:spcAft>
              <a:buFont typeface="Wingdings 2"/>
              <a:buNone/>
              <a:defRPr/>
            </a:pPr>
            <a:r>
              <a:rPr lang="en-US" altLang="zh-CN" sz="1800" dirty="0" smtClean="0"/>
              <a:t>    from the logs for vanilla statistics (such as </a:t>
            </a:r>
          </a:p>
          <a:p>
            <a:pPr marL="274320" indent="-274320" eaLnBrk="1" fontAlgn="auto" hangingPunct="1">
              <a:lnSpc>
                <a:spcPct val="90000"/>
              </a:lnSpc>
              <a:spcBef>
                <a:spcPts val="580"/>
              </a:spcBef>
              <a:spcAft>
                <a:spcPts val="0"/>
              </a:spcAft>
              <a:buFont typeface="Wingdings 2"/>
              <a:buNone/>
              <a:defRPr/>
            </a:pPr>
            <a:r>
              <a:rPr lang="en-US" altLang="zh-CN" sz="1800" dirty="0" smtClean="0"/>
              <a:t>    click counts)</a:t>
            </a:r>
            <a:endParaRPr lang="sv-SE" altLang="zh-CN" sz="1800" b="1" dirty="0" smtClean="0">
              <a:solidFill>
                <a:srgbClr val="00B050"/>
              </a:solidFill>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endParaRPr lang="en-US" altLang="zh-CN" sz="2000" b="1" dirty="0" smtClean="0">
              <a:solidFill>
                <a:srgbClr val="00B050"/>
              </a:solidFill>
              <a:latin typeface="黑体" pitchFamily="2" charset="-122"/>
              <a:ea typeface="黑体" pitchFamily="2" charset="-122"/>
            </a:endParaRPr>
          </a:p>
        </p:txBody>
      </p:sp>
      <p:sp>
        <p:nvSpPr>
          <p:cNvPr id="23" name="Title 1"/>
          <p:cNvSpPr txBox="1">
            <a:spLocks/>
          </p:cNvSpPr>
          <p:nvPr/>
        </p:nvSpPr>
        <p:spPr>
          <a:xfrm>
            <a:off x="975145" y="265276"/>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pic>
        <p:nvPicPr>
          <p:cNvPr id="28675" name="Picture 3"/>
          <p:cNvPicPr>
            <a:picLocks noChangeAspect="1" noChangeArrowheads="1"/>
          </p:cNvPicPr>
          <p:nvPr/>
        </p:nvPicPr>
        <p:blipFill>
          <a:blip r:embed="rId2"/>
          <a:srcRect l="4462"/>
          <a:stretch>
            <a:fillRect/>
          </a:stretch>
        </p:blipFill>
        <p:spPr bwMode="auto">
          <a:xfrm>
            <a:off x="4110038" y="4030663"/>
            <a:ext cx="4902200" cy="2592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74650" y="747713"/>
            <a:ext cx="8483600" cy="6110287"/>
          </a:xfrm>
          <a:prstGeom prst="rect">
            <a:avLst/>
          </a:prstGeom>
        </p:spPr>
        <p:txBody>
          <a:bodyPr>
            <a:normAutofit fontScale="62500" lnSpcReduction="20000"/>
          </a:bodyPr>
          <a:lstStyle/>
          <a:p>
            <a:pPr marL="274320" indent="-274320" fontAlgn="auto">
              <a:spcBef>
                <a:spcPts val="0"/>
              </a:spcBef>
              <a:spcAft>
                <a:spcPts val="0"/>
              </a:spcAft>
              <a:buClr>
                <a:schemeClr val="accent1"/>
              </a:buClr>
              <a:buSzPct val="85000"/>
              <a:defRPr/>
            </a:pPr>
            <a:r>
              <a:rPr lang="zh-CN" altLang="en-US" sz="4200" b="1" dirty="0">
                <a:solidFill>
                  <a:srgbClr val="33CC33"/>
                </a:solidFill>
                <a:latin typeface="+mj-lt"/>
                <a:ea typeface="+mj-ea"/>
              </a:rPr>
              <a:t>清华大学</a:t>
            </a:r>
            <a:r>
              <a:rPr lang="en-US" altLang="zh-CN" sz="4200" b="1" dirty="0" err="1">
                <a:solidFill>
                  <a:srgbClr val="33CC33"/>
                </a:solidFill>
                <a:latin typeface="+mj-lt"/>
                <a:ea typeface="+mj-ea"/>
              </a:rPr>
              <a:t>MapReduce</a:t>
            </a:r>
            <a:r>
              <a:rPr lang="zh-CN" altLang="en-US" sz="4200" b="1" dirty="0">
                <a:solidFill>
                  <a:srgbClr val="33CC33"/>
                </a:solidFill>
                <a:latin typeface="+mj-lt"/>
                <a:ea typeface="+mj-ea"/>
              </a:rPr>
              <a:t>课程学生自选设计项目</a:t>
            </a:r>
            <a:endParaRPr lang="en-US" altLang="zh-CN" sz="4200" b="1" dirty="0">
              <a:solidFill>
                <a:srgbClr val="33CC33"/>
              </a:solidFill>
              <a:latin typeface="+mj-lt"/>
              <a:ea typeface="+mj-ea"/>
            </a:endParaRPr>
          </a:p>
          <a:p>
            <a:pPr marL="274320" indent="-274320" fontAlgn="auto">
              <a:spcBef>
                <a:spcPts val="580"/>
              </a:spcBef>
              <a:spcAft>
                <a:spcPts val="0"/>
              </a:spcAft>
              <a:buClr>
                <a:schemeClr val="accent1"/>
              </a:buClr>
              <a:buSzPct val="85000"/>
              <a:defRPr/>
            </a:pPr>
            <a:r>
              <a:rPr lang="en-US" altLang="zh-CN" sz="3800" dirty="0">
                <a:solidFill>
                  <a:srgbClr val="C00000"/>
                </a:solidFill>
                <a:latin typeface="黑体" pitchFamily="2" charset="-122"/>
                <a:ea typeface="黑体" pitchFamily="2" charset="-122"/>
              </a:rPr>
              <a:t>2007</a:t>
            </a:r>
            <a:r>
              <a:rPr lang="zh-CN" altLang="en-US" sz="3800" dirty="0">
                <a:solidFill>
                  <a:srgbClr val="C00000"/>
                </a:solidFill>
                <a:latin typeface="黑体" pitchFamily="2" charset="-122"/>
                <a:ea typeface="黑体" pitchFamily="2" charset="-122"/>
              </a:rPr>
              <a:t>年设计项目</a:t>
            </a:r>
            <a:endParaRPr lang="en-US" altLang="zh-CN" sz="3800" dirty="0">
              <a:solidFill>
                <a:srgbClr val="C00000"/>
              </a:solidFill>
              <a:latin typeface="黑体" pitchFamily="2" charset="-122"/>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3400" dirty="0">
                <a:latin typeface="黑体" pitchFamily="2" charset="-122"/>
                <a:ea typeface="黑体" pitchFamily="2" charset="-122"/>
              </a:rPr>
              <a:t>项目</a:t>
            </a:r>
            <a:r>
              <a:rPr lang="en-US" altLang="zh-CN" sz="3400" dirty="0">
                <a:latin typeface="黑体" pitchFamily="2" charset="-122"/>
                <a:ea typeface="黑体" pitchFamily="2" charset="-122"/>
              </a:rPr>
              <a:t>1</a:t>
            </a:r>
            <a:r>
              <a:rPr lang="zh-CN" altLang="en-US" sz="3400" dirty="0">
                <a:latin typeface="黑体" pitchFamily="2" charset="-122"/>
                <a:ea typeface="黑体" pitchFamily="2" charset="-122"/>
              </a:rPr>
              <a:t>：对</a:t>
            </a:r>
            <a:r>
              <a:rPr lang="en-US" altLang="zh-CN" sz="3400" dirty="0">
                <a:latin typeface="黑体" pitchFamily="2" charset="-122"/>
                <a:ea typeface="黑体" pitchFamily="2" charset="-122"/>
              </a:rPr>
              <a:t>Netflix</a:t>
            </a:r>
            <a:r>
              <a:rPr lang="zh-CN" altLang="en-US" sz="3400" dirty="0">
                <a:latin typeface="黑体" pitchFamily="2" charset="-122"/>
                <a:ea typeface="黑体" pitchFamily="2" charset="-122"/>
              </a:rPr>
              <a:t>数据进行处理，实现相应的矩阵算法</a:t>
            </a:r>
            <a:r>
              <a:rPr lang="en-US" altLang="zh-CN" sz="3400" dirty="0">
                <a:latin typeface="黑体" pitchFamily="2" charset="-122"/>
                <a:ea typeface="黑体" pitchFamily="2" charset="-122"/>
              </a:rPr>
              <a:t>SVD</a:t>
            </a:r>
            <a:r>
              <a:rPr lang="zh-CN" altLang="en-US" sz="3400" dirty="0">
                <a:latin typeface="黑体" pitchFamily="2" charset="-122"/>
                <a:ea typeface="黑体" pitchFamily="2" charset="-122"/>
              </a:rPr>
              <a:t>，使得从这个数据集中获得比较好的电影推荐结果。</a:t>
            </a:r>
          </a:p>
          <a:p>
            <a:pPr marL="274320" indent="-274320" fontAlgn="auto">
              <a:spcBef>
                <a:spcPts val="580"/>
              </a:spcBef>
              <a:spcAft>
                <a:spcPts val="0"/>
              </a:spcAft>
              <a:buClr>
                <a:schemeClr val="accent1"/>
              </a:buClr>
              <a:buSzPct val="85000"/>
              <a:buFont typeface="Wingdings 2"/>
              <a:buChar char=""/>
              <a:defRPr/>
            </a:pPr>
            <a:r>
              <a:rPr lang="zh-CN" altLang="en-US" sz="3400" dirty="0">
                <a:latin typeface="黑体" pitchFamily="2" charset="-122"/>
                <a:ea typeface="黑体" pitchFamily="2" charset="-122"/>
              </a:rPr>
              <a:t>项目</a:t>
            </a:r>
            <a:r>
              <a:rPr lang="en-US" altLang="zh-CN" sz="3400" dirty="0">
                <a:latin typeface="黑体" pitchFamily="2" charset="-122"/>
                <a:ea typeface="黑体" pitchFamily="2" charset="-122"/>
              </a:rPr>
              <a:t>2</a:t>
            </a:r>
            <a:r>
              <a:rPr lang="zh-CN" altLang="en-US" sz="3400" dirty="0">
                <a:latin typeface="黑体" pitchFamily="2" charset="-122"/>
                <a:ea typeface="黑体" pitchFamily="2" charset="-122"/>
              </a:rPr>
              <a:t>：通过对学校中各种不同角色的模拟以及他们之间的相互关系，可以用来模拟传染病在一个人群中的传播模式。</a:t>
            </a:r>
          </a:p>
          <a:p>
            <a:pPr marL="274320" indent="-274320" fontAlgn="auto">
              <a:spcBef>
                <a:spcPts val="580"/>
              </a:spcBef>
              <a:spcAft>
                <a:spcPts val="0"/>
              </a:spcAft>
              <a:buClr>
                <a:schemeClr val="accent1"/>
              </a:buClr>
              <a:buSzPct val="85000"/>
              <a:buFont typeface="Wingdings 2"/>
              <a:buChar char=""/>
              <a:defRPr/>
            </a:pPr>
            <a:r>
              <a:rPr lang="zh-CN" altLang="en-US" sz="3400" dirty="0">
                <a:latin typeface="黑体" pitchFamily="2" charset="-122"/>
                <a:ea typeface="黑体" pitchFamily="2" charset="-122"/>
              </a:rPr>
              <a:t>项目</a:t>
            </a:r>
            <a:r>
              <a:rPr lang="en-US" altLang="zh-CN" sz="3400" dirty="0">
                <a:latin typeface="黑体" pitchFamily="2" charset="-122"/>
                <a:ea typeface="黑体" pitchFamily="2" charset="-122"/>
              </a:rPr>
              <a:t>3</a:t>
            </a:r>
            <a:r>
              <a:rPr lang="zh-CN" altLang="en-US" sz="3400" dirty="0">
                <a:latin typeface="黑体" pitchFamily="2" charset="-122"/>
                <a:ea typeface="黑体" pitchFamily="2" charset="-122"/>
              </a:rPr>
              <a:t>：通过网络上的数据采集以及最后对采集到的数据进行后期处理，建立索引，对于用户采购</a:t>
            </a:r>
            <a:r>
              <a:rPr lang="en-US" altLang="zh-CN" sz="3400" dirty="0">
                <a:latin typeface="黑体" pitchFamily="2" charset="-122"/>
                <a:ea typeface="黑体" pitchFamily="2" charset="-122"/>
              </a:rPr>
              <a:t>IT</a:t>
            </a:r>
            <a:r>
              <a:rPr lang="zh-CN" altLang="en-US" sz="3400" dirty="0">
                <a:latin typeface="黑体" pitchFamily="2" charset="-122"/>
                <a:ea typeface="黑体" pitchFamily="2" charset="-122"/>
              </a:rPr>
              <a:t>产品，例如数码相机进行推荐，是一个垂直搜索的雏形。</a:t>
            </a:r>
          </a:p>
          <a:p>
            <a:pPr marL="274320" indent="-274320" fontAlgn="auto">
              <a:spcBef>
                <a:spcPts val="580"/>
              </a:spcBef>
              <a:spcAft>
                <a:spcPts val="0"/>
              </a:spcAft>
              <a:buClr>
                <a:schemeClr val="accent1"/>
              </a:buClr>
              <a:buSzPct val="85000"/>
              <a:buFont typeface="Wingdings 2"/>
              <a:buChar char=""/>
              <a:defRPr/>
            </a:pPr>
            <a:r>
              <a:rPr lang="zh-CN" altLang="en-US" sz="3400" dirty="0">
                <a:latin typeface="黑体" pitchFamily="2" charset="-122"/>
                <a:ea typeface="黑体" pitchFamily="2" charset="-122"/>
              </a:rPr>
              <a:t>项目</a:t>
            </a:r>
            <a:r>
              <a:rPr lang="en-US" altLang="zh-CN" sz="3400" dirty="0">
                <a:latin typeface="黑体" pitchFamily="2" charset="-122"/>
                <a:ea typeface="黑体" pitchFamily="2" charset="-122"/>
              </a:rPr>
              <a:t>4</a:t>
            </a:r>
            <a:r>
              <a:rPr lang="zh-CN" altLang="en-US" sz="3400" dirty="0">
                <a:latin typeface="黑体" pitchFamily="2" charset="-122"/>
                <a:ea typeface="黑体" pitchFamily="2" charset="-122"/>
              </a:rPr>
              <a:t>：</a:t>
            </a:r>
            <a:r>
              <a:rPr lang="en-US" altLang="zh-CN" sz="3400" dirty="0" err="1">
                <a:latin typeface="黑体" pitchFamily="2" charset="-122"/>
                <a:ea typeface="黑体" pitchFamily="2" charset="-122"/>
              </a:rPr>
              <a:t>NBody</a:t>
            </a:r>
            <a:r>
              <a:rPr lang="zh-CN" altLang="en-US" sz="3400" dirty="0">
                <a:latin typeface="黑体" pitchFamily="2" charset="-122"/>
                <a:ea typeface="黑体" pitchFamily="2" charset="-122"/>
              </a:rPr>
              <a:t>系统的模拟，即通过模拟多个小球或者数量众多节点的相互作用模型，用以研究行星的变化，气体的变化，布朗运动等。</a:t>
            </a:r>
          </a:p>
          <a:p>
            <a:pPr marL="274320" indent="-274320" fontAlgn="auto">
              <a:spcBef>
                <a:spcPts val="580"/>
              </a:spcBef>
              <a:spcAft>
                <a:spcPts val="0"/>
              </a:spcAft>
              <a:buClr>
                <a:schemeClr val="accent1"/>
              </a:buClr>
              <a:buSzPct val="85000"/>
              <a:buFont typeface="Wingdings 2"/>
              <a:buChar char=""/>
              <a:defRPr/>
            </a:pPr>
            <a:r>
              <a:rPr lang="zh-CN" altLang="en-US" sz="3400" dirty="0">
                <a:latin typeface="黑体" pitchFamily="2" charset="-122"/>
                <a:ea typeface="黑体" pitchFamily="2" charset="-122"/>
              </a:rPr>
              <a:t>项目</a:t>
            </a:r>
            <a:r>
              <a:rPr lang="en-US" altLang="zh-CN" sz="3400" dirty="0">
                <a:latin typeface="黑体" pitchFamily="2" charset="-122"/>
                <a:ea typeface="黑体" pitchFamily="2" charset="-122"/>
              </a:rPr>
              <a:t>5</a:t>
            </a:r>
            <a:r>
              <a:rPr lang="zh-CN" altLang="en-US" sz="3400" dirty="0">
                <a:latin typeface="黑体" pitchFamily="2" charset="-122"/>
                <a:ea typeface="黑体" pitchFamily="2" charset="-122"/>
              </a:rPr>
              <a:t>：统计气象预报，通过对某一个地区几十年的气象数据进行统计</a:t>
            </a:r>
            <a:r>
              <a:rPr lang="en-US" altLang="zh-CN" sz="3400" dirty="0">
                <a:latin typeface="黑体" pitchFamily="2" charset="-122"/>
                <a:ea typeface="黑体" pitchFamily="2" charset="-122"/>
              </a:rPr>
              <a:t>,</a:t>
            </a:r>
            <a:r>
              <a:rPr lang="zh-CN" altLang="en-US" sz="3400" dirty="0">
                <a:latin typeface="黑体" pitchFamily="2" charset="-122"/>
                <a:ea typeface="黑体" pitchFamily="2" charset="-122"/>
              </a:rPr>
              <a:t>用来对未来的数据进行预报</a:t>
            </a:r>
            <a:r>
              <a:rPr lang="en-US" altLang="zh-CN" sz="3400" dirty="0">
                <a:latin typeface="黑体" pitchFamily="2" charset="-122"/>
                <a:ea typeface="黑体" pitchFamily="2" charset="-122"/>
              </a:rPr>
              <a:t>,</a:t>
            </a:r>
            <a:r>
              <a:rPr lang="zh-CN" altLang="en-US" sz="3400" dirty="0">
                <a:latin typeface="黑体" pitchFamily="2" charset="-122"/>
                <a:ea typeface="黑体" pitchFamily="2" charset="-122"/>
              </a:rPr>
              <a:t>主要实现一个分布式的神经网络算法。</a:t>
            </a:r>
          </a:p>
          <a:p>
            <a:pPr marL="274320" indent="-274320" fontAlgn="auto">
              <a:spcBef>
                <a:spcPts val="580"/>
              </a:spcBef>
              <a:spcAft>
                <a:spcPts val="0"/>
              </a:spcAft>
              <a:buClr>
                <a:schemeClr val="accent1"/>
              </a:buClr>
              <a:buSzPct val="85000"/>
              <a:buFont typeface="Wingdings 2"/>
              <a:buChar char=""/>
              <a:defRPr/>
            </a:pPr>
            <a:r>
              <a:rPr lang="zh-CN" altLang="en-US" sz="3400" dirty="0">
                <a:latin typeface="黑体" pitchFamily="2" charset="-122"/>
                <a:ea typeface="黑体" pitchFamily="2" charset="-122"/>
              </a:rPr>
              <a:t>项目</a:t>
            </a:r>
            <a:r>
              <a:rPr lang="en-US" altLang="zh-CN" sz="3400" dirty="0">
                <a:latin typeface="黑体" pitchFamily="2" charset="-122"/>
                <a:ea typeface="黑体" pitchFamily="2" charset="-122"/>
              </a:rPr>
              <a:t>6</a:t>
            </a:r>
            <a:r>
              <a:rPr lang="zh-CN" altLang="en-US" sz="3400" dirty="0">
                <a:latin typeface="黑体" pitchFamily="2" charset="-122"/>
                <a:ea typeface="黑体" pitchFamily="2" charset="-122"/>
              </a:rPr>
              <a:t>：心电图数据处理，现有的心电图数据处理还停留在小规模的状态，大规模的心电图数据被大量浪费，本项目试图对大量的数据进行并行处理，从而能够利用长时间的心电图数据。</a:t>
            </a:r>
          </a:p>
          <a:p>
            <a:pPr marL="274320" indent="-274320" fontAlgn="auto">
              <a:spcBef>
                <a:spcPts val="580"/>
              </a:spcBef>
              <a:spcAft>
                <a:spcPts val="0"/>
              </a:spcAft>
              <a:buClr>
                <a:schemeClr val="accent1"/>
              </a:buClr>
              <a:buSzPct val="85000"/>
              <a:buFont typeface="Wingdings 2"/>
              <a:buChar char=""/>
              <a:defRPr/>
            </a:pPr>
            <a:r>
              <a:rPr lang="zh-CN" altLang="en-US" sz="3400" dirty="0">
                <a:latin typeface="黑体" pitchFamily="2" charset="-122"/>
                <a:ea typeface="黑体" pitchFamily="2" charset="-122"/>
              </a:rPr>
              <a:t>项目</a:t>
            </a:r>
            <a:r>
              <a:rPr lang="en-US" altLang="zh-CN" sz="3400" dirty="0">
                <a:latin typeface="黑体" pitchFamily="2" charset="-122"/>
                <a:ea typeface="黑体" pitchFamily="2" charset="-122"/>
              </a:rPr>
              <a:t>7</a:t>
            </a:r>
            <a:r>
              <a:rPr lang="zh-CN" altLang="en-US" sz="3400" dirty="0">
                <a:latin typeface="黑体" pitchFamily="2" charset="-122"/>
                <a:ea typeface="黑体" pitchFamily="2" charset="-122"/>
              </a:rPr>
              <a:t>：网络音乐的模式分类，由于网络上各种音乐数据非常的多，本项目则基于内容对音乐进行聚类和搜索。</a:t>
            </a:r>
          </a:p>
        </p:txBody>
      </p:sp>
      <p:sp>
        <p:nvSpPr>
          <p:cNvPr id="4" name="Title 1"/>
          <p:cNvSpPr txBox="1">
            <a:spLocks/>
          </p:cNvSpPr>
          <p:nvPr/>
        </p:nvSpPr>
        <p:spPr>
          <a:xfrm>
            <a:off x="1076745" y="228330"/>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346075" y="747713"/>
            <a:ext cx="8428038" cy="5883275"/>
          </a:xfrm>
        </p:spPr>
        <p:txBody>
          <a:bodyPr>
            <a:normAutofit fontScale="70000" lnSpcReduction="20000"/>
          </a:bodyPr>
          <a:lstStyle/>
          <a:p>
            <a:pPr marL="274320" indent="-274320" eaLnBrk="1" fontAlgn="auto" hangingPunct="1">
              <a:spcBef>
                <a:spcPts val="0"/>
              </a:spcBef>
              <a:spcAft>
                <a:spcPts val="0"/>
              </a:spcAft>
              <a:buFont typeface="Wingdings 2"/>
              <a:buNone/>
              <a:defRPr/>
            </a:pPr>
            <a:r>
              <a:rPr lang="zh-CN" altLang="en-US" sz="3700" b="1" dirty="0" smtClean="0">
                <a:solidFill>
                  <a:srgbClr val="33CC33"/>
                </a:solidFill>
                <a:latin typeface="+mj-lt"/>
                <a:ea typeface="+mj-ea"/>
              </a:rPr>
              <a:t>清华大学</a:t>
            </a:r>
            <a:r>
              <a:rPr lang="en-US" altLang="zh-CN" sz="3700" b="1" dirty="0" err="1" smtClean="0">
                <a:solidFill>
                  <a:srgbClr val="33CC33"/>
                </a:solidFill>
                <a:latin typeface="+mj-lt"/>
                <a:ea typeface="+mj-ea"/>
              </a:rPr>
              <a:t>MapReduce</a:t>
            </a:r>
            <a:r>
              <a:rPr lang="zh-CN" altLang="en-US" sz="3700" b="1" dirty="0" smtClean="0">
                <a:solidFill>
                  <a:srgbClr val="33CC33"/>
                </a:solidFill>
                <a:latin typeface="+mj-lt"/>
                <a:ea typeface="+mj-ea"/>
              </a:rPr>
              <a:t>课程学生自选设计项目</a:t>
            </a:r>
            <a:endParaRPr lang="en-US" altLang="zh-CN" sz="3700" b="1" dirty="0" smtClean="0">
              <a:solidFill>
                <a:srgbClr val="33CC33"/>
              </a:solidFill>
              <a:latin typeface="+mj-lt"/>
              <a:ea typeface="+mj-ea"/>
            </a:endParaRPr>
          </a:p>
          <a:p>
            <a:pPr marL="274320" indent="-274320" eaLnBrk="1" fontAlgn="auto" hangingPunct="1">
              <a:spcBef>
                <a:spcPts val="580"/>
              </a:spcBef>
              <a:spcAft>
                <a:spcPts val="0"/>
              </a:spcAft>
              <a:buFont typeface="Wingdings 2"/>
              <a:buNone/>
              <a:defRPr/>
            </a:pPr>
            <a:r>
              <a:rPr lang="en-US" altLang="zh-CN" sz="3400" dirty="0" smtClean="0">
                <a:solidFill>
                  <a:srgbClr val="C00000"/>
                </a:solidFill>
                <a:latin typeface="黑体" pitchFamily="2" charset="-122"/>
                <a:ea typeface="黑体" pitchFamily="2" charset="-122"/>
              </a:rPr>
              <a:t>2008</a:t>
            </a:r>
            <a:r>
              <a:rPr lang="zh-CN" altLang="en-US" sz="3400" dirty="0" smtClean="0">
                <a:solidFill>
                  <a:srgbClr val="C00000"/>
                </a:solidFill>
                <a:latin typeface="黑体" pitchFamily="2" charset="-122"/>
                <a:ea typeface="黑体" pitchFamily="2" charset="-122"/>
              </a:rPr>
              <a:t>年设计项目</a:t>
            </a:r>
            <a:endParaRPr lang="en-US" altLang="zh-CN" sz="3400" dirty="0" smtClean="0">
              <a:solidFill>
                <a:srgbClr val="C00000"/>
              </a:solidFill>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r>
              <a:rPr lang="zh-CN" altLang="en-US" sz="2900" dirty="0" smtClean="0">
                <a:latin typeface="黑体" pitchFamily="2" charset="-122"/>
                <a:ea typeface="黑体" pitchFamily="2" charset="-122"/>
              </a:rPr>
              <a:t>项目</a:t>
            </a:r>
            <a:r>
              <a:rPr lang="en-US" altLang="zh-CN" sz="2900" dirty="0" smtClean="0">
                <a:latin typeface="黑体" pitchFamily="2" charset="-122"/>
                <a:ea typeface="黑体" pitchFamily="2" charset="-122"/>
              </a:rPr>
              <a:t>1</a:t>
            </a:r>
            <a:r>
              <a:rPr lang="zh-CN" altLang="en-US" sz="2900" dirty="0" smtClean="0">
                <a:latin typeface="黑体" pitchFamily="2" charset="-122"/>
                <a:ea typeface="黑体" pitchFamily="2" charset="-122"/>
              </a:rPr>
              <a:t>：笔记本电脑信息的整合与搜索：从互联网上各大网站等信息来源获取各类笔记本产品的详细信息，对数据进行分类和索引，根据用户的查询需求提供产品推荐，为用户在购买笔记本时提供有针对性的推荐和查询服务。</a:t>
            </a:r>
          </a:p>
          <a:p>
            <a:pPr marL="274320" indent="-274320" eaLnBrk="1" fontAlgn="auto" hangingPunct="1">
              <a:spcBef>
                <a:spcPts val="580"/>
              </a:spcBef>
              <a:spcAft>
                <a:spcPts val="0"/>
              </a:spcAft>
              <a:buFont typeface="Wingdings 2"/>
              <a:buChar char=""/>
              <a:defRPr/>
            </a:pPr>
            <a:r>
              <a:rPr lang="zh-CN" altLang="en-US" sz="2900" dirty="0" smtClean="0">
                <a:latin typeface="黑体" pitchFamily="2" charset="-122"/>
                <a:ea typeface="黑体" pitchFamily="2" charset="-122"/>
              </a:rPr>
              <a:t>项目</a:t>
            </a:r>
            <a:r>
              <a:rPr lang="en-US" altLang="zh-CN" sz="2900" dirty="0" smtClean="0">
                <a:latin typeface="黑体" pitchFamily="2" charset="-122"/>
                <a:ea typeface="黑体" pitchFamily="2" charset="-122"/>
              </a:rPr>
              <a:t>2</a:t>
            </a:r>
            <a:r>
              <a:rPr lang="zh-CN" altLang="en-US" sz="2900" dirty="0" smtClean="0">
                <a:latin typeface="黑体" pitchFamily="2" charset="-122"/>
                <a:ea typeface="黑体" pitchFamily="2" charset="-122"/>
              </a:rPr>
              <a:t>：水木精华区的全文搜索：为水木精华区建立全文搜索引擎，以网络爬虫为开始，将数据保存到分布式文件系统中并建立索引，最后建立搜索引擎。</a:t>
            </a:r>
          </a:p>
          <a:p>
            <a:pPr marL="274320" indent="-274320" eaLnBrk="1" fontAlgn="auto" hangingPunct="1">
              <a:spcBef>
                <a:spcPts val="580"/>
              </a:spcBef>
              <a:spcAft>
                <a:spcPts val="0"/>
              </a:spcAft>
              <a:buFont typeface="Wingdings 2"/>
              <a:buChar char=""/>
              <a:defRPr/>
            </a:pPr>
            <a:r>
              <a:rPr lang="zh-CN" altLang="en-US" sz="2900" dirty="0" smtClean="0">
                <a:latin typeface="黑体" pitchFamily="2" charset="-122"/>
                <a:ea typeface="黑体" pitchFamily="2" charset="-122"/>
              </a:rPr>
              <a:t>项目</a:t>
            </a:r>
            <a:r>
              <a:rPr lang="en-US" altLang="zh-CN" sz="2900" dirty="0" smtClean="0">
                <a:latin typeface="黑体" pitchFamily="2" charset="-122"/>
                <a:ea typeface="黑体" pitchFamily="2" charset="-122"/>
              </a:rPr>
              <a:t>3</a:t>
            </a:r>
            <a:r>
              <a:rPr lang="zh-CN" altLang="en-US" sz="2900" dirty="0" smtClean="0">
                <a:latin typeface="黑体" pitchFamily="2" charset="-122"/>
                <a:ea typeface="黑体" pitchFamily="2" charset="-122"/>
              </a:rPr>
              <a:t>：网络新闻分类：从互联网上下载各类新闻，并通过机器学习算法建立新闻分类。主要实现一个基于朴素贝叶斯方法的分类器以及网页下载与索引程序。</a:t>
            </a:r>
          </a:p>
          <a:p>
            <a:pPr marL="274320" indent="-274320" eaLnBrk="1" fontAlgn="auto" hangingPunct="1">
              <a:spcBef>
                <a:spcPts val="580"/>
              </a:spcBef>
              <a:spcAft>
                <a:spcPts val="0"/>
              </a:spcAft>
              <a:buFont typeface="Wingdings 2"/>
              <a:buChar char=""/>
              <a:defRPr/>
            </a:pPr>
            <a:r>
              <a:rPr lang="zh-CN" altLang="en-US" sz="2900" dirty="0" smtClean="0">
                <a:latin typeface="黑体" pitchFamily="2" charset="-122"/>
                <a:ea typeface="黑体" pitchFamily="2" charset="-122"/>
              </a:rPr>
              <a:t>项目</a:t>
            </a:r>
            <a:r>
              <a:rPr lang="en-US" altLang="zh-CN" sz="2900" dirty="0" smtClean="0">
                <a:latin typeface="黑体" pitchFamily="2" charset="-122"/>
                <a:ea typeface="黑体" pitchFamily="2" charset="-122"/>
              </a:rPr>
              <a:t>4</a:t>
            </a:r>
            <a:r>
              <a:rPr lang="zh-CN" altLang="en-US" sz="2900" dirty="0" smtClean="0">
                <a:latin typeface="黑体" pitchFamily="2" charset="-122"/>
                <a:ea typeface="黑体" pitchFamily="2" charset="-122"/>
              </a:rPr>
              <a:t>：跨论坛热门信息检索：网络上有多个论坛的内容，本项目是为了在多个论坛的热点新闻之间建立联系，在构造搜索引擎的过程中，将论坛热门信息因素加入到检索排序中。</a:t>
            </a:r>
          </a:p>
          <a:p>
            <a:pPr marL="274320" indent="-274320" eaLnBrk="1" fontAlgn="auto" hangingPunct="1">
              <a:spcBef>
                <a:spcPts val="580"/>
              </a:spcBef>
              <a:spcAft>
                <a:spcPts val="0"/>
              </a:spcAft>
              <a:buFont typeface="Wingdings 2"/>
              <a:buChar char=""/>
              <a:defRPr/>
            </a:pPr>
            <a:r>
              <a:rPr lang="zh-CN" altLang="en-US" sz="2900" dirty="0" smtClean="0">
                <a:latin typeface="黑体" pitchFamily="2" charset="-122"/>
                <a:ea typeface="黑体" pitchFamily="2" charset="-122"/>
              </a:rPr>
              <a:t>项目</a:t>
            </a:r>
            <a:r>
              <a:rPr lang="en-US" altLang="zh-CN" sz="2900" dirty="0" smtClean="0">
                <a:latin typeface="黑体" pitchFamily="2" charset="-122"/>
                <a:ea typeface="黑体" pitchFamily="2" charset="-122"/>
              </a:rPr>
              <a:t>5</a:t>
            </a:r>
            <a:r>
              <a:rPr lang="zh-CN" altLang="en-US" sz="2900" dirty="0" smtClean="0">
                <a:latin typeface="黑体" pitchFamily="2" charset="-122"/>
                <a:ea typeface="黑体" pitchFamily="2" charset="-122"/>
              </a:rPr>
              <a:t>：煎饼大亨：本项目主题是实现一款模拟经营类游戏。使用</a:t>
            </a:r>
            <a:r>
              <a:rPr lang="en-US" altLang="zh-CN" sz="2900" dirty="0" err="1" smtClean="0">
                <a:latin typeface="黑体" pitchFamily="2" charset="-122"/>
                <a:ea typeface="黑体" pitchFamily="2" charset="-122"/>
              </a:rPr>
              <a:t>hadoop</a:t>
            </a:r>
            <a:r>
              <a:rPr lang="zh-CN" altLang="en-US" sz="2900" dirty="0" smtClean="0">
                <a:latin typeface="黑体" pitchFamily="2" charset="-122"/>
                <a:ea typeface="黑体" pitchFamily="2" charset="-122"/>
              </a:rPr>
              <a:t>大规模数据处理技术，对店铺、顾客进行模拟，并针对店铺信息等提供可供玩家设置的交互性，从而实现最简单的模拟经营效果。</a:t>
            </a:r>
          </a:p>
          <a:p>
            <a:pPr marL="274320" indent="-274320" eaLnBrk="1" fontAlgn="auto" hangingPunct="1">
              <a:spcBef>
                <a:spcPts val="580"/>
              </a:spcBef>
              <a:spcAft>
                <a:spcPts val="0"/>
              </a:spcAft>
              <a:buFont typeface="Wingdings 2"/>
              <a:buChar char=""/>
              <a:defRPr/>
            </a:pPr>
            <a:r>
              <a:rPr lang="zh-CN" altLang="en-US" sz="2900" dirty="0" smtClean="0">
                <a:latin typeface="黑体" pitchFamily="2" charset="-122"/>
                <a:ea typeface="黑体" pitchFamily="2" charset="-122"/>
              </a:rPr>
              <a:t>项目</a:t>
            </a:r>
            <a:r>
              <a:rPr lang="en-US" altLang="zh-CN" sz="2900" dirty="0" smtClean="0">
                <a:latin typeface="黑体" pitchFamily="2" charset="-122"/>
                <a:ea typeface="黑体" pitchFamily="2" charset="-122"/>
              </a:rPr>
              <a:t>6</a:t>
            </a:r>
            <a:r>
              <a:rPr lang="zh-CN" altLang="en-US" sz="2900" dirty="0" smtClean="0">
                <a:latin typeface="黑体" pitchFamily="2" charset="-122"/>
                <a:ea typeface="黑体" pitchFamily="2" charset="-122"/>
              </a:rPr>
              <a:t>：图片搜索引擎：实现了一个基本的图片搜索引擎的功能。根据关键字来查找互联网相关图片，返回图片缩略图，并给出文件名，文件大小，图片所在网页等信息。</a:t>
            </a:r>
          </a:p>
        </p:txBody>
      </p:sp>
      <p:sp>
        <p:nvSpPr>
          <p:cNvPr id="5" name="Title 1"/>
          <p:cNvSpPr txBox="1">
            <a:spLocks/>
          </p:cNvSpPr>
          <p:nvPr/>
        </p:nvSpPr>
        <p:spPr>
          <a:xfrm>
            <a:off x="1076745" y="228330"/>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863" y="746125"/>
            <a:ext cx="8516937" cy="5537200"/>
          </a:xfrm>
        </p:spPr>
        <p:txBody>
          <a:bodyPr>
            <a:normAutofit/>
          </a:bodyPr>
          <a:lstStyle/>
          <a:p>
            <a:pPr marL="274320" lvl="1" indent="-274320" eaLnBrk="1" fontAlgn="auto" hangingPunct="1">
              <a:spcBef>
                <a:spcPts val="580"/>
              </a:spcBef>
              <a:spcAft>
                <a:spcPts val="1200"/>
              </a:spcAft>
              <a:buClr>
                <a:schemeClr val="accent1"/>
              </a:buClr>
              <a:buFont typeface="Wingdings 2"/>
              <a:buNone/>
              <a:defRPr/>
            </a:pPr>
            <a:r>
              <a:rPr lang="zh-CN" altLang="en-US" sz="2600" b="1" dirty="0" smtClean="0">
                <a:solidFill>
                  <a:srgbClr val="33CC33"/>
                </a:solidFill>
                <a:latin typeface="+mj-ea"/>
                <a:ea typeface="+mj-ea"/>
              </a:rPr>
              <a:t>清华大学</a:t>
            </a:r>
            <a:r>
              <a:rPr lang="en-US" altLang="zh-CN" sz="2600" b="1" dirty="0" err="1" smtClean="0">
                <a:solidFill>
                  <a:srgbClr val="33CC33"/>
                </a:solidFill>
                <a:latin typeface="+mj-ea"/>
                <a:ea typeface="+mj-ea"/>
              </a:rPr>
              <a:t>MapReduce</a:t>
            </a:r>
            <a:r>
              <a:rPr lang="zh-CN" altLang="en-US" sz="2600" b="1" dirty="0" smtClean="0">
                <a:solidFill>
                  <a:srgbClr val="33CC33"/>
                </a:solidFill>
                <a:latin typeface="+mj-ea"/>
                <a:ea typeface="+mj-ea"/>
              </a:rPr>
              <a:t>课程学生自选设计项目</a:t>
            </a:r>
            <a:endParaRPr lang="en-US" altLang="zh-CN" sz="2600" b="1" dirty="0" smtClean="0">
              <a:solidFill>
                <a:srgbClr val="33CC33"/>
              </a:solidFill>
              <a:latin typeface="+mj-ea"/>
              <a:ea typeface="+mj-ea"/>
            </a:endParaRPr>
          </a:p>
          <a:p>
            <a:pPr marL="274320" lvl="1" indent="-274320" eaLnBrk="1" fontAlgn="auto" hangingPunct="1">
              <a:spcBef>
                <a:spcPts val="580"/>
              </a:spcBef>
              <a:spcAft>
                <a:spcPts val="1200"/>
              </a:spcAft>
              <a:buClr>
                <a:schemeClr val="accent1"/>
              </a:buClr>
              <a:buFont typeface="Wingdings 2"/>
              <a:buNone/>
              <a:defRPr/>
            </a:pPr>
            <a:r>
              <a:rPr lang="zh-CN" altLang="zh-CN" dirty="0" smtClean="0">
                <a:solidFill>
                  <a:srgbClr val="C00000"/>
                </a:solidFill>
                <a:latin typeface="黑体" pitchFamily="2" charset="-122"/>
                <a:ea typeface="黑体" pitchFamily="2" charset="-122"/>
              </a:rPr>
              <a:t>新闻分类搜索引擎—</a:t>
            </a:r>
            <a:r>
              <a:rPr lang="en-US" altLang="zh-CN" dirty="0" smtClean="0">
                <a:solidFill>
                  <a:srgbClr val="C00000"/>
                </a:solidFill>
                <a:latin typeface="黑体" pitchFamily="2" charset="-122"/>
                <a:ea typeface="黑体" pitchFamily="2" charset="-122"/>
              </a:rPr>
              <a:t>2008</a:t>
            </a:r>
            <a:r>
              <a:rPr lang="zh-CN" altLang="zh-CN" dirty="0" smtClean="0">
                <a:solidFill>
                  <a:srgbClr val="C00000"/>
                </a:solidFill>
                <a:latin typeface="黑体" pitchFamily="2" charset="-122"/>
                <a:ea typeface="黑体" pitchFamily="2" charset="-122"/>
              </a:rPr>
              <a:t>年</a:t>
            </a:r>
            <a:endParaRPr lang="en-US" altLang="zh-CN" dirty="0" smtClean="0">
              <a:solidFill>
                <a:srgbClr val="C00000"/>
              </a:solidFill>
              <a:latin typeface="黑体" pitchFamily="2" charset="-122"/>
              <a:ea typeface="黑体" pitchFamily="2" charset="-122"/>
            </a:endParaRPr>
          </a:p>
        </p:txBody>
      </p:sp>
      <p:sp>
        <p:nvSpPr>
          <p:cNvPr id="4" name="Title 1"/>
          <p:cNvSpPr txBox="1">
            <a:spLocks/>
          </p:cNvSpPr>
          <p:nvPr/>
        </p:nvSpPr>
        <p:spPr>
          <a:xfrm>
            <a:off x="1122926" y="265276"/>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pic>
        <p:nvPicPr>
          <p:cNvPr id="31747" name="图片 3" descr="H:\Working\Education\nascent.jpg"/>
          <p:cNvPicPr>
            <a:picLocks noChangeAspect="1" noChangeArrowheads="1"/>
          </p:cNvPicPr>
          <p:nvPr/>
        </p:nvPicPr>
        <p:blipFill>
          <a:blip r:embed="rId2"/>
          <a:srcRect/>
          <a:stretch>
            <a:fillRect/>
          </a:stretch>
        </p:blipFill>
        <p:spPr bwMode="auto">
          <a:xfrm>
            <a:off x="874713" y="2222500"/>
            <a:ext cx="7878762" cy="3752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863" y="746125"/>
            <a:ext cx="8516937" cy="5537200"/>
          </a:xfrm>
        </p:spPr>
        <p:txBody>
          <a:bodyPr>
            <a:normAutofit/>
          </a:bodyPr>
          <a:lstStyle/>
          <a:p>
            <a:pPr marL="274320" lvl="1" indent="-274320" eaLnBrk="1" fontAlgn="auto" hangingPunct="1">
              <a:spcBef>
                <a:spcPts val="580"/>
              </a:spcBef>
              <a:spcAft>
                <a:spcPts val="1200"/>
              </a:spcAft>
              <a:buClr>
                <a:schemeClr val="accent1"/>
              </a:buClr>
              <a:buFont typeface="Wingdings 2"/>
              <a:buNone/>
              <a:defRPr/>
            </a:pPr>
            <a:r>
              <a:rPr lang="zh-CN" altLang="en-US" b="1" dirty="0" smtClean="0">
                <a:solidFill>
                  <a:srgbClr val="33CC33"/>
                </a:solidFill>
                <a:latin typeface="+mj-ea"/>
                <a:ea typeface="+mj-ea"/>
              </a:rPr>
              <a:t>清华大学</a:t>
            </a:r>
            <a:r>
              <a:rPr lang="en-US" altLang="zh-CN" b="1" dirty="0" err="1" smtClean="0">
                <a:solidFill>
                  <a:srgbClr val="33CC33"/>
                </a:solidFill>
                <a:latin typeface="+mj-ea"/>
                <a:ea typeface="+mj-ea"/>
              </a:rPr>
              <a:t>MapReduce</a:t>
            </a:r>
            <a:r>
              <a:rPr lang="zh-CN" altLang="en-US" b="1" dirty="0" smtClean="0">
                <a:solidFill>
                  <a:srgbClr val="33CC33"/>
                </a:solidFill>
                <a:latin typeface="+mj-ea"/>
                <a:ea typeface="+mj-ea"/>
              </a:rPr>
              <a:t>课程学生自选设计项目</a:t>
            </a:r>
            <a:endParaRPr lang="en-US" altLang="zh-CN" b="1" dirty="0" smtClean="0">
              <a:solidFill>
                <a:srgbClr val="33CC33"/>
              </a:solidFill>
              <a:latin typeface="+mj-ea"/>
              <a:ea typeface="+mj-ea"/>
            </a:endParaRPr>
          </a:p>
          <a:p>
            <a:pPr marL="274320" lvl="1" indent="-274320" eaLnBrk="1" fontAlgn="auto" hangingPunct="1">
              <a:spcBef>
                <a:spcPts val="580"/>
              </a:spcBef>
              <a:spcAft>
                <a:spcPts val="1200"/>
              </a:spcAft>
              <a:buClr>
                <a:schemeClr val="accent1"/>
              </a:buClr>
              <a:buFont typeface="Wingdings 2"/>
              <a:buNone/>
              <a:defRPr/>
            </a:pPr>
            <a:r>
              <a:rPr lang="zh-CN" altLang="zh-CN" dirty="0" smtClean="0">
                <a:solidFill>
                  <a:srgbClr val="C00000"/>
                </a:solidFill>
                <a:latin typeface="黑体" pitchFamily="2" charset="-122"/>
                <a:ea typeface="黑体" pitchFamily="2" charset="-122"/>
              </a:rPr>
              <a:t>手机评论搜索—</a:t>
            </a:r>
            <a:r>
              <a:rPr lang="en-US" altLang="zh-CN" dirty="0" smtClean="0">
                <a:solidFill>
                  <a:srgbClr val="C00000"/>
                </a:solidFill>
                <a:latin typeface="黑体" pitchFamily="2" charset="-122"/>
                <a:ea typeface="黑体" pitchFamily="2" charset="-122"/>
              </a:rPr>
              <a:t>2007</a:t>
            </a:r>
            <a:r>
              <a:rPr lang="zh-CN" altLang="zh-CN" dirty="0" smtClean="0">
                <a:solidFill>
                  <a:srgbClr val="C00000"/>
                </a:solidFill>
                <a:latin typeface="黑体" pitchFamily="2" charset="-122"/>
                <a:ea typeface="黑体" pitchFamily="2" charset="-122"/>
              </a:rPr>
              <a:t>年</a:t>
            </a:r>
            <a:endParaRPr lang="en-US" altLang="zh-CN" dirty="0" smtClean="0">
              <a:solidFill>
                <a:srgbClr val="C00000"/>
              </a:solidFill>
              <a:latin typeface="黑体" pitchFamily="2" charset="-122"/>
              <a:ea typeface="黑体" pitchFamily="2" charset="-122"/>
            </a:endParaRPr>
          </a:p>
        </p:txBody>
      </p:sp>
      <p:sp>
        <p:nvSpPr>
          <p:cNvPr id="4" name="Title 1"/>
          <p:cNvSpPr txBox="1">
            <a:spLocks/>
          </p:cNvSpPr>
          <p:nvPr/>
        </p:nvSpPr>
        <p:spPr>
          <a:xfrm>
            <a:off x="1122926" y="265276"/>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pic>
        <p:nvPicPr>
          <p:cNvPr id="32771" name="图片 2" descr="H:\Working\Education\comgit.jpg"/>
          <p:cNvPicPr>
            <a:picLocks noChangeAspect="1" noChangeArrowheads="1"/>
          </p:cNvPicPr>
          <p:nvPr/>
        </p:nvPicPr>
        <p:blipFill>
          <a:blip r:embed="rId2"/>
          <a:srcRect/>
          <a:stretch>
            <a:fillRect/>
          </a:stretch>
        </p:blipFill>
        <p:spPr bwMode="auto">
          <a:xfrm>
            <a:off x="1108075" y="1920875"/>
            <a:ext cx="6354763" cy="4748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450850" y="274638"/>
            <a:ext cx="8235950" cy="765175"/>
          </a:xfrm>
        </p:spPr>
        <p:txBody>
          <a:bodyPr/>
          <a:lstStyle/>
          <a:p>
            <a:pPr eaLnBrk="1" hangingPunct="1"/>
            <a:r>
              <a:rPr lang="zh-CN" altLang="en-US" b="1" smtClean="0"/>
              <a:t>行列相乘运算</a:t>
            </a:r>
            <a:r>
              <a:rPr lang="zh-CN" altLang="en-US" smtClean="0"/>
              <a:t> </a:t>
            </a:r>
          </a:p>
        </p:txBody>
      </p:sp>
      <p:sp>
        <p:nvSpPr>
          <p:cNvPr id="33794" name="Rectangle 3"/>
          <p:cNvSpPr>
            <a:spLocks noGrp="1"/>
          </p:cNvSpPr>
          <p:nvPr>
            <p:ph type="body" idx="1"/>
          </p:nvPr>
        </p:nvSpPr>
        <p:spPr>
          <a:xfrm>
            <a:off x="420688" y="1114425"/>
            <a:ext cx="8237537" cy="4600575"/>
          </a:xfrm>
        </p:spPr>
        <p:txBody>
          <a:bodyPr/>
          <a:lstStyle/>
          <a:p>
            <a:pPr eaLnBrk="1" hangingPunct="1"/>
            <a:r>
              <a:rPr lang="zh-CN" altLang="en-US" sz="2000" smtClean="0"/>
              <a:t>传统的矩阵运算是</a:t>
            </a:r>
            <a:r>
              <a:rPr lang="en-US" altLang="zh-CN" sz="2000" smtClean="0"/>
              <a:t>A</a:t>
            </a:r>
            <a:r>
              <a:rPr lang="zh-CN" altLang="en-US" sz="2000" smtClean="0"/>
              <a:t>矩阵中的每一行分别与</a:t>
            </a:r>
            <a:r>
              <a:rPr lang="en-US" altLang="zh-CN" sz="2000" smtClean="0"/>
              <a:t>B</a:t>
            </a:r>
            <a:r>
              <a:rPr lang="zh-CN" altLang="en-US" sz="2000" smtClean="0"/>
              <a:t>矩阵中的每一列相乘。假设矩阵</a:t>
            </a:r>
            <a:r>
              <a:rPr lang="en-US" altLang="zh-CN" sz="2000" smtClean="0"/>
              <a:t>A</a:t>
            </a:r>
            <a:r>
              <a:rPr lang="zh-CN" altLang="en-US" sz="2000" smtClean="0"/>
              <a:t>的规模为（</a:t>
            </a:r>
            <a:r>
              <a:rPr lang="en-US" altLang="zh-CN" sz="2000" smtClean="0"/>
              <a:t>m*r</a:t>
            </a:r>
            <a:r>
              <a:rPr lang="zh-CN" altLang="en-US" sz="2000" smtClean="0"/>
              <a:t>）</a:t>
            </a:r>
            <a:r>
              <a:rPr lang="en-US" altLang="zh-CN" sz="2000" smtClean="0"/>
              <a:t>,</a:t>
            </a:r>
            <a:r>
              <a:rPr lang="zh-CN" altLang="en-US" sz="2000" smtClean="0"/>
              <a:t>矩阵</a:t>
            </a:r>
            <a:r>
              <a:rPr lang="en-US" altLang="zh-CN" sz="2000" smtClean="0"/>
              <a:t>B</a:t>
            </a:r>
            <a:r>
              <a:rPr lang="zh-CN" altLang="en-US" sz="2000" smtClean="0"/>
              <a:t>的规模为（</a:t>
            </a:r>
            <a:r>
              <a:rPr lang="en-US" altLang="zh-CN" sz="2000" smtClean="0"/>
              <a:t>r*n</a:t>
            </a:r>
            <a:r>
              <a:rPr lang="zh-CN" altLang="en-US" sz="2000" smtClean="0"/>
              <a:t>）</a:t>
            </a:r>
            <a:r>
              <a:rPr lang="en-US" altLang="zh-CN" sz="2000" smtClean="0"/>
              <a:t>,</a:t>
            </a:r>
            <a:r>
              <a:rPr lang="zh-CN" altLang="en-US" sz="2000" smtClean="0"/>
              <a:t>则矩阵</a:t>
            </a:r>
            <a:r>
              <a:rPr lang="en-US" altLang="zh-CN" sz="2000" smtClean="0"/>
              <a:t>C</a:t>
            </a:r>
            <a:r>
              <a:rPr lang="zh-CN" altLang="en-US" sz="2000" smtClean="0"/>
              <a:t>的规模为（</a:t>
            </a:r>
            <a:r>
              <a:rPr lang="en-US" altLang="zh-CN" sz="2000" smtClean="0"/>
              <a:t>m*n</a:t>
            </a:r>
            <a:r>
              <a:rPr lang="zh-CN" altLang="en-US" sz="2000" smtClean="0"/>
              <a:t>）</a:t>
            </a:r>
            <a:r>
              <a:rPr lang="zh-CN" altLang="en-US" smtClean="0"/>
              <a:t> </a:t>
            </a:r>
          </a:p>
        </p:txBody>
      </p:sp>
      <p:pic>
        <p:nvPicPr>
          <p:cNvPr id="33795" name="Picture 5" descr="26135143-6daac7d49c4a4aa1b65ac37de6d29472"/>
          <p:cNvPicPr>
            <a:picLocks noChangeAspect="1" noChangeArrowheads="1"/>
          </p:cNvPicPr>
          <p:nvPr/>
        </p:nvPicPr>
        <p:blipFill>
          <a:blip r:embed="rId2"/>
          <a:srcRect/>
          <a:stretch>
            <a:fillRect/>
          </a:stretch>
        </p:blipFill>
        <p:spPr bwMode="auto">
          <a:xfrm>
            <a:off x="1620838" y="2309813"/>
            <a:ext cx="5684837" cy="803275"/>
          </a:xfrm>
          <a:prstGeom prst="rect">
            <a:avLst/>
          </a:prstGeom>
          <a:noFill/>
          <a:ln w="9525">
            <a:noFill/>
            <a:miter lim="800000"/>
            <a:headEnd/>
            <a:tailEnd/>
          </a:ln>
        </p:spPr>
      </p:pic>
      <p:sp>
        <p:nvSpPr>
          <p:cNvPr id="33796" name="Rectangle 6"/>
          <p:cNvSpPr>
            <a:spLocks noChangeArrowheads="1"/>
          </p:cNvSpPr>
          <p:nvPr/>
        </p:nvSpPr>
        <p:spPr bwMode="auto">
          <a:xfrm>
            <a:off x="301625" y="3165475"/>
            <a:ext cx="8842375" cy="2838450"/>
          </a:xfrm>
          <a:prstGeom prst="rect">
            <a:avLst/>
          </a:prstGeom>
          <a:noFill/>
          <a:ln w="9525">
            <a:noFill/>
            <a:miter lim="800000"/>
            <a:headEnd/>
            <a:tailEnd/>
          </a:ln>
        </p:spPr>
        <p:txBody>
          <a:bodyPr anchor="ctr">
            <a:spAutoFit/>
          </a:bodyPr>
          <a:lstStyle/>
          <a:p>
            <a:r>
              <a:rPr lang="zh-CN" altLang="en-US" b="1"/>
              <a:t>优点</a:t>
            </a:r>
            <a:r>
              <a:rPr lang="en-US" altLang="zh-CN" b="1"/>
              <a:t>:</a:t>
            </a:r>
          </a:p>
          <a:p>
            <a:r>
              <a:rPr lang="zh-CN" altLang="en-US"/>
              <a:t>        每一个</a:t>
            </a:r>
            <a:r>
              <a:rPr lang="en-US" altLang="zh-CN"/>
              <a:t>C</a:t>
            </a:r>
            <a:r>
              <a:rPr lang="en-US" altLang="zh-CN" b="1" baseline="-25000"/>
              <a:t>i,j</a:t>
            </a:r>
            <a:r>
              <a:rPr lang="zh-CN" altLang="en-US"/>
              <a:t>的计算都是独立的，所以可以交由不同的计算节点完成。</a:t>
            </a:r>
            <a:endParaRPr lang="en-US" altLang="zh-CN"/>
          </a:p>
          <a:p>
            <a:r>
              <a:rPr lang="zh-CN" altLang="en-US" b="1"/>
              <a:t>缺点</a:t>
            </a:r>
            <a:r>
              <a:rPr lang="en-US" altLang="zh-CN" b="1"/>
              <a:t>:</a:t>
            </a:r>
          </a:p>
          <a:p>
            <a:endParaRPr lang="en-US" altLang="zh-CN"/>
          </a:p>
          <a:p>
            <a:r>
              <a:rPr lang="en-US" altLang="zh-CN"/>
              <a:t>        1</a:t>
            </a:r>
            <a:r>
              <a:rPr lang="zh-CN" altLang="en-US"/>
              <a:t>、矩阵规模有一定限制，如果</a:t>
            </a:r>
            <a:r>
              <a:rPr lang="en-US" altLang="zh-CN"/>
              <a:t>A</a:t>
            </a:r>
            <a:r>
              <a:rPr lang="zh-CN" altLang="en-US"/>
              <a:t>矩阵或</a:t>
            </a:r>
            <a:r>
              <a:rPr lang="en-US" altLang="zh-CN"/>
              <a:t>B</a:t>
            </a:r>
            <a:r>
              <a:rPr lang="zh-CN" altLang="en-US"/>
              <a:t>矩阵有一个超大，则某个运算节点就很有可能由于内存限制，加载不了</a:t>
            </a:r>
            <a:r>
              <a:rPr lang="en-US" altLang="zh-CN"/>
              <a:t>A</a:t>
            </a:r>
            <a:r>
              <a:rPr lang="zh-CN" altLang="en-US"/>
              <a:t>矩阵的第</a:t>
            </a:r>
            <a:r>
              <a:rPr lang="en-US" altLang="zh-CN"/>
              <a:t>i</a:t>
            </a:r>
            <a:r>
              <a:rPr lang="zh-CN" altLang="en-US"/>
              <a:t>行或</a:t>
            </a:r>
            <a:r>
              <a:rPr lang="en-US" altLang="zh-CN"/>
              <a:t>B</a:t>
            </a:r>
            <a:r>
              <a:rPr lang="zh-CN" altLang="en-US"/>
              <a:t>矩阵的第</a:t>
            </a:r>
            <a:r>
              <a:rPr lang="en-US" altLang="zh-CN"/>
              <a:t>j</a:t>
            </a:r>
            <a:r>
              <a:rPr lang="zh-CN" altLang="en-US"/>
              <a:t>列。</a:t>
            </a:r>
          </a:p>
          <a:p>
            <a:r>
              <a:rPr lang="en-US" altLang="zh-CN"/>
              <a:t>        2</a:t>
            </a:r>
            <a:r>
              <a:rPr lang="zh-CN" altLang="en-US"/>
              <a:t>、对于稀疏矩阵计算没优势。若</a:t>
            </a:r>
            <a:r>
              <a:rPr lang="en-US" altLang="zh-CN"/>
              <a:t>A</a:t>
            </a:r>
            <a:r>
              <a:rPr lang="zh-CN" altLang="en-US"/>
              <a:t>，</a:t>
            </a:r>
            <a:r>
              <a:rPr lang="en-US" altLang="zh-CN"/>
              <a:t>B</a:t>
            </a:r>
            <a:r>
              <a:rPr lang="zh-CN" altLang="en-US"/>
              <a:t>中有稀疏矩阵存在，需判断</a:t>
            </a:r>
            <a:r>
              <a:rPr lang="en-US" altLang="zh-CN"/>
              <a:t>A</a:t>
            </a:r>
            <a:r>
              <a:rPr lang="zh-CN" altLang="en-US"/>
              <a:t>中</a:t>
            </a:r>
            <a:r>
              <a:rPr lang="en-US" altLang="zh-CN"/>
              <a:t>i</a:t>
            </a:r>
            <a:r>
              <a:rPr lang="zh-CN" altLang="en-US"/>
              <a:t>行与</a:t>
            </a:r>
            <a:r>
              <a:rPr lang="en-US" altLang="zh-CN"/>
              <a:t>B</a:t>
            </a:r>
            <a:r>
              <a:rPr lang="zh-CN" altLang="en-US"/>
              <a:t>中第</a:t>
            </a:r>
            <a:r>
              <a:rPr lang="en-US" altLang="zh-CN"/>
              <a:t>j</a:t>
            </a:r>
            <a:r>
              <a:rPr lang="zh-CN" altLang="en-US"/>
              <a:t>列对应的位置上是否有</a:t>
            </a:r>
            <a:r>
              <a:rPr lang="en-US" altLang="zh-CN"/>
              <a:t>0</a:t>
            </a:r>
            <a:r>
              <a:rPr lang="zh-CN" altLang="en-US"/>
              <a:t>元素，换句话说，还是需要加载第</a:t>
            </a:r>
            <a:r>
              <a:rPr lang="en-US" altLang="zh-CN"/>
              <a:t>i</a:t>
            </a:r>
            <a:r>
              <a:rPr lang="zh-CN" altLang="en-US"/>
              <a:t>行，第</a:t>
            </a:r>
            <a:r>
              <a:rPr lang="en-US" altLang="zh-CN"/>
              <a:t>j</a:t>
            </a:r>
            <a:r>
              <a:rPr lang="zh-CN" altLang="en-US"/>
              <a:t>列的全部内容，若某个位置没有输入，在运算过程中需要将相应位置用</a:t>
            </a:r>
            <a:r>
              <a:rPr lang="en-US" altLang="zh-CN"/>
              <a:t>0</a:t>
            </a:r>
            <a:r>
              <a:rPr lang="zh-CN" altLang="en-US"/>
              <a:t>填充，这样会造成上一点所存在的问题：内存放不下。</a:t>
            </a:r>
            <a:r>
              <a:rPr lang="en-US" altLang="zh-CN"/>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450850" y="274638"/>
            <a:ext cx="8235950" cy="765175"/>
          </a:xfrm>
        </p:spPr>
        <p:txBody>
          <a:bodyPr/>
          <a:lstStyle/>
          <a:p>
            <a:pPr eaLnBrk="1" hangingPunct="1"/>
            <a:r>
              <a:rPr lang="zh-CN" altLang="en-US" b="1" smtClean="0"/>
              <a:t>矩阵分块运算</a:t>
            </a:r>
            <a:r>
              <a:rPr lang="zh-CN" altLang="en-US" smtClean="0"/>
              <a:t> </a:t>
            </a:r>
          </a:p>
        </p:txBody>
      </p:sp>
      <p:sp>
        <p:nvSpPr>
          <p:cNvPr id="34818" name="Rectangle 3"/>
          <p:cNvSpPr>
            <a:spLocks noGrp="1"/>
          </p:cNvSpPr>
          <p:nvPr>
            <p:ph type="body" idx="1"/>
          </p:nvPr>
        </p:nvSpPr>
        <p:spPr>
          <a:xfrm>
            <a:off x="420688" y="1114425"/>
            <a:ext cx="7947025" cy="3497263"/>
          </a:xfrm>
        </p:spPr>
        <p:txBody>
          <a:bodyPr/>
          <a:lstStyle/>
          <a:p>
            <a:pPr eaLnBrk="1" hangingPunct="1"/>
            <a:r>
              <a:rPr lang="zh-CN" altLang="en-US" sz="2000" smtClean="0"/>
              <a:t>当矩阵大到一定程度时，一台服务器由于内存限制已经无法处理，不过由于矩阵具体天然的可分块的特性，许多基于分块的矩阵运算算法诞生了：</a:t>
            </a:r>
          </a:p>
          <a:p>
            <a:pPr eaLnBrk="1" hangingPunct="1"/>
            <a:r>
              <a:rPr lang="en-US" altLang="zh-CN" sz="2000" smtClean="0"/>
              <a:t>1</a:t>
            </a:r>
            <a:r>
              <a:rPr lang="zh-CN" altLang="en-US" sz="2000" smtClean="0"/>
              <a:t>、</a:t>
            </a:r>
            <a:r>
              <a:rPr lang="zh-CN" altLang="en-US" sz="2000" b="1" smtClean="0"/>
              <a:t>当</a:t>
            </a:r>
            <a:r>
              <a:rPr lang="en-US" altLang="zh-CN" sz="2000" b="1" smtClean="0"/>
              <a:t>A</a:t>
            </a:r>
            <a:r>
              <a:rPr lang="zh-CN" altLang="en-US" sz="2000" b="1" smtClean="0"/>
              <a:t>矩阵纵向很大，横向不大时</a:t>
            </a:r>
            <a:r>
              <a:rPr lang="zh-CN" altLang="en-US" sz="2000" smtClean="0"/>
              <a:t>，可将</a:t>
            </a:r>
            <a:r>
              <a:rPr lang="en-US" altLang="zh-CN" sz="2000" smtClean="0"/>
              <a:t>A</a:t>
            </a:r>
            <a:r>
              <a:rPr lang="zh-CN" altLang="en-US" sz="2000" smtClean="0"/>
              <a:t>矩阵分块，将</a:t>
            </a:r>
            <a:r>
              <a:rPr lang="en-US" altLang="zh-CN" sz="2000" smtClean="0"/>
              <a:t>A</a:t>
            </a:r>
            <a:r>
              <a:rPr lang="zh-CN" altLang="en-US" sz="2000" smtClean="0"/>
              <a:t>矩阵中的分块分别与</a:t>
            </a:r>
            <a:r>
              <a:rPr lang="en-US" altLang="zh-CN" sz="2000" smtClean="0"/>
              <a:t>B</a:t>
            </a:r>
            <a:r>
              <a:rPr lang="zh-CN" altLang="en-US" sz="2000" smtClean="0"/>
              <a:t>矩阵相乘，通过</a:t>
            </a:r>
            <a:r>
              <a:rPr lang="en-US" altLang="zh-CN" sz="2000" smtClean="0"/>
              <a:t>Hadoop</a:t>
            </a:r>
            <a:r>
              <a:rPr lang="zh-CN" altLang="en-US" sz="2000" smtClean="0"/>
              <a:t>，这些计算可以并行进行，如图所示：  </a:t>
            </a:r>
          </a:p>
        </p:txBody>
      </p:sp>
      <p:pic>
        <p:nvPicPr>
          <p:cNvPr id="34819" name="Picture 4" descr="26133812-99b31a08aa934015a11a19cc178713db"/>
          <p:cNvPicPr>
            <a:picLocks noChangeAspect="1" noChangeArrowheads="1"/>
          </p:cNvPicPr>
          <p:nvPr/>
        </p:nvPicPr>
        <p:blipFill>
          <a:blip r:embed="rId2"/>
          <a:srcRect/>
          <a:stretch>
            <a:fillRect/>
          </a:stretch>
        </p:blipFill>
        <p:spPr bwMode="auto">
          <a:xfrm>
            <a:off x="1414463" y="3189288"/>
            <a:ext cx="5522912" cy="2349500"/>
          </a:xfrm>
          <a:prstGeom prst="rect">
            <a:avLst/>
          </a:prstGeom>
          <a:noFill/>
          <a:ln w="9525">
            <a:noFill/>
            <a:miter lim="800000"/>
            <a:headEnd/>
            <a:tailEnd/>
          </a:ln>
        </p:spPr>
      </p:pic>
      <p:sp>
        <p:nvSpPr>
          <p:cNvPr id="34820" name="Rectangle 5"/>
          <p:cNvSpPr>
            <a:spLocks noChangeArrowheads="1"/>
          </p:cNvSpPr>
          <p:nvPr/>
        </p:nvSpPr>
        <p:spPr bwMode="auto">
          <a:xfrm>
            <a:off x="595313" y="5737225"/>
            <a:ext cx="8234362" cy="641350"/>
          </a:xfrm>
          <a:prstGeom prst="rect">
            <a:avLst/>
          </a:prstGeom>
          <a:solidFill>
            <a:srgbClr val="FFFFFF"/>
          </a:solidFill>
          <a:ln w="9525">
            <a:noFill/>
            <a:miter lim="800000"/>
            <a:headEnd/>
            <a:tailEnd/>
          </a:ln>
        </p:spPr>
        <p:txBody>
          <a:bodyPr anchor="ctr">
            <a:spAutoFit/>
          </a:bodyPr>
          <a:lstStyle/>
          <a:p>
            <a:r>
              <a:rPr lang="zh-CN" altLang="en-US"/>
              <a:t>图中</a:t>
            </a:r>
            <a:r>
              <a:rPr lang="en-US" altLang="zh-CN"/>
              <a:t>A</a:t>
            </a:r>
            <a:r>
              <a:rPr lang="en-US" altLang="zh-CN" baseline="-25000"/>
              <a:t>1</a:t>
            </a:r>
            <a:r>
              <a:rPr lang="en-US" altLang="zh-CN"/>
              <a:t>*B=C</a:t>
            </a:r>
            <a:r>
              <a:rPr lang="en-US" altLang="zh-CN" baseline="-25000"/>
              <a:t>1</a:t>
            </a:r>
            <a:r>
              <a:rPr lang="en-US" altLang="zh-CN"/>
              <a:t>,  A</a:t>
            </a:r>
            <a:r>
              <a:rPr lang="en-US" altLang="zh-CN" baseline="-25000"/>
              <a:t>2</a:t>
            </a:r>
            <a:r>
              <a:rPr lang="en-US" altLang="zh-CN"/>
              <a:t>*B=C</a:t>
            </a:r>
            <a:r>
              <a:rPr lang="en-US" altLang="zh-CN" baseline="-25000"/>
              <a:t>2</a:t>
            </a:r>
            <a:r>
              <a:rPr lang="en-US" altLang="zh-CN"/>
              <a:t>,…, </a:t>
            </a:r>
            <a:r>
              <a:rPr lang="zh-CN" altLang="en-US"/>
              <a:t>每部分计算分别可在不同的计算节点完成，最后将结果组合在一起。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450850" y="274638"/>
            <a:ext cx="8235950" cy="765175"/>
          </a:xfrm>
        </p:spPr>
        <p:txBody>
          <a:bodyPr/>
          <a:lstStyle/>
          <a:p>
            <a:pPr eaLnBrk="1" hangingPunct="1"/>
            <a:r>
              <a:rPr lang="zh-CN" altLang="en-US" b="1" smtClean="0"/>
              <a:t>矩阵分块运算</a:t>
            </a:r>
            <a:r>
              <a:rPr lang="zh-CN" altLang="en-US" smtClean="0"/>
              <a:t> </a:t>
            </a:r>
          </a:p>
        </p:txBody>
      </p:sp>
      <p:sp>
        <p:nvSpPr>
          <p:cNvPr id="35842" name="Rectangle 3"/>
          <p:cNvSpPr>
            <a:spLocks noGrp="1"/>
          </p:cNvSpPr>
          <p:nvPr>
            <p:ph type="body" idx="1"/>
          </p:nvPr>
        </p:nvSpPr>
        <p:spPr>
          <a:xfrm>
            <a:off x="420688" y="1114425"/>
            <a:ext cx="7947025" cy="3497263"/>
          </a:xfrm>
        </p:spPr>
        <p:txBody>
          <a:bodyPr/>
          <a:lstStyle/>
          <a:p>
            <a:pPr eaLnBrk="1" hangingPunct="1"/>
            <a:r>
              <a:rPr lang="en-US" altLang="zh-CN" sz="2000" smtClean="0"/>
              <a:t>2</a:t>
            </a:r>
            <a:r>
              <a:rPr lang="zh-CN" altLang="en-US" sz="2000" smtClean="0"/>
              <a:t>、</a:t>
            </a:r>
            <a:r>
              <a:rPr lang="zh-CN" altLang="en-US" sz="2000" b="1" smtClean="0"/>
              <a:t>当</a:t>
            </a:r>
            <a:r>
              <a:rPr lang="en-US" altLang="zh-CN" sz="2000" b="1" smtClean="0"/>
              <a:t>A</a:t>
            </a:r>
            <a:r>
              <a:rPr lang="zh-CN" altLang="en-US" sz="2000" b="1" smtClean="0"/>
              <a:t>矩阵为一个真正的超大矩阵（横向纵向都很大），与之相乘的</a:t>
            </a:r>
            <a:r>
              <a:rPr lang="en-US" altLang="zh-CN" sz="2000" b="1" smtClean="0"/>
              <a:t>B</a:t>
            </a:r>
            <a:r>
              <a:rPr lang="zh-CN" altLang="en-US" sz="2000" b="1" smtClean="0"/>
              <a:t>矩阵也必是一个超大矩阵（至少纵向很大）</a:t>
            </a:r>
            <a:r>
              <a:rPr lang="zh-CN" altLang="en-US" sz="2000" smtClean="0"/>
              <a:t>，此时</a:t>
            </a:r>
            <a:r>
              <a:rPr lang="en-US" altLang="zh-CN" sz="2000" smtClean="0"/>
              <a:t>A</a:t>
            </a:r>
            <a:r>
              <a:rPr lang="zh-CN" altLang="en-US" sz="2000" smtClean="0"/>
              <a:t>，</a:t>
            </a:r>
            <a:r>
              <a:rPr lang="en-US" altLang="zh-CN" sz="2000" smtClean="0"/>
              <a:t>B</a:t>
            </a:r>
            <a:r>
              <a:rPr lang="zh-CN" altLang="en-US" sz="2000" smtClean="0"/>
              <a:t>矩阵都需要按行按列进行分块，并将不同的分块计算交由不同的计算节点完成，如图所示。</a:t>
            </a:r>
            <a:r>
              <a:rPr lang="zh-CN" altLang="en-US" smtClean="0"/>
              <a:t> </a:t>
            </a:r>
          </a:p>
        </p:txBody>
      </p:sp>
      <p:pic>
        <p:nvPicPr>
          <p:cNvPr id="35843" name="Picture 9" descr="26133859-83d01098a7ac4192a7ff02fbaacb2369"/>
          <p:cNvPicPr>
            <a:picLocks noChangeAspect="1" noChangeArrowheads="1"/>
          </p:cNvPicPr>
          <p:nvPr/>
        </p:nvPicPr>
        <p:blipFill>
          <a:blip r:embed="rId2"/>
          <a:srcRect/>
          <a:stretch>
            <a:fillRect/>
          </a:stretch>
        </p:blipFill>
        <p:spPr bwMode="auto">
          <a:xfrm>
            <a:off x="1039813" y="2836863"/>
            <a:ext cx="5788025" cy="2422525"/>
          </a:xfrm>
          <a:prstGeom prst="rect">
            <a:avLst/>
          </a:prstGeom>
          <a:noFill/>
          <a:ln w="9525">
            <a:noFill/>
            <a:miter lim="800000"/>
            <a:headEnd/>
            <a:tailEnd/>
          </a:ln>
        </p:spPr>
      </p:pic>
      <p:sp>
        <p:nvSpPr>
          <p:cNvPr id="35844" name="Rectangle 10"/>
          <p:cNvSpPr>
            <a:spLocks noChangeArrowheads="1"/>
          </p:cNvSpPr>
          <p:nvPr/>
        </p:nvSpPr>
        <p:spPr bwMode="auto">
          <a:xfrm>
            <a:off x="374650" y="5365750"/>
            <a:ext cx="8524875" cy="915988"/>
          </a:xfrm>
          <a:prstGeom prst="rect">
            <a:avLst/>
          </a:prstGeom>
          <a:noFill/>
          <a:ln w="9525">
            <a:noFill/>
            <a:miter lim="800000"/>
            <a:headEnd/>
            <a:tailEnd/>
          </a:ln>
        </p:spPr>
        <p:txBody>
          <a:bodyPr anchor="ctr">
            <a:spAutoFit/>
          </a:bodyPr>
          <a:lstStyle/>
          <a:p>
            <a:r>
              <a:rPr lang="zh-CN" altLang="en-US"/>
              <a:t>图中，矩阵</a:t>
            </a:r>
            <a:r>
              <a:rPr lang="en-US" altLang="zh-CN"/>
              <a:t>A</a:t>
            </a:r>
            <a:r>
              <a:rPr lang="zh-CN" altLang="en-US"/>
              <a:t>中的每一块都需要和矩阵</a:t>
            </a:r>
            <a:r>
              <a:rPr lang="en-US" altLang="zh-CN"/>
              <a:t>B</a:t>
            </a:r>
            <a:r>
              <a:rPr lang="zh-CN" altLang="en-US"/>
              <a:t>中对应位置的块依次相乘，这些块与块之间的相乘运算可以由不同的计算节点完成，最后将不同块与块的运算结果，进行合并（主要是相加），得到最终的运算结果</a:t>
            </a:r>
            <a:r>
              <a:rPr lang="en-US" altLang="zh-CN"/>
              <a:t>C</a:t>
            </a:r>
            <a:r>
              <a:rPr lang="zh-CN" alt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188" y="954088"/>
            <a:ext cx="8148637" cy="4589462"/>
          </a:xfrm>
        </p:spPr>
        <p:txBody>
          <a:bodyPr>
            <a:normAutofit/>
          </a:bodyPr>
          <a:lstStyle/>
          <a:p>
            <a:pPr marL="514350" indent="-514350" eaLnBrk="1" hangingPunct="1">
              <a:lnSpc>
                <a:spcPct val="140000"/>
              </a:lnSpc>
              <a:buFont typeface="Wingdings 2" pitchFamily="18" charset="2"/>
              <a:buNone/>
              <a:defRPr/>
            </a:pPr>
            <a:r>
              <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rPr>
              <a:t>1.MapReduce</a:t>
            </a:r>
            <a:r>
              <a:rPr lang="zh-CN" altLang="en-US" sz="2700" b="1" smtClean="0">
                <a:solidFill>
                  <a:srgbClr val="C00000"/>
                </a:solidFill>
                <a:effectLst>
                  <a:outerShdw blurRad="38100" dist="38100" dir="2700000" algn="tl">
                    <a:srgbClr val="C0C0C0"/>
                  </a:outerShdw>
                </a:effectLst>
                <a:latin typeface="黑体" pitchFamily="49" charset="-122"/>
                <a:ea typeface="黑体" pitchFamily="49" charset="-122"/>
              </a:rPr>
              <a:t>可解决哪些算法问题？</a:t>
            </a:r>
            <a:endPar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endParaRPr>
          </a:p>
          <a:p>
            <a:pPr marL="514350" indent="-514350" eaLnBrk="1" hangingPunct="1">
              <a:lnSpc>
                <a:spcPct val="140000"/>
              </a:lnSpc>
              <a:buFont typeface="Wingdings 2" pitchFamily="18" charset="2"/>
              <a:buNone/>
              <a:defRPr/>
            </a:pPr>
            <a:r>
              <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rPr>
              <a:t>2.</a:t>
            </a:r>
            <a:r>
              <a:rPr lang="zh-CN" altLang="en-US" sz="2700" b="1" smtClean="0">
                <a:solidFill>
                  <a:srgbClr val="C00000"/>
                </a:solidFill>
                <a:effectLst>
                  <a:outerShdw blurRad="38100" dist="38100" dir="2700000" algn="tl">
                    <a:srgbClr val="C0C0C0"/>
                  </a:outerShdw>
                </a:effectLst>
                <a:latin typeface="黑体" pitchFamily="49" charset="-122"/>
                <a:ea typeface="黑体" pitchFamily="49" charset="-122"/>
              </a:rPr>
              <a:t>回顾：</a:t>
            </a:r>
            <a:r>
              <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rPr>
              <a:t>MapReduce</a:t>
            </a:r>
            <a:r>
              <a:rPr lang="zh-CN" altLang="en-US" sz="2700" b="1" smtClean="0">
                <a:solidFill>
                  <a:srgbClr val="C00000"/>
                </a:solidFill>
                <a:effectLst>
                  <a:outerShdw blurRad="38100" dist="38100" dir="2700000" algn="tl">
                    <a:srgbClr val="C0C0C0"/>
                  </a:outerShdw>
                </a:effectLst>
                <a:latin typeface="黑体" pitchFamily="49" charset="-122"/>
                <a:ea typeface="黑体" pitchFamily="49" charset="-122"/>
              </a:rPr>
              <a:t>流水线</a:t>
            </a:r>
            <a:endPar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endParaRPr>
          </a:p>
          <a:p>
            <a:pPr marL="514350" indent="-514350" eaLnBrk="1" hangingPunct="1">
              <a:lnSpc>
                <a:spcPct val="140000"/>
              </a:lnSpc>
              <a:buFont typeface="Wingdings 2" pitchFamily="18" charset="2"/>
              <a:buNone/>
              <a:defRPr/>
            </a:pPr>
            <a:r>
              <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rPr>
              <a:t>3.MapReduce</a:t>
            </a:r>
            <a:r>
              <a:rPr lang="zh-CN" altLang="en-US" sz="2700" b="1" smtClean="0">
                <a:solidFill>
                  <a:srgbClr val="C00000"/>
                </a:solidFill>
                <a:effectLst>
                  <a:outerShdw blurRad="38100" dist="38100" dir="2700000" algn="tl">
                    <a:srgbClr val="C0C0C0"/>
                  </a:outerShdw>
                </a:effectLst>
                <a:latin typeface="黑体" pitchFamily="49" charset="-122"/>
                <a:ea typeface="黑体" pitchFamily="49" charset="-122"/>
              </a:rPr>
              <a:t>排序算法</a:t>
            </a:r>
            <a:endPar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endParaRPr>
          </a:p>
          <a:p>
            <a:pPr marL="514350" indent="-514350" eaLnBrk="1" hangingPunct="1">
              <a:lnSpc>
                <a:spcPct val="140000"/>
              </a:lnSpc>
              <a:buFont typeface="Wingdings 2" pitchFamily="18" charset="2"/>
              <a:buNone/>
              <a:defRPr/>
            </a:pPr>
            <a:r>
              <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rPr>
              <a:t>4.MapReduce</a:t>
            </a:r>
            <a:r>
              <a:rPr lang="zh-CN" altLang="en-US" sz="2700" b="1" smtClean="0">
                <a:solidFill>
                  <a:srgbClr val="C00000"/>
                </a:solidFill>
                <a:effectLst>
                  <a:outerShdw blurRad="38100" dist="38100" dir="2700000" algn="tl">
                    <a:srgbClr val="C0C0C0"/>
                  </a:outerShdw>
                </a:effectLst>
                <a:latin typeface="黑体" pitchFamily="49" charset="-122"/>
                <a:ea typeface="黑体" pitchFamily="49" charset="-122"/>
              </a:rPr>
              <a:t>文档倒排索引算法</a:t>
            </a:r>
            <a:endParaRPr lang="en-US" altLang="zh-CN" sz="2700" b="1" smtClean="0">
              <a:effectLst>
                <a:outerShdw blurRad="38100" dist="38100" dir="2700000" algn="tl">
                  <a:srgbClr val="C0C0C0"/>
                </a:outerShdw>
              </a:effectLst>
              <a:latin typeface="黑体" pitchFamily="49" charset="-122"/>
              <a:ea typeface="黑体" pitchFamily="49" charset="-122"/>
            </a:endParaRPr>
          </a:p>
          <a:p>
            <a:pPr marL="514350" indent="-514350" eaLnBrk="1" hangingPunct="1">
              <a:lnSpc>
                <a:spcPct val="140000"/>
              </a:lnSpc>
              <a:buFont typeface="Wingdings 2" pitchFamily="18" charset="2"/>
              <a:buNone/>
              <a:defRPr/>
            </a:pPr>
            <a:r>
              <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rPr>
              <a:t>5.MapReduce</a:t>
            </a:r>
            <a:r>
              <a:rPr lang="zh-CN" altLang="en-US" sz="2700" b="1" smtClean="0">
                <a:solidFill>
                  <a:srgbClr val="C00000"/>
                </a:solidFill>
                <a:effectLst>
                  <a:outerShdw blurRad="38100" dist="38100" dir="2700000" algn="tl">
                    <a:srgbClr val="C0C0C0"/>
                  </a:outerShdw>
                </a:effectLst>
                <a:latin typeface="黑体" pitchFamily="49" charset="-122"/>
                <a:ea typeface="黑体" pitchFamily="49" charset="-122"/>
              </a:rPr>
              <a:t>单词同现分析算法</a:t>
            </a:r>
            <a:endParaRPr lang="en-US" altLang="zh-CN" sz="2700" b="1" smtClean="0">
              <a:solidFill>
                <a:srgbClr val="C00000"/>
              </a:solidFill>
              <a:effectLst>
                <a:outerShdw blurRad="38100" dist="38100" dir="2700000" algn="tl">
                  <a:srgbClr val="C0C0C0"/>
                </a:outerShdw>
              </a:effectLst>
              <a:latin typeface="黑体" pitchFamily="49" charset="-122"/>
              <a:ea typeface="黑体" pitchFamily="49" charset="-122"/>
            </a:endParaRPr>
          </a:p>
          <a:p>
            <a:pPr marL="514350" indent="-514350" eaLnBrk="1" hangingPunct="1">
              <a:lnSpc>
                <a:spcPct val="140000"/>
              </a:lnSpc>
              <a:buFont typeface="Wingdings 2" pitchFamily="18" charset="2"/>
              <a:buNone/>
              <a:defRPr/>
            </a:pPr>
            <a:r>
              <a:rPr lang="en-US" altLang="zh-CN" sz="2700" b="1" smtClean="0">
                <a:solidFill>
                  <a:srgbClr val="0066FF"/>
                </a:solidFill>
                <a:effectLst>
                  <a:outerShdw blurRad="38100" dist="38100" dir="2700000" algn="tl">
                    <a:srgbClr val="C0C0C0"/>
                  </a:outerShdw>
                </a:effectLst>
                <a:latin typeface="黑体" pitchFamily="49" charset="-122"/>
                <a:ea typeface="黑体" pitchFamily="49" charset="-122"/>
              </a:rPr>
              <a:t>6.</a:t>
            </a:r>
            <a:r>
              <a:rPr lang="zh-CN" altLang="en-US" sz="2700" b="1" smtClean="0">
                <a:solidFill>
                  <a:srgbClr val="0066FF"/>
                </a:solidFill>
                <a:effectLst>
                  <a:outerShdw blurRad="38100" dist="38100" dir="2700000" algn="tl">
                    <a:srgbClr val="C0C0C0"/>
                  </a:outerShdw>
                </a:effectLst>
                <a:latin typeface="黑体" pitchFamily="49" charset="-122"/>
                <a:ea typeface="黑体" pitchFamily="49" charset="-122"/>
              </a:rPr>
              <a:t>参考示例</a:t>
            </a:r>
          </a:p>
          <a:p>
            <a:pPr marL="514350" indent="-514350" eaLnBrk="1" hangingPunct="1">
              <a:lnSpc>
                <a:spcPct val="140000"/>
              </a:lnSpc>
              <a:buFont typeface="Wingdings 2" pitchFamily="18" charset="2"/>
              <a:buNone/>
              <a:defRPr/>
            </a:pPr>
            <a:r>
              <a:rPr lang="en-US" altLang="zh-CN" sz="2700" b="1" smtClean="0">
                <a:solidFill>
                  <a:srgbClr val="0066FF"/>
                </a:solidFill>
                <a:effectLst>
                  <a:outerShdw blurRad="38100" dist="38100" dir="2700000" algn="tl">
                    <a:srgbClr val="C0C0C0"/>
                  </a:outerShdw>
                </a:effectLst>
                <a:latin typeface="黑体" pitchFamily="49" charset="-122"/>
                <a:ea typeface="黑体" pitchFamily="49" charset="-122"/>
              </a:rPr>
              <a:t>7.</a:t>
            </a:r>
            <a:r>
              <a:rPr lang="zh-CN" altLang="en-US" sz="2700" b="1" smtClean="0">
                <a:solidFill>
                  <a:srgbClr val="0066FF"/>
                </a:solidFill>
                <a:effectLst>
                  <a:outerShdw blurRad="38100" dist="38100" dir="2700000" algn="tl">
                    <a:srgbClr val="C0C0C0"/>
                  </a:outerShdw>
                </a:effectLst>
                <a:latin typeface="黑体" pitchFamily="49" charset="-122"/>
                <a:ea typeface="黑体" pitchFamily="49" charset="-122"/>
              </a:rPr>
              <a:t>实验：倒排索引实验</a:t>
            </a:r>
            <a:endParaRPr lang="zh-CN" altLang="en-US" sz="2700" b="1" smtClean="0">
              <a:solidFill>
                <a:srgbClr val="0066FF"/>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450850" y="274638"/>
            <a:ext cx="8235950" cy="765175"/>
          </a:xfrm>
        </p:spPr>
        <p:txBody>
          <a:bodyPr/>
          <a:lstStyle/>
          <a:p>
            <a:pPr eaLnBrk="1" hangingPunct="1"/>
            <a:r>
              <a:rPr lang="zh-CN" altLang="en-US" b="1" smtClean="0"/>
              <a:t>矩阵分块运算</a:t>
            </a:r>
            <a:r>
              <a:rPr lang="zh-CN" altLang="en-US" smtClean="0"/>
              <a:t> </a:t>
            </a:r>
          </a:p>
        </p:txBody>
      </p:sp>
      <p:sp>
        <p:nvSpPr>
          <p:cNvPr id="36866" name="Rectangle 3"/>
          <p:cNvSpPr>
            <a:spLocks noGrp="1"/>
          </p:cNvSpPr>
          <p:nvPr>
            <p:ph type="body" idx="1"/>
          </p:nvPr>
        </p:nvSpPr>
        <p:spPr>
          <a:xfrm>
            <a:off x="420688" y="1114425"/>
            <a:ext cx="7947025" cy="3497263"/>
          </a:xfrm>
        </p:spPr>
        <p:txBody>
          <a:bodyPr/>
          <a:lstStyle/>
          <a:p>
            <a:pPr eaLnBrk="1" hangingPunct="1"/>
            <a:r>
              <a:rPr lang="en-US" altLang="zh-CN" sz="2000" smtClean="0"/>
              <a:t>2</a:t>
            </a:r>
            <a:r>
              <a:rPr lang="zh-CN" altLang="en-US" sz="2000" smtClean="0"/>
              <a:t>、</a:t>
            </a:r>
            <a:r>
              <a:rPr lang="zh-CN" altLang="en-US" sz="2000" b="1" smtClean="0"/>
              <a:t>当</a:t>
            </a:r>
            <a:r>
              <a:rPr lang="en-US" altLang="zh-CN" sz="2000" b="1" smtClean="0"/>
              <a:t>A</a:t>
            </a:r>
            <a:r>
              <a:rPr lang="zh-CN" altLang="en-US" sz="2000" b="1" smtClean="0"/>
              <a:t>矩阵为一个真正的超大矩阵（横向纵向都很大），与之相乘的</a:t>
            </a:r>
            <a:r>
              <a:rPr lang="en-US" altLang="zh-CN" sz="2000" b="1" smtClean="0"/>
              <a:t>B</a:t>
            </a:r>
            <a:r>
              <a:rPr lang="zh-CN" altLang="en-US" sz="2000" b="1" smtClean="0"/>
              <a:t>矩阵也必是一个超大矩阵（至少纵向很大）</a:t>
            </a:r>
            <a:r>
              <a:rPr lang="zh-CN" altLang="en-US" sz="2000" smtClean="0"/>
              <a:t>，此时</a:t>
            </a:r>
            <a:r>
              <a:rPr lang="en-US" altLang="zh-CN" sz="2000" smtClean="0"/>
              <a:t>A</a:t>
            </a:r>
            <a:r>
              <a:rPr lang="zh-CN" altLang="en-US" sz="2000" smtClean="0"/>
              <a:t>，</a:t>
            </a:r>
            <a:r>
              <a:rPr lang="en-US" altLang="zh-CN" sz="2000" smtClean="0"/>
              <a:t>B</a:t>
            </a:r>
            <a:r>
              <a:rPr lang="zh-CN" altLang="en-US" sz="2000" smtClean="0"/>
              <a:t>矩阵都需要按行按列进行分块，并将不同的分块计算交由不同的计算节点完成，如图所示。</a:t>
            </a:r>
            <a:r>
              <a:rPr lang="zh-CN" altLang="en-US" smtClean="0"/>
              <a:t> </a:t>
            </a:r>
          </a:p>
        </p:txBody>
      </p:sp>
      <p:pic>
        <p:nvPicPr>
          <p:cNvPr id="36867" name="Picture 4" descr="26133859-83d01098a7ac4192a7ff02fbaacb2369"/>
          <p:cNvPicPr>
            <a:picLocks noChangeAspect="1" noChangeArrowheads="1"/>
          </p:cNvPicPr>
          <p:nvPr/>
        </p:nvPicPr>
        <p:blipFill>
          <a:blip r:embed="rId2"/>
          <a:srcRect/>
          <a:stretch>
            <a:fillRect/>
          </a:stretch>
        </p:blipFill>
        <p:spPr bwMode="auto">
          <a:xfrm>
            <a:off x="1039813" y="2836863"/>
            <a:ext cx="5788025" cy="2422525"/>
          </a:xfrm>
          <a:prstGeom prst="rect">
            <a:avLst/>
          </a:prstGeom>
          <a:noFill/>
          <a:ln w="9525">
            <a:noFill/>
            <a:miter lim="800000"/>
            <a:headEnd/>
            <a:tailEnd/>
          </a:ln>
        </p:spPr>
      </p:pic>
      <p:sp>
        <p:nvSpPr>
          <p:cNvPr id="36868" name="Rectangle 5"/>
          <p:cNvSpPr>
            <a:spLocks noChangeArrowheads="1"/>
          </p:cNvSpPr>
          <p:nvPr/>
        </p:nvSpPr>
        <p:spPr bwMode="auto">
          <a:xfrm>
            <a:off x="374650" y="5229225"/>
            <a:ext cx="8524875" cy="1190625"/>
          </a:xfrm>
          <a:prstGeom prst="rect">
            <a:avLst/>
          </a:prstGeom>
          <a:noFill/>
          <a:ln w="9525">
            <a:noFill/>
            <a:miter lim="800000"/>
            <a:headEnd/>
            <a:tailEnd/>
          </a:ln>
        </p:spPr>
        <p:txBody>
          <a:bodyPr anchor="ctr">
            <a:spAutoFit/>
          </a:bodyPr>
          <a:lstStyle/>
          <a:p>
            <a:r>
              <a:rPr lang="zh-CN" altLang="en-US" b="1">
                <a:latin typeface="Times New Roman" pitchFamily="18" charset="0"/>
              </a:rPr>
              <a:t>缺点</a:t>
            </a:r>
            <a:endParaRPr lang="zh-CN" altLang="en-US">
              <a:latin typeface="Times New Roman" pitchFamily="18" charset="0"/>
            </a:endParaRPr>
          </a:p>
          <a:p>
            <a:r>
              <a:rPr lang="en-US" altLang="zh-CN">
                <a:latin typeface="Times New Roman" pitchFamily="18" charset="0"/>
              </a:rPr>
              <a:t>1</a:t>
            </a:r>
            <a:r>
              <a:rPr lang="zh-CN" altLang="en-US">
                <a:latin typeface="Times New Roman" pitchFamily="18" charset="0"/>
              </a:rPr>
              <a:t>、对于不同的矩阵规模，</a:t>
            </a:r>
            <a:r>
              <a:rPr lang="zh-CN" altLang="en-US" b="1">
                <a:latin typeface="Times New Roman" pitchFamily="18" charset="0"/>
              </a:rPr>
              <a:t>如何分块是难点</a:t>
            </a:r>
            <a:r>
              <a:rPr lang="zh-CN" altLang="en-US">
                <a:latin typeface="Times New Roman" pitchFamily="18" charset="0"/>
              </a:rPr>
              <a:t>，同时块的大小受限于内存大小。</a:t>
            </a:r>
          </a:p>
          <a:p>
            <a:r>
              <a:rPr lang="en-US" altLang="zh-CN">
                <a:latin typeface="Times New Roman" pitchFamily="18" charset="0"/>
              </a:rPr>
              <a:t>2</a:t>
            </a:r>
            <a:r>
              <a:rPr lang="zh-CN" altLang="en-US">
                <a:latin typeface="Times New Roman" pitchFamily="18" charset="0"/>
              </a:rPr>
              <a:t>、块与块之间的运算及组织较繁琐。</a:t>
            </a:r>
          </a:p>
          <a:p>
            <a:r>
              <a:rPr lang="en-US" altLang="zh-CN">
                <a:latin typeface="Times New Roman" pitchFamily="18" charset="0"/>
              </a:rPr>
              <a:t>3</a:t>
            </a:r>
            <a:r>
              <a:rPr lang="zh-CN" altLang="en-US">
                <a:latin typeface="Times New Roman" pitchFamily="18" charset="0"/>
              </a:rPr>
              <a:t>、不太利于稀疏矩阵的运算（</a:t>
            </a:r>
            <a:r>
              <a:rPr lang="en-US" altLang="zh-CN">
                <a:latin typeface="Times New Roman" pitchFamily="18" charset="0"/>
              </a:rPr>
              <a:t>0</a:t>
            </a:r>
            <a:r>
              <a:rPr lang="zh-CN" altLang="en-US">
                <a:latin typeface="Times New Roman" pitchFamily="18" charset="0"/>
              </a:rPr>
              <a:t>值占用较多的存储空间，并会做很多无效运算）</a:t>
            </a:r>
          </a:p>
        </p:txBody>
      </p:sp>
      <p:sp>
        <p:nvSpPr>
          <p:cNvPr id="36869" name="Rectangle 6"/>
          <p:cNvSpPr>
            <a:spLocks noChangeArrowheads="1"/>
          </p:cNvSpPr>
          <p:nvPr/>
        </p:nvSpPr>
        <p:spPr bwMode="auto">
          <a:xfrm>
            <a:off x="3868738" y="342900"/>
            <a:ext cx="5035550" cy="366713"/>
          </a:xfrm>
          <a:prstGeom prst="rect">
            <a:avLst/>
          </a:prstGeom>
          <a:noFill/>
          <a:ln w="9525">
            <a:noFill/>
            <a:miter lim="800000"/>
            <a:headEnd/>
            <a:tailEnd/>
          </a:ln>
        </p:spPr>
        <p:txBody>
          <a:bodyPr wrap="none">
            <a:spAutoFit/>
          </a:bodyPr>
          <a:lstStyle/>
          <a:p>
            <a:r>
              <a:rPr lang="en-US" altLang="zh-CN"/>
              <a:t>http://www.cnblogs.com/eczhou/p/3340731.html</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450850" y="274638"/>
            <a:ext cx="8235950" cy="765175"/>
          </a:xfrm>
        </p:spPr>
        <p:txBody>
          <a:bodyPr/>
          <a:lstStyle/>
          <a:p>
            <a:pPr eaLnBrk="1" hangingPunct="1"/>
            <a:r>
              <a:rPr lang="zh-CN" altLang="en-US" b="1" smtClean="0"/>
              <a:t>矩阵分块运算</a:t>
            </a:r>
            <a:r>
              <a:rPr lang="zh-CN" altLang="en-US" smtClean="0"/>
              <a:t> </a:t>
            </a:r>
          </a:p>
        </p:txBody>
      </p:sp>
      <p:sp>
        <p:nvSpPr>
          <p:cNvPr id="37890" name="Rectangle 3"/>
          <p:cNvSpPr>
            <a:spLocks noGrp="1"/>
          </p:cNvSpPr>
          <p:nvPr>
            <p:ph type="body" idx="1"/>
          </p:nvPr>
        </p:nvSpPr>
        <p:spPr>
          <a:xfrm>
            <a:off x="420688" y="1114425"/>
            <a:ext cx="7947025" cy="3497263"/>
          </a:xfrm>
        </p:spPr>
        <p:txBody>
          <a:bodyPr/>
          <a:lstStyle/>
          <a:p>
            <a:pPr eaLnBrk="1" hangingPunct="1"/>
            <a:r>
              <a:rPr lang="zh-CN" altLang="en-US" sz="2200" smtClean="0"/>
              <a:t>其他改进算法可参见</a:t>
            </a:r>
            <a:r>
              <a:rPr lang="en-US" altLang="zh-CN" sz="2200" smtClean="0"/>
              <a:t>http://www.cnblogs.com/eczhou/p/3340731.html</a:t>
            </a:r>
            <a:endParaRPr lang="zh-CN" altLang="en-US" sz="22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6078" y="367002"/>
            <a:ext cx="8103704" cy="480736"/>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fontAlgn="auto" hangingPunct="1">
              <a:spcAft>
                <a:spcPts val="0"/>
              </a:spcAft>
              <a:defRPr/>
            </a:pPr>
            <a:r>
              <a:rPr lang="en-US" altLang="zh-CN" sz="3200" dirty="0" smtClean="0">
                <a:solidFill>
                  <a:srgbClr val="FF0000"/>
                </a:solidFill>
              </a:rPr>
              <a:t>2. </a:t>
            </a:r>
            <a:r>
              <a:rPr lang="zh-CN" altLang="en-US" sz="3200" dirty="0" smtClean="0">
                <a:solidFill>
                  <a:srgbClr val="FF0000"/>
                </a:solidFill>
              </a:rPr>
              <a:t>回顾</a:t>
            </a:r>
            <a:r>
              <a:rPr lang="en-US" altLang="zh-CN" sz="3200" dirty="0" smtClean="0">
                <a:solidFill>
                  <a:srgbClr val="FF0000"/>
                </a:solidFill>
              </a:rPr>
              <a:t>: </a:t>
            </a:r>
            <a:r>
              <a:rPr lang="en-US" altLang="zh-CN" sz="3200" dirty="0" err="1" smtClean="0">
                <a:solidFill>
                  <a:srgbClr val="FF0000"/>
                </a:solidFill>
              </a:rPr>
              <a:t>MapReduce</a:t>
            </a:r>
            <a:r>
              <a:rPr lang="en-US" altLang="zh-CN" sz="3200" dirty="0" smtClean="0">
                <a:solidFill>
                  <a:srgbClr val="FF0000"/>
                </a:solidFill>
              </a:rPr>
              <a:t> </a:t>
            </a:r>
            <a:r>
              <a:rPr lang="zh-CN" altLang="en-US" sz="3200" dirty="0" smtClean="0">
                <a:solidFill>
                  <a:srgbClr val="FF0000"/>
                </a:solidFill>
              </a:rPr>
              <a:t>流水线</a:t>
            </a:r>
            <a:endParaRPr lang="en-US" altLang="zh-CN" sz="3200" b="1" spc="50" dirty="0" smtClean="0">
              <a:ln w="11430"/>
              <a:solidFill>
                <a:srgbClr val="FF0000"/>
              </a:solidFill>
              <a:effectLst>
                <a:outerShdw blurRad="76200" dist="50800" dir="5400000" algn="tl" rotWithShape="0">
                  <a:srgbClr val="000000">
                    <a:alpha val="65000"/>
                  </a:srgbClr>
                </a:outerShdw>
              </a:effectLst>
            </a:endParaRPr>
          </a:p>
        </p:txBody>
      </p:sp>
      <p:sp>
        <p:nvSpPr>
          <p:cNvPr id="3" name="Content Placeholder 2"/>
          <p:cNvSpPr>
            <a:spLocks noGrp="1"/>
          </p:cNvSpPr>
          <p:nvPr>
            <p:ph sz="quarter" idx="1"/>
          </p:nvPr>
        </p:nvSpPr>
        <p:spPr>
          <a:xfrm>
            <a:off x="227013" y="1006475"/>
            <a:ext cx="4260850" cy="4973638"/>
          </a:xfrm>
        </p:spPr>
        <p:txBody>
          <a:bodyPr>
            <a:normAutofit/>
          </a:bodyPr>
          <a:lstStyle/>
          <a:p>
            <a:pPr marL="274320" indent="-274320" eaLnBrk="1" fontAlgn="auto" hangingPunct="1">
              <a:spcBef>
                <a:spcPts val="580"/>
              </a:spcBef>
              <a:spcAft>
                <a:spcPts val="0"/>
              </a:spcAft>
              <a:buFont typeface="Wingdings 2"/>
              <a:buNone/>
              <a:defRPr/>
            </a:pPr>
            <a:r>
              <a:rPr lang="en-US" altLang="zh-CN" dirty="0" err="1" smtClean="0">
                <a:solidFill>
                  <a:srgbClr val="33CC33"/>
                </a:solidFill>
                <a:latin typeface="+mj-lt"/>
                <a:ea typeface="黑体" pitchFamily="49" charset="-122"/>
              </a:rPr>
              <a:t>MapReduce</a:t>
            </a:r>
            <a:r>
              <a:rPr lang="en-US" altLang="zh-CN" dirty="0" smtClean="0">
                <a:solidFill>
                  <a:srgbClr val="33CC33"/>
                </a:solidFill>
                <a:latin typeface="+mj-lt"/>
                <a:ea typeface="黑体" pitchFamily="49" charset="-122"/>
              </a:rPr>
              <a:t> Pipeline</a:t>
            </a:r>
          </a:p>
          <a:p>
            <a:pPr marL="548640" lvl="1" eaLnBrk="1" fontAlgn="auto" hangingPunct="1">
              <a:spcBef>
                <a:spcPts val="370"/>
              </a:spcBef>
              <a:spcAft>
                <a:spcPts val="0"/>
              </a:spcAft>
              <a:buFont typeface="Wingdings 2"/>
              <a:buNone/>
              <a:defRPr/>
            </a:pPr>
            <a:r>
              <a:rPr lang="en-US" altLang="zh-CN" dirty="0" smtClean="0">
                <a:latin typeface="+mj-lt"/>
                <a:ea typeface="黑体" pitchFamily="2" charset="-122"/>
              </a:rPr>
              <a:t>map(K1,V1)-&gt;[(K2,V2)]</a:t>
            </a:r>
          </a:p>
          <a:p>
            <a:pPr marL="548640" lvl="1" eaLnBrk="1" fontAlgn="auto" hangingPunct="1">
              <a:spcBef>
                <a:spcPts val="370"/>
              </a:spcBef>
              <a:spcAft>
                <a:spcPts val="0"/>
              </a:spcAft>
              <a:buFont typeface="Wingdings 2"/>
              <a:buNone/>
              <a:defRPr/>
            </a:pPr>
            <a:r>
              <a:rPr lang="en-US" altLang="zh-CN" dirty="0" smtClean="0">
                <a:latin typeface="+mj-lt"/>
                <a:ea typeface="黑体" pitchFamily="2" charset="-122"/>
              </a:rPr>
              <a:t>shuffle and sort</a:t>
            </a:r>
          </a:p>
          <a:p>
            <a:pPr marL="548640" lvl="1" eaLnBrk="1" fontAlgn="auto" hangingPunct="1">
              <a:spcBef>
                <a:spcPts val="370"/>
              </a:spcBef>
              <a:spcAft>
                <a:spcPts val="0"/>
              </a:spcAft>
              <a:buFont typeface="Wingdings 2"/>
              <a:buNone/>
              <a:defRPr/>
            </a:pPr>
            <a:r>
              <a:rPr lang="en-US" altLang="zh-CN" dirty="0" smtClean="0">
                <a:latin typeface="+mj-lt"/>
                <a:ea typeface="黑体" pitchFamily="2" charset="-122"/>
              </a:rPr>
              <a:t>reduce(K2,[V2]) -&gt; [(K3,V3)]</a:t>
            </a:r>
          </a:p>
          <a:p>
            <a:pPr marL="548640" lvl="1" eaLnBrk="1" fontAlgn="auto" hangingPunct="1">
              <a:spcBef>
                <a:spcPts val="370"/>
              </a:spcBef>
              <a:spcAft>
                <a:spcPts val="0"/>
              </a:spcAft>
              <a:buFont typeface="Wingdings 2"/>
              <a:buNone/>
              <a:defRPr/>
            </a:pPr>
            <a:r>
              <a:rPr lang="en-US" altLang="zh-CN" dirty="0" smtClean="0">
                <a:latin typeface="+mj-lt"/>
                <a:ea typeface="黑体" pitchFamily="2" charset="-122"/>
              </a:rPr>
              <a:t>([…] denotes a list )</a:t>
            </a:r>
          </a:p>
          <a:p>
            <a:pPr marL="548640" lvl="1" eaLnBrk="1" fontAlgn="auto" hangingPunct="1">
              <a:spcBef>
                <a:spcPts val="370"/>
              </a:spcBef>
              <a:spcAft>
                <a:spcPts val="0"/>
              </a:spcAft>
              <a:buFont typeface="Wingdings 2"/>
              <a:buNone/>
              <a:defRPr/>
            </a:pPr>
            <a:endParaRPr lang="en-US" altLang="zh-CN" dirty="0" smtClean="0">
              <a:latin typeface="+mj-lt"/>
              <a:ea typeface="黑体" pitchFamily="2" charset="-122"/>
            </a:endParaRPr>
          </a:p>
          <a:p>
            <a:pPr marL="274320" indent="-274320" eaLnBrk="1" fontAlgn="auto" hangingPunct="1">
              <a:spcBef>
                <a:spcPts val="580"/>
              </a:spcBef>
              <a:spcAft>
                <a:spcPts val="0"/>
              </a:spcAft>
              <a:buFont typeface="Wingdings 2"/>
              <a:buNone/>
              <a:defRPr/>
            </a:pPr>
            <a:r>
              <a:rPr lang="en-US" altLang="zh-CN" sz="2400" dirty="0" smtClean="0">
                <a:latin typeface="+mj-lt"/>
                <a:ea typeface="黑体" pitchFamily="2" charset="-122"/>
              </a:rPr>
              <a:t>Any algorithm that you wish to develop must be expressed in terms of such rigidly-defined components</a:t>
            </a:r>
          </a:p>
        </p:txBody>
      </p:sp>
      <p:pic>
        <p:nvPicPr>
          <p:cNvPr id="38915" name="内容占位符 5" descr="图片1.png"/>
          <p:cNvPicPr>
            <a:picLocks noGrp="1" noChangeAspect="1"/>
          </p:cNvPicPr>
          <p:nvPr>
            <p:ph sz="quarter" idx="2"/>
          </p:nvPr>
        </p:nvPicPr>
        <p:blipFill>
          <a:blip r:embed="rId3"/>
          <a:srcRect/>
          <a:stretch>
            <a:fillRect/>
          </a:stretch>
        </p:blipFill>
        <p:spPr>
          <a:xfrm>
            <a:off x="4424363" y="1476375"/>
            <a:ext cx="4719637" cy="3841750"/>
          </a:xfrm>
        </p:spPr>
      </p:pic>
      <p:sp>
        <p:nvSpPr>
          <p:cNvPr id="38916" name="TextBox 4"/>
          <p:cNvSpPr txBox="1">
            <a:spLocks noChangeArrowheads="1"/>
          </p:cNvSpPr>
          <p:nvPr/>
        </p:nvSpPr>
        <p:spPr bwMode="auto">
          <a:xfrm>
            <a:off x="5118100" y="5603875"/>
            <a:ext cx="3762375" cy="646113"/>
          </a:xfrm>
          <a:prstGeom prst="rect">
            <a:avLst/>
          </a:prstGeom>
          <a:noFill/>
          <a:ln w="9525">
            <a:noFill/>
            <a:miter lim="800000"/>
            <a:headEnd/>
            <a:tailEnd/>
          </a:ln>
        </p:spPr>
        <p:txBody>
          <a:bodyPr>
            <a:spAutoFit/>
          </a:bodyPr>
          <a:lstStyle/>
          <a:p>
            <a:r>
              <a:rPr lang="en-US" altLang="zh-CN">
                <a:latin typeface="Perpetua"/>
              </a:rPr>
              <a:t>Figure taken from Jimmy Lin’s manuscript, April 2010</a:t>
            </a:r>
            <a:endParaRPr lang="zh-CN" altLang="en-US">
              <a:latin typeface="Perpetu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4"/>
          <p:cNvSpPr>
            <a:spLocks noGrp="1"/>
          </p:cNvSpPr>
          <p:nvPr>
            <p:ph type="title"/>
          </p:nvPr>
        </p:nvSpPr>
        <p:spPr>
          <a:xfrm>
            <a:off x="481013" y="563563"/>
            <a:ext cx="7772400" cy="588962"/>
          </a:xfrm>
        </p:spPr>
        <p:txBody>
          <a:bodyPr/>
          <a:lstStyle/>
          <a:p>
            <a:pPr eaLnBrk="1" hangingPunct="1"/>
            <a:r>
              <a:rPr lang="en-US" altLang="zh-CN" sz="2600" b="1" smtClean="0">
                <a:solidFill>
                  <a:srgbClr val="00B050"/>
                </a:solidFill>
              </a:rPr>
              <a:t>Phases that we can control</a:t>
            </a:r>
            <a:endParaRPr lang="zh-CN" altLang="en-US" sz="2600" b="1" smtClean="0">
              <a:solidFill>
                <a:srgbClr val="00B050"/>
              </a:solidFill>
            </a:endParaRPr>
          </a:p>
        </p:txBody>
      </p:sp>
      <p:sp>
        <p:nvSpPr>
          <p:cNvPr id="6" name="内容占位符 5"/>
          <p:cNvSpPr>
            <a:spLocks noGrp="1"/>
          </p:cNvSpPr>
          <p:nvPr>
            <p:ph sz="quarter" idx="1"/>
          </p:nvPr>
        </p:nvSpPr>
        <p:spPr>
          <a:xfrm>
            <a:off x="433388" y="1189038"/>
            <a:ext cx="8340725" cy="4572000"/>
          </a:xfrm>
        </p:spPr>
        <p:txBody>
          <a:bodyPr>
            <a:noAutofit/>
          </a:bodyPr>
          <a:lstStyle/>
          <a:p>
            <a:pPr marL="274320" indent="-274320" eaLnBrk="1" fontAlgn="auto" hangingPunct="1">
              <a:spcBef>
                <a:spcPts val="580"/>
              </a:spcBef>
              <a:spcAft>
                <a:spcPts val="0"/>
              </a:spcAft>
              <a:buFont typeface="Wingdings 2"/>
              <a:buChar char=""/>
              <a:defRPr/>
            </a:pPr>
            <a:r>
              <a:rPr lang="en-US" sz="2400" dirty="0" err="1" smtClean="0">
                <a:solidFill>
                  <a:srgbClr val="C00000"/>
                </a:solidFill>
                <a:latin typeface="+mj-lt"/>
              </a:rPr>
              <a:t>Mapper</a:t>
            </a:r>
            <a:endParaRPr lang="en-US" sz="2400" dirty="0" smtClean="0">
              <a:solidFill>
                <a:srgbClr val="C00000"/>
              </a:solidFill>
              <a:latin typeface="+mj-lt"/>
            </a:endParaRPr>
          </a:p>
          <a:p>
            <a:pPr marL="548640" lvl="1" eaLnBrk="1" fontAlgn="auto" hangingPunct="1">
              <a:spcBef>
                <a:spcPts val="370"/>
              </a:spcBef>
              <a:spcAft>
                <a:spcPts val="0"/>
              </a:spcAft>
              <a:buFont typeface="Wingdings 2"/>
              <a:buChar char=""/>
              <a:defRPr/>
            </a:pPr>
            <a:r>
              <a:rPr lang="en-US" sz="2000" dirty="0" smtClean="0">
                <a:latin typeface="+mj-lt"/>
              </a:rPr>
              <a:t>Initialize: setup()</a:t>
            </a:r>
          </a:p>
          <a:p>
            <a:pPr marL="548640" lvl="1" eaLnBrk="1" fontAlgn="auto" hangingPunct="1">
              <a:spcBef>
                <a:spcPts val="370"/>
              </a:spcBef>
              <a:spcAft>
                <a:spcPts val="0"/>
              </a:spcAft>
              <a:buFont typeface="Wingdings 2"/>
              <a:buChar char=""/>
              <a:defRPr/>
            </a:pPr>
            <a:r>
              <a:rPr lang="en-US" sz="2000" dirty="0" smtClean="0">
                <a:latin typeface="+mj-lt"/>
              </a:rPr>
              <a:t>map():  It is called once for each key/value pair in the input split. The default is the identity function.</a:t>
            </a:r>
          </a:p>
          <a:p>
            <a:pPr marL="548640" lvl="1" eaLnBrk="1" fontAlgn="auto" hangingPunct="1">
              <a:spcBef>
                <a:spcPts val="370"/>
              </a:spcBef>
              <a:spcAft>
                <a:spcPts val="0"/>
              </a:spcAft>
              <a:buFont typeface="Wingdings 2"/>
              <a:buChar char=""/>
              <a:defRPr/>
            </a:pPr>
            <a:r>
              <a:rPr lang="en-US" sz="2000" dirty="0" smtClean="0">
                <a:latin typeface="+mj-lt"/>
              </a:rPr>
              <a:t>Close: cleanup()</a:t>
            </a:r>
          </a:p>
          <a:p>
            <a:pPr marL="274320" indent="-274320" eaLnBrk="1" fontAlgn="auto" hangingPunct="1">
              <a:spcBef>
                <a:spcPts val="580"/>
              </a:spcBef>
              <a:spcAft>
                <a:spcPts val="0"/>
              </a:spcAft>
              <a:buFont typeface="Wingdings 2"/>
              <a:buChar char=""/>
              <a:defRPr/>
            </a:pPr>
            <a:r>
              <a:rPr lang="en-US" sz="2400" dirty="0" smtClean="0">
                <a:solidFill>
                  <a:srgbClr val="C00000"/>
                </a:solidFill>
                <a:latin typeface="+mj-lt"/>
              </a:rPr>
              <a:t>Shuffle</a:t>
            </a:r>
          </a:p>
          <a:p>
            <a:pPr marL="548640" lvl="1" eaLnBrk="1" fontAlgn="auto" hangingPunct="1">
              <a:spcBef>
                <a:spcPts val="370"/>
              </a:spcBef>
              <a:spcAft>
                <a:spcPts val="0"/>
              </a:spcAft>
              <a:buFont typeface="Wingdings 2"/>
              <a:buChar char=""/>
              <a:defRPr/>
            </a:pPr>
            <a:r>
              <a:rPr lang="en-US" sz="2000" dirty="0" smtClean="0">
                <a:latin typeface="+mj-lt"/>
              </a:rPr>
              <a:t>shuffle phase needs the </a:t>
            </a:r>
            <a:r>
              <a:rPr lang="en-US" sz="2000" i="1" u="sng" dirty="0" err="1" smtClean="0">
                <a:latin typeface="+mj-lt"/>
              </a:rPr>
              <a:t>Partitioner</a:t>
            </a:r>
            <a:r>
              <a:rPr lang="en-US" sz="2000" dirty="0" smtClean="0">
                <a:latin typeface="+mj-lt"/>
              </a:rPr>
              <a:t> to route the output of </a:t>
            </a:r>
            <a:r>
              <a:rPr lang="en-US" sz="2000" dirty="0" err="1" smtClean="0">
                <a:latin typeface="+mj-lt"/>
              </a:rPr>
              <a:t>mapper</a:t>
            </a:r>
            <a:r>
              <a:rPr lang="en-US" sz="2000" dirty="0" smtClean="0">
                <a:latin typeface="+mj-lt"/>
              </a:rPr>
              <a:t> to reducer</a:t>
            </a:r>
          </a:p>
          <a:p>
            <a:pPr marL="548640" lvl="1" eaLnBrk="1" fontAlgn="auto" hangingPunct="1">
              <a:spcBef>
                <a:spcPts val="370"/>
              </a:spcBef>
              <a:spcAft>
                <a:spcPts val="0"/>
              </a:spcAft>
              <a:buFont typeface="Wingdings 2"/>
              <a:buChar char=""/>
              <a:defRPr/>
            </a:pPr>
            <a:r>
              <a:rPr lang="en-US" altLang="zh-CN" sz="2000" i="1" u="sng" dirty="0" err="1" smtClean="0">
                <a:latin typeface="+mj-lt"/>
              </a:rPr>
              <a:t>Partitioner</a:t>
            </a:r>
            <a:r>
              <a:rPr lang="en-US" altLang="zh-CN" sz="2000" dirty="0" smtClean="0">
                <a:latin typeface="+mj-lt"/>
              </a:rPr>
              <a:t> controls the partitioning of the keys of the intermediate map-outputs. The key is used to derive the partition, typically by a hash function. The total number of partitions is the same as the number of reduce tasks for the job. </a:t>
            </a:r>
          </a:p>
          <a:p>
            <a:pPr marL="548640" lvl="1" eaLnBrk="1" fontAlgn="auto" hangingPunct="1">
              <a:spcBef>
                <a:spcPts val="370"/>
              </a:spcBef>
              <a:spcAft>
                <a:spcPts val="0"/>
              </a:spcAft>
              <a:buFont typeface="Wingdings 2"/>
              <a:buChar char=""/>
              <a:defRPr/>
            </a:pPr>
            <a:r>
              <a:rPr lang="en-US" sz="2000" i="1" u="sng" dirty="0" smtClean="0">
                <a:latin typeface="+mj-lt"/>
              </a:rPr>
              <a:t>HashPartitioner</a:t>
            </a:r>
            <a:r>
              <a:rPr lang="en-US" sz="2000" dirty="0" smtClean="0">
                <a:latin typeface="+mj-lt"/>
              </a:rPr>
              <a:t> is the default </a:t>
            </a:r>
            <a:r>
              <a:rPr lang="en-US" sz="2000" dirty="0" err="1" smtClean="0">
                <a:latin typeface="+mj-lt"/>
              </a:rPr>
              <a:t>Partitioner</a:t>
            </a:r>
            <a:r>
              <a:rPr lang="en-US" sz="2000" dirty="0" smtClean="0">
                <a:latin typeface="+mj-lt"/>
              </a:rPr>
              <a:t> (</a:t>
            </a:r>
            <a:r>
              <a:rPr lang="en-US" sz="2000" dirty="0" err="1" smtClean="0">
                <a:latin typeface="+mj-lt"/>
              </a:rPr>
              <a:t>hadoop</a:t>
            </a:r>
            <a:r>
              <a:rPr lang="en-US" sz="2000" dirty="0" smtClean="0">
                <a:latin typeface="+mj-lt"/>
              </a:rPr>
              <a:t> v0.21.0)</a:t>
            </a:r>
          </a:p>
        </p:txBody>
      </p:sp>
      <p:sp>
        <p:nvSpPr>
          <p:cNvPr id="4" name="Title 1"/>
          <p:cNvSpPr txBox="1">
            <a:spLocks/>
          </p:cNvSpPr>
          <p:nvPr/>
        </p:nvSpPr>
        <p:spPr>
          <a:xfrm>
            <a:off x="684696" y="320820"/>
            <a:ext cx="8103704" cy="480736"/>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dirty="0">
                <a:solidFill>
                  <a:srgbClr val="FF0000"/>
                </a:solidFill>
                <a:latin typeface="+mj-lt"/>
                <a:ea typeface="+mj-ea"/>
                <a:cs typeface="+mj-cs"/>
              </a:rPr>
              <a:t>回顾</a:t>
            </a:r>
            <a:r>
              <a:rPr lang="en-US" altLang="zh-CN" sz="2400" dirty="0">
                <a:solidFill>
                  <a:srgbClr val="FF0000"/>
                </a:solidFill>
                <a:latin typeface="+mj-lt"/>
                <a:ea typeface="+mj-ea"/>
                <a:cs typeface="+mj-cs"/>
              </a:rPr>
              <a:t>: </a:t>
            </a:r>
            <a:r>
              <a:rPr lang="en-US" altLang="zh-CN" sz="2400" dirty="0" err="1">
                <a:solidFill>
                  <a:srgbClr val="FF0000"/>
                </a:solidFill>
                <a:latin typeface="+mj-lt"/>
                <a:ea typeface="+mj-ea"/>
                <a:cs typeface="+mj-cs"/>
              </a:rPr>
              <a:t>MapReduce</a:t>
            </a:r>
            <a:r>
              <a:rPr lang="en-US" altLang="zh-CN" sz="2400" dirty="0">
                <a:solidFill>
                  <a:srgbClr val="FF0000"/>
                </a:solidFill>
                <a:latin typeface="+mj-lt"/>
                <a:ea typeface="+mj-ea"/>
                <a:cs typeface="+mj-cs"/>
              </a:rPr>
              <a:t> </a:t>
            </a:r>
            <a:r>
              <a:rPr lang="zh-CN" altLang="en-US" sz="2400" dirty="0">
                <a:solidFill>
                  <a:srgbClr val="FF0000"/>
                </a:solidFill>
                <a:latin typeface="+mj-lt"/>
                <a:ea typeface="+mj-ea"/>
                <a:cs typeface="+mj-cs"/>
              </a:rPr>
              <a:t>流水线</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20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20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20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20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98475" y="1336675"/>
            <a:ext cx="8137525" cy="4572000"/>
          </a:xfrm>
        </p:spPr>
        <p:txBody>
          <a:bodyPr>
            <a:normAutofit/>
          </a:bodyPr>
          <a:lstStyle/>
          <a:p>
            <a:pPr marL="274320" indent="-274320" eaLnBrk="1" fontAlgn="auto" hangingPunct="1">
              <a:spcBef>
                <a:spcPts val="580"/>
              </a:spcBef>
              <a:spcAft>
                <a:spcPts val="0"/>
              </a:spcAft>
              <a:buFont typeface="Wingdings 2"/>
              <a:buChar char=""/>
              <a:defRPr/>
            </a:pPr>
            <a:r>
              <a:rPr lang="en-US" dirty="0" smtClean="0">
                <a:solidFill>
                  <a:srgbClr val="C00000"/>
                </a:solidFill>
                <a:latin typeface="+mj-lt"/>
              </a:rPr>
              <a:t>Sort</a:t>
            </a:r>
          </a:p>
          <a:p>
            <a:pPr marL="548640" lvl="1" eaLnBrk="1" fontAlgn="auto" hangingPunct="1">
              <a:spcBef>
                <a:spcPts val="370"/>
              </a:spcBef>
              <a:spcAft>
                <a:spcPts val="0"/>
              </a:spcAft>
              <a:buFont typeface="Wingdings 2"/>
              <a:buChar char=""/>
              <a:defRPr/>
            </a:pPr>
            <a:r>
              <a:rPr lang="en-US" dirty="0" smtClean="0">
                <a:latin typeface="+mj-lt"/>
              </a:rPr>
              <a:t>we can controls how the keys are sorted before they are passed to the Reducer by using a customized comparator </a:t>
            </a:r>
          </a:p>
          <a:p>
            <a:pPr marL="274320" indent="-274320" eaLnBrk="1" fontAlgn="auto" hangingPunct="1">
              <a:spcBef>
                <a:spcPts val="580"/>
              </a:spcBef>
              <a:spcAft>
                <a:spcPts val="0"/>
              </a:spcAft>
              <a:buFont typeface="Wingdings 2"/>
              <a:buChar char=""/>
              <a:defRPr/>
            </a:pPr>
            <a:r>
              <a:rPr lang="en-US" dirty="0" smtClean="0">
                <a:solidFill>
                  <a:srgbClr val="C00000"/>
                </a:solidFill>
                <a:latin typeface="+mj-lt"/>
              </a:rPr>
              <a:t>Reducer</a:t>
            </a:r>
          </a:p>
          <a:p>
            <a:pPr marL="548640" lvl="1" eaLnBrk="1" fontAlgn="auto" hangingPunct="1">
              <a:spcBef>
                <a:spcPts val="370"/>
              </a:spcBef>
              <a:spcAft>
                <a:spcPts val="0"/>
              </a:spcAft>
              <a:buFont typeface="Wingdings 2"/>
              <a:buChar char=""/>
              <a:defRPr/>
            </a:pPr>
            <a:r>
              <a:rPr lang="en-US" dirty="0" smtClean="0">
                <a:latin typeface="+mj-lt"/>
              </a:rPr>
              <a:t>Initialize: setup()</a:t>
            </a:r>
          </a:p>
          <a:p>
            <a:pPr marL="548640" lvl="1" eaLnBrk="1" fontAlgn="auto" hangingPunct="1">
              <a:spcBef>
                <a:spcPts val="370"/>
              </a:spcBef>
              <a:spcAft>
                <a:spcPts val="0"/>
              </a:spcAft>
              <a:buFont typeface="Wingdings 2"/>
              <a:buChar char=""/>
              <a:defRPr/>
            </a:pPr>
            <a:r>
              <a:rPr lang="en-US" dirty="0" smtClean="0">
                <a:latin typeface="+mj-lt"/>
              </a:rPr>
              <a:t>reduce(): It is called once for each key. The default implementation is an identity function.</a:t>
            </a:r>
          </a:p>
          <a:p>
            <a:pPr marL="548640" lvl="1" eaLnBrk="1" fontAlgn="auto" hangingPunct="1">
              <a:spcBef>
                <a:spcPts val="370"/>
              </a:spcBef>
              <a:spcAft>
                <a:spcPts val="0"/>
              </a:spcAft>
              <a:buFont typeface="Wingdings 2"/>
              <a:buChar char=""/>
              <a:defRPr/>
            </a:pPr>
            <a:r>
              <a:rPr lang="en-US" dirty="0" smtClean="0">
                <a:latin typeface="+mj-lt"/>
              </a:rPr>
              <a:t>Close: cleanup()</a:t>
            </a:r>
            <a:endParaRPr lang="zh-CN" altLang="en-US" dirty="0">
              <a:latin typeface="+mj-lt"/>
            </a:endParaRPr>
          </a:p>
        </p:txBody>
      </p:sp>
      <p:sp>
        <p:nvSpPr>
          <p:cNvPr id="5" name="Title 1"/>
          <p:cNvSpPr txBox="1">
            <a:spLocks/>
          </p:cNvSpPr>
          <p:nvPr/>
        </p:nvSpPr>
        <p:spPr>
          <a:xfrm>
            <a:off x="684696" y="228456"/>
            <a:ext cx="8103704" cy="480736"/>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dirty="0">
                <a:solidFill>
                  <a:srgbClr val="FF0000"/>
                </a:solidFill>
                <a:latin typeface="+mj-lt"/>
                <a:ea typeface="+mj-ea"/>
                <a:cs typeface="+mj-cs"/>
              </a:rPr>
              <a:t>回顾</a:t>
            </a:r>
            <a:r>
              <a:rPr lang="en-US" altLang="zh-CN" sz="2400" dirty="0">
                <a:solidFill>
                  <a:srgbClr val="FF0000"/>
                </a:solidFill>
                <a:latin typeface="+mj-lt"/>
                <a:ea typeface="+mj-ea"/>
                <a:cs typeface="+mj-cs"/>
              </a:rPr>
              <a:t>: </a:t>
            </a:r>
            <a:r>
              <a:rPr lang="en-US" altLang="zh-CN" sz="2400" dirty="0" err="1">
                <a:solidFill>
                  <a:srgbClr val="FF0000"/>
                </a:solidFill>
                <a:latin typeface="+mj-lt"/>
                <a:ea typeface="+mj-ea"/>
                <a:cs typeface="+mj-cs"/>
              </a:rPr>
              <a:t>MapReduce</a:t>
            </a:r>
            <a:r>
              <a:rPr lang="en-US" altLang="zh-CN" sz="2400" dirty="0">
                <a:solidFill>
                  <a:srgbClr val="FF0000"/>
                </a:solidFill>
                <a:latin typeface="+mj-lt"/>
                <a:ea typeface="+mj-ea"/>
                <a:cs typeface="+mj-cs"/>
              </a:rPr>
              <a:t> </a:t>
            </a:r>
            <a:r>
              <a:rPr lang="zh-CN" altLang="en-US" sz="2400" dirty="0">
                <a:solidFill>
                  <a:srgbClr val="FF0000"/>
                </a:solidFill>
                <a:latin typeface="+mj-lt"/>
                <a:ea typeface="+mj-ea"/>
                <a:cs typeface="+mj-cs"/>
              </a:rPr>
              <a:t>流水线</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
        <p:nvSpPr>
          <p:cNvPr id="41987" name="标题 4"/>
          <p:cNvSpPr>
            <a:spLocks noGrp="1"/>
          </p:cNvSpPr>
          <p:nvPr>
            <p:ph type="title"/>
          </p:nvPr>
        </p:nvSpPr>
        <p:spPr>
          <a:xfrm>
            <a:off x="369888" y="636588"/>
            <a:ext cx="7772400" cy="588962"/>
          </a:xfrm>
        </p:spPr>
        <p:txBody>
          <a:bodyPr/>
          <a:lstStyle/>
          <a:p>
            <a:pPr eaLnBrk="1" hangingPunct="1"/>
            <a:r>
              <a:rPr lang="en-US" altLang="zh-CN" sz="2600" b="1" smtClean="0">
                <a:solidFill>
                  <a:srgbClr val="00B050"/>
                </a:solidFill>
              </a:rPr>
              <a:t>Phases that we can control</a:t>
            </a:r>
            <a:endParaRPr lang="zh-CN" altLang="en-US" sz="2600" b="1" smtClean="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
          </p:nvPr>
        </p:nvSpPr>
        <p:spPr>
          <a:xfrm>
            <a:off x="400050" y="1004888"/>
            <a:ext cx="8432800" cy="5451475"/>
          </a:xfrm>
        </p:spPr>
        <p:txBody>
          <a:bodyPr>
            <a:normAutofit lnSpcReduction="10000"/>
          </a:bodyPr>
          <a:lstStyle/>
          <a:p>
            <a:pPr marL="274320" indent="-274320" eaLnBrk="1" fontAlgn="auto" hangingPunct="1">
              <a:spcBef>
                <a:spcPts val="580"/>
              </a:spcBef>
              <a:spcAft>
                <a:spcPts val="0"/>
              </a:spcAft>
              <a:buFont typeface="Wingdings 2"/>
              <a:buChar char=""/>
              <a:defRPr/>
            </a:pPr>
            <a:r>
              <a:rPr lang="en-US" dirty="0" smtClean="0">
                <a:solidFill>
                  <a:srgbClr val="33CC33"/>
                </a:solidFill>
                <a:latin typeface="+mj-lt"/>
              </a:rPr>
              <a:t>Data Size</a:t>
            </a:r>
          </a:p>
          <a:p>
            <a:pPr marL="548640" lvl="1" eaLnBrk="1" fontAlgn="auto" hangingPunct="1">
              <a:spcBef>
                <a:spcPts val="370"/>
              </a:spcBef>
              <a:spcAft>
                <a:spcPts val="0"/>
              </a:spcAft>
              <a:buFont typeface="Wingdings 2"/>
              <a:buChar char=""/>
              <a:defRPr/>
            </a:pPr>
            <a:r>
              <a:rPr lang="en-US" dirty="0" smtClean="0">
                <a:latin typeface="+mj-lt"/>
              </a:rPr>
              <a:t>10MB ? 10GB?  1000GB?</a:t>
            </a:r>
          </a:p>
          <a:p>
            <a:pPr marL="274320" indent="-274320" eaLnBrk="1" fontAlgn="auto" hangingPunct="1">
              <a:spcBef>
                <a:spcPts val="580"/>
              </a:spcBef>
              <a:spcAft>
                <a:spcPts val="0"/>
              </a:spcAft>
              <a:buFont typeface="Wingdings 2"/>
              <a:buChar char=""/>
              <a:defRPr/>
            </a:pPr>
            <a:r>
              <a:rPr lang="en-US" dirty="0" smtClean="0">
                <a:solidFill>
                  <a:srgbClr val="33CC33"/>
                </a:solidFill>
                <a:latin typeface="+mj-lt"/>
              </a:rPr>
              <a:t>Sort Algorithm in </a:t>
            </a:r>
            <a:r>
              <a:rPr lang="en-US" dirty="0" err="1" smtClean="0">
                <a:solidFill>
                  <a:srgbClr val="33CC33"/>
                </a:solidFill>
                <a:latin typeface="+mj-lt"/>
              </a:rPr>
              <a:t>MapReduce</a:t>
            </a:r>
            <a:endParaRPr lang="en-US" dirty="0" smtClean="0">
              <a:solidFill>
                <a:srgbClr val="33CC33"/>
              </a:solidFill>
              <a:latin typeface="+mj-lt"/>
            </a:endParaRPr>
          </a:p>
          <a:p>
            <a:pPr marL="548640" lvl="1" eaLnBrk="1" fontAlgn="auto" hangingPunct="1">
              <a:spcBef>
                <a:spcPts val="370"/>
              </a:spcBef>
              <a:spcAft>
                <a:spcPts val="0"/>
              </a:spcAft>
              <a:buFont typeface="Wingdings 2"/>
              <a:buChar char=""/>
              <a:defRPr/>
            </a:pPr>
            <a:r>
              <a:rPr lang="en-US" dirty="0" smtClean="0">
                <a:latin typeface="+mj-lt"/>
                <a:ea typeface="黑体" pitchFamily="2" charset="-122"/>
              </a:rPr>
              <a:t>map(k1, *) -&gt; (k1, *) 	// Identity function</a:t>
            </a:r>
          </a:p>
          <a:p>
            <a:pPr marL="548640" lvl="1" eaLnBrk="1" fontAlgn="auto" hangingPunct="1">
              <a:spcBef>
                <a:spcPts val="370"/>
              </a:spcBef>
              <a:spcAft>
                <a:spcPts val="0"/>
              </a:spcAft>
              <a:buFont typeface="Wingdings 2"/>
              <a:buChar char=""/>
              <a:defRPr/>
            </a:pPr>
            <a:r>
              <a:rPr lang="en-US" dirty="0" smtClean="0">
                <a:latin typeface="+mj-lt"/>
                <a:ea typeface="黑体" pitchFamily="2" charset="-122"/>
              </a:rPr>
              <a:t>shuffle and sort</a:t>
            </a:r>
          </a:p>
          <a:p>
            <a:pPr marL="822960" lvl="2" eaLnBrk="1" fontAlgn="auto" hangingPunct="1">
              <a:spcBef>
                <a:spcPts val="370"/>
              </a:spcBef>
              <a:spcAft>
                <a:spcPts val="0"/>
              </a:spcAft>
              <a:buClr>
                <a:schemeClr val="accent1">
                  <a:tint val="60000"/>
                </a:schemeClr>
              </a:buClr>
              <a:buFont typeface="Wingdings 2"/>
              <a:buChar char=""/>
              <a:defRPr/>
            </a:pPr>
            <a:r>
              <a:rPr lang="en-US" sz="2400" dirty="0" smtClean="0">
                <a:latin typeface="+mj-lt"/>
                <a:ea typeface="黑体" pitchFamily="2" charset="-122"/>
              </a:rPr>
              <a:t>(1) total-order partitioning</a:t>
            </a:r>
          </a:p>
          <a:p>
            <a:pPr marL="822960" lvl="2" eaLnBrk="1" fontAlgn="auto" hangingPunct="1">
              <a:spcBef>
                <a:spcPts val="370"/>
              </a:spcBef>
              <a:spcAft>
                <a:spcPts val="0"/>
              </a:spcAft>
              <a:buClr>
                <a:schemeClr val="accent1">
                  <a:tint val="60000"/>
                </a:schemeClr>
              </a:buClr>
              <a:buFont typeface="Wingdings 2"/>
              <a:buChar char=""/>
              <a:defRPr/>
            </a:pPr>
            <a:r>
              <a:rPr lang="en-US" sz="2400" dirty="0" smtClean="0">
                <a:latin typeface="+mj-lt"/>
                <a:ea typeface="黑体" pitchFamily="2" charset="-122"/>
              </a:rPr>
              <a:t>(2) local sorting</a:t>
            </a:r>
          </a:p>
          <a:p>
            <a:pPr marL="548640" lvl="1" eaLnBrk="1" fontAlgn="auto" hangingPunct="1">
              <a:spcBef>
                <a:spcPts val="370"/>
              </a:spcBef>
              <a:spcAft>
                <a:spcPts val="0"/>
              </a:spcAft>
              <a:buFont typeface="Wingdings 2"/>
              <a:buChar char=""/>
              <a:defRPr/>
            </a:pPr>
            <a:r>
              <a:rPr lang="en-US" dirty="0" smtClean="0">
                <a:latin typeface="+mj-lt"/>
                <a:ea typeface="黑体" pitchFamily="2" charset="-122"/>
              </a:rPr>
              <a:t>reduce(k1, *) -&gt; (k1, *)	// Identity function</a:t>
            </a:r>
          </a:p>
          <a:p>
            <a:pPr marL="274320" indent="-274320" eaLnBrk="1" fontAlgn="auto" hangingPunct="1">
              <a:spcBef>
                <a:spcPts val="580"/>
              </a:spcBef>
              <a:spcAft>
                <a:spcPts val="0"/>
              </a:spcAft>
              <a:buFont typeface="Wingdings 2"/>
              <a:buChar char=""/>
              <a:defRPr/>
            </a:pPr>
            <a:r>
              <a:rPr lang="en-US" dirty="0" smtClean="0">
                <a:solidFill>
                  <a:srgbClr val="33CC33"/>
                </a:solidFill>
                <a:latin typeface="+mj-lt"/>
              </a:rPr>
              <a:t>A customized total-order </a:t>
            </a:r>
            <a:r>
              <a:rPr lang="en-US" i="1" dirty="0" err="1" smtClean="0">
                <a:solidFill>
                  <a:srgbClr val="33CC33"/>
                </a:solidFill>
                <a:latin typeface="+mj-lt"/>
              </a:rPr>
              <a:t>Partitioner</a:t>
            </a:r>
            <a:endParaRPr lang="en-US" i="1" dirty="0" smtClean="0">
              <a:solidFill>
                <a:srgbClr val="33CC33"/>
              </a:solidFill>
              <a:latin typeface="+mj-lt"/>
            </a:endParaRPr>
          </a:p>
          <a:p>
            <a:pPr marL="548640" lvl="1" eaLnBrk="1" fontAlgn="auto" hangingPunct="1">
              <a:spcBef>
                <a:spcPts val="370"/>
              </a:spcBef>
              <a:spcAft>
                <a:spcPts val="0"/>
              </a:spcAft>
              <a:buFont typeface="Wingdings 2"/>
              <a:buChar char=""/>
              <a:defRPr/>
            </a:pPr>
            <a:r>
              <a:rPr lang="en-US" dirty="0" smtClean="0">
                <a:latin typeface="+mj-lt"/>
              </a:rPr>
              <a:t>recall that shuffle phase needs a </a:t>
            </a:r>
            <a:r>
              <a:rPr lang="en-US" i="1" dirty="0" err="1" smtClean="0">
                <a:latin typeface="+mj-lt"/>
              </a:rPr>
              <a:t>Partitioner</a:t>
            </a:r>
            <a:r>
              <a:rPr lang="en-US" dirty="0" smtClean="0">
                <a:latin typeface="+mj-lt"/>
              </a:rPr>
              <a:t> to partition the key space</a:t>
            </a:r>
            <a:endParaRPr lang="en-US" i="1" dirty="0" smtClean="0">
              <a:latin typeface="+mj-lt"/>
            </a:endParaRPr>
          </a:p>
          <a:p>
            <a:pPr marL="274320" indent="-274320" eaLnBrk="1" fontAlgn="auto" hangingPunct="1">
              <a:spcBef>
                <a:spcPts val="580"/>
              </a:spcBef>
              <a:spcAft>
                <a:spcPts val="0"/>
              </a:spcAft>
              <a:buFont typeface="Wingdings 2"/>
              <a:buChar char=""/>
              <a:defRPr/>
            </a:pPr>
            <a:r>
              <a:rPr lang="en-US" dirty="0" err="1" smtClean="0">
                <a:solidFill>
                  <a:srgbClr val="33CC33"/>
                </a:solidFill>
                <a:latin typeface="+mj-lt"/>
              </a:rPr>
              <a:t>InputFormat</a:t>
            </a:r>
            <a:r>
              <a:rPr lang="en-US" dirty="0" smtClean="0">
                <a:solidFill>
                  <a:srgbClr val="33CC33"/>
                </a:solidFill>
                <a:latin typeface="+mj-lt"/>
              </a:rPr>
              <a:t>, </a:t>
            </a:r>
            <a:r>
              <a:rPr lang="en-US" dirty="0" err="1" smtClean="0">
                <a:solidFill>
                  <a:srgbClr val="33CC33"/>
                </a:solidFill>
                <a:latin typeface="+mj-lt"/>
              </a:rPr>
              <a:t>OutputFormat</a:t>
            </a:r>
            <a:endParaRPr lang="en-US" dirty="0" smtClean="0">
              <a:solidFill>
                <a:srgbClr val="33CC33"/>
              </a:solidFill>
              <a:latin typeface="+mj-lt"/>
            </a:endParaRPr>
          </a:p>
          <a:p>
            <a:pPr marL="548640" lvl="1" eaLnBrk="1" fontAlgn="auto" hangingPunct="1">
              <a:spcBef>
                <a:spcPts val="370"/>
              </a:spcBef>
              <a:spcAft>
                <a:spcPts val="0"/>
              </a:spcAft>
              <a:buFont typeface="Wingdings 2"/>
              <a:buChar char=""/>
              <a:defRPr/>
            </a:pPr>
            <a:r>
              <a:rPr lang="en-US" dirty="0" smtClean="0">
                <a:latin typeface="+mj-lt"/>
              </a:rPr>
              <a:t>that depends on your data format</a:t>
            </a:r>
          </a:p>
        </p:txBody>
      </p:sp>
      <p:sp>
        <p:nvSpPr>
          <p:cNvPr id="7" name="Title 1"/>
          <p:cNvSpPr txBox="1">
            <a:spLocks/>
          </p:cNvSpPr>
          <p:nvPr/>
        </p:nvSpPr>
        <p:spPr>
          <a:xfrm>
            <a:off x="494853" y="366880"/>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3. </a:t>
            </a:r>
            <a:r>
              <a:rPr lang="en-US" altLang="zh-CN" sz="32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 </a:t>
            </a:r>
            <a:r>
              <a:rPr lang="zh-CN" altLang="en-US"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排序算法</a:t>
            </a:r>
            <a:endPar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0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20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20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20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2000"/>
                                        <p:tgtEl>
                                          <p:spTgt spid="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20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2000"/>
                                        <p:tgtEl>
                                          <p:spTgt spid="5">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20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fade">
                                      <p:cBhvr>
                                        <p:cTn id="43" dur="2000"/>
                                        <p:tgtEl>
                                          <p:spTgt spid="5">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fade">
                                      <p:cBhvr>
                                        <p:cTn id="46" dur="20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4279900" y="6111875"/>
            <a:ext cx="4227513" cy="585788"/>
          </a:xfrm>
          <a:prstGeom prst="rect">
            <a:avLst/>
          </a:prstGeom>
          <a:noFill/>
          <a:ln w="9525">
            <a:noFill/>
            <a:miter lim="800000"/>
            <a:headEnd/>
            <a:tailEnd/>
          </a:ln>
        </p:spPr>
        <p:txBody>
          <a:bodyPr>
            <a:spAutoFit/>
          </a:bodyPr>
          <a:lstStyle/>
          <a:p>
            <a:r>
              <a:rPr lang="en-US" altLang="zh-CN" sz="3200">
                <a:solidFill>
                  <a:srgbClr val="FF0000"/>
                </a:solidFill>
                <a:latin typeface="Perpetua"/>
              </a:rPr>
              <a:t>Is there any problem here?</a:t>
            </a:r>
            <a:endParaRPr lang="zh-CN" altLang="en-US" sz="3200">
              <a:solidFill>
                <a:srgbClr val="FF0000"/>
              </a:solidFill>
              <a:latin typeface="Perpetua"/>
            </a:endParaRPr>
          </a:p>
        </p:txBody>
      </p:sp>
      <p:sp>
        <p:nvSpPr>
          <p:cNvPr id="44034" name="内容占位符 9"/>
          <p:cNvSpPr>
            <a:spLocks noGrp="1"/>
          </p:cNvSpPr>
          <p:nvPr>
            <p:ph sz="quarter" idx="1"/>
          </p:nvPr>
        </p:nvSpPr>
        <p:spPr/>
        <p:txBody>
          <a:bodyPr/>
          <a:lstStyle/>
          <a:p>
            <a:pPr eaLnBrk="1" hangingPunct="1"/>
            <a:endParaRPr lang="zh-CN" altLang="en-US" smtClean="0"/>
          </a:p>
        </p:txBody>
      </p:sp>
      <p:pic>
        <p:nvPicPr>
          <p:cNvPr id="44035" name="Picture 5"/>
          <p:cNvPicPr>
            <a:picLocks noChangeAspect="1" noChangeArrowheads="1"/>
          </p:cNvPicPr>
          <p:nvPr/>
        </p:nvPicPr>
        <p:blipFill>
          <a:blip r:embed="rId2"/>
          <a:srcRect/>
          <a:stretch>
            <a:fillRect/>
          </a:stretch>
        </p:blipFill>
        <p:spPr bwMode="auto">
          <a:xfrm>
            <a:off x="503238" y="915988"/>
            <a:ext cx="5627687" cy="5224462"/>
          </a:xfrm>
          <a:prstGeom prst="rect">
            <a:avLst/>
          </a:prstGeom>
          <a:noFill/>
          <a:ln w="9525">
            <a:noFill/>
            <a:miter lim="800000"/>
            <a:headEnd/>
            <a:tailEnd/>
          </a:ln>
        </p:spPr>
      </p:pic>
      <p:sp>
        <p:nvSpPr>
          <p:cNvPr id="6"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M</a:t>
            </a: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apReduce</a:t>
            </a: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 </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排序算法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563563" y="219075"/>
            <a:ext cx="7772400" cy="1143000"/>
          </a:xfrm>
        </p:spPr>
        <p:txBody>
          <a:bodyPr/>
          <a:lstStyle/>
          <a:p>
            <a:pPr eaLnBrk="1" hangingPunct="1"/>
            <a:r>
              <a:rPr lang="en-US" altLang="zh-CN" sz="3200" i="1" smtClean="0">
                <a:solidFill>
                  <a:srgbClr val="00B050"/>
                </a:solidFill>
              </a:rPr>
              <a:t>Partitioner</a:t>
            </a:r>
            <a:endParaRPr lang="zh-CN" altLang="en-US" sz="3200" i="1" smtClean="0">
              <a:solidFill>
                <a:srgbClr val="00B050"/>
              </a:solidFill>
            </a:endParaRPr>
          </a:p>
        </p:txBody>
      </p:sp>
      <p:sp>
        <p:nvSpPr>
          <p:cNvPr id="3" name="内容占位符 2"/>
          <p:cNvSpPr>
            <a:spLocks noGrp="1"/>
          </p:cNvSpPr>
          <p:nvPr>
            <p:ph sz="quarter" idx="1"/>
          </p:nvPr>
        </p:nvSpPr>
        <p:spPr>
          <a:xfrm>
            <a:off x="461963" y="1420813"/>
            <a:ext cx="8302625" cy="4572000"/>
          </a:xfrm>
        </p:spPr>
        <p:txBody>
          <a:bodyPr>
            <a:normAutofit lnSpcReduction="10000"/>
          </a:bodyPr>
          <a:lstStyle/>
          <a:p>
            <a:pPr marL="274320" indent="-274320" eaLnBrk="1" fontAlgn="auto" hangingPunct="1">
              <a:spcBef>
                <a:spcPts val="580"/>
              </a:spcBef>
              <a:spcAft>
                <a:spcPts val="0"/>
              </a:spcAft>
              <a:buFont typeface="Wingdings 2"/>
              <a:buChar char=""/>
              <a:defRPr/>
            </a:pPr>
            <a:r>
              <a:rPr lang="zh-CN" altLang="en-US" dirty="0" smtClean="0">
                <a:solidFill>
                  <a:srgbClr val="0066FF"/>
                </a:solidFill>
                <a:latin typeface="+mj-lt"/>
                <a:ea typeface="黑体" pitchFamily="2" charset="-122"/>
              </a:rPr>
              <a:t>两个问题</a:t>
            </a:r>
            <a:endParaRPr lang="en-US" altLang="zh-CN" dirty="0" smtClean="0">
              <a:solidFill>
                <a:srgbClr val="0066FF"/>
              </a:solidFill>
              <a:latin typeface="+mj-lt"/>
              <a:ea typeface="黑体" pitchFamily="2" charset="-122"/>
            </a:endParaRPr>
          </a:p>
          <a:p>
            <a:pPr marL="548640" lvl="1" eaLnBrk="1" fontAlgn="auto" hangingPunct="1">
              <a:spcBef>
                <a:spcPts val="370"/>
              </a:spcBef>
              <a:spcAft>
                <a:spcPts val="0"/>
              </a:spcAft>
              <a:buFont typeface="Wingdings 2"/>
              <a:buChar char=""/>
              <a:defRPr/>
            </a:pPr>
            <a:r>
              <a:rPr lang="en-US" altLang="zh-CN" dirty="0" smtClean="0">
                <a:latin typeface="+mj-lt"/>
                <a:ea typeface="黑体" pitchFamily="2" charset="-122"/>
              </a:rPr>
              <a:t>(1) </a:t>
            </a:r>
            <a:r>
              <a:rPr lang="zh-CN" altLang="en-US" dirty="0" smtClean="0">
                <a:latin typeface="+mj-lt"/>
                <a:ea typeface="黑体" pitchFamily="2" charset="-122"/>
              </a:rPr>
              <a:t>如何避免在某些</a:t>
            </a:r>
            <a:r>
              <a:rPr lang="en-US" altLang="zh-CN" dirty="0" smtClean="0">
                <a:latin typeface="+mj-lt"/>
                <a:ea typeface="黑体" pitchFamily="2" charset="-122"/>
              </a:rPr>
              <a:t>Reducer</a:t>
            </a:r>
            <a:r>
              <a:rPr lang="zh-CN" altLang="en-US" dirty="0" smtClean="0">
                <a:latin typeface="+mj-lt"/>
                <a:ea typeface="黑体" pitchFamily="2" charset="-122"/>
              </a:rPr>
              <a:t>上聚集过多的数据而拖慢了整个程序</a:t>
            </a:r>
            <a:endParaRPr lang="en-US" altLang="zh-CN" dirty="0" smtClean="0">
              <a:latin typeface="+mj-lt"/>
              <a:ea typeface="黑体" pitchFamily="2" charset="-122"/>
            </a:endParaRPr>
          </a:p>
          <a:p>
            <a:pPr marL="548640" lvl="1" eaLnBrk="1" fontAlgn="auto" hangingPunct="1">
              <a:spcBef>
                <a:spcPts val="370"/>
              </a:spcBef>
              <a:spcAft>
                <a:spcPts val="0"/>
              </a:spcAft>
              <a:buFont typeface="Wingdings 2"/>
              <a:buChar char=""/>
              <a:defRPr/>
            </a:pPr>
            <a:r>
              <a:rPr lang="en-US" altLang="zh-CN" dirty="0" smtClean="0">
                <a:latin typeface="+mj-lt"/>
                <a:ea typeface="黑体" pitchFamily="2" charset="-122"/>
              </a:rPr>
              <a:t>(2) </a:t>
            </a:r>
            <a:r>
              <a:rPr lang="zh-CN" altLang="en-US" dirty="0" smtClean="0">
                <a:latin typeface="+mj-lt"/>
                <a:ea typeface="黑体" pitchFamily="2" charset="-122"/>
              </a:rPr>
              <a:t>当有大量的</a:t>
            </a:r>
            <a:r>
              <a:rPr lang="en-US" altLang="zh-CN" dirty="0" smtClean="0">
                <a:latin typeface="+mj-lt"/>
                <a:ea typeface="黑体" pitchFamily="2" charset="-122"/>
              </a:rPr>
              <a:t>key</a:t>
            </a:r>
            <a:r>
              <a:rPr lang="zh-CN" altLang="en-US" dirty="0" smtClean="0">
                <a:latin typeface="+mj-lt"/>
                <a:ea typeface="黑体" pitchFamily="2" charset="-122"/>
              </a:rPr>
              <a:t>要分配到多个</a:t>
            </a:r>
            <a:r>
              <a:rPr lang="en-US" altLang="zh-CN" dirty="0" smtClean="0">
                <a:latin typeface="+mj-lt"/>
                <a:ea typeface="黑体" pitchFamily="2" charset="-122"/>
              </a:rPr>
              <a:t>partition</a:t>
            </a:r>
            <a:r>
              <a:rPr lang="zh-CN" altLang="en-US" dirty="0" smtClean="0">
                <a:latin typeface="+mj-lt"/>
                <a:ea typeface="黑体" pitchFamily="2" charset="-122"/>
              </a:rPr>
              <a:t>（也就是</a:t>
            </a:r>
            <a:r>
              <a:rPr lang="en-US" altLang="zh-CN" dirty="0" smtClean="0">
                <a:latin typeface="+mj-lt"/>
                <a:ea typeface="黑体" pitchFamily="2" charset="-122"/>
              </a:rPr>
              <a:t>Reducer</a:t>
            </a:r>
            <a:r>
              <a:rPr lang="zh-CN" altLang="en-US" dirty="0" smtClean="0">
                <a:latin typeface="+mj-lt"/>
                <a:ea typeface="黑体" pitchFamily="2" charset="-122"/>
              </a:rPr>
              <a:t>）时，如何高效地找到每个</a:t>
            </a:r>
            <a:r>
              <a:rPr lang="en-US" altLang="zh-CN" dirty="0" smtClean="0">
                <a:latin typeface="+mj-lt"/>
                <a:ea typeface="黑体" pitchFamily="2" charset="-122"/>
              </a:rPr>
              <a:t>Key</a:t>
            </a:r>
            <a:r>
              <a:rPr lang="zh-CN" altLang="en-US" dirty="0" smtClean="0">
                <a:latin typeface="+mj-lt"/>
                <a:ea typeface="黑体" pitchFamily="2" charset="-122"/>
              </a:rPr>
              <a:t>所属的</a:t>
            </a:r>
            <a:r>
              <a:rPr lang="en-US" altLang="zh-CN" dirty="0" smtClean="0">
                <a:latin typeface="+mj-lt"/>
                <a:ea typeface="黑体" pitchFamily="2" charset="-122"/>
              </a:rPr>
              <a:t>partition</a:t>
            </a:r>
          </a:p>
          <a:p>
            <a:pPr marL="274320" indent="-274320" eaLnBrk="1" fontAlgn="auto" hangingPunct="1">
              <a:spcBef>
                <a:spcPts val="580"/>
              </a:spcBef>
              <a:spcAft>
                <a:spcPts val="0"/>
              </a:spcAft>
              <a:buFont typeface="Wingdings 2"/>
              <a:buChar char=""/>
              <a:defRPr/>
            </a:pPr>
            <a:r>
              <a:rPr lang="zh-CN" altLang="en-US" dirty="0" smtClean="0">
                <a:solidFill>
                  <a:srgbClr val="0066FF"/>
                </a:solidFill>
                <a:latin typeface="+mj-lt"/>
                <a:ea typeface="黑体" pitchFamily="2" charset="-122"/>
              </a:rPr>
              <a:t>对</a:t>
            </a:r>
            <a:r>
              <a:rPr lang="en-US" altLang="zh-CN" dirty="0" err="1" smtClean="0">
                <a:solidFill>
                  <a:srgbClr val="0066FF"/>
                </a:solidFill>
                <a:latin typeface="+mj-lt"/>
                <a:ea typeface="黑体" pitchFamily="2" charset="-122"/>
              </a:rPr>
              <a:t>Partitioner</a:t>
            </a:r>
            <a:r>
              <a:rPr lang="zh-CN" altLang="en-US" dirty="0" smtClean="0">
                <a:solidFill>
                  <a:srgbClr val="0066FF"/>
                </a:solidFill>
                <a:latin typeface="+mj-lt"/>
                <a:ea typeface="黑体" pitchFamily="2" charset="-122"/>
              </a:rPr>
              <a:t>的要求</a:t>
            </a:r>
            <a:endParaRPr lang="en-US" altLang="zh-CN" dirty="0" smtClean="0">
              <a:solidFill>
                <a:srgbClr val="0066FF"/>
              </a:solidFill>
              <a:latin typeface="+mj-lt"/>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划分均匀</a:t>
            </a:r>
            <a:endParaRPr lang="en-US" altLang="zh-CN" dirty="0" smtClean="0">
              <a:latin typeface="+mj-lt"/>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查找快速</a:t>
            </a:r>
            <a:endParaRPr lang="en-US" altLang="zh-CN" dirty="0" smtClean="0">
              <a:latin typeface="+mj-lt"/>
              <a:ea typeface="黑体" pitchFamily="2" charset="-122"/>
            </a:endParaRPr>
          </a:p>
          <a:p>
            <a:pPr marL="274320" indent="-274320" eaLnBrk="1" fontAlgn="auto" hangingPunct="1">
              <a:spcBef>
                <a:spcPts val="580"/>
              </a:spcBef>
              <a:spcAft>
                <a:spcPts val="0"/>
              </a:spcAft>
              <a:buFont typeface="Wingdings 2"/>
              <a:buChar char=""/>
              <a:defRPr/>
            </a:pPr>
            <a:r>
              <a:rPr lang="en-US" altLang="zh-CN" dirty="0" smtClean="0">
                <a:solidFill>
                  <a:srgbClr val="0066FF"/>
                </a:solidFill>
                <a:latin typeface="+mj-lt"/>
                <a:ea typeface="黑体" pitchFamily="2" charset="-122"/>
              </a:rPr>
              <a:t>Thank God </a:t>
            </a:r>
            <a:r>
              <a:rPr lang="en-US" altLang="zh-CN" dirty="0" smtClean="0">
                <a:solidFill>
                  <a:srgbClr val="0066FF"/>
                </a:solidFill>
                <a:latin typeface="+mj-lt"/>
                <a:ea typeface="黑体" pitchFamily="2" charset="-122"/>
                <a:sym typeface="Wingdings" pitchFamily="2" charset="2"/>
              </a:rPr>
              <a:t> </a:t>
            </a:r>
            <a:r>
              <a:rPr lang="en-US" altLang="zh-CN" dirty="0" smtClean="0">
                <a:solidFill>
                  <a:srgbClr val="0066FF"/>
                </a:solidFill>
                <a:latin typeface="+mj-lt"/>
                <a:ea typeface="黑体" pitchFamily="2" charset="-122"/>
              </a:rPr>
              <a:t> </a:t>
            </a:r>
          </a:p>
          <a:p>
            <a:pPr marL="548640" lvl="1" eaLnBrk="1" fontAlgn="auto" hangingPunct="1">
              <a:spcBef>
                <a:spcPts val="370"/>
              </a:spcBef>
              <a:spcAft>
                <a:spcPts val="0"/>
              </a:spcAft>
              <a:buFont typeface="Wingdings 2"/>
              <a:buChar char=""/>
              <a:defRPr/>
            </a:pPr>
            <a:r>
              <a:rPr lang="en-US" altLang="zh-CN" dirty="0" smtClean="0">
                <a:latin typeface="+mj-lt"/>
                <a:ea typeface="黑体" pitchFamily="2" charset="-122"/>
              </a:rPr>
              <a:t>there exists a  class , </a:t>
            </a:r>
            <a:r>
              <a:rPr lang="en-US" altLang="zh-CN" b="1" i="1" dirty="0" err="1" smtClean="0">
                <a:latin typeface="+mj-lt"/>
                <a:ea typeface="黑体" pitchFamily="2" charset="-122"/>
              </a:rPr>
              <a:t>TotalOrderPartitioner</a:t>
            </a:r>
            <a:r>
              <a:rPr lang="en-US" altLang="zh-CN" i="1" dirty="0" smtClean="0">
                <a:latin typeface="+mj-lt"/>
                <a:ea typeface="黑体" pitchFamily="2" charset="-122"/>
              </a:rPr>
              <a:t> </a:t>
            </a:r>
            <a:r>
              <a:rPr lang="en-US" altLang="zh-CN" dirty="0" smtClean="0">
                <a:latin typeface="+mj-lt"/>
                <a:ea typeface="黑体" pitchFamily="2" charset="-122"/>
              </a:rPr>
              <a:t>in </a:t>
            </a:r>
            <a:r>
              <a:rPr lang="en-US" altLang="zh-CN" dirty="0" err="1" smtClean="0">
                <a:latin typeface="+mj-lt"/>
                <a:ea typeface="黑体" pitchFamily="2" charset="-122"/>
              </a:rPr>
              <a:t>hadoop</a:t>
            </a:r>
            <a:r>
              <a:rPr lang="en-US" altLang="zh-CN" dirty="0" smtClean="0">
                <a:latin typeface="+mj-lt"/>
                <a:ea typeface="黑体" pitchFamily="2" charset="-122"/>
              </a:rPr>
              <a:t> </a:t>
            </a:r>
            <a:r>
              <a:rPr lang="en-US" altLang="zh-CN" dirty="0" err="1" smtClean="0">
                <a:latin typeface="+mj-lt"/>
                <a:ea typeface="黑体" pitchFamily="2" charset="-122"/>
              </a:rPr>
              <a:t>libs</a:t>
            </a:r>
            <a:r>
              <a:rPr lang="en-US" altLang="zh-CN" dirty="0" smtClean="0">
                <a:latin typeface="+mj-lt"/>
                <a:ea typeface="黑体" pitchFamily="2" charset="-122"/>
              </a:rPr>
              <a:t>, which was originally used in </a:t>
            </a:r>
            <a:r>
              <a:rPr lang="en-US" altLang="zh-CN" dirty="0" err="1" smtClean="0">
                <a:latin typeface="+mj-lt"/>
                <a:ea typeface="黑体" pitchFamily="2" charset="-122"/>
              </a:rPr>
              <a:t>TeraSort</a:t>
            </a:r>
            <a:r>
              <a:rPr lang="en-US" altLang="zh-CN" dirty="0" smtClean="0">
                <a:latin typeface="+mj-lt"/>
                <a:ea typeface="黑体" pitchFamily="2" charset="-122"/>
              </a:rPr>
              <a:t>.</a:t>
            </a:r>
          </a:p>
        </p:txBody>
      </p:sp>
      <p:sp>
        <p:nvSpPr>
          <p:cNvPr id="4"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M</a:t>
            </a: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apReduce</a:t>
            </a: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 </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排序算法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387350" y="228600"/>
            <a:ext cx="7772400" cy="1143000"/>
          </a:xfrm>
        </p:spPr>
        <p:txBody>
          <a:bodyPr/>
          <a:lstStyle/>
          <a:p>
            <a:pPr eaLnBrk="1" hangingPunct="1"/>
            <a:r>
              <a:rPr lang="en-US" altLang="zh-CN" sz="3200" i="1" smtClean="0">
                <a:solidFill>
                  <a:srgbClr val="00B050"/>
                </a:solidFill>
              </a:rPr>
              <a:t>TeraSort</a:t>
            </a:r>
            <a:endParaRPr lang="zh-CN" altLang="en-US" sz="3200" i="1" smtClean="0">
              <a:solidFill>
                <a:srgbClr val="00B050"/>
              </a:solidFill>
            </a:endParaRPr>
          </a:p>
        </p:txBody>
      </p:sp>
      <p:sp>
        <p:nvSpPr>
          <p:cNvPr id="3" name="内容占位符 2"/>
          <p:cNvSpPr>
            <a:spLocks noGrp="1"/>
          </p:cNvSpPr>
          <p:nvPr>
            <p:ph sz="quarter" idx="1"/>
          </p:nvPr>
        </p:nvSpPr>
        <p:spPr>
          <a:xfrm>
            <a:off x="415925" y="1263650"/>
            <a:ext cx="8340725" cy="5183188"/>
          </a:xfrm>
        </p:spPr>
        <p:txBody>
          <a:bodyPr>
            <a:normAutofit fontScale="92500"/>
          </a:bodyPr>
          <a:lstStyle/>
          <a:p>
            <a:pPr marL="274320" indent="-274320" eaLnBrk="1" fontAlgn="auto" hangingPunct="1">
              <a:spcBef>
                <a:spcPts val="580"/>
              </a:spcBef>
              <a:spcAft>
                <a:spcPts val="0"/>
              </a:spcAft>
              <a:buFont typeface="Wingdings 2"/>
              <a:buChar char=""/>
              <a:defRPr/>
            </a:pPr>
            <a:r>
              <a:rPr lang="en-US" dirty="0" smtClean="0">
                <a:latin typeface="+mj-lt"/>
              </a:rPr>
              <a:t>In May 2008, </a:t>
            </a:r>
            <a:r>
              <a:rPr lang="en-US" sz="2400" dirty="0" smtClean="0">
                <a:latin typeface="+mj-lt"/>
              </a:rPr>
              <a:t>r</a:t>
            </a:r>
            <a:r>
              <a:rPr lang="en-US" altLang="zh-CN" sz="2400" dirty="0" smtClean="0">
                <a:latin typeface="+mj-lt"/>
              </a:rPr>
              <a:t>unning on a 910-node cluster, </a:t>
            </a:r>
            <a:r>
              <a:rPr lang="en-US" altLang="zh-CN" sz="2400" dirty="0" err="1" smtClean="0">
                <a:latin typeface="+mj-lt"/>
              </a:rPr>
              <a:t>Hadoop</a:t>
            </a:r>
            <a:r>
              <a:rPr lang="en-US" altLang="zh-CN" sz="2400" dirty="0" smtClean="0">
                <a:latin typeface="+mj-lt"/>
              </a:rPr>
              <a:t> </a:t>
            </a:r>
            <a:r>
              <a:rPr lang="en-US" sz="2400" dirty="0" smtClean="0">
                <a:latin typeface="+mj-lt"/>
              </a:rPr>
              <a:t>sorted the 10 billion records (1 TB in size) in 209 seconds (3.48 minutes) to win the annual general purpose  t</a:t>
            </a:r>
            <a:r>
              <a:rPr lang="en-US" sz="2400" u="sng" dirty="0" smtClean="0">
                <a:latin typeface="+mj-lt"/>
              </a:rPr>
              <a:t>erabyte sort benchmark</a:t>
            </a:r>
            <a:r>
              <a:rPr lang="en-US" sz="2400" dirty="0" smtClean="0">
                <a:latin typeface="+mj-lt"/>
              </a:rPr>
              <a:t>. </a:t>
            </a:r>
            <a:endParaRPr lang="zh-CN" altLang="en-US" sz="2400" dirty="0" smtClean="0">
              <a:latin typeface="+mj-lt"/>
            </a:endParaRPr>
          </a:p>
          <a:p>
            <a:pPr marL="274320" indent="-274320" eaLnBrk="1" fontAlgn="auto" hangingPunct="1">
              <a:spcBef>
                <a:spcPts val="580"/>
              </a:spcBef>
              <a:spcAft>
                <a:spcPts val="0"/>
              </a:spcAft>
              <a:buFont typeface="Wingdings 2"/>
              <a:buChar char=""/>
              <a:defRPr/>
            </a:pPr>
            <a:r>
              <a:rPr lang="en-US" dirty="0" smtClean="0">
                <a:latin typeface="+mj-lt"/>
              </a:rPr>
              <a:t>The cluster statistics were: </a:t>
            </a:r>
            <a:endParaRPr lang="zh-CN" altLang="en-US" dirty="0" smtClean="0">
              <a:latin typeface="+mj-lt"/>
            </a:endParaRPr>
          </a:p>
          <a:p>
            <a:pPr marL="548640" lvl="1" eaLnBrk="1" fontAlgn="auto" hangingPunct="1">
              <a:spcBef>
                <a:spcPts val="370"/>
              </a:spcBef>
              <a:spcAft>
                <a:spcPts val="0"/>
              </a:spcAft>
              <a:buFont typeface="Wingdings 2"/>
              <a:buChar char=""/>
              <a:defRPr/>
            </a:pPr>
            <a:r>
              <a:rPr lang="en-US" dirty="0" smtClean="0">
                <a:latin typeface="+mj-lt"/>
              </a:rPr>
              <a:t>910 nodes </a:t>
            </a:r>
            <a:endParaRPr lang="zh-CN" altLang="en-US" dirty="0" smtClean="0">
              <a:latin typeface="+mj-lt"/>
            </a:endParaRPr>
          </a:p>
          <a:p>
            <a:pPr marL="548640" lvl="1" eaLnBrk="1" fontAlgn="auto" hangingPunct="1">
              <a:spcBef>
                <a:spcPts val="370"/>
              </a:spcBef>
              <a:spcAft>
                <a:spcPts val="0"/>
              </a:spcAft>
              <a:buFont typeface="Wingdings 2"/>
              <a:buChar char=""/>
              <a:defRPr/>
            </a:pPr>
            <a:r>
              <a:rPr lang="en-US" dirty="0" smtClean="0">
                <a:latin typeface="+mj-lt"/>
              </a:rPr>
              <a:t>4 dual core Xeons @ 2.0ghz per a node </a:t>
            </a:r>
            <a:endParaRPr lang="zh-CN" altLang="en-US" dirty="0" smtClean="0">
              <a:latin typeface="+mj-lt"/>
            </a:endParaRPr>
          </a:p>
          <a:p>
            <a:pPr marL="548640" lvl="1" eaLnBrk="1" fontAlgn="auto" hangingPunct="1">
              <a:spcBef>
                <a:spcPts val="370"/>
              </a:spcBef>
              <a:spcAft>
                <a:spcPts val="0"/>
              </a:spcAft>
              <a:buFont typeface="Wingdings 2"/>
              <a:buChar char=""/>
              <a:defRPr/>
            </a:pPr>
            <a:r>
              <a:rPr lang="en-US" dirty="0" smtClean="0">
                <a:latin typeface="+mj-lt"/>
              </a:rPr>
              <a:t>4 SATA disks per a node </a:t>
            </a:r>
            <a:endParaRPr lang="zh-CN" altLang="en-US" dirty="0" smtClean="0">
              <a:latin typeface="+mj-lt"/>
            </a:endParaRPr>
          </a:p>
          <a:p>
            <a:pPr marL="548640" lvl="1" eaLnBrk="1" fontAlgn="auto" hangingPunct="1">
              <a:spcBef>
                <a:spcPts val="370"/>
              </a:spcBef>
              <a:spcAft>
                <a:spcPts val="0"/>
              </a:spcAft>
              <a:buFont typeface="Wingdings 2"/>
              <a:buChar char=""/>
              <a:defRPr/>
            </a:pPr>
            <a:r>
              <a:rPr lang="en-US" dirty="0" smtClean="0">
                <a:latin typeface="+mj-lt"/>
              </a:rPr>
              <a:t>8G RAM per a node </a:t>
            </a:r>
            <a:endParaRPr lang="zh-CN" altLang="en-US" dirty="0" smtClean="0">
              <a:latin typeface="+mj-lt"/>
            </a:endParaRPr>
          </a:p>
          <a:p>
            <a:pPr marL="548640" lvl="1" eaLnBrk="1" fontAlgn="auto" hangingPunct="1">
              <a:spcBef>
                <a:spcPts val="370"/>
              </a:spcBef>
              <a:spcAft>
                <a:spcPts val="0"/>
              </a:spcAft>
              <a:buFont typeface="Wingdings 2"/>
              <a:buChar char=""/>
              <a:defRPr/>
            </a:pPr>
            <a:r>
              <a:rPr lang="en-US" dirty="0" smtClean="0">
                <a:latin typeface="+mj-lt"/>
              </a:rPr>
              <a:t>1 gigabit Ethernet on each node </a:t>
            </a:r>
            <a:endParaRPr lang="zh-CN" altLang="en-US" dirty="0" smtClean="0">
              <a:latin typeface="+mj-lt"/>
            </a:endParaRPr>
          </a:p>
          <a:p>
            <a:pPr marL="548640" lvl="1" eaLnBrk="1" fontAlgn="auto" hangingPunct="1">
              <a:spcBef>
                <a:spcPts val="370"/>
              </a:spcBef>
              <a:spcAft>
                <a:spcPts val="0"/>
              </a:spcAft>
              <a:buFont typeface="Wingdings 2"/>
              <a:buChar char=""/>
              <a:defRPr/>
            </a:pPr>
            <a:r>
              <a:rPr lang="en-US" dirty="0" smtClean="0">
                <a:latin typeface="+mj-lt"/>
              </a:rPr>
              <a:t>Red Hat Enterprise Linux Server Release 5.1 (kernel 2.6.18) </a:t>
            </a:r>
            <a:endParaRPr lang="zh-CN" altLang="en-US" dirty="0" smtClean="0">
              <a:latin typeface="+mj-lt"/>
            </a:endParaRPr>
          </a:p>
          <a:p>
            <a:pPr marL="548640" lvl="1" eaLnBrk="1" fontAlgn="auto" hangingPunct="1">
              <a:spcBef>
                <a:spcPts val="370"/>
              </a:spcBef>
              <a:spcAft>
                <a:spcPts val="0"/>
              </a:spcAft>
              <a:buFont typeface="Wingdings 2"/>
              <a:buChar char=""/>
              <a:defRPr/>
            </a:pPr>
            <a:r>
              <a:rPr lang="en-US" dirty="0" smtClean="0">
                <a:latin typeface="+mj-lt"/>
              </a:rPr>
              <a:t>Sun Java JDK 1.6.0_05-b13 </a:t>
            </a:r>
          </a:p>
          <a:p>
            <a:pPr marL="274320" indent="-274320" eaLnBrk="1" fontAlgn="auto" hangingPunct="1">
              <a:spcBef>
                <a:spcPts val="580"/>
              </a:spcBef>
              <a:spcAft>
                <a:spcPts val="0"/>
              </a:spcAft>
              <a:buFont typeface="Wingdings 2"/>
              <a:buChar char=""/>
              <a:defRPr/>
            </a:pPr>
            <a:r>
              <a:rPr lang="en-US" altLang="zh-CN" dirty="0" smtClean="0">
                <a:latin typeface="+mj-lt"/>
              </a:rPr>
              <a:t>In May 2009,it was announced that a team at Yahoo! used </a:t>
            </a:r>
            <a:r>
              <a:rPr lang="en-US" altLang="zh-CN" dirty="0" err="1" smtClean="0">
                <a:latin typeface="+mj-lt"/>
              </a:rPr>
              <a:t>Hadoop</a:t>
            </a:r>
            <a:r>
              <a:rPr lang="en-US" altLang="zh-CN" dirty="0" smtClean="0">
                <a:latin typeface="+mj-lt"/>
              </a:rPr>
              <a:t> to sort one terabyte in 62 seconds.</a:t>
            </a:r>
            <a:endParaRPr lang="zh-CN" altLang="en-US" dirty="0">
              <a:latin typeface="+mj-lt"/>
            </a:endParaRPr>
          </a:p>
        </p:txBody>
      </p:sp>
      <p:sp>
        <p:nvSpPr>
          <p:cNvPr id="4"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M</a:t>
            </a: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apReduce</a:t>
            </a: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 </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排序算法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508000" y="255588"/>
            <a:ext cx="7772400" cy="1143000"/>
          </a:xfrm>
        </p:spPr>
        <p:txBody>
          <a:bodyPr/>
          <a:lstStyle/>
          <a:p>
            <a:pPr eaLnBrk="1" hangingPunct="1"/>
            <a:r>
              <a:rPr lang="en-US" altLang="zh-CN" sz="2800" i="1" smtClean="0">
                <a:solidFill>
                  <a:srgbClr val="00B050"/>
                </a:solidFill>
              </a:rPr>
              <a:t>TotalOrderPartitioner  for TeraSort</a:t>
            </a:r>
            <a:endParaRPr lang="zh-CN" altLang="en-US" sz="2800" i="1" smtClean="0">
              <a:solidFill>
                <a:srgbClr val="00B050"/>
              </a:solidFill>
            </a:endParaRPr>
          </a:p>
        </p:txBody>
      </p:sp>
      <p:sp>
        <p:nvSpPr>
          <p:cNvPr id="3" name="内容占位符 2"/>
          <p:cNvSpPr>
            <a:spLocks noGrp="1"/>
          </p:cNvSpPr>
          <p:nvPr>
            <p:ph sz="quarter" idx="1"/>
          </p:nvPr>
        </p:nvSpPr>
        <p:spPr>
          <a:xfrm>
            <a:off x="406400" y="1447800"/>
            <a:ext cx="8239125" cy="4999038"/>
          </a:xfrm>
        </p:spPr>
        <p:txBody>
          <a:bodyPr>
            <a:normAutofit/>
          </a:bodyPr>
          <a:lstStyle/>
          <a:p>
            <a:pPr marL="274320" indent="-274320" eaLnBrk="1" fontAlgn="auto" hangingPunct="1">
              <a:spcBef>
                <a:spcPts val="580"/>
              </a:spcBef>
              <a:spcAft>
                <a:spcPts val="0"/>
              </a:spcAft>
              <a:buFont typeface="Wingdings 2"/>
              <a:buChar char=""/>
              <a:defRPr/>
            </a:pPr>
            <a:r>
              <a:rPr lang="en-US" dirty="0" err="1" smtClean="0">
                <a:solidFill>
                  <a:srgbClr val="0066FF"/>
                </a:solidFill>
                <a:latin typeface="+mj-lt"/>
                <a:ea typeface="黑体" pitchFamily="2" charset="-122"/>
              </a:rPr>
              <a:t>TotalOrderPartitioner</a:t>
            </a:r>
            <a:endParaRPr lang="en-US" dirty="0" smtClean="0">
              <a:solidFill>
                <a:srgbClr val="0066FF"/>
              </a:solidFill>
              <a:latin typeface="+mj-lt"/>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一个提供全序划分的</a:t>
            </a:r>
            <a:r>
              <a:rPr lang="en-US" altLang="zh-CN" i="1" dirty="0" err="1" smtClean="0">
                <a:latin typeface="+mj-lt"/>
                <a:ea typeface="黑体" pitchFamily="2" charset="-122"/>
              </a:rPr>
              <a:t>Partitioner</a:t>
            </a:r>
            <a:endParaRPr lang="en-US" i="1" dirty="0" smtClean="0">
              <a:latin typeface="+mj-lt"/>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从</a:t>
            </a:r>
            <a:r>
              <a:rPr lang="en-US" dirty="0" err="1" smtClean="0">
                <a:latin typeface="+mj-lt"/>
                <a:ea typeface="黑体" pitchFamily="2" charset="-122"/>
              </a:rPr>
              <a:t>Hadoop</a:t>
            </a:r>
            <a:r>
              <a:rPr lang="en-US" dirty="0" smtClean="0">
                <a:latin typeface="+mj-lt"/>
                <a:ea typeface="黑体" pitchFamily="2" charset="-122"/>
              </a:rPr>
              <a:t> v0.19.0</a:t>
            </a:r>
            <a:r>
              <a:rPr lang="zh-CN" altLang="en-US" dirty="0" smtClean="0">
                <a:latin typeface="+mj-lt"/>
                <a:ea typeface="黑体" pitchFamily="2" charset="-122"/>
              </a:rPr>
              <a:t>开始正式发布在库类中</a:t>
            </a:r>
            <a:endParaRPr lang="en-US" dirty="0" smtClean="0">
              <a:latin typeface="+mj-lt"/>
              <a:ea typeface="黑体" pitchFamily="2" charset="-122"/>
            </a:endParaRPr>
          </a:p>
          <a:p>
            <a:pPr marL="274320" indent="-274320" eaLnBrk="1" fontAlgn="auto" hangingPunct="1">
              <a:spcBef>
                <a:spcPts val="580"/>
              </a:spcBef>
              <a:spcAft>
                <a:spcPts val="0"/>
              </a:spcAft>
              <a:buFont typeface="Wingdings 2"/>
              <a:buChar char=""/>
              <a:defRPr/>
            </a:pPr>
            <a:r>
              <a:rPr lang="zh-CN" altLang="en-US" dirty="0" smtClean="0">
                <a:solidFill>
                  <a:srgbClr val="0066FF"/>
                </a:solidFill>
                <a:latin typeface="+mj-lt"/>
                <a:ea typeface="黑体" pitchFamily="2" charset="-122"/>
              </a:rPr>
              <a:t>为满足两个要求所采用的策略</a:t>
            </a:r>
            <a:endParaRPr lang="en-US" altLang="zh-CN" dirty="0" smtClean="0">
              <a:solidFill>
                <a:srgbClr val="0066FF"/>
              </a:solidFill>
              <a:latin typeface="+mj-lt"/>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通过采样获取数据的分布</a:t>
            </a:r>
            <a:endParaRPr lang="en-US" altLang="zh-CN" dirty="0" smtClean="0">
              <a:latin typeface="+mj-lt"/>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构建高效的划分模型</a:t>
            </a:r>
            <a:endParaRPr lang="en-US" altLang="zh-CN" dirty="0" smtClean="0">
              <a:latin typeface="+mj-lt"/>
              <a:ea typeface="黑体" pitchFamily="2" charset="-122"/>
            </a:endParaRPr>
          </a:p>
        </p:txBody>
      </p:sp>
      <p:sp>
        <p:nvSpPr>
          <p:cNvPr id="4"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M</a:t>
            </a: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apReduce</a:t>
            </a: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 </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排序算法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162050"/>
            <a:ext cx="8377238" cy="5045075"/>
          </a:xfrm>
        </p:spPr>
        <p:txBody>
          <a:bodyPr>
            <a:normAutofit/>
          </a:bodyPr>
          <a:lstStyle/>
          <a:p>
            <a:pPr marL="268288" indent="-268288" eaLnBrk="1" fontAlgn="auto" hangingPunct="1">
              <a:spcBef>
                <a:spcPts val="580"/>
              </a:spcBef>
              <a:spcAft>
                <a:spcPts val="0"/>
              </a:spcAft>
              <a:buFont typeface="Wingdings 2"/>
              <a:buNone/>
              <a:defRPr/>
            </a:pPr>
            <a:r>
              <a:rPr lang="zh-CN" altLang="en-US" sz="2400" dirty="0" smtClean="0">
                <a:ea typeface="黑体" pitchFamily="49" charset="-122"/>
              </a:rPr>
              <a:t>    </a:t>
            </a:r>
            <a:r>
              <a:rPr lang="zh-CN" altLang="en-US" sz="2400" dirty="0" smtClean="0">
                <a:latin typeface="+mj-lt"/>
                <a:ea typeface="黑体" pitchFamily="49" charset="-122"/>
              </a:rPr>
              <a:t>自</a:t>
            </a:r>
            <a:r>
              <a:rPr lang="en-US" altLang="zh-CN" sz="2400" dirty="0" err="1" smtClean="0">
                <a:latin typeface="+mj-lt"/>
                <a:ea typeface="黑体" pitchFamily="49" charset="-122"/>
              </a:rPr>
              <a:t>MapReduce</a:t>
            </a:r>
            <a:r>
              <a:rPr lang="zh-CN" altLang="en-US" sz="2400" dirty="0" smtClean="0">
                <a:latin typeface="+mj-lt"/>
                <a:ea typeface="黑体" pitchFamily="49" charset="-122"/>
              </a:rPr>
              <a:t>发明后</a:t>
            </a:r>
            <a:r>
              <a:rPr lang="en-US" altLang="zh-CN" sz="2400" dirty="0" smtClean="0">
                <a:latin typeface="+mj-lt"/>
                <a:ea typeface="黑体" pitchFamily="49" charset="-122"/>
              </a:rPr>
              <a:t>,Google</a:t>
            </a:r>
            <a:r>
              <a:rPr lang="zh-CN" altLang="en-US" sz="2400" dirty="0" smtClean="0">
                <a:latin typeface="+mj-lt"/>
                <a:ea typeface="黑体" pitchFamily="49" charset="-122"/>
              </a:rPr>
              <a:t>大量用于各种海量数据处理</a:t>
            </a:r>
            <a:r>
              <a:rPr lang="en-US" altLang="zh-CN" sz="2400" dirty="0" smtClean="0">
                <a:latin typeface="+mj-lt"/>
                <a:ea typeface="黑体" pitchFamily="49" charset="-122"/>
              </a:rPr>
              <a:t>,</a:t>
            </a:r>
            <a:r>
              <a:rPr lang="zh-CN" altLang="en-US" sz="2400" dirty="0" smtClean="0">
                <a:latin typeface="+mj-lt"/>
                <a:ea typeface="黑体" pitchFamily="49" charset="-122"/>
              </a:rPr>
              <a:t>目前</a:t>
            </a:r>
            <a:r>
              <a:rPr lang="en-US" altLang="zh-CN" sz="2400" dirty="0" smtClean="0">
                <a:latin typeface="+mj-lt"/>
                <a:ea typeface="黑体" pitchFamily="49" charset="-122"/>
              </a:rPr>
              <a:t>Google</a:t>
            </a:r>
            <a:r>
              <a:rPr lang="zh-CN" altLang="en-US" sz="2400" dirty="0" smtClean="0">
                <a:latin typeface="+mj-lt"/>
                <a:ea typeface="黑体" pitchFamily="49" charset="-122"/>
              </a:rPr>
              <a:t>内部有</a:t>
            </a:r>
            <a:r>
              <a:rPr lang="en-US" altLang="zh-CN" sz="2400" dirty="0" smtClean="0">
                <a:latin typeface="+mj-lt"/>
                <a:ea typeface="黑体" pitchFamily="49" charset="-122"/>
              </a:rPr>
              <a:t>7</a:t>
            </a:r>
            <a:r>
              <a:rPr lang="zh-CN" altLang="en-US" sz="2400" dirty="0" smtClean="0">
                <a:latin typeface="+mj-lt"/>
                <a:ea typeface="黑体" pitchFamily="49" charset="-122"/>
              </a:rPr>
              <a:t>千以上的程序基于</a:t>
            </a:r>
            <a:r>
              <a:rPr lang="en-US" altLang="zh-CN" sz="2400" dirty="0" err="1" smtClean="0">
                <a:latin typeface="+mj-lt"/>
                <a:ea typeface="黑体" pitchFamily="49" charset="-122"/>
              </a:rPr>
              <a:t>MapReduce</a:t>
            </a:r>
            <a:r>
              <a:rPr lang="zh-CN" altLang="en-US" sz="2400" dirty="0" smtClean="0">
                <a:latin typeface="+mj-lt"/>
                <a:ea typeface="黑体" pitchFamily="49" charset="-122"/>
              </a:rPr>
              <a:t>实现。</a:t>
            </a:r>
            <a:r>
              <a:rPr lang="en-US" altLang="zh-CN" sz="2400" dirty="0" err="1" smtClean="0">
                <a:latin typeface="+mj-lt"/>
                <a:ea typeface="黑体" pitchFamily="49" charset="-122"/>
              </a:rPr>
              <a:t>MapReduce</a:t>
            </a:r>
            <a:r>
              <a:rPr lang="zh-CN" altLang="en-US" sz="2400" dirty="0" smtClean="0">
                <a:latin typeface="+mj-lt"/>
                <a:ea typeface="黑体" pitchFamily="49" charset="-122"/>
              </a:rPr>
              <a:t>可广泛应用于搜索引擎（文档倒排索引，网页链接图分析与页面排序等）、</a:t>
            </a:r>
            <a:r>
              <a:rPr lang="en-US" altLang="zh-CN" sz="2400" dirty="0" smtClean="0">
                <a:latin typeface="+mj-lt"/>
                <a:ea typeface="黑体" pitchFamily="49" charset="-122"/>
              </a:rPr>
              <a:t>Web</a:t>
            </a:r>
            <a:r>
              <a:rPr lang="zh-CN" altLang="en-US" sz="2400" dirty="0" smtClean="0">
                <a:latin typeface="+mj-lt"/>
                <a:ea typeface="黑体" pitchFamily="49" charset="-122"/>
              </a:rPr>
              <a:t>日志分析、文档分析处理、机器学习、机器翻译等</a:t>
            </a:r>
            <a:endParaRPr lang="en-US" altLang="zh-CN" sz="2400" dirty="0" smtClean="0">
              <a:latin typeface="+mj-lt"/>
              <a:ea typeface="黑体" pitchFamily="49" charset="-122"/>
            </a:endParaRPr>
          </a:p>
          <a:p>
            <a:pPr marL="274320" indent="-274320" eaLnBrk="1" fontAlgn="auto" hangingPunct="1">
              <a:spcBef>
                <a:spcPts val="0"/>
              </a:spcBef>
              <a:spcAft>
                <a:spcPts val="0"/>
              </a:spcAft>
              <a:buFont typeface="Wingdings 2"/>
              <a:buNone/>
              <a:defRPr/>
            </a:pPr>
            <a:r>
              <a:rPr lang="en-US" altLang="zh-CN" sz="2400" dirty="0" smtClean="0">
                <a:latin typeface="+mj-lt"/>
                <a:ea typeface="黑体" pitchFamily="49" charset="-122"/>
              </a:rPr>
              <a:t>   </a:t>
            </a:r>
            <a:r>
              <a:rPr lang="zh-CN" altLang="en-US" sz="2400" dirty="0" smtClean="0">
                <a:latin typeface="+mj-lt"/>
                <a:ea typeface="黑体" pitchFamily="49" charset="-122"/>
              </a:rPr>
              <a:t>各种大规模</a:t>
            </a:r>
            <a:endParaRPr lang="en-US" altLang="zh-CN" sz="2400" dirty="0" smtClean="0">
              <a:latin typeface="+mj-lt"/>
              <a:ea typeface="黑体" pitchFamily="49" charset="-122"/>
            </a:endParaRPr>
          </a:p>
          <a:p>
            <a:pPr marL="268288" indent="-268288" eaLnBrk="1" fontAlgn="auto" hangingPunct="1">
              <a:spcBef>
                <a:spcPts val="0"/>
              </a:spcBef>
              <a:spcAft>
                <a:spcPts val="0"/>
              </a:spcAft>
              <a:buFont typeface="Wingdings 2"/>
              <a:buNone/>
              <a:defRPr/>
            </a:pPr>
            <a:r>
              <a:rPr lang="en-US" altLang="zh-CN" sz="2400" dirty="0" smtClean="0">
                <a:latin typeface="+mj-lt"/>
                <a:ea typeface="黑体" pitchFamily="49" charset="-122"/>
              </a:rPr>
              <a:t>   </a:t>
            </a:r>
            <a:r>
              <a:rPr lang="zh-CN" altLang="en-US" sz="2400" dirty="0" smtClean="0">
                <a:latin typeface="+mj-lt"/>
                <a:ea typeface="黑体" pitchFamily="49" charset="-122"/>
              </a:rPr>
              <a:t>数据并行计</a:t>
            </a:r>
            <a:endParaRPr lang="en-US" altLang="zh-CN" sz="2400" dirty="0" smtClean="0">
              <a:latin typeface="+mj-lt"/>
              <a:ea typeface="黑体" pitchFamily="49" charset="-122"/>
            </a:endParaRPr>
          </a:p>
          <a:p>
            <a:pPr marL="268288" indent="-268288" eaLnBrk="1" fontAlgn="auto" hangingPunct="1">
              <a:spcBef>
                <a:spcPts val="0"/>
              </a:spcBef>
              <a:spcAft>
                <a:spcPts val="0"/>
              </a:spcAft>
              <a:buFont typeface="Wingdings 2"/>
              <a:buNone/>
              <a:defRPr/>
            </a:pPr>
            <a:r>
              <a:rPr lang="en-US" altLang="zh-CN" sz="2400" dirty="0" smtClean="0">
                <a:latin typeface="+mj-lt"/>
                <a:ea typeface="黑体" pitchFamily="49" charset="-122"/>
              </a:rPr>
              <a:t>   </a:t>
            </a:r>
            <a:r>
              <a:rPr lang="zh-CN" altLang="en-US" sz="2400" dirty="0" smtClean="0">
                <a:latin typeface="+mj-lt"/>
                <a:ea typeface="黑体" pitchFamily="49" charset="-122"/>
              </a:rPr>
              <a:t>算应用领域</a:t>
            </a:r>
            <a:endParaRPr lang="en-US" altLang="zh-CN" sz="2400" dirty="0" smtClean="0">
              <a:latin typeface="+mj-lt"/>
              <a:ea typeface="黑体" pitchFamily="49" charset="-122"/>
            </a:endParaRPr>
          </a:p>
          <a:p>
            <a:pPr marL="268288" indent="-268288" eaLnBrk="1" fontAlgn="auto" hangingPunct="1">
              <a:spcBef>
                <a:spcPts val="0"/>
              </a:spcBef>
              <a:spcAft>
                <a:spcPts val="0"/>
              </a:spcAft>
              <a:buFont typeface="Wingdings 2"/>
              <a:buNone/>
              <a:defRPr/>
            </a:pPr>
            <a:r>
              <a:rPr lang="en-US" altLang="zh-CN" sz="2400" dirty="0" smtClean="0">
                <a:latin typeface="+mj-lt"/>
                <a:ea typeface="黑体" pitchFamily="49" charset="-122"/>
              </a:rPr>
              <a:t>   </a:t>
            </a:r>
            <a:r>
              <a:rPr lang="zh-CN" altLang="en-US" sz="2400" dirty="0" smtClean="0">
                <a:latin typeface="+mj-lt"/>
                <a:ea typeface="黑体" pitchFamily="49" charset="-122"/>
              </a:rPr>
              <a:t>各类大规模</a:t>
            </a:r>
            <a:endParaRPr lang="en-US" altLang="zh-CN" sz="2400" dirty="0" smtClean="0">
              <a:latin typeface="+mj-lt"/>
              <a:ea typeface="黑体" pitchFamily="49" charset="-122"/>
            </a:endParaRPr>
          </a:p>
          <a:p>
            <a:pPr marL="268288" indent="-268288" eaLnBrk="1" fontAlgn="auto" hangingPunct="1">
              <a:spcBef>
                <a:spcPts val="0"/>
              </a:spcBef>
              <a:spcAft>
                <a:spcPts val="0"/>
              </a:spcAft>
              <a:buFont typeface="Wingdings 2"/>
              <a:buNone/>
              <a:defRPr/>
            </a:pPr>
            <a:r>
              <a:rPr lang="en-US" altLang="zh-CN" sz="2400" dirty="0" smtClean="0">
                <a:latin typeface="+mj-lt"/>
                <a:ea typeface="黑体" pitchFamily="49" charset="-122"/>
              </a:rPr>
              <a:t>   </a:t>
            </a:r>
            <a:r>
              <a:rPr lang="zh-CN" altLang="en-US" sz="2400" dirty="0" smtClean="0">
                <a:latin typeface="+mj-lt"/>
                <a:ea typeface="黑体" pitchFamily="49" charset="-122"/>
              </a:rPr>
              <a:t>数据并行处</a:t>
            </a:r>
            <a:endParaRPr lang="en-US" altLang="zh-CN" sz="2400" dirty="0" smtClean="0">
              <a:latin typeface="+mj-lt"/>
              <a:ea typeface="黑体" pitchFamily="49" charset="-122"/>
            </a:endParaRPr>
          </a:p>
          <a:p>
            <a:pPr marL="268288" indent="-268288" eaLnBrk="1" fontAlgn="auto" hangingPunct="1">
              <a:spcBef>
                <a:spcPts val="0"/>
              </a:spcBef>
              <a:spcAft>
                <a:spcPts val="0"/>
              </a:spcAft>
              <a:buFont typeface="Wingdings 2"/>
              <a:buNone/>
              <a:defRPr/>
            </a:pPr>
            <a:r>
              <a:rPr lang="en-US" altLang="zh-CN" sz="2400" dirty="0" smtClean="0">
                <a:latin typeface="+mj-lt"/>
                <a:ea typeface="黑体" pitchFamily="49" charset="-122"/>
              </a:rPr>
              <a:t>   </a:t>
            </a:r>
            <a:r>
              <a:rPr lang="zh-CN" altLang="en-US" sz="2400" dirty="0" smtClean="0">
                <a:latin typeface="+mj-lt"/>
                <a:ea typeface="黑体" pitchFamily="49" charset="-122"/>
              </a:rPr>
              <a:t>理算法</a:t>
            </a:r>
            <a:r>
              <a:rPr lang="zh-CN" altLang="en-US" dirty="0" smtClean="0">
                <a:latin typeface="+mj-lt"/>
                <a:ea typeface="黑体" pitchFamily="49" charset="-122"/>
              </a:rPr>
              <a:t>。</a:t>
            </a:r>
            <a:endParaRPr lang="en-US" altLang="zh-CN" dirty="0" smtClean="0">
              <a:latin typeface="+mj-lt"/>
              <a:ea typeface="黑体" pitchFamily="49" charset="-122"/>
            </a:endParaRPr>
          </a:p>
          <a:p>
            <a:pPr marL="274320" indent="-274320" eaLnBrk="1" fontAlgn="auto" hangingPunct="1">
              <a:spcBef>
                <a:spcPts val="580"/>
              </a:spcBef>
              <a:spcAft>
                <a:spcPts val="0"/>
              </a:spcAft>
              <a:buFont typeface="Wingdings 2"/>
              <a:buNone/>
              <a:defRPr/>
            </a:pPr>
            <a:endParaRPr lang="en-US" altLang="zh-CN" b="1" dirty="0" smtClean="0">
              <a:solidFill>
                <a:srgbClr val="00B050"/>
              </a:solidFill>
              <a:latin typeface="+mj-lt"/>
              <a:ea typeface="+mj-ea"/>
            </a:endParaRPr>
          </a:p>
        </p:txBody>
      </p:sp>
      <p:sp>
        <p:nvSpPr>
          <p:cNvPr id="23" name="Title 1"/>
          <p:cNvSpPr txBox="1">
            <a:spLocks/>
          </p:cNvSpPr>
          <p:nvPr/>
        </p:nvSpPr>
        <p:spPr>
          <a:xfrm>
            <a:off x="365545" y="54236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1.MapReduce</a:t>
            </a:r>
            <a:r>
              <a:rPr lang="zh-CN" altLang="en-US"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pic>
        <p:nvPicPr>
          <p:cNvPr id="19459" name="Picture 2"/>
          <p:cNvPicPr>
            <a:picLocks noChangeAspect="1" noChangeArrowheads="1"/>
          </p:cNvPicPr>
          <p:nvPr/>
        </p:nvPicPr>
        <p:blipFill>
          <a:blip r:embed="rId2">
            <a:lum bright="-30000" contrast="40000"/>
          </a:blip>
          <a:srcRect/>
          <a:stretch>
            <a:fillRect/>
          </a:stretch>
        </p:blipFill>
        <p:spPr bwMode="auto">
          <a:xfrm>
            <a:off x="2559050" y="3181350"/>
            <a:ext cx="5929313" cy="3067050"/>
          </a:xfrm>
          <a:prstGeom prst="rect">
            <a:avLst/>
          </a:prstGeom>
          <a:noFill/>
          <a:ln w="9525">
            <a:noFill/>
            <a:miter lim="800000"/>
            <a:headEnd/>
            <a:tailEnd/>
          </a:ln>
        </p:spPr>
      </p:pic>
      <p:sp>
        <p:nvSpPr>
          <p:cNvPr id="19460" name="TextBox 5"/>
          <p:cNvSpPr txBox="1">
            <a:spLocks noChangeArrowheads="1"/>
          </p:cNvSpPr>
          <p:nvPr/>
        </p:nvSpPr>
        <p:spPr bwMode="auto">
          <a:xfrm>
            <a:off x="3113088" y="3822700"/>
            <a:ext cx="1597025" cy="261938"/>
          </a:xfrm>
          <a:prstGeom prst="rect">
            <a:avLst/>
          </a:prstGeom>
          <a:solidFill>
            <a:schemeClr val="bg1"/>
          </a:solidFill>
          <a:ln w="9525">
            <a:noFill/>
            <a:miter lim="800000"/>
            <a:headEnd/>
            <a:tailEnd/>
          </a:ln>
        </p:spPr>
        <p:txBody>
          <a:bodyPr>
            <a:spAutoFit/>
          </a:bodyPr>
          <a:lstStyle/>
          <a:p>
            <a:r>
              <a:rPr lang="en-US" altLang="zh-CN" sz="1100">
                <a:latin typeface="Verdana" pitchFamily="34" charset="0"/>
              </a:rPr>
              <a:t>Cite from Google</a:t>
            </a:r>
            <a:endParaRPr lang="zh-CN" altLang="en-US" sz="1100">
              <a:latin typeface="Verdan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655638" y="200025"/>
            <a:ext cx="7772400" cy="1143000"/>
          </a:xfrm>
        </p:spPr>
        <p:txBody>
          <a:bodyPr/>
          <a:lstStyle/>
          <a:p>
            <a:pPr eaLnBrk="1" hangingPunct="1"/>
            <a:r>
              <a:rPr lang="en-US" altLang="zh-CN" sz="3200" i="1" smtClean="0">
                <a:solidFill>
                  <a:srgbClr val="33CC33"/>
                </a:solidFill>
              </a:rPr>
              <a:t>TotalOrderPartitioner</a:t>
            </a:r>
            <a:endParaRPr lang="zh-CN" altLang="en-US" smtClean="0">
              <a:solidFill>
                <a:srgbClr val="33CC33"/>
              </a:solidFill>
            </a:endParaRPr>
          </a:p>
        </p:txBody>
      </p:sp>
      <p:sp>
        <p:nvSpPr>
          <p:cNvPr id="3" name="内容占位符 2"/>
          <p:cNvSpPr>
            <a:spLocks noGrp="1"/>
          </p:cNvSpPr>
          <p:nvPr>
            <p:ph sz="quarter" idx="1"/>
          </p:nvPr>
        </p:nvSpPr>
        <p:spPr>
          <a:xfrm>
            <a:off x="554038" y="1346200"/>
            <a:ext cx="8108950" cy="4943475"/>
          </a:xfrm>
        </p:spPr>
        <p:txBody>
          <a:bodyPr>
            <a:normAutofit fontScale="92500" lnSpcReduction="10000"/>
          </a:bodyPr>
          <a:lstStyle/>
          <a:p>
            <a:pPr marL="274320" indent="-274320" eaLnBrk="1" fontAlgn="auto" hangingPunct="1">
              <a:spcBef>
                <a:spcPts val="580"/>
              </a:spcBef>
              <a:spcAft>
                <a:spcPts val="0"/>
              </a:spcAft>
              <a:buFont typeface="Wingdings 2"/>
              <a:buChar char=""/>
              <a:defRPr/>
            </a:pPr>
            <a:r>
              <a:rPr lang="zh-CN" altLang="en-US" dirty="0" smtClean="0">
                <a:solidFill>
                  <a:srgbClr val="0066FF"/>
                </a:solidFill>
                <a:latin typeface="+mj-lt"/>
                <a:ea typeface="黑体" pitchFamily="2" charset="-122"/>
              </a:rPr>
              <a:t>获取数据分布作均匀划分</a:t>
            </a:r>
            <a:endParaRPr lang="en-US" altLang="zh-CN" dirty="0" smtClean="0">
              <a:solidFill>
                <a:srgbClr val="0066FF"/>
              </a:solidFill>
              <a:latin typeface="+mj-lt"/>
              <a:ea typeface="黑体" pitchFamily="2" charset="-122"/>
            </a:endParaRPr>
          </a:p>
          <a:p>
            <a:pPr marL="548640" lvl="1" eaLnBrk="1" fontAlgn="auto" hangingPunct="1">
              <a:spcBef>
                <a:spcPts val="370"/>
              </a:spcBef>
              <a:spcAft>
                <a:spcPts val="0"/>
              </a:spcAft>
              <a:buFont typeface="Wingdings 2"/>
              <a:buChar char=""/>
              <a:defRPr/>
            </a:pPr>
            <a:r>
              <a:rPr lang="en-US" dirty="0" smtClean="0">
                <a:latin typeface="+mj-lt"/>
                <a:ea typeface="黑体" pitchFamily="2" charset="-122"/>
              </a:rPr>
              <a:t>Key </a:t>
            </a:r>
            <a:r>
              <a:rPr lang="zh-CN" altLang="en-US" dirty="0" smtClean="0">
                <a:latin typeface="+mj-lt"/>
                <a:ea typeface="黑体" pitchFamily="2" charset="-122"/>
              </a:rPr>
              <a:t>的分布未知</a:t>
            </a:r>
            <a:endParaRPr lang="en-US" altLang="zh-CN" dirty="0" smtClean="0">
              <a:latin typeface="+mj-lt"/>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预读一小部分数据采样</a:t>
            </a:r>
            <a:r>
              <a:rPr lang="en-US" altLang="zh-CN" dirty="0" smtClean="0">
                <a:latin typeface="+mj-lt"/>
                <a:ea typeface="黑体" pitchFamily="2" charset="-122"/>
              </a:rPr>
              <a:t>(sample)</a:t>
            </a: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对采样数据排序后均分，假设有</a:t>
            </a:r>
            <a:r>
              <a:rPr lang="en-US" altLang="zh-CN" dirty="0" smtClean="0">
                <a:latin typeface="+mj-lt"/>
                <a:ea typeface="黑体" pitchFamily="2" charset="-122"/>
              </a:rPr>
              <a:t>N</a:t>
            </a:r>
            <a:r>
              <a:rPr lang="zh-CN" altLang="en-US" dirty="0" smtClean="0">
                <a:latin typeface="+mj-lt"/>
                <a:ea typeface="黑体" pitchFamily="2" charset="-122"/>
              </a:rPr>
              <a:t>个</a:t>
            </a:r>
            <a:r>
              <a:rPr lang="en-US" altLang="zh-CN" dirty="0" smtClean="0">
                <a:latin typeface="+mj-lt"/>
                <a:ea typeface="黑体" pitchFamily="2" charset="-122"/>
              </a:rPr>
              <a:t>reducer</a:t>
            </a:r>
            <a:r>
              <a:rPr lang="zh-CN" altLang="en-US" dirty="0" smtClean="0">
                <a:latin typeface="+mj-lt"/>
                <a:ea typeface="黑体" pitchFamily="2" charset="-122"/>
              </a:rPr>
              <a:t>，则取得</a:t>
            </a:r>
            <a:r>
              <a:rPr lang="en-US" altLang="zh-CN" dirty="0" smtClean="0">
                <a:latin typeface="+mj-lt"/>
                <a:ea typeface="黑体" pitchFamily="2" charset="-122"/>
              </a:rPr>
              <a:t>N-1</a:t>
            </a:r>
            <a:r>
              <a:rPr lang="zh-CN" altLang="en-US" dirty="0" smtClean="0">
                <a:latin typeface="+mj-lt"/>
                <a:ea typeface="黑体" pitchFamily="2" charset="-122"/>
              </a:rPr>
              <a:t>个分割点</a:t>
            </a:r>
            <a:endParaRPr lang="en-US" altLang="zh-CN" dirty="0" smtClean="0">
              <a:latin typeface="+mj-lt"/>
              <a:ea typeface="黑体" pitchFamily="2" charset="-122"/>
            </a:endParaRPr>
          </a:p>
          <a:p>
            <a:pPr marL="548640" lvl="1" eaLnBrk="1" fontAlgn="auto" hangingPunct="1">
              <a:spcBef>
                <a:spcPts val="370"/>
              </a:spcBef>
              <a:spcAft>
                <a:spcPts val="0"/>
              </a:spcAft>
              <a:buFont typeface="Wingdings 2"/>
              <a:buChar char=""/>
              <a:defRPr/>
            </a:pPr>
            <a:r>
              <a:rPr lang="en-US" dirty="0" smtClean="0">
                <a:latin typeface="+mj-lt"/>
                <a:ea typeface="黑体" pitchFamily="2" charset="-122"/>
              </a:rPr>
              <a:t>uses a sorted list of </a:t>
            </a:r>
            <a:r>
              <a:rPr lang="en-US" i="1" dirty="0" smtClean="0">
                <a:latin typeface="+mj-lt"/>
                <a:ea typeface="黑体" pitchFamily="2" charset="-122"/>
              </a:rPr>
              <a:t>N-1</a:t>
            </a:r>
            <a:r>
              <a:rPr lang="en-US" dirty="0" smtClean="0">
                <a:latin typeface="+mj-lt"/>
                <a:ea typeface="黑体" pitchFamily="2" charset="-122"/>
              </a:rPr>
              <a:t> sampled keys that define the key range for each reduce. </a:t>
            </a:r>
          </a:p>
          <a:p>
            <a:pPr marL="548640" lvl="1" eaLnBrk="1" fontAlgn="auto" hangingPunct="1">
              <a:spcBef>
                <a:spcPts val="370"/>
              </a:spcBef>
              <a:spcAft>
                <a:spcPts val="0"/>
              </a:spcAft>
              <a:buFont typeface="Wingdings 2"/>
              <a:buChar char=""/>
              <a:defRPr/>
            </a:pPr>
            <a:r>
              <a:rPr lang="en-US" dirty="0" smtClean="0">
                <a:latin typeface="+mj-lt"/>
                <a:ea typeface="黑体" pitchFamily="2" charset="-122"/>
              </a:rPr>
              <a:t>In particular, all keys such that </a:t>
            </a:r>
            <a:r>
              <a:rPr lang="en-US" b="1" i="1" dirty="0" smtClean="0">
                <a:latin typeface="+mj-lt"/>
                <a:ea typeface="黑体" pitchFamily="2" charset="-122"/>
              </a:rPr>
              <a:t>sample[i-1] &lt;= key &lt; sample[</a:t>
            </a:r>
            <a:r>
              <a:rPr lang="en-US" b="1" i="1" dirty="0" err="1" smtClean="0">
                <a:latin typeface="+mj-lt"/>
                <a:ea typeface="黑体" pitchFamily="2" charset="-122"/>
              </a:rPr>
              <a:t>i</a:t>
            </a:r>
            <a:r>
              <a:rPr lang="en-US" b="1" i="1" dirty="0" smtClean="0">
                <a:latin typeface="+mj-lt"/>
                <a:ea typeface="黑体" pitchFamily="2" charset="-122"/>
              </a:rPr>
              <a:t>]</a:t>
            </a:r>
            <a:r>
              <a:rPr lang="en-US" dirty="0" smtClean="0">
                <a:latin typeface="+mj-lt"/>
                <a:ea typeface="黑体" pitchFamily="2" charset="-122"/>
              </a:rPr>
              <a:t> are sent to reduce </a:t>
            </a:r>
            <a:r>
              <a:rPr lang="en-US" i="1" dirty="0" err="1" smtClean="0">
                <a:latin typeface="+mj-lt"/>
                <a:ea typeface="黑体" pitchFamily="2" charset="-122"/>
              </a:rPr>
              <a:t>i</a:t>
            </a:r>
            <a:r>
              <a:rPr lang="en-US" dirty="0" smtClean="0">
                <a:latin typeface="+mj-lt"/>
                <a:ea typeface="黑体" pitchFamily="2" charset="-122"/>
              </a:rPr>
              <a:t>. This guarantees that the output of reduce </a:t>
            </a:r>
            <a:r>
              <a:rPr lang="en-US" i="1" dirty="0" err="1" smtClean="0">
                <a:latin typeface="+mj-lt"/>
                <a:ea typeface="黑体" pitchFamily="2" charset="-122"/>
              </a:rPr>
              <a:t>i</a:t>
            </a:r>
            <a:r>
              <a:rPr lang="en-US" dirty="0" smtClean="0">
                <a:latin typeface="+mj-lt"/>
                <a:ea typeface="黑体" pitchFamily="2" charset="-122"/>
              </a:rPr>
              <a:t> are all less than the output of reduce </a:t>
            </a:r>
            <a:r>
              <a:rPr lang="en-US" i="1" dirty="0" smtClean="0">
                <a:latin typeface="+mj-lt"/>
                <a:ea typeface="黑体" pitchFamily="2" charset="-122"/>
              </a:rPr>
              <a:t>i+1</a:t>
            </a:r>
            <a:r>
              <a:rPr lang="en-US" dirty="0" smtClean="0">
                <a:latin typeface="+mj-lt"/>
                <a:ea typeface="黑体" pitchFamily="2" charset="-122"/>
              </a:rPr>
              <a:t>.</a:t>
            </a:r>
          </a:p>
          <a:p>
            <a:pPr marL="274320" indent="-274320" eaLnBrk="1" fontAlgn="auto" hangingPunct="1">
              <a:spcBef>
                <a:spcPts val="580"/>
              </a:spcBef>
              <a:spcAft>
                <a:spcPts val="0"/>
              </a:spcAft>
              <a:buFont typeface="Wingdings 2"/>
              <a:buChar char=""/>
              <a:defRPr/>
            </a:pPr>
            <a:r>
              <a:rPr lang="en-US" dirty="0" smtClean="0">
                <a:solidFill>
                  <a:srgbClr val="0066FF"/>
                </a:solidFill>
                <a:latin typeface="+mj-lt"/>
                <a:ea typeface="黑体" pitchFamily="2" charset="-122"/>
              </a:rPr>
              <a:t>Example</a:t>
            </a: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设</a:t>
            </a:r>
            <a:r>
              <a:rPr lang="en-US" altLang="zh-CN" dirty="0" smtClean="0">
                <a:latin typeface="+mj-lt"/>
                <a:ea typeface="黑体" pitchFamily="2" charset="-122"/>
              </a:rPr>
              <a:t>reduce</a:t>
            </a:r>
            <a:r>
              <a:rPr lang="zh-CN" altLang="en-US" dirty="0" smtClean="0">
                <a:latin typeface="+mj-lt"/>
                <a:ea typeface="黑体" pitchFamily="2" charset="-122"/>
              </a:rPr>
              <a:t>数目为</a:t>
            </a:r>
            <a:r>
              <a:rPr lang="en-US" altLang="zh-CN" dirty="0" smtClean="0">
                <a:latin typeface="+mj-lt"/>
                <a:ea typeface="黑体" pitchFamily="2" charset="-122"/>
              </a:rPr>
              <a:t>3</a:t>
            </a:r>
            <a:r>
              <a:rPr lang="zh-CN" altLang="en-US" dirty="0" smtClean="0">
                <a:latin typeface="+mj-lt"/>
                <a:ea typeface="黑体" pitchFamily="2" charset="-122"/>
              </a:rPr>
              <a:t>，采到</a:t>
            </a:r>
            <a:r>
              <a:rPr lang="en-US" altLang="zh-CN" dirty="0" smtClean="0">
                <a:latin typeface="+mj-lt"/>
                <a:ea typeface="黑体" pitchFamily="2" charset="-122"/>
              </a:rPr>
              <a:t>9</a:t>
            </a:r>
            <a:r>
              <a:rPr lang="zh-CN" altLang="en-US" dirty="0" smtClean="0">
                <a:latin typeface="+mj-lt"/>
                <a:ea typeface="黑体" pitchFamily="2" charset="-122"/>
              </a:rPr>
              <a:t>条记录：</a:t>
            </a:r>
            <a:r>
              <a:rPr lang="en-US" altLang="zh-CN" dirty="0" smtClean="0">
                <a:latin typeface="+mj-lt"/>
                <a:ea typeface="黑体" pitchFamily="2" charset="-122"/>
              </a:rPr>
              <a:t>1,22,55,60,62,66,68,70,90 </a:t>
            </a: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取两个分割点</a:t>
            </a:r>
            <a:r>
              <a:rPr lang="en-US" altLang="zh-CN" dirty="0" smtClean="0">
                <a:latin typeface="+mj-lt"/>
                <a:ea typeface="黑体" pitchFamily="2" charset="-122"/>
              </a:rPr>
              <a:t>60,68</a:t>
            </a:r>
            <a:r>
              <a:rPr lang="zh-CN" altLang="en-US" dirty="0" smtClean="0">
                <a:latin typeface="+mj-lt"/>
                <a:ea typeface="黑体" pitchFamily="2" charset="-122"/>
              </a:rPr>
              <a:t>；划分区间为：</a:t>
            </a:r>
            <a:r>
              <a:rPr lang="en-US" altLang="zh-CN" dirty="0" smtClean="0">
                <a:latin typeface="+mj-lt"/>
                <a:ea typeface="黑体" pitchFamily="2" charset="-122"/>
              </a:rPr>
              <a:t>[*,60), [60, 68), [68,*)</a:t>
            </a:r>
            <a:endParaRPr lang="en-US" dirty="0" smtClean="0">
              <a:latin typeface="+mj-lt"/>
              <a:ea typeface="黑体" pitchFamily="2" charset="-122"/>
            </a:endParaRPr>
          </a:p>
        </p:txBody>
      </p:sp>
      <p:sp>
        <p:nvSpPr>
          <p:cNvPr id="4"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M</a:t>
            </a: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apReduce</a:t>
            </a: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 </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排序算法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914400" y="274638"/>
            <a:ext cx="7772400" cy="817562"/>
          </a:xfrm>
        </p:spPr>
        <p:txBody>
          <a:bodyPr/>
          <a:lstStyle/>
          <a:p>
            <a:pPr eaLnBrk="1" hangingPunct="1"/>
            <a:r>
              <a:rPr lang="en-US" altLang="zh-CN" sz="3200" i="1" smtClean="0">
                <a:solidFill>
                  <a:srgbClr val="33CC33"/>
                </a:solidFill>
              </a:rPr>
              <a:t>TotalOrderPartitioner</a:t>
            </a:r>
            <a:endParaRPr lang="zh-CN" altLang="en-US" smtClean="0">
              <a:solidFill>
                <a:srgbClr val="33CC33"/>
              </a:solidFill>
            </a:endParaRPr>
          </a:p>
        </p:txBody>
      </p:sp>
      <p:sp>
        <p:nvSpPr>
          <p:cNvPr id="3" name="内容占位符 2"/>
          <p:cNvSpPr>
            <a:spLocks noGrp="1"/>
          </p:cNvSpPr>
          <p:nvPr>
            <p:ph sz="quarter" idx="1"/>
          </p:nvPr>
        </p:nvSpPr>
        <p:spPr>
          <a:xfrm>
            <a:off x="261938" y="1133475"/>
            <a:ext cx="5561012" cy="5451475"/>
          </a:xfrm>
        </p:spPr>
        <p:txBody>
          <a:bodyPr>
            <a:normAutofit/>
          </a:bodyPr>
          <a:lstStyle/>
          <a:p>
            <a:pPr marL="274320" indent="-274320" eaLnBrk="1" fontAlgn="auto" hangingPunct="1">
              <a:spcBef>
                <a:spcPts val="580"/>
              </a:spcBef>
              <a:spcAft>
                <a:spcPts val="0"/>
              </a:spcAft>
              <a:buFont typeface="Wingdings 2"/>
              <a:buChar char=""/>
              <a:defRPr/>
            </a:pPr>
            <a:r>
              <a:rPr lang="zh-CN" altLang="en-US" dirty="0" smtClean="0">
                <a:solidFill>
                  <a:srgbClr val="0066FF"/>
                </a:solidFill>
                <a:latin typeface="+mj-lt"/>
                <a:ea typeface="黑体" pitchFamily="2" charset="-122"/>
              </a:rPr>
              <a:t>高效的划分模型</a:t>
            </a:r>
            <a:endParaRPr lang="en-US" dirty="0" smtClean="0">
              <a:solidFill>
                <a:srgbClr val="0066FF"/>
              </a:solidFill>
              <a:latin typeface="+mj-lt"/>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若</a:t>
            </a:r>
            <a:r>
              <a:rPr lang="en-US" dirty="0" smtClean="0">
                <a:latin typeface="+mj-lt"/>
                <a:ea typeface="黑体" pitchFamily="2" charset="-122"/>
              </a:rPr>
              <a:t>Key </a:t>
            </a:r>
            <a:r>
              <a:rPr lang="zh-CN" altLang="en-US" dirty="0" smtClean="0">
                <a:latin typeface="+mj-lt"/>
                <a:ea typeface="黑体" pitchFamily="2" charset="-122"/>
              </a:rPr>
              <a:t>的数据类型是</a:t>
            </a:r>
            <a:r>
              <a:rPr lang="en-US" dirty="0" err="1" smtClean="0">
                <a:latin typeface="+mj-lt"/>
                <a:ea typeface="黑体" pitchFamily="2" charset="-122"/>
              </a:rPr>
              <a:t>BinaryComparable</a:t>
            </a:r>
            <a:r>
              <a:rPr lang="zh-CN" altLang="en-US" dirty="0" smtClean="0">
                <a:latin typeface="+mj-lt"/>
                <a:ea typeface="黑体" pitchFamily="2" charset="-122"/>
              </a:rPr>
              <a:t>的，即两个对象的可以直接按字节比较大小（如</a:t>
            </a:r>
            <a:r>
              <a:rPr lang="en-US" altLang="zh-CN" dirty="0" smtClean="0">
                <a:latin typeface="+mj-lt"/>
                <a:ea typeface="黑体" pitchFamily="2" charset="-122"/>
              </a:rPr>
              <a:t>Text</a:t>
            </a:r>
            <a:r>
              <a:rPr lang="zh-CN" altLang="en-US" dirty="0" smtClean="0">
                <a:latin typeface="+mj-lt"/>
                <a:ea typeface="黑体" pitchFamily="2" charset="-122"/>
              </a:rPr>
              <a:t>），则以</a:t>
            </a:r>
            <a:r>
              <a:rPr lang="en-US" altLang="zh-CN" dirty="0" smtClean="0">
                <a:latin typeface="+mj-lt"/>
                <a:ea typeface="黑体" pitchFamily="2" charset="-122"/>
              </a:rPr>
              <a:t>key</a:t>
            </a:r>
            <a:r>
              <a:rPr lang="zh-CN" altLang="en-US" dirty="0" smtClean="0">
                <a:latin typeface="+mj-lt"/>
                <a:ea typeface="黑体" pitchFamily="2" charset="-122"/>
              </a:rPr>
              <a:t>构造</a:t>
            </a:r>
            <a:r>
              <a:rPr lang="en-US" altLang="zh-CN" dirty="0" err="1" smtClean="0">
                <a:latin typeface="+mj-lt"/>
                <a:ea typeface="黑体" pitchFamily="2" charset="-122"/>
              </a:rPr>
              <a:t>Trie</a:t>
            </a:r>
            <a:r>
              <a:rPr lang="en-US" altLang="zh-CN" dirty="0" smtClean="0">
                <a:latin typeface="+mj-lt"/>
                <a:ea typeface="黑体" pitchFamily="2" charset="-122"/>
              </a:rPr>
              <a:t> Tree</a:t>
            </a:r>
            <a:r>
              <a:rPr lang="zh-CN" altLang="en-US" dirty="0" smtClean="0">
                <a:latin typeface="+mj-lt"/>
                <a:ea typeface="黑体" pitchFamily="2" charset="-122"/>
              </a:rPr>
              <a:t>；否则以二分查找来确定</a:t>
            </a:r>
            <a:r>
              <a:rPr lang="en-US" altLang="zh-CN" dirty="0" smtClean="0">
                <a:latin typeface="+mj-lt"/>
                <a:ea typeface="黑体" pitchFamily="2" charset="-122"/>
              </a:rPr>
              <a:t>key</a:t>
            </a:r>
            <a:r>
              <a:rPr lang="zh-CN" altLang="en-US" dirty="0" smtClean="0">
                <a:latin typeface="+mj-lt"/>
                <a:ea typeface="黑体" pitchFamily="2" charset="-122"/>
              </a:rPr>
              <a:t>的所属区间</a:t>
            </a:r>
            <a:endParaRPr lang="en-US" dirty="0" smtClean="0">
              <a:latin typeface="+mj-lt"/>
              <a:ea typeface="黑体" pitchFamily="2" charset="-122"/>
            </a:endParaRPr>
          </a:p>
          <a:p>
            <a:pPr marL="548640" lvl="1" eaLnBrk="1" fontAlgn="auto" hangingPunct="1">
              <a:spcBef>
                <a:spcPts val="370"/>
              </a:spcBef>
              <a:spcAft>
                <a:spcPts val="0"/>
              </a:spcAft>
              <a:buFont typeface="Wingdings 2"/>
              <a:buChar char=""/>
              <a:defRPr/>
            </a:pPr>
            <a:r>
              <a:rPr lang="en-US" dirty="0" err="1" smtClean="0">
                <a:latin typeface="+mj-lt"/>
                <a:ea typeface="黑体" pitchFamily="2" charset="-122"/>
              </a:rPr>
              <a:t>Trie</a:t>
            </a:r>
            <a:r>
              <a:rPr lang="en-US" dirty="0" smtClean="0">
                <a:latin typeface="+mj-lt"/>
                <a:ea typeface="黑体" pitchFamily="2" charset="-122"/>
              </a:rPr>
              <a:t> Tree, </a:t>
            </a:r>
            <a:r>
              <a:rPr lang="zh-CN" altLang="en-US" dirty="0" smtClean="0">
                <a:latin typeface="+mj-lt"/>
                <a:ea typeface="黑体" pitchFamily="2" charset="-122"/>
              </a:rPr>
              <a:t>一种高效的适于查找的数据结构</a:t>
            </a:r>
            <a:endParaRPr lang="en-US" dirty="0" smtClean="0">
              <a:latin typeface="+mj-lt"/>
              <a:ea typeface="黑体" pitchFamily="2" charset="-122"/>
            </a:endParaRPr>
          </a:p>
          <a:p>
            <a:pPr marL="548640" lvl="1" eaLnBrk="1" fontAlgn="auto" hangingPunct="1">
              <a:spcBef>
                <a:spcPts val="370"/>
              </a:spcBef>
              <a:spcAft>
                <a:spcPts val="0"/>
              </a:spcAft>
              <a:buFont typeface="Wingdings 2"/>
              <a:buChar char=""/>
              <a:defRPr/>
            </a:pPr>
            <a:r>
              <a:rPr lang="en-US" dirty="0" smtClean="0">
                <a:latin typeface="+mj-lt"/>
                <a:ea typeface="黑体" pitchFamily="2" charset="-122"/>
              </a:rPr>
              <a:t>The </a:t>
            </a:r>
            <a:r>
              <a:rPr lang="en-US" dirty="0" err="1" smtClean="0">
                <a:latin typeface="+mj-lt"/>
                <a:ea typeface="黑体" pitchFamily="2" charset="-122"/>
              </a:rPr>
              <a:t>partitioner</a:t>
            </a:r>
            <a:r>
              <a:rPr lang="en-US" dirty="0" smtClean="0">
                <a:latin typeface="+mj-lt"/>
                <a:ea typeface="黑体" pitchFamily="2" charset="-122"/>
              </a:rPr>
              <a:t> builds </a:t>
            </a:r>
            <a:r>
              <a:rPr lang="en-US" b="1" dirty="0" smtClean="0">
                <a:latin typeface="+mj-lt"/>
                <a:ea typeface="黑体" pitchFamily="2" charset="-122"/>
              </a:rPr>
              <a:t>a two level </a:t>
            </a:r>
            <a:r>
              <a:rPr lang="en-US" b="1" dirty="0" err="1" smtClean="0">
                <a:latin typeface="+mj-lt"/>
                <a:ea typeface="黑体" pitchFamily="2" charset="-122"/>
              </a:rPr>
              <a:t>trie</a:t>
            </a:r>
            <a:r>
              <a:rPr lang="en-US" b="1" dirty="0" smtClean="0">
                <a:latin typeface="+mj-lt"/>
                <a:ea typeface="黑体" pitchFamily="2" charset="-122"/>
              </a:rPr>
              <a:t> </a:t>
            </a:r>
            <a:r>
              <a:rPr lang="en-US" dirty="0" smtClean="0">
                <a:latin typeface="+mj-lt"/>
                <a:ea typeface="黑体" pitchFamily="2" charset="-122"/>
              </a:rPr>
              <a:t>that quickly indexes into the list of sample keys based on the first two bytes of the key.(ref: </a:t>
            </a:r>
            <a:r>
              <a:rPr lang="en-US" dirty="0" err="1" smtClean="0">
                <a:latin typeface="+mj-lt"/>
                <a:ea typeface="黑体" pitchFamily="2" charset="-122"/>
              </a:rPr>
              <a:t>hadoop</a:t>
            </a:r>
            <a:r>
              <a:rPr lang="en-US" dirty="0" smtClean="0">
                <a:latin typeface="+mj-lt"/>
                <a:ea typeface="黑体" pitchFamily="2" charset="-122"/>
              </a:rPr>
              <a:t> docs)</a:t>
            </a: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两级的</a:t>
            </a:r>
            <a:r>
              <a:rPr lang="en-US" altLang="zh-CN" dirty="0" err="1" smtClean="0">
                <a:latin typeface="+mj-lt"/>
                <a:ea typeface="黑体" pitchFamily="2" charset="-122"/>
              </a:rPr>
              <a:t>trie</a:t>
            </a:r>
            <a:r>
              <a:rPr lang="zh-CN" altLang="en-US" dirty="0" smtClean="0">
                <a:latin typeface="+mj-lt"/>
                <a:ea typeface="黑体" pitchFamily="2" charset="-122"/>
              </a:rPr>
              <a:t>可以最多对应大约</a:t>
            </a:r>
            <a:r>
              <a:rPr lang="en-US" altLang="zh-CN" dirty="0" smtClean="0">
                <a:latin typeface="+mj-lt"/>
                <a:ea typeface="黑体" pitchFamily="2" charset="-122"/>
              </a:rPr>
              <a:t>256*256</a:t>
            </a:r>
            <a:r>
              <a:rPr lang="zh-CN" altLang="en-US" dirty="0" smtClean="0">
                <a:latin typeface="+mj-lt"/>
                <a:ea typeface="黑体" pitchFamily="2" charset="-122"/>
              </a:rPr>
              <a:t>个</a:t>
            </a:r>
            <a:r>
              <a:rPr lang="en-US" altLang="zh-CN" dirty="0" smtClean="0">
                <a:latin typeface="+mj-lt"/>
                <a:ea typeface="黑体" pitchFamily="2" charset="-122"/>
              </a:rPr>
              <a:t>reducer, </a:t>
            </a:r>
            <a:r>
              <a:rPr lang="zh-CN" altLang="en-US" dirty="0" smtClean="0">
                <a:latin typeface="+mj-lt"/>
                <a:ea typeface="黑体" pitchFamily="2" charset="-122"/>
              </a:rPr>
              <a:t>通常是足够的</a:t>
            </a:r>
            <a:endParaRPr lang="zh-CN" altLang="en-US" dirty="0">
              <a:latin typeface="+mj-lt"/>
              <a:ea typeface="黑体" pitchFamily="2" charset="-122"/>
            </a:endParaRPr>
          </a:p>
        </p:txBody>
      </p:sp>
      <p:pic>
        <p:nvPicPr>
          <p:cNvPr id="51203" name="图片 3" descr="250px-Trie_example.svg.png"/>
          <p:cNvPicPr>
            <a:picLocks noChangeAspect="1" noChangeArrowheads="1"/>
          </p:cNvPicPr>
          <p:nvPr/>
        </p:nvPicPr>
        <p:blipFill>
          <a:blip r:embed="rId2"/>
          <a:srcRect/>
          <a:stretch>
            <a:fillRect/>
          </a:stretch>
        </p:blipFill>
        <p:spPr bwMode="auto">
          <a:xfrm>
            <a:off x="5916613" y="2087563"/>
            <a:ext cx="2871787" cy="3170237"/>
          </a:xfrm>
          <a:prstGeom prst="rect">
            <a:avLst/>
          </a:prstGeom>
          <a:noFill/>
          <a:ln w="9525">
            <a:noFill/>
            <a:miter lim="800000"/>
            <a:headEnd/>
            <a:tailEnd/>
          </a:ln>
        </p:spPr>
      </p:pic>
      <p:sp>
        <p:nvSpPr>
          <p:cNvPr id="51204" name="TextBox 4"/>
          <p:cNvSpPr txBox="1">
            <a:spLocks noChangeArrowheads="1"/>
          </p:cNvSpPr>
          <p:nvPr/>
        </p:nvSpPr>
        <p:spPr bwMode="auto">
          <a:xfrm>
            <a:off x="6184900" y="5513388"/>
            <a:ext cx="2595563" cy="646112"/>
          </a:xfrm>
          <a:prstGeom prst="rect">
            <a:avLst/>
          </a:prstGeom>
          <a:noFill/>
          <a:ln w="9525">
            <a:noFill/>
            <a:miter lim="800000"/>
            <a:headEnd/>
            <a:tailEnd/>
          </a:ln>
        </p:spPr>
        <p:txBody>
          <a:bodyPr>
            <a:spAutoFit/>
          </a:bodyPr>
          <a:lstStyle/>
          <a:p>
            <a:r>
              <a:rPr lang="en-US" altLang="zh-CN">
                <a:latin typeface="Perpetua"/>
              </a:rPr>
              <a:t>Figure:  An example of  Trie</a:t>
            </a:r>
          </a:p>
          <a:p>
            <a:r>
              <a:rPr lang="en-US" altLang="zh-CN">
                <a:latin typeface="Perpetua"/>
              </a:rPr>
              <a:t>Taken From wiki</a:t>
            </a:r>
            <a:endParaRPr lang="zh-CN" altLang="en-US">
              <a:latin typeface="Perpetua"/>
            </a:endParaRPr>
          </a:p>
        </p:txBody>
      </p:sp>
      <p:sp>
        <p:nvSpPr>
          <p:cNvPr id="6"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M</a:t>
            </a: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apReduce</a:t>
            </a:r>
            <a:r>
              <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 </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排序算法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81013" y="1179513"/>
            <a:ext cx="7772400" cy="4572000"/>
          </a:xfrm>
        </p:spPr>
        <p:txBody>
          <a:bodyPr>
            <a:normAutofit/>
          </a:bodyPr>
          <a:lstStyle/>
          <a:p>
            <a:pPr marL="274320" indent="-274320" eaLnBrk="1" fontAlgn="auto" hangingPunct="1">
              <a:spcBef>
                <a:spcPts val="580"/>
              </a:spcBef>
              <a:spcAft>
                <a:spcPts val="0"/>
              </a:spcAft>
              <a:buFont typeface="Wingdings 2"/>
              <a:buChar char=""/>
              <a:defRPr/>
            </a:pPr>
            <a:r>
              <a:rPr lang="en-US" altLang="zh-CN" dirty="0" smtClean="0">
                <a:solidFill>
                  <a:srgbClr val="33CC33"/>
                </a:solidFill>
                <a:latin typeface="+mj-lt"/>
                <a:ea typeface="+mj-ea"/>
              </a:rPr>
              <a:t>word co-occurrence matrix</a:t>
            </a: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语料库的单词同现矩阵是一个二维</a:t>
            </a:r>
            <a:r>
              <a:rPr lang="en-US" altLang="zh-CN" dirty="0" smtClean="0">
                <a:latin typeface="黑体" pitchFamily="2" charset="-122"/>
                <a:ea typeface="黑体" pitchFamily="2" charset="-122"/>
              </a:rPr>
              <a:t> N×N</a:t>
            </a:r>
            <a:r>
              <a:rPr lang="zh-CN" altLang="en-US" dirty="0" smtClean="0">
                <a:latin typeface="黑体" pitchFamily="2" charset="-122"/>
                <a:ea typeface="黑体" pitchFamily="2" charset="-122"/>
              </a:rPr>
              <a:t>矩阵</a:t>
            </a:r>
            <a:endParaRPr lang="en-US" altLang="zh-CN" dirty="0" smtClean="0">
              <a:latin typeface="黑体" pitchFamily="2" charset="-122"/>
              <a:ea typeface="黑体" pitchFamily="2" charset="-122"/>
            </a:endParaRPr>
          </a:p>
          <a:p>
            <a:pPr marL="548640" lvl="1" eaLnBrk="1" fontAlgn="auto" hangingPunct="1">
              <a:spcBef>
                <a:spcPts val="370"/>
              </a:spcBef>
              <a:spcAft>
                <a:spcPts val="0"/>
              </a:spcAft>
              <a:buFont typeface="Wingdings 2"/>
              <a:buChar char=""/>
              <a:defRPr/>
            </a:pPr>
            <a:r>
              <a:rPr lang="en-US" altLang="zh-CN" dirty="0" smtClean="0">
                <a:latin typeface="黑体" pitchFamily="2" charset="-122"/>
                <a:ea typeface="黑体" pitchFamily="2" charset="-122"/>
              </a:rPr>
              <a:t>N</a:t>
            </a:r>
            <a:r>
              <a:rPr lang="zh-CN" altLang="en-US" dirty="0" smtClean="0">
                <a:latin typeface="黑体" pitchFamily="2" charset="-122"/>
                <a:ea typeface="黑体" pitchFamily="2" charset="-122"/>
              </a:rPr>
              <a:t>是语料库的词汇量（即，不同单词的数目）</a:t>
            </a:r>
            <a:endParaRPr lang="en-US" altLang="zh-CN" dirty="0" smtClean="0">
              <a:latin typeface="黑体" pitchFamily="2" charset="-122"/>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矩阵元素</a:t>
            </a:r>
            <a:r>
              <a:rPr lang="en-US" altLang="zh-CN" dirty="0" smtClean="0">
                <a:latin typeface="黑体" pitchFamily="2" charset="-122"/>
                <a:ea typeface="黑体" pitchFamily="2" charset="-122"/>
              </a:rPr>
              <a:t>M[</a:t>
            </a:r>
            <a:r>
              <a:rPr lang="en-US" altLang="zh-CN" dirty="0" err="1" smtClean="0">
                <a:latin typeface="黑体" pitchFamily="2" charset="-122"/>
                <a:ea typeface="黑体" pitchFamily="2" charset="-122"/>
              </a:rPr>
              <a:t>i</a:t>
            </a:r>
            <a:r>
              <a:rPr lang="en-US" altLang="zh-CN" dirty="0" smtClean="0">
                <a:latin typeface="黑体" pitchFamily="2" charset="-122"/>
                <a:ea typeface="黑体" pitchFamily="2" charset="-122"/>
              </a:rPr>
              <a:t>, j] </a:t>
            </a:r>
            <a:r>
              <a:rPr lang="zh-CN" altLang="en-US" dirty="0" smtClean="0">
                <a:latin typeface="黑体" pitchFamily="2" charset="-122"/>
                <a:ea typeface="黑体" pitchFamily="2" charset="-122"/>
              </a:rPr>
              <a:t>代表单词</a:t>
            </a:r>
            <a:r>
              <a:rPr lang="en-US" altLang="zh-CN" dirty="0" smtClean="0">
                <a:latin typeface="黑体" pitchFamily="2" charset="-122"/>
                <a:ea typeface="黑体" pitchFamily="2" charset="-122"/>
              </a:rPr>
              <a:t>W[</a:t>
            </a:r>
            <a:r>
              <a:rPr lang="en-US" altLang="zh-CN" dirty="0" err="1" smtClean="0">
                <a:latin typeface="黑体" pitchFamily="2" charset="-122"/>
                <a:ea typeface="黑体" pitchFamily="2" charset="-122"/>
              </a:rPr>
              <a:t>i</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与单词</a:t>
            </a:r>
            <a:r>
              <a:rPr lang="en-US" altLang="zh-CN" dirty="0" smtClean="0">
                <a:latin typeface="黑体" pitchFamily="2" charset="-122"/>
                <a:ea typeface="黑体" pitchFamily="2" charset="-122"/>
              </a:rPr>
              <a:t>W [j]</a:t>
            </a:r>
            <a:r>
              <a:rPr lang="zh-CN" altLang="en-US" dirty="0" smtClean="0">
                <a:latin typeface="黑体" pitchFamily="2" charset="-122"/>
                <a:ea typeface="黑体" pitchFamily="2" charset="-122"/>
              </a:rPr>
              <a:t>在一定范围内同现的次数（一个语句中，一个段落中，一篇文档中，或文本串中一个宽度为</a:t>
            </a:r>
            <a:r>
              <a:rPr lang="en-US" altLang="zh-CN" dirty="0" smtClean="0">
                <a:latin typeface="黑体" pitchFamily="2" charset="-122"/>
                <a:ea typeface="黑体" pitchFamily="2" charset="-122"/>
              </a:rPr>
              <a:t>M</a:t>
            </a:r>
            <a:r>
              <a:rPr lang="zh-CN" altLang="en-US" dirty="0" smtClean="0">
                <a:latin typeface="黑体" pitchFamily="2" charset="-122"/>
                <a:ea typeface="黑体" pitchFamily="2" charset="-122"/>
              </a:rPr>
              <a:t>个单词的窗口中，这些都依具体问题而定）</a:t>
            </a:r>
            <a:endParaRPr lang="en-US" altLang="zh-CN" dirty="0" smtClean="0">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r>
              <a:rPr lang="en-US" dirty="0" smtClean="0">
                <a:solidFill>
                  <a:srgbClr val="33CC33"/>
                </a:solidFill>
              </a:rPr>
              <a:t>Building word co-occurrence matrices from large corpora</a:t>
            </a:r>
          </a:p>
          <a:p>
            <a:pPr marL="548640" lvl="1" indent="-274320" eaLnBrk="1" fontAlgn="auto" hangingPunct="1">
              <a:spcBef>
                <a:spcPts val="580"/>
              </a:spcBef>
              <a:spcAft>
                <a:spcPts val="0"/>
              </a:spcAft>
              <a:buClr>
                <a:schemeClr val="accent1"/>
              </a:buClr>
              <a:buFont typeface="Wingdings 2"/>
              <a:buChar char=""/>
              <a:defRPr/>
            </a:pPr>
            <a:r>
              <a:rPr lang="en-US" dirty="0" smtClean="0"/>
              <a:t>a common task in text processing, and provides the starting point to many other algorithms.</a:t>
            </a:r>
          </a:p>
        </p:txBody>
      </p:sp>
      <p:sp>
        <p:nvSpPr>
          <p:cNvPr id="4" name="Title 1"/>
          <p:cNvSpPr txBox="1">
            <a:spLocks/>
          </p:cNvSpPr>
          <p:nvPr/>
        </p:nvSpPr>
        <p:spPr>
          <a:xfrm>
            <a:off x="513326" y="182153"/>
            <a:ext cx="7772400" cy="87079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4. </a:t>
            </a:r>
            <a:r>
              <a:rPr lang="zh-CN" altLang="en-US"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34963" y="746125"/>
            <a:ext cx="8305800" cy="5465763"/>
          </a:xfrm>
        </p:spPr>
        <p:txBody>
          <a:bodyPr>
            <a:normAutofit/>
          </a:bodyPr>
          <a:lstStyle/>
          <a:p>
            <a:pPr marL="274320" indent="-274320" eaLnBrk="1" fontAlgn="auto" hangingPunct="1">
              <a:spcBef>
                <a:spcPts val="580"/>
              </a:spcBef>
              <a:spcAft>
                <a:spcPts val="0"/>
              </a:spcAft>
              <a:buFont typeface="Wingdings 2"/>
              <a:buChar char=""/>
              <a:defRPr/>
            </a:pPr>
            <a:r>
              <a:rPr lang="en-US" altLang="zh-CN" dirty="0" smtClean="0">
                <a:solidFill>
                  <a:srgbClr val="33CC33"/>
                </a:solidFill>
                <a:latin typeface="+mj-lt"/>
              </a:rPr>
              <a:t>A  Word Co-occurrence Matrix Example</a:t>
            </a:r>
          </a:p>
          <a:p>
            <a:pPr marL="274320" indent="-274320" eaLnBrk="1" fontAlgn="auto" hangingPunct="1">
              <a:spcBef>
                <a:spcPts val="580"/>
              </a:spcBef>
              <a:spcAft>
                <a:spcPts val="0"/>
              </a:spcAft>
              <a:buFont typeface="Wingdings 2"/>
              <a:buChar char=""/>
              <a:defRPr/>
            </a:pPr>
            <a:endParaRPr lang="en-US" altLang="zh-CN" dirty="0" smtClean="0"/>
          </a:p>
        </p:txBody>
      </p:sp>
      <p:pic>
        <p:nvPicPr>
          <p:cNvPr id="54274" name="图片 9" descr="fig14.png"/>
          <p:cNvPicPr>
            <a:picLocks noChangeAspect="1"/>
          </p:cNvPicPr>
          <p:nvPr/>
        </p:nvPicPr>
        <p:blipFill>
          <a:blip r:embed="rId2"/>
          <a:srcRect/>
          <a:stretch>
            <a:fillRect/>
          </a:stretch>
        </p:blipFill>
        <p:spPr bwMode="auto">
          <a:xfrm>
            <a:off x="387350" y="1408113"/>
            <a:ext cx="8359775" cy="2190750"/>
          </a:xfrm>
          <a:prstGeom prst="rect">
            <a:avLst/>
          </a:prstGeom>
          <a:noFill/>
          <a:ln w="9525">
            <a:noFill/>
            <a:miter lim="800000"/>
            <a:headEnd/>
            <a:tailEnd/>
          </a:ln>
        </p:spPr>
      </p:pic>
      <p:sp>
        <p:nvSpPr>
          <p:cNvPr id="54275" name="矩形 10"/>
          <p:cNvSpPr>
            <a:spLocks noChangeArrowheads="1"/>
          </p:cNvSpPr>
          <p:nvPr/>
        </p:nvSpPr>
        <p:spPr bwMode="auto">
          <a:xfrm>
            <a:off x="1139825" y="3816350"/>
            <a:ext cx="6973888" cy="461963"/>
          </a:xfrm>
          <a:prstGeom prst="rect">
            <a:avLst/>
          </a:prstGeom>
          <a:noFill/>
          <a:ln w="9525">
            <a:noFill/>
            <a:miter lim="800000"/>
            <a:headEnd/>
            <a:tailEnd/>
          </a:ln>
        </p:spPr>
        <p:txBody>
          <a:bodyPr>
            <a:spAutoFit/>
          </a:bodyPr>
          <a:lstStyle/>
          <a:p>
            <a:r>
              <a:rPr lang="en-US" altLang="zh-CN" sz="2400">
                <a:latin typeface="Perpetua"/>
              </a:rPr>
              <a:t>Figure:  Example of person-to-word co-occurrence matrix</a:t>
            </a:r>
            <a:endParaRPr lang="zh-CN" altLang="en-US" sz="2400">
              <a:latin typeface="Perpetua"/>
            </a:endParaRPr>
          </a:p>
        </p:txBody>
      </p:sp>
      <p:sp>
        <p:nvSpPr>
          <p:cNvPr id="54276" name="矩形 11"/>
          <p:cNvSpPr>
            <a:spLocks noChangeArrowheads="1"/>
          </p:cNvSpPr>
          <p:nvPr/>
        </p:nvSpPr>
        <p:spPr bwMode="auto">
          <a:xfrm>
            <a:off x="1285875" y="5726113"/>
            <a:ext cx="7392988" cy="923925"/>
          </a:xfrm>
          <a:prstGeom prst="rect">
            <a:avLst/>
          </a:prstGeom>
          <a:noFill/>
          <a:ln w="9525">
            <a:noFill/>
            <a:miter lim="800000"/>
            <a:headEnd/>
            <a:tailEnd/>
          </a:ln>
        </p:spPr>
        <p:txBody>
          <a:bodyPr>
            <a:spAutoFit/>
          </a:bodyPr>
          <a:lstStyle/>
          <a:p>
            <a:r>
              <a:rPr lang="en-US" altLang="zh-CN" b="1">
                <a:latin typeface="Perpetua"/>
              </a:rPr>
              <a:t>Figure taken from: Yutaka Matsuo, …, POLYPHONET: An Advanced Social Network Extraction System from the Web, 2006</a:t>
            </a:r>
          </a:p>
          <a:p>
            <a:endParaRPr lang="en-US" altLang="zh-CN" b="1">
              <a:latin typeface="Perpetua"/>
            </a:endParaRPr>
          </a:p>
        </p:txBody>
      </p:sp>
      <p:sp>
        <p:nvSpPr>
          <p:cNvPr id="7"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79413" y="838200"/>
            <a:ext cx="8339137" cy="5202238"/>
          </a:xfrm>
        </p:spPr>
        <p:txBody>
          <a:bodyPr>
            <a:normAutofit/>
          </a:bodyPr>
          <a:lstStyle/>
          <a:p>
            <a:pPr marL="274320" indent="-274320" eaLnBrk="1" fontAlgn="auto" hangingPunct="1">
              <a:spcBef>
                <a:spcPts val="580"/>
              </a:spcBef>
              <a:spcAft>
                <a:spcPts val="0"/>
              </a:spcAft>
              <a:buFont typeface="Wingdings 2"/>
              <a:buChar char=""/>
              <a:defRPr/>
            </a:pPr>
            <a:r>
              <a:rPr lang="en-US" altLang="zh-CN" dirty="0" smtClean="0">
                <a:solidFill>
                  <a:srgbClr val="33CC33"/>
                </a:solidFill>
                <a:latin typeface="+mj-lt"/>
              </a:rPr>
              <a:t>Building the words co-occurrence matrix</a:t>
            </a: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如果内存足够大，把整个矩阵放在内存中，矩阵元素的计算会非常简单</a:t>
            </a:r>
            <a:endParaRPr lang="en-US" altLang="zh-CN" dirty="0" smtClean="0">
              <a:latin typeface="黑体" pitchFamily="2" charset="-122"/>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实际上，</a:t>
            </a:r>
            <a:r>
              <a:rPr lang="en-US" altLang="zh-CN" dirty="0" smtClean="0">
                <a:latin typeface="黑体" pitchFamily="2" charset="-122"/>
                <a:ea typeface="黑体" pitchFamily="2" charset="-122"/>
              </a:rPr>
              <a:t>web-scale</a:t>
            </a:r>
            <a:r>
              <a:rPr lang="zh-CN" altLang="en-US" dirty="0" smtClean="0">
                <a:latin typeface="黑体" pitchFamily="2" charset="-122"/>
                <a:ea typeface="黑体" pitchFamily="2" charset="-122"/>
              </a:rPr>
              <a:t>的文档的词汇量可能有数十万，甚至数亿</a:t>
            </a:r>
            <a:endParaRPr lang="en-US" altLang="zh-CN" dirty="0" smtClean="0">
              <a:latin typeface="黑体" pitchFamily="2" charset="-122"/>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同现矩阵的空间开销为               </a:t>
            </a:r>
            <a:endParaRPr lang="en-US" altLang="zh-CN" dirty="0" smtClean="0">
              <a:latin typeface="黑体" pitchFamily="2" charset="-122"/>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简单地在单机上的实现，内存与磁盘之间的换页会使任务的执行十分缓慢</a:t>
            </a:r>
            <a:endParaRPr lang="en-US" altLang="zh-CN" dirty="0" smtClean="0">
              <a:latin typeface="黑体" pitchFamily="2" charset="-122"/>
              <a:ea typeface="黑体" pitchFamily="2" charset="-122"/>
            </a:endParaRPr>
          </a:p>
        </p:txBody>
      </p:sp>
      <p:graphicFrame>
        <p:nvGraphicFramePr>
          <p:cNvPr id="3081" name="Object 9"/>
          <p:cNvGraphicFramePr>
            <a:graphicFrameLocks noChangeAspect="1"/>
          </p:cNvGraphicFramePr>
          <p:nvPr/>
        </p:nvGraphicFramePr>
        <p:xfrm>
          <a:off x="4217988" y="2719388"/>
          <a:ext cx="815975" cy="511175"/>
        </p:xfrm>
        <a:graphic>
          <a:graphicData uri="http://schemas.openxmlformats.org/presentationml/2006/ole">
            <p:oleObj spid="_x0000_s3081" name="公式" r:id="rId3" imgW="406224" imgH="228501" progId="Equation.3">
              <p:embed/>
            </p:oleObj>
          </a:graphicData>
        </a:graphic>
      </p:graphicFrame>
      <p:sp>
        <p:nvSpPr>
          <p:cNvPr id="6" name="Title 1"/>
          <p:cNvSpPr txBox="1">
            <a:spLocks/>
          </p:cNvSpPr>
          <p:nvPr/>
        </p:nvSpPr>
        <p:spPr>
          <a:xfrm>
            <a:off x="910489" y="30222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2"/>
          <p:cNvSpPr>
            <a:spLocks noGrp="1"/>
          </p:cNvSpPr>
          <p:nvPr>
            <p:ph sz="quarter" idx="1"/>
          </p:nvPr>
        </p:nvSpPr>
        <p:spPr>
          <a:xfrm>
            <a:off x="433388" y="792163"/>
            <a:ext cx="8340725" cy="5008562"/>
          </a:xfrm>
        </p:spPr>
        <p:txBody>
          <a:bodyPr/>
          <a:lstStyle/>
          <a:p>
            <a:pPr eaLnBrk="1" hangingPunct="1">
              <a:lnSpc>
                <a:spcPct val="90000"/>
              </a:lnSpc>
            </a:pPr>
            <a:r>
              <a:rPr lang="en-US" altLang="zh-CN" sz="2400" smtClean="0">
                <a:solidFill>
                  <a:srgbClr val="33CC33"/>
                </a:solidFill>
                <a:latin typeface="Franklin Gothic Book"/>
              </a:rPr>
              <a:t>M.R. Algorithm (“pairs” approach) pseudo-code: </a:t>
            </a:r>
          </a:p>
          <a:p>
            <a:pPr lvl="1" eaLnBrk="1" hangingPunct="1">
              <a:lnSpc>
                <a:spcPct val="90000"/>
              </a:lnSpc>
              <a:buFont typeface="Wingdings 2" pitchFamily="18" charset="2"/>
              <a:buNone/>
            </a:pPr>
            <a:r>
              <a:rPr lang="en-US" altLang="zh-CN" sz="2200" smtClean="0"/>
              <a:t>1: </a:t>
            </a:r>
            <a:r>
              <a:rPr lang="en-US" altLang="zh-CN" sz="2200" b="1" smtClean="0"/>
              <a:t>class</a:t>
            </a:r>
            <a:r>
              <a:rPr lang="en-US" altLang="zh-CN" sz="2200" smtClean="0"/>
              <a:t> Mapper</a:t>
            </a:r>
          </a:p>
          <a:p>
            <a:pPr lvl="1" eaLnBrk="1" hangingPunct="1">
              <a:lnSpc>
                <a:spcPct val="90000"/>
              </a:lnSpc>
              <a:buFont typeface="Wingdings 2" pitchFamily="18" charset="2"/>
              <a:buNone/>
            </a:pPr>
            <a:r>
              <a:rPr lang="en-US" altLang="zh-CN" sz="2200" smtClean="0"/>
              <a:t>2: 	</a:t>
            </a:r>
            <a:r>
              <a:rPr lang="en-US" altLang="zh-CN" sz="2200" b="1" smtClean="0"/>
              <a:t>method</a:t>
            </a:r>
            <a:r>
              <a:rPr lang="en-US" altLang="zh-CN" sz="2200" smtClean="0"/>
              <a:t> Map(docid a, doc d)</a:t>
            </a:r>
          </a:p>
          <a:p>
            <a:pPr lvl="1" eaLnBrk="1" hangingPunct="1">
              <a:lnSpc>
                <a:spcPct val="90000"/>
              </a:lnSpc>
              <a:buFont typeface="Wingdings 2" pitchFamily="18" charset="2"/>
              <a:buNone/>
            </a:pPr>
            <a:r>
              <a:rPr lang="en-US" altLang="zh-CN" sz="2200" smtClean="0"/>
              <a:t>3: 	      </a:t>
            </a:r>
            <a:r>
              <a:rPr lang="en-US" altLang="zh-CN" sz="2200" b="1" smtClean="0"/>
              <a:t>for all</a:t>
            </a:r>
            <a:r>
              <a:rPr lang="en-US" altLang="zh-CN" sz="2200" smtClean="0"/>
              <a:t> term w ∈ doc d </a:t>
            </a:r>
            <a:r>
              <a:rPr lang="en-US" altLang="zh-CN" sz="2200" b="1" smtClean="0"/>
              <a:t>do</a:t>
            </a:r>
          </a:p>
          <a:p>
            <a:pPr lvl="1" eaLnBrk="1" hangingPunct="1">
              <a:lnSpc>
                <a:spcPct val="90000"/>
              </a:lnSpc>
              <a:buFont typeface="Wingdings 2" pitchFamily="18" charset="2"/>
              <a:buNone/>
            </a:pPr>
            <a:r>
              <a:rPr lang="en-US" altLang="zh-CN" sz="2200" smtClean="0"/>
              <a:t>4:                  </a:t>
            </a:r>
            <a:r>
              <a:rPr lang="en-US" altLang="zh-CN" sz="2200" b="1" smtClean="0"/>
              <a:t>for all</a:t>
            </a:r>
            <a:r>
              <a:rPr lang="en-US" altLang="zh-CN" sz="2200" smtClean="0"/>
              <a:t> term u ∈ Neighbors(w) </a:t>
            </a:r>
            <a:r>
              <a:rPr lang="en-US" altLang="zh-CN" sz="2200" b="1" smtClean="0"/>
              <a:t>do</a:t>
            </a:r>
          </a:p>
          <a:p>
            <a:pPr lvl="1" eaLnBrk="1" hangingPunct="1">
              <a:lnSpc>
                <a:spcPct val="90000"/>
              </a:lnSpc>
              <a:buFont typeface="Wingdings 2" pitchFamily="18" charset="2"/>
              <a:buNone/>
            </a:pPr>
            <a:r>
              <a:rPr lang="en-US" altLang="zh-CN" sz="2200" smtClean="0"/>
              <a:t>5:                        //Emit  count  for each co-occurrence </a:t>
            </a:r>
          </a:p>
          <a:p>
            <a:pPr lvl="1" eaLnBrk="1" hangingPunct="1">
              <a:lnSpc>
                <a:spcPct val="90000"/>
              </a:lnSpc>
              <a:buFont typeface="Wingdings 2" pitchFamily="18" charset="2"/>
              <a:buNone/>
            </a:pPr>
            <a:r>
              <a:rPr lang="en-US" altLang="zh-CN" sz="2200" smtClean="0"/>
              <a:t>                           Emit(pair (w, u), count 1) </a:t>
            </a:r>
          </a:p>
          <a:p>
            <a:pPr lvl="1" eaLnBrk="1" hangingPunct="1">
              <a:lnSpc>
                <a:spcPct val="90000"/>
              </a:lnSpc>
              <a:buFont typeface="Wingdings 2" pitchFamily="18" charset="2"/>
              <a:buNone/>
            </a:pPr>
            <a:r>
              <a:rPr lang="en-US" altLang="zh-CN" sz="2200" smtClean="0"/>
              <a:t>1: </a:t>
            </a:r>
            <a:r>
              <a:rPr lang="en-US" altLang="zh-CN" sz="2200" b="1" smtClean="0"/>
              <a:t>class</a:t>
            </a:r>
            <a:r>
              <a:rPr lang="en-US" altLang="zh-CN" sz="2200" smtClean="0"/>
              <a:t> Reducer</a:t>
            </a:r>
          </a:p>
          <a:p>
            <a:pPr lvl="1" eaLnBrk="1" hangingPunct="1">
              <a:lnSpc>
                <a:spcPct val="90000"/>
              </a:lnSpc>
              <a:buFont typeface="Wingdings 2" pitchFamily="18" charset="2"/>
              <a:buNone/>
            </a:pPr>
            <a:r>
              <a:rPr lang="en-US" altLang="zh-CN" sz="2200" smtClean="0"/>
              <a:t>2: 	</a:t>
            </a:r>
            <a:r>
              <a:rPr lang="en-US" altLang="zh-CN" sz="2200" b="1" smtClean="0"/>
              <a:t>method </a:t>
            </a:r>
            <a:r>
              <a:rPr lang="en-US" altLang="zh-CN" sz="2200" smtClean="0"/>
              <a:t>Reduce(pair p; counts [c1, c2,…])</a:t>
            </a:r>
          </a:p>
          <a:p>
            <a:pPr lvl="1" eaLnBrk="1" hangingPunct="1">
              <a:lnSpc>
                <a:spcPct val="90000"/>
              </a:lnSpc>
              <a:buFont typeface="Wingdings 2" pitchFamily="18" charset="2"/>
              <a:buNone/>
            </a:pPr>
            <a:r>
              <a:rPr lang="en-US" altLang="zh-CN" sz="2200" smtClean="0"/>
              <a:t>3: 	     s ← 0</a:t>
            </a:r>
          </a:p>
          <a:p>
            <a:pPr lvl="1" eaLnBrk="1" hangingPunct="1">
              <a:lnSpc>
                <a:spcPct val="90000"/>
              </a:lnSpc>
              <a:buFont typeface="Wingdings 2" pitchFamily="18" charset="2"/>
              <a:buNone/>
            </a:pPr>
            <a:r>
              <a:rPr lang="en-US" altLang="zh-CN" sz="2200" smtClean="0"/>
              <a:t>4:           </a:t>
            </a:r>
            <a:r>
              <a:rPr lang="en-US" altLang="zh-CN" sz="2200" b="1" smtClean="0"/>
              <a:t>for all</a:t>
            </a:r>
            <a:r>
              <a:rPr lang="en-US" altLang="zh-CN" sz="2200" smtClean="0"/>
              <a:t> count c ∈ counts [c1, c2,…] </a:t>
            </a:r>
            <a:r>
              <a:rPr lang="en-US" altLang="zh-CN" sz="2200" b="1" smtClean="0"/>
              <a:t>do</a:t>
            </a:r>
          </a:p>
          <a:p>
            <a:pPr lvl="1" eaLnBrk="1" hangingPunct="1">
              <a:lnSpc>
                <a:spcPct val="90000"/>
              </a:lnSpc>
              <a:buFont typeface="Wingdings 2" pitchFamily="18" charset="2"/>
              <a:buNone/>
            </a:pPr>
            <a:r>
              <a:rPr lang="en-US" altLang="zh-CN" sz="2200" smtClean="0"/>
              <a:t>5:                  s ← s + c 		//Sum co-occurrence counts</a:t>
            </a:r>
          </a:p>
          <a:p>
            <a:pPr lvl="1" eaLnBrk="1" hangingPunct="1">
              <a:lnSpc>
                <a:spcPct val="90000"/>
              </a:lnSpc>
              <a:buFont typeface="Wingdings 2" pitchFamily="18" charset="2"/>
              <a:buNone/>
            </a:pPr>
            <a:r>
              <a:rPr lang="en-US" altLang="zh-CN" sz="2200" smtClean="0"/>
              <a:t>6:            Emit(pair p, count s)</a:t>
            </a:r>
          </a:p>
        </p:txBody>
      </p:sp>
      <p:sp>
        <p:nvSpPr>
          <p:cNvPr id="57346" name="TextBox 4"/>
          <p:cNvSpPr txBox="1">
            <a:spLocks noChangeArrowheads="1"/>
          </p:cNvSpPr>
          <p:nvPr/>
        </p:nvSpPr>
        <p:spPr bwMode="auto">
          <a:xfrm>
            <a:off x="4252913" y="6270625"/>
            <a:ext cx="4354512" cy="368300"/>
          </a:xfrm>
          <a:prstGeom prst="rect">
            <a:avLst/>
          </a:prstGeom>
          <a:noFill/>
          <a:ln w="9525">
            <a:noFill/>
            <a:miter lim="800000"/>
            <a:headEnd/>
            <a:tailEnd/>
          </a:ln>
        </p:spPr>
        <p:txBody>
          <a:bodyPr>
            <a:spAutoFit/>
          </a:bodyPr>
          <a:lstStyle/>
          <a:p>
            <a:r>
              <a:rPr lang="en-US" altLang="zh-CN">
                <a:latin typeface="Perpetua"/>
              </a:rPr>
              <a:t>Algo. from: Jimmy Lin’s manuscript ,April 2010</a:t>
            </a:r>
            <a:endParaRPr lang="zh-CN" altLang="en-US">
              <a:latin typeface="Perpetua"/>
            </a:endParaRPr>
          </a:p>
        </p:txBody>
      </p:sp>
      <p:sp>
        <p:nvSpPr>
          <p:cNvPr id="7"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17525" y="920750"/>
            <a:ext cx="8043863" cy="4962525"/>
          </a:xfrm>
        </p:spPr>
        <p:txBody>
          <a:bodyPr>
            <a:normAutofit/>
          </a:bodyPr>
          <a:lstStyle/>
          <a:p>
            <a:pPr marL="274320" indent="-274320" eaLnBrk="1" fontAlgn="auto" hangingPunct="1">
              <a:spcBef>
                <a:spcPts val="580"/>
              </a:spcBef>
              <a:spcAft>
                <a:spcPts val="0"/>
              </a:spcAft>
              <a:buFont typeface="Wingdings 2"/>
              <a:buChar char=""/>
              <a:defRPr/>
            </a:pPr>
            <a:r>
              <a:rPr lang="en-US" dirty="0" smtClean="0">
                <a:solidFill>
                  <a:srgbClr val="33CC33"/>
                </a:solidFill>
                <a:latin typeface="+mj-ea"/>
                <a:ea typeface="+mj-ea"/>
              </a:rPr>
              <a:t>A simple “pairs” approach example</a:t>
            </a:r>
          </a:p>
          <a:p>
            <a:pPr marL="548640" lvl="1" eaLnBrk="1" fontAlgn="auto" hangingPunct="1">
              <a:spcBef>
                <a:spcPts val="370"/>
              </a:spcBef>
              <a:spcAft>
                <a:spcPts val="0"/>
              </a:spcAft>
              <a:buFont typeface="Wingdings 2"/>
              <a:buChar char=""/>
              <a:defRPr/>
            </a:pPr>
            <a:r>
              <a:rPr lang="zh-CN" altLang="en-US" sz="2600" dirty="0" smtClean="0">
                <a:solidFill>
                  <a:srgbClr val="0066FF"/>
                </a:solidFill>
                <a:latin typeface="黑体" pitchFamily="2" charset="-122"/>
                <a:ea typeface="黑体" pitchFamily="2" charset="-122"/>
              </a:rPr>
              <a:t>语料</a:t>
            </a:r>
            <a:endParaRPr lang="en-US" sz="2600" dirty="0" smtClean="0">
              <a:solidFill>
                <a:srgbClr val="0066FF"/>
              </a:solidFill>
              <a:latin typeface="黑体" pitchFamily="2" charset="-122"/>
              <a:ea typeface="黑体" pitchFamily="2" charset="-122"/>
            </a:endParaRPr>
          </a:p>
          <a:p>
            <a:pPr marL="822960" lvl="2" eaLnBrk="1" fontAlgn="auto" hangingPunct="1">
              <a:spcBef>
                <a:spcPts val="370"/>
              </a:spcBef>
              <a:spcAft>
                <a:spcPts val="0"/>
              </a:spcAft>
              <a:buClr>
                <a:schemeClr val="accent1">
                  <a:tint val="60000"/>
                </a:schemeClr>
              </a:buClr>
              <a:buFont typeface="Wingdings 2"/>
              <a:buNone/>
              <a:defRPr/>
            </a:pPr>
            <a:r>
              <a:rPr lang="en-US" sz="2400" i="1" dirty="0" smtClean="0">
                <a:ea typeface="黑体" pitchFamily="2" charset="-122"/>
              </a:rPr>
              <a:t>we are not what</a:t>
            </a:r>
            <a:endParaRPr lang="zh-CN" altLang="en-US" sz="2400" dirty="0" smtClean="0">
              <a:ea typeface="黑体" pitchFamily="2" charset="-122"/>
            </a:endParaRPr>
          </a:p>
          <a:p>
            <a:pPr marL="822960" lvl="2" eaLnBrk="1" fontAlgn="auto" hangingPunct="1">
              <a:spcBef>
                <a:spcPts val="370"/>
              </a:spcBef>
              <a:spcAft>
                <a:spcPts val="0"/>
              </a:spcAft>
              <a:buClr>
                <a:schemeClr val="accent1">
                  <a:tint val="60000"/>
                </a:schemeClr>
              </a:buClr>
              <a:buFont typeface="Wingdings 2"/>
              <a:buNone/>
              <a:defRPr/>
            </a:pPr>
            <a:r>
              <a:rPr lang="en-US" sz="2400" i="1" dirty="0" smtClean="0">
                <a:ea typeface="黑体" pitchFamily="2" charset="-122"/>
              </a:rPr>
              <a:t>we want to be</a:t>
            </a:r>
          </a:p>
          <a:p>
            <a:pPr marL="822960" lvl="2" eaLnBrk="1" fontAlgn="auto" hangingPunct="1">
              <a:spcBef>
                <a:spcPts val="370"/>
              </a:spcBef>
              <a:spcAft>
                <a:spcPts val="0"/>
              </a:spcAft>
              <a:buClr>
                <a:schemeClr val="accent1">
                  <a:tint val="60000"/>
                </a:schemeClr>
              </a:buClr>
              <a:buFont typeface="Wingdings 2"/>
              <a:buNone/>
              <a:defRPr/>
            </a:pPr>
            <a:r>
              <a:rPr lang="en-US" altLang="zh-CN" sz="2400" i="1" dirty="0" smtClean="0">
                <a:ea typeface="黑体" pitchFamily="2" charset="-122"/>
              </a:rPr>
              <a:t>but  at least</a:t>
            </a:r>
          </a:p>
          <a:p>
            <a:pPr marL="822960" lvl="2" eaLnBrk="1" fontAlgn="auto" hangingPunct="1">
              <a:spcBef>
                <a:spcPts val="370"/>
              </a:spcBef>
              <a:spcAft>
                <a:spcPts val="0"/>
              </a:spcAft>
              <a:buClr>
                <a:schemeClr val="accent1">
                  <a:tint val="60000"/>
                </a:schemeClr>
              </a:buClr>
              <a:buFont typeface="Wingdings 2"/>
              <a:buNone/>
              <a:defRPr/>
            </a:pPr>
            <a:r>
              <a:rPr lang="en-US" altLang="zh-CN" sz="2400" i="1" dirty="0" smtClean="0">
                <a:ea typeface="黑体" pitchFamily="2" charset="-122"/>
              </a:rPr>
              <a:t>we are not what</a:t>
            </a:r>
          </a:p>
          <a:p>
            <a:pPr marL="822960" lvl="2" eaLnBrk="1" fontAlgn="auto" hangingPunct="1">
              <a:spcBef>
                <a:spcPts val="370"/>
              </a:spcBef>
              <a:spcAft>
                <a:spcPts val="0"/>
              </a:spcAft>
              <a:buClr>
                <a:schemeClr val="accent1">
                  <a:tint val="60000"/>
                </a:schemeClr>
              </a:buClr>
              <a:buFont typeface="Wingdings 2"/>
              <a:buNone/>
              <a:defRPr/>
            </a:pPr>
            <a:r>
              <a:rPr lang="en-US" altLang="zh-CN" sz="2400" i="1" dirty="0" smtClean="0">
                <a:ea typeface="黑体" pitchFamily="2" charset="-122"/>
              </a:rPr>
              <a:t>we used to be</a:t>
            </a:r>
            <a:endParaRPr lang="zh-CN" altLang="en-US" sz="2400" dirty="0" smtClean="0">
              <a:ea typeface="黑体" pitchFamily="2" charset="-122"/>
            </a:endParaRPr>
          </a:p>
          <a:p>
            <a:pPr marL="548640" lvl="1" eaLnBrk="1" fontAlgn="auto" hangingPunct="1">
              <a:spcBef>
                <a:spcPts val="370"/>
              </a:spcBef>
              <a:spcAft>
                <a:spcPts val="0"/>
              </a:spcAft>
              <a:buFont typeface="Wingdings 2"/>
              <a:buChar char=""/>
              <a:defRPr/>
            </a:pPr>
            <a:r>
              <a:rPr lang="zh-CN" altLang="en-US" sz="2600" dirty="0" smtClean="0">
                <a:solidFill>
                  <a:srgbClr val="0066FF"/>
                </a:solidFill>
                <a:latin typeface="黑体" pitchFamily="2" charset="-122"/>
                <a:ea typeface="黑体" pitchFamily="2" charset="-122"/>
              </a:rPr>
              <a:t>同现定义 </a:t>
            </a:r>
            <a:r>
              <a:rPr lang="en-US" altLang="zh-CN" sz="2600" dirty="0" smtClean="0">
                <a:solidFill>
                  <a:srgbClr val="0066FF"/>
                </a:solidFill>
                <a:latin typeface="黑体" pitchFamily="2" charset="-122"/>
                <a:ea typeface="黑体" pitchFamily="2" charset="-122"/>
              </a:rPr>
              <a:t>Neighbors(w)</a:t>
            </a:r>
          </a:p>
          <a:p>
            <a:pPr marL="822960" lvl="2" eaLnBrk="1" fontAlgn="auto" hangingPunct="1">
              <a:spcBef>
                <a:spcPts val="370"/>
              </a:spcBef>
              <a:spcAft>
                <a:spcPts val="0"/>
              </a:spcAft>
              <a:buClr>
                <a:schemeClr val="accent1">
                  <a:tint val="60000"/>
                </a:schemeClr>
              </a:buClr>
              <a:buFont typeface="Wingdings 2"/>
              <a:buNone/>
              <a:defRPr/>
            </a:pPr>
            <a:r>
              <a:rPr lang="en-US" altLang="zh-CN" sz="2400" dirty="0" smtClean="0"/>
              <a:t>words that co-occur with w within a 2-word window</a:t>
            </a:r>
          </a:p>
        </p:txBody>
      </p:sp>
      <p:sp>
        <p:nvSpPr>
          <p:cNvPr id="6" name="Title 1"/>
          <p:cNvSpPr txBox="1">
            <a:spLocks/>
          </p:cNvSpPr>
          <p:nvPr/>
        </p:nvSpPr>
        <p:spPr>
          <a:xfrm>
            <a:off x="910489" y="256044"/>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44488" y="719138"/>
            <a:ext cx="8305800" cy="5911850"/>
          </a:xfrm>
        </p:spPr>
        <p:txBody>
          <a:bodyPr>
            <a:normAutofit fontScale="92500" lnSpcReduction="20000"/>
          </a:bodyPr>
          <a:lstStyle/>
          <a:p>
            <a:pPr marL="274320" indent="-274320" eaLnBrk="1" fontAlgn="auto" hangingPunct="1">
              <a:spcBef>
                <a:spcPts val="580"/>
              </a:spcBef>
              <a:spcAft>
                <a:spcPts val="0"/>
              </a:spcAft>
              <a:buFont typeface="Wingdings 2"/>
              <a:buChar char=""/>
              <a:defRPr/>
            </a:pPr>
            <a:r>
              <a:rPr lang="en-US" sz="2800" dirty="0" smtClean="0">
                <a:solidFill>
                  <a:srgbClr val="33CC33"/>
                </a:solidFill>
                <a:latin typeface="+mj-lt"/>
              </a:rPr>
              <a:t>A simple “Pairs” approach example (cont.)</a:t>
            </a:r>
          </a:p>
          <a:p>
            <a:pPr marL="548640" lvl="1" eaLnBrk="1" fontAlgn="auto" hangingPunct="1">
              <a:spcBef>
                <a:spcPts val="370"/>
              </a:spcBef>
              <a:spcAft>
                <a:spcPts val="0"/>
              </a:spcAft>
              <a:buFont typeface="Wingdings 2"/>
              <a:buChar char=""/>
              <a:defRPr/>
            </a:pPr>
            <a:r>
              <a:rPr lang="en-US" altLang="zh-CN" sz="2800" dirty="0" smtClean="0">
                <a:solidFill>
                  <a:srgbClr val="0066FF"/>
                </a:solidFill>
                <a:latin typeface="+mj-lt"/>
              </a:rPr>
              <a:t>after map</a:t>
            </a:r>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(&lt;we, are&gt;, 1)</a:t>
            </a:r>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(&lt;are, not&gt;, 1)</a:t>
            </a:r>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(&lt;not, what&gt;, 1)</a:t>
            </a:r>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(&lt;we, want&gt;, 1)</a:t>
            </a:r>
            <a:endParaRPr lang="zh-CN" altLang="en-US" sz="2600" dirty="0" smtClean="0"/>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(&lt;want, to&gt;, 1)</a:t>
            </a:r>
            <a:endParaRPr lang="zh-CN" altLang="en-US" sz="2600" dirty="0" smtClean="0"/>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(&lt;to, be&gt;, 1)</a:t>
            </a:r>
          </a:p>
          <a:p>
            <a:pPr marL="822960" lvl="2" eaLnBrk="1" fontAlgn="auto" hangingPunct="1">
              <a:spcBef>
                <a:spcPts val="370"/>
              </a:spcBef>
              <a:spcAft>
                <a:spcPts val="0"/>
              </a:spcAft>
              <a:buClr>
                <a:schemeClr val="accent1">
                  <a:tint val="60000"/>
                </a:schemeClr>
              </a:buClr>
              <a:buFont typeface="Wingdings 2"/>
              <a:buChar char=""/>
              <a:defRPr/>
            </a:pPr>
            <a:r>
              <a:rPr lang="en-US" sz="2600" dirty="0" smtClean="0"/>
              <a:t>(&lt;but, at&gt;,1)</a:t>
            </a:r>
            <a:endParaRPr lang="zh-CN" altLang="en-US" sz="2600" dirty="0" smtClean="0"/>
          </a:p>
          <a:p>
            <a:pPr marL="822960" lvl="2" eaLnBrk="1" fontAlgn="auto" hangingPunct="1">
              <a:spcBef>
                <a:spcPts val="370"/>
              </a:spcBef>
              <a:spcAft>
                <a:spcPts val="0"/>
              </a:spcAft>
              <a:buClr>
                <a:schemeClr val="accent1">
                  <a:tint val="60000"/>
                </a:schemeClr>
              </a:buClr>
              <a:buFont typeface="Wingdings 2"/>
              <a:buChar char=""/>
              <a:defRPr/>
            </a:pPr>
            <a:r>
              <a:rPr lang="en-US" sz="2600" dirty="0" smtClean="0"/>
              <a:t>(&lt;at, least&gt;,1)</a:t>
            </a:r>
            <a:endParaRPr lang="zh-CN" altLang="en-US" sz="2600" dirty="0" smtClean="0"/>
          </a:p>
          <a:p>
            <a:pPr marL="822960" lvl="2" eaLnBrk="1" fontAlgn="auto" hangingPunct="1">
              <a:spcBef>
                <a:spcPts val="370"/>
              </a:spcBef>
              <a:spcAft>
                <a:spcPts val="0"/>
              </a:spcAft>
              <a:buClr>
                <a:schemeClr val="accent1">
                  <a:tint val="60000"/>
                </a:schemeClr>
              </a:buClr>
              <a:buFont typeface="Wingdings 2"/>
              <a:buChar char=""/>
              <a:defRPr/>
            </a:pPr>
            <a:r>
              <a:rPr lang="en-US" sz="2600" dirty="0" smtClean="0"/>
              <a:t>(&lt;we, are&gt;,1)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(&lt;are, not&gt;,1)</a:t>
            </a:r>
            <a:endParaRPr lang="zh-CN" altLang="en-US" sz="2600" dirty="0" smtClean="0"/>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(&lt;not, what&gt;,1)</a:t>
            </a:r>
            <a:endParaRPr lang="zh-CN" altLang="en-US" sz="2600" dirty="0" smtClean="0"/>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(&lt;we , used&gt;,1)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(&lt;used, to&gt;,1)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600" dirty="0" smtClean="0"/>
              <a:t>(&lt;to, be&gt;,1)</a:t>
            </a:r>
          </a:p>
        </p:txBody>
      </p:sp>
      <p:sp>
        <p:nvSpPr>
          <p:cNvPr id="4"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6875" y="773113"/>
            <a:ext cx="8062913" cy="5083175"/>
          </a:xfrm>
        </p:spPr>
        <p:txBody>
          <a:bodyPr>
            <a:normAutofit lnSpcReduction="10000"/>
          </a:bodyPr>
          <a:lstStyle/>
          <a:p>
            <a:pPr marL="274320" indent="-274320" eaLnBrk="1" fontAlgn="auto" hangingPunct="1">
              <a:spcBef>
                <a:spcPts val="580"/>
              </a:spcBef>
              <a:spcAft>
                <a:spcPts val="0"/>
              </a:spcAft>
              <a:buFont typeface="Wingdings 2"/>
              <a:buChar char=""/>
              <a:defRPr/>
            </a:pPr>
            <a:r>
              <a:rPr lang="en-US" dirty="0" smtClean="0">
                <a:solidFill>
                  <a:srgbClr val="33CC33"/>
                </a:solidFill>
                <a:latin typeface="+mj-lt"/>
              </a:rPr>
              <a:t>A simple “Pairs” approach example (cont.)</a:t>
            </a:r>
          </a:p>
          <a:p>
            <a:pPr marL="548640" lvl="1" eaLnBrk="1" fontAlgn="auto" hangingPunct="1">
              <a:spcBef>
                <a:spcPts val="370"/>
              </a:spcBef>
              <a:spcAft>
                <a:spcPts val="0"/>
              </a:spcAft>
              <a:buFont typeface="Wingdings 2"/>
              <a:buChar char=""/>
              <a:defRPr/>
            </a:pPr>
            <a:r>
              <a:rPr lang="en-US" altLang="zh-CN" sz="2600" dirty="0" smtClean="0">
                <a:solidFill>
                  <a:srgbClr val="0066FF"/>
                </a:solidFill>
                <a:latin typeface="+mj-lt"/>
              </a:rPr>
              <a:t>after shuffle and sort</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(&lt;we, are&gt;,[1,1])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(&lt;are, not&gt;,[1,1])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(&lt;not, what&gt;,[1,1])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(&lt;we, want&gt;,[1])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(&lt;want, to&gt;,[1])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(&lt;to, be&gt;,[1,1])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(&lt;but, at&gt;, [1])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(&lt;at, least&gt;, [1])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(&lt;we, used&gt;, [1])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(&lt;used, to&gt;, [1])</a:t>
            </a:r>
          </a:p>
        </p:txBody>
      </p:sp>
      <p:sp>
        <p:nvSpPr>
          <p:cNvPr id="5"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79413" y="736600"/>
            <a:ext cx="8367712" cy="5340350"/>
          </a:xfrm>
        </p:spPr>
        <p:txBody>
          <a:bodyPr>
            <a:normAutofit/>
          </a:bodyPr>
          <a:lstStyle/>
          <a:p>
            <a:pPr marL="274320" indent="-274320" eaLnBrk="1" fontAlgn="auto" hangingPunct="1">
              <a:spcBef>
                <a:spcPts val="580"/>
              </a:spcBef>
              <a:spcAft>
                <a:spcPts val="0"/>
              </a:spcAft>
              <a:buFont typeface="Wingdings 2"/>
              <a:buChar char=""/>
              <a:defRPr/>
            </a:pPr>
            <a:r>
              <a:rPr lang="en-US" dirty="0" smtClean="0">
                <a:solidFill>
                  <a:srgbClr val="33CC33"/>
                </a:solidFill>
                <a:latin typeface="+mj-lt"/>
              </a:rPr>
              <a:t>A simple “Pairs” approach example (cont.)</a:t>
            </a:r>
          </a:p>
          <a:p>
            <a:pPr marL="548640" lvl="1" eaLnBrk="1" fontAlgn="auto" hangingPunct="1">
              <a:spcBef>
                <a:spcPts val="370"/>
              </a:spcBef>
              <a:spcAft>
                <a:spcPts val="0"/>
              </a:spcAft>
              <a:buFont typeface="Wingdings 2"/>
              <a:buChar char=""/>
              <a:defRPr/>
            </a:pPr>
            <a:r>
              <a:rPr lang="en-US" altLang="zh-CN" sz="2600" dirty="0" smtClean="0">
                <a:solidFill>
                  <a:srgbClr val="0066FF"/>
                </a:solidFill>
                <a:latin typeface="+mj-lt"/>
              </a:rPr>
              <a:t>after reduce</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(&lt;we, are&gt;,2)</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(&lt;are, not&gt;,2)</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(&lt;not, what&gt;,2)</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(&lt;we, want&gt;,1)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(&lt;want, to&gt;,1)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(&lt;to, be&gt;,2)</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(&lt;but, at&gt;,1)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(&lt;at, least&gt;,1)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(&lt;we, used&gt;,1)</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(&lt;used, to&gt;,1)</a:t>
            </a:r>
            <a:endParaRPr lang="zh-CN" altLang="en-US" dirty="0">
              <a:latin typeface="+mj-lt"/>
            </a:endParaRPr>
          </a:p>
        </p:txBody>
      </p:sp>
      <p:sp>
        <p:nvSpPr>
          <p:cNvPr id="5"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6875" y="958850"/>
            <a:ext cx="8534400" cy="5705475"/>
          </a:xfrm>
        </p:spPr>
        <p:txBody>
          <a:bodyPr>
            <a:normAutofit/>
          </a:bodyPr>
          <a:lstStyle/>
          <a:p>
            <a:pPr marL="274320" indent="-274320" eaLnBrk="1" fontAlgn="auto" hangingPunct="1">
              <a:lnSpc>
                <a:spcPct val="110000"/>
              </a:lnSpc>
              <a:spcBef>
                <a:spcPts val="580"/>
              </a:spcBef>
              <a:spcAft>
                <a:spcPts val="600"/>
              </a:spcAft>
              <a:buFont typeface="Wingdings 2"/>
              <a:buNone/>
              <a:defRPr/>
            </a:pPr>
            <a:r>
              <a:rPr lang="zh-CN" altLang="en-US" b="1" dirty="0" smtClean="0">
                <a:solidFill>
                  <a:srgbClr val="00B050"/>
                </a:solidFill>
                <a:latin typeface="+mj-ea"/>
                <a:ea typeface="+mj-ea"/>
              </a:rPr>
              <a:t>基本算法</a:t>
            </a:r>
            <a:endParaRPr lang="en-US" altLang="zh-CN" b="1" dirty="0" smtClean="0">
              <a:solidFill>
                <a:srgbClr val="00B050"/>
              </a:solidFill>
              <a:latin typeface="+mj-ea"/>
              <a:ea typeface="+mj-ea"/>
            </a:endParaRPr>
          </a:p>
          <a:p>
            <a:pPr marL="274320" indent="-274320" eaLnBrk="1" fontAlgn="auto" hangingPunct="1">
              <a:spcBef>
                <a:spcPts val="580"/>
              </a:spcBef>
              <a:spcAft>
                <a:spcPts val="0"/>
              </a:spcAft>
              <a:buFont typeface="Wingdings 2"/>
              <a:buNone/>
              <a:defRPr/>
            </a:pPr>
            <a:r>
              <a:rPr lang="zh-CN" altLang="en-US" sz="2400" dirty="0" smtClean="0">
                <a:latin typeface="黑体" pitchFamily="2" charset="-122"/>
                <a:ea typeface="黑体" pitchFamily="2" charset="-122"/>
              </a:rPr>
              <a:t>各种全局数据相关性小、能适当划分数据的计算任务，如：</a:t>
            </a:r>
            <a:endParaRPr lang="en-US" altLang="zh-CN" sz="2400" dirty="0" smtClean="0">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r>
              <a:rPr lang="zh-CN" altLang="en-US" sz="2400" dirty="0" smtClean="0">
                <a:solidFill>
                  <a:srgbClr val="0066FF"/>
                </a:solidFill>
                <a:latin typeface="黑体" pitchFamily="2" charset="-122"/>
                <a:ea typeface="黑体" pitchFamily="2" charset="-122"/>
              </a:rPr>
              <a:t>分布式排序</a:t>
            </a:r>
            <a:endParaRPr lang="en-US" altLang="zh-CN" sz="2400" dirty="0" smtClean="0">
              <a:solidFill>
                <a:srgbClr val="0066FF"/>
              </a:solidFill>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r>
              <a:rPr lang="zh-CN" altLang="en-US" sz="2400" dirty="0" smtClean="0">
                <a:solidFill>
                  <a:srgbClr val="0066FF"/>
                </a:solidFill>
                <a:latin typeface="黑体" pitchFamily="2" charset="-122"/>
                <a:ea typeface="黑体" pitchFamily="2" charset="-122"/>
              </a:rPr>
              <a:t>分布式</a:t>
            </a:r>
            <a:r>
              <a:rPr lang="en-US" altLang="zh-CN" sz="2400" dirty="0" smtClean="0">
                <a:solidFill>
                  <a:srgbClr val="0066FF"/>
                </a:solidFill>
                <a:latin typeface="黑体" pitchFamily="2" charset="-122"/>
                <a:ea typeface="黑体" pitchFamily="2" charset="-122"/>
              </a:rPr>
              <a:t>GREP(</a:t>
            </a:r>
            <a:r>
              <a:rPr lang="zh-CN" altLang="en-US" sz="2400" dirty="0" smtClean="0">
                <a:solidFill>
                  <a:srgbClr val="0066FF"/>
                </a:solidFill>
                <a:latin typeface="黑体" pitchFamily="2" charset="-122"/>
                <a:ea typeface="黑体" pitchFamily="2" charset="-122"/>
              </a:rPr>
              <a:t>文本匹配查找</a:t>
            </a:r>
            <a:r>
              <a:rPr lang="en-US" altLang="zh-CN" sz="2400" dirty="0" smtClean="0">
                <a:solidFill>
                  <a:srgbClr val="0066FF"/>
                </a:solidFill>
                <a:latin typeface="黑体" pitchFamily="2" charset="-122"/>
                <a:ea typeface="黑体" pitchFamily="2" charset="-122"/>
              </a:rPr>
              <a:t>)</a:t>
            </a:r>
          </a:p>
          <a:p>
            <a:pPr marL="274320" indent="-274320" eaLnBrk="1" fontAlgn="auto" hangingPunct="1">
              <a:spcBef>
                <a:spcPts val="580"/>
              </a:spcBef>
              <a:spcAft>
                <a:spcPts val="0"/>
              </a:spcAft>
              <a:buFont typeface="Wingdings 2"/>
              <a:buChar char=""/>
              <a:defRPr/>
            </a:pPr>
            <a:r>
              <a:rPr lang="zh-CN" altLang="en-US" sz="2400" dirty="0" smtClean="0">
                <a:solidFill>
                  <a:srgbClr val="0066FF"/>
                </a:solidFill>
                <a:latin typeface="黑体" pitchFamily="2" charset="-122"/>
                <a:ea typeface="黑体" pitchFamily="2" charset="-122"/>
              </a:rPr>
              <a:t>关系代数操作</a:t>
            </a:r>
            <a:endParaRPr lang="en-US" altLang="zh-CN" sz="2400" dirty="0" smtClean="0">
              <a:solidFill>
                <a:srgbClr val="0066FF"/>
              </a:solidFill>
              <a:latin typeface="黑体" pitchFamily="2" charset="-122"/>
              <a:ea typeface="黑体" pitchFamily="2" charset="-122"/>
            </a:endParaRPr>
          </a:p>
          <a:p>
            <a:pPr marL="274320" indent="-274320" eaLnBrk="1" fontAlgn="auto" hangingPunct="1">
              <a:spcBef>
                <a:spcPts val="580"/>
              </a:spcBef>
              <a:spcAft>
                <a:spcPts val="0"/>
              </a:spcAft>
              <a:buFont typeface="Wingdings 2"/>
              <a:buNone/>
              <a:defRPr/>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如：选择，投影，求交集、并集，连接，成组，聚合</a:t>
            </a:r>
            <a:r>
              <a:rPr lang="en-US" altLang="zh-CN" sz="2400" dirty="0" smtClean="0">
                <a:latin typeface="黑体" pitchFamily="2" charset="-122"/>
                <a:ea typeface="黑体" pitchFamily="2" charset="-122"/>
              </a:rPr>
              <a:t>…</a:t>
            </a:r>
          </a:p>
          <a:p>
            <a:pPr marL="274320" indent="-274320" eaLnBrk="1" fontAlgn="auto" hangingPunct="1">
              <a:spcBef>
                <a:spcPts val="580"/>
              </a:spcBef>
              <a:spcAft>
                <a:spcPts val="0"/>
              </a:spcAft>
              <a:buFont typeface="Wingdings 2"/>
              <a:buChar char=""/>
              <a:defRPr/>
            </a:pPr>
            <a:r>
              <a:rPr lang="zh-CN" altLang="en-US" sz="2400" dirty="0" smtClean="0">
                <a:solidFill>
                  <a:srgbClr val="0066FF"/>
                </a:solidFill>
                <a:latin typeface="黑体" pitchFamily="2" charset="-122"/>
                <a:ea typeface="黑体" pitchFamily="2" charset="-122"/>
              </a:rPr>
              <a:t>矩阵向量相乘、矩阵相乘</a:t>
            </a:r>
            <a:endParaRPr lang="en-US" altLang="zh-CN" sz="2400" dirty="0" smtClean="0">
              <a:solidFill>
                <a:srgbClr val="0066FF"/>
              </a:solidFill>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r>
              <a:rPr lang="zh-CN" altLang="en-US" sz="2400" dirty="0" smtClean="0">
                <a:solidFill>
                  <a:srgbClr val="0066FF"/>
                </a:solidFill>
                <a:latin typeface="黑体" pitchFamily="2" charset="-122"/>
                <a:ea typeface="黑体" pitchFamily="2" charset="-122"/>
              </a:rPr>
              <a:t>词频统计</a:t>
            </a:r>
            <a:r>
              <a:rPr lang="en-US" altLang="zh-CN" sz="2400" dirty="0" smtClean="0">
                <a:solidFill>
                  <a:srgbClr val="0066FF"/>
                </a:solidFill>
                <a:latin typeface="黑体" pitchFamily="2" charset="-122"/>
                <a:ea typeface="黑体" pitchFamily="2" charset="-122"/>
              </a:rPr>
              <a:t>(word count)</a:t>
            </a:r>
            <a:r>
              <a:rPr lang="zh-CN" altLang="en-US" sz="2400" dirty="0" smtClean="0">
                <a:solidFill>
                  <a:srgbClr val="0066FF"/>
                </a:solidFill>
                <a:latin typeface="黑体" pitchFamily="2" charset="-122"/>
                <a:ea typeface="黑体" pitchFamily="2" charset="-122"/>
              </a:rPr>
              <a:t>，词频重要性分析</a:t>
            </a:r>
            <a:r>
              <a:rPr lang="en-US" altLang="zh-CN" sz="2400" dirty="0" smtClean="0">
                <a:solidFill>
                  <a:srgbClr val="0066FF"/>
                </a:solidFill>
                <a:latin typeface="黑体" pitchFamily="2" charset="-122"/>
                <a:ea typeface="黑体" pitchFamily="2" charset="-122"/>
              </a:rPr>
              <a:t>(TF-IDF)</a:t>
            </a:r>
          </a:p>
          <a:p>
            <a:pPr marL="274320" indent="-274320" eaLnBrk="1" fontAlgn="auto" hangingPunct="1">
              <a:spcBef>
                <a:spcPts val="580"/>
              </a:spcBef>
              <a:spcAft>
                <a:spcPts val="0"/>
              </a:spcAft>
              <a:buFont typeface="Wingdings 2"/>
              <a:buChar char=""/>
              <a:defRPr/>
            </a:pPr>
            <a:r>
              <a:rPr lang="zh-CN" altLang="en-US" sz="2400" dirty="0" smtClean="0">
                <a:solidFill>
                  <a:srgbClr val="0066FF"/>
                </a:solidFill>
                <a:latin typeface="黑体" pitchFamily="2" charset="-122"/>
                <a:ea typeface="黑体" pitchFamily="2" charset="-122"/>
              </a:rPr>
              <a:t>单词同现关系分析</a:t>
            </a:r>
            <a:endParaRPr lang="en-US" altLang="zh-CN" sz="2400" dirty="0" smtClean="0">
              <a:solidFill>
                <a:srgbClr val="0066FF"/>
              </a:solidFill>
              <a:latin typeface="黑体" pitchFamily="2" charset="-122"/>
              <a:ea typeface="黑体" pitchFamily="2" charset="-122"/>
            </a:endParaRPr>
          </a:p>
          <a:p>
            <a:pPr marL="274320" indent="-274320" eaLnBrk="1" fontAlgn="auto" hangingPunct="1">
              <a:spcBef>
                <a:spcPts val="580"/>
              </a:spcBef>
              <a:spcAft>
                <a:spcPts val="0"/>
              </a:spcAft>
              <a:buFont typeface="Wingdings 2"/>
              <a:buNone/>
              <a:defRPr/>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典型的应用如从生物医学文献中自动挖掘基因交互作用关系</a:t>
            </a:r>
            <a:endParaRPr lang="en-US" altLang="zh-CN" sz="2400" dirty="0" smtClean="0">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r>
              <a:rPr lang="zh-CN" altLang="en-US" sz="2400" dirty="0" smtClean="0">
                <a:solidFill>
                  <a:srgbClr val="0066FF"/>
                </a:solidFill>
                <a:latin typeface="黑体" pitchFamily="2" charset="-122"/>
                <a:ea typeface="黑体" pitchFamily="2" charset="-122"/>
              </a:rPr>
              <a:t>文档倒排索引</a:t>
            </a:r>
            <a:endParaRPr lang="en-US" altLang="zh-CN" sz="2400" dirty="0" smtClean="0">
              <a:solidFill>
                <a:srgbClr val="0066FF"/>
              </a:solidFill>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r>
              <a:rPr lang="en-US" altLang="zh-CN" sz="2400" dirty="0" smtClean="0">
                <a:solidFill>
                  <a:srgbClr val="0066FF"/>
                </a:solidFill>
                <a:latin typeface="黑体" pitchFamily="2" charset="-122"/>
                <a:ea typeface="黑体" pitchFamily="2" charset="-122"/>
              </a:rPr>
              <a:t>……</a:t>
            </a:r>
            <a:endParaRPr lang="en-US" altLang="zh-CN" sz="2400" dirty="0" smtClean="0"/>
          </a:p>
          <a:p>
            <a:pPr marL="274320" indent="-274320" eaLnBrk="1" fontAlgn="auto" hangingPunct="1">
              <a:spcBef>
                <a:spcPts val="580"/>
              </a:spcBef>
              <a:spcAft>
                <a:spcPts val="0"/>
              </a:spcAft>
              <a:buFont typeface="Wingdings 2"/>
              <a:buNone/>
              <a:defRPr/>
            </a:pPr>
            <a:endParaRPr lang="en-US" altLang="zh-CN" b="1" dirty="0" smtClean="0">
              <a:solidFill>
                <a:srgbClr val="00B050"/>
              </a:solidFill>
              <a:latin typeface="+mj-lt"/>
              <a:ea typeface="+mj-ea"/>
            </a:endParaRPr>
          </a:p>
        </p:txBody>
      </p:sp>
      <p:sp>
        <p:nvSpPr>
          <p:cNvPr id="23" name="Title 1"/>
          <p:cNvSpPr txBox="1">
            <a:spLocks/>
          </p:cNvSpPr>
          <p:nvPr/>
        </p:nvSpPr>
        <p:spPr>
          <a:xfrm>
            <a:off x="337836" y="357639"/>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1.MapReduce</a:t>
            </a:r>
            <a:r>
              <a:rPr lang="zh-CN" altLang="en-US"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520" name="Group 176"/>
          <p:cNvGraphicFramePr>
            <a:graphicFrameLocks noGrp="1"/>
          </p:cNvGraphicFramePr>
          <p:nvPr>
            <p:ph sz="quarter" idx="1"/>
          </p:nvPr>
        </p:nvGraphicFramePr>
        <p:xfrm>
          <a:off x="1274763" y="1441450"/>
          <a:ext cx="7116762" cy="4602163"/>
        </p:xfrm>
        <a:graphic>
          <a:graphicData uri="http://schemas.openxmlformats.org/drawingml/2006/table">
            <a:tbl>
              <a:tblPr/>
              <a:tblGrid>
                <a:gridCol w="569912"/>
                <a:gridCol w="487363"/>
                <a:gridCol w="501650"/>
                <a:gridCol w="596900"/>
                <a:gridCol w="636587"/>
                <a:gridCol w="650875"/>
                <a:gridCol w="582613"/>
                <a:gridCol w="611187"/>
                <a:gridCol w="609600"/>
                <a:gridCol w="555625"/>
                <a:gridCol w="596900"/>
                <a:gridCol w="717550"/>
              </a:tblGrid>
              <a:tr h="498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we</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are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not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what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want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to</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be</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but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at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least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used</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we</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2</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1</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1</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are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r>
                        <a:rPr kumimoji="0" lang="en-US" altLang="zh-CN" sz="1800" b="0" i="0" u="none" strike="noStrike" cap="none" normalizeH="0" baseline="0" smtClean="0">
                          <a:ln>
                            <a:noFill/>
                          </a:ln>
                          <a:solidFill>
                            <a:srgbClr val="000000"/>
                          </a:solidFill>
                          <a:effectLst/>
                          <a:latin typeface="Perpetua"/>
                          <a:ea typeface="宋体" charset="-122"/>
                        </a:rPr>
                        <a:t>2</a:t>
                      </a:r>
                      <a:endParaRPr kumimoji="0" lang="zh-CN" altLang="en-US" sz="1800" b="0" i="0" u="none" strike="noStrike" cap="none" normalizeH="0" baseline="0" smtClean="0">
                        <a:ln>
                          <a:noFill/>
                        </a:ln>
                        <a:solidFill>
                          <a:srgbClr val="000000"/>
                        </a:solidFill>
                        <a:effectLst/>
                        <a:latin typeface="Perpetua"/>
                        <a:ea typeface="宋体" charset="-122"/>
                      </a:endParaRP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2</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not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r>
                        <a:rPr kumimoji="0" lang="en-US" altLang="zh-CN" sz="1800" b="0" i="0" u="none" strike="noStrike" cap="none" normalizeH="0" baseline="0" smtClean="0">
                          <a:ln>
                            <a:noFill/>
                          </a:ln>
                          <a:solidFill>
                            <a:srgbClr val="000000"/>
                          </a:solidFill>
                          <a:effectLst/>
                          <a:latin typeface="Perpetua"/>
                          <a:ea typeface="宋体" charset="-122"/>
                        </a:rPr>
                        <a:t>2</a:t>
                      </a:r>
                      <a:endParaRPr kumimoji="0" lang="zh-CN" altLang="en-US" sz="1800" b="0" i="0" u="none" strike="noStrike" cap="none" normalizeH="0" baseline="0" smtClean="0">
                        <a:ln>
                          <a:noFill/>
                        </a:ln>
                        <a:solidFill>
                          <a:srgbClr val="000000"/>
                        </a:solidFill>
                        <a:effectLst/>
                        <a:latin typeface="Perpetua"/>
                        <a:ea typeface="宋体" charset="-122"/>
                      </a:endParaRP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2</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what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r>
                        <a:rPr kumimoji="0" lang="en-US" altLang="zh-CN" sz="1800" b="0" i="0" u="none" strike="noStrike" cap="none" normalizeH="0" baseline="0" smtClean="0">
                          <a:ln>
                            <a:noFill/>
                          </a:ln>
                          <a:solidFill>
                            <a:srgbClr val="000000"/>
                          </a:solidFill>
                          <a:effectLst/>
                          <a:latin typeface="Perpetua"/>
                          <a:ea typeface="宋体" charset="-122"/>
                        </a:rPr>
                        <a:t>2</a:t>
                      </a:r>
                      <a:endParaRPr kumimoji="0" lang="zh-CN" altLang="en-US" sz="1800" b="0" i="0" u="none" strike="noStrike" cap="none" normalizeH="0" baseline="0" smtClean="0">
                        <a:ln>
                          <a:noFill/>
                        </a:ln>
                        <a:solidFill>
                          <a:srgbClr val="000000"/>
                        </a:solidFill>
                        <a:effectLst/>
                        <a:latin typeface="Perpetua"/>
                        <a:ea typeface="宋体" charset="-122"/>
                      </a:endParaRP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want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r>
                        <a:rPr kumimoji="0" lang="en-US" altLang="zh-CN" sz="1800" b="0" i="0" u="none" strike="noStrike" cap="none" normalizeH="0" baseline="0" smtClean="0">
                          <a:ln>
                            <a:noFill/>
                          </a:ln>
                          <a:solidFill>
                            <a:srgbClr val="000000"/>
                          </a:solidFill>
                          <a:effectLst/>
                          <a:latin typeface="Perpetua"/>
                          <a:ea typeface="宋体" charset="-122"/>
                        </a:rPr>
                        <a:t>1</a:t>
                      </a:r>
                      <a:endParaRPr kumimoji="0" lang="zh-CN" altLang="en-US" sz="1800" b="0" i="0" u="none" strike="noStrike" cap="none" normalizeH="0" baseline="0" smtClean="0">
                        <a:ln>
                          <a:noFill/>
                        </a:ln>
                        <a:solidFill>
                          <a:srgbClr val="000000"/>
                        </a:solidFill>
                        <a:effectLst/>
                        <a:latin typeface="Perpetua"/>
                        <a:ea typeface="宋体" charset="-122"/>
                      </a:endParaRP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1</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to</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r>
                        <a:rPr kumimoji="0" lang="en-US" altLang="zh-CN" sz="1800" b="0" i="0" u="none" strike="noStrike" cap="none" normalizeH="0" baseline="0" smtClean="0">
                          <a:ln>
                            <a:noFill/>
                          </a:ln>
                          <a:solidFill>
                            <a:srgbClr val="000000"/>
                          </a:solidFill>
                          <a:effectLst/>
                          <a:latin typeface="Perpetua"/>
                          <a:ea typeface="宋体" charset="-122"/>
                        </a:rPr>
                        <a:t>1</a:t>
                      </a:r>
                      <a:endParaRPr kumimoji="0" lang="zh-CN" altLang="en-US" sz="1800" b="0" i="0" u="none" strike="noStrike" cap="none" normalizeH="0" baseline="0" smtClean="0">
                        <a:ln>
                          <a:noFill/>
                        </a:ln>
                        <a:solidFill>
                          <a:srgbClr val="000000"/>
                        </a:solidFill>
                        <a:effectLst/>
                        <a:latin typeface="Perpetua"/>
                        <a:ea typeface="宋体" charset="-122"/>
                      </a:endParaRP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1</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r>
                        <a:rPr kumimoji="0" lang="en-US" altLang="zh-CN" sz="1800" b="0" i="0" u="none" strike="noStrike" cap="none" normalizeH="0" baseline="0" smtClean="0">
                          <a:ln>
                            <a:noFill/>
                          </a:ln>
                          <a:solidFill>
                            <a:srgbClr val="000000"/>
                          </a:solidFill>
                          <a:effectLst/>
                          <a:latin typeface="Perpetua"/>
                          <a:ea typeface="宋体" charset="-122"/>
                        </a:rPr>
                        <a:t>1</a:t>
                      </a:r>
                      <a:endParaRPr kumimoji="0" lang="zh-CN" altLang="en-US" sz="1800" b="0" i="0" u="none" strike="noStrike" cap="none" normalizeH="0" baseline="0" smtClean="0">
                        <a:ln>
                          <a:noFill/>
                        </a:ln>
                        <a:solidFill>
                          <a:srgbClr val="000000"/>
                        </a:solidFill>
                        <a:effectLst/>
                        <a:latin typeface="Perpetua"/>
                        <a:ea typeface="宋体" charset="-122"/>
                      </a:endParaRP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be</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r>
                        <a:rPr kumimoji="0" lang="en-US" altLang="zh-CN" sz="1800" b="0" i="0" u="none" strike="noStrike" cap="none" normalizeH="0" baseline="0" smtClean="0">
                          <a:ln>
                            <a:noFill/>
                          </a:ln>
                          <a:solidFill>
                            <a:srgbClr val="000000"/>
                          </a:solidFill>
                          <a:effectLst/>
                          <a:latin typeface="Perpetua"/>
                          <a:ea typeface="宋体" charset="-122"/>
                        </a:rPr>
                        <a:t>1</a:t>
                      </a:r>
                      <a:endParaRPr kumimoji="0" lang="zh-CN" altLang="en-US" sz="1800" b="0" i="0" u="none" strike="noStrike" cap="none" normalizeH="0" baseline="0" smtClean="0">
                        <a:ln>
                          <a:noFill/>
                        </a:ln>
                        <a:solidFill>
                          <a:srgbClr val="000000"/>
                        </a:solidFill>
                        <a:effectLst/>
                        <a:latin typeface="Perpetua"/>
                        <a:ea typeface="宋体" charset="-122"/>
                      </a:endParaRP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but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1</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at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r>
                        <a:rPr kumimoji="0" lang="en-US" altLang="zh-CN" sz="1800" b="0" i="0" u="none" strike="noStrike" cap="none" normalizeH="0" baseline="0" smtClean="0">
                          <a:ln>
                            <a:noFill/>
                          </a:ln>
                          <a:solidFill>
                            <a:srgbClr val="000000"/>
                          </a:solidFill>
                          <a:effectLst/>
                          <a:latin typeface="Perpetua"/>
                          <a:ea typeface="宋体" charset="-122"/>
                        </a:rPr>
                        <a:t>1</a:t>
                      </a:r>
                      <a:endParaRPr kumimoji="0" lang="zh-CN" altLang="en-US" sz="1800" b="0" i="0" u="none" strike="noStrike" cap="none" normalizeH="0" baseline="0" smtClean="0">
                        <a:ln>
                          <a:noFill/>
                        </a:ln>
                        <a:solidFill>
                          <a:srgbClr val="000000"/>
                        </a:solidFill>
                        <a:effectLst/>
                        <a:latin typeface="Perpetua"/>
                        <a:ea typeface="宋体" charset="-122"/>
                      </a:endParaRP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least</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used</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r>
                        <a:rPr kumimoji="0" lang="en-US" altLang="zh-CN" sz="1800" b="0" i="0" u="none" strike="noStrike" cap="none" normalizeH="0" baseline="0" smtClean="0">
                          <a:ln>
                            <a:noFill/>
                          </a:ln>
                          <a:solidFill>
                            <a:srgbClr val="000000"/>
                          </a:solidFill>
                          <a:effectLst/>
                          <a:latin typeface="Perpetua"/>
                          <a:ea typeface="宋体" charset="-122"/>
                        </a:rPr>
                        <a:t>1</a:t>
                      </a:r>
                      <a:endParaRPr kumimoji="0" lang="zh-CN" altLang="en-US" sz="1800" b="0" i="0" u="none" strike="noStrike" cap="none" normalizeH="0" baseline="0" smtClean="0">
                        <a:ln>
                          <a:noFill/>
                        </a:ln>
                        <a:solidFill>
                          <a:srgbClr val="000000"/>
                        </a:solidFill>
                        <a:effectLst/>
                        <a:latin typeface="Perpetua"/>
                        <a:ea typeface="宋体" charset="-122"/>
                      </a:endParaRP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Perpetua"/>
                          <a:ea typeface="宋体" charset="-122"/>
                        </a:rPr>
                        <a:t>1</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Perpetua"/>
                          <a:ea typeface="宋体" charset="-122"/>
                        </a:rPr>
                        <a:t>　</a:t>
                      </a:r>
                    </a:p>
                  </a:txBody>
                  <a:tcPr marL="9471" marR="9471" marT="947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2636" name="矩形 8"/>
          <p:cNvSpPr>
            <a:spLocks noChangeArrowheads="1"/>
          </p:cNvSpPr>
          <p:nvPr/>
        </p:nvSpPr>
        <p:spPr bwMode="auto">
          <a:xfrm>
            <a:off x="547688" y="722313"/>
            <a:ext cx="7477125" cy="488950"/>
          </a:xfrm>
          <a:prstGeom prst="rect">
            <a:avLst/>
          </a:prstGeom>
          <a:noFill/>
          <a:ln w="9525">
            <a:noFill/>
            <a:miter lim="800000"/>
            <a:headEnd/>
            <a:tailEnd/>
          </a:ln>
        </p:spPr>
        <p:txBody>
          <a:bodyPr>
            <a:spAutoFit/>
          </a:bodyPr>
          <a:lstStyle/>
          <a:p>
            <a:r>
              <a:rPr lang="en-US" altLang="zh-CN" sz="2600">
                <a:solidFill>
                  <a:srgbClr val="33CC33"/>
                </a:solidFill>
                <a:latin typeface="Franklin Gothic Book"/>
              </a:rPr>
              <a:t>A simple “Pairs” approach example (cont.)</a:t>
            </a:r>
          </a:p>
        </p:txBody>
      </p:sp>
      <p:sp>
        <p:nvSpPr>
          <p:cNvPr id="62637" name="矩形 9"/>
          <p:cNvSpPr>
            <a:spLocks noChangeArrowheads="1"/>
          </p:cNvSpPr>
          <p:nvPr/>
        </p:nvSpPr>
        <p:spPr bwMode="auto">
          <a:xfrm>
            <a:off x="1568450" y="6129338"/>
            <a:ext cx="5851525" cy="457200"/>
          </a:xfrm>
          <a:prstGeom prst="rect">
            <a:avLst/>
          </a:prstGeom>
          <a:noFill/>
          <a:ln w="9525">
            <a:noFill/>
            <a:miter lim="800000"/>
            <a:headEnd/>
            <a:tailEnd/>
          </a:ln>
        </p:spPr>
        <p:txBody>
          <a:bodyPr>
            <a:spAutoFit/>
          </a:bodyPr>
          <a:lstStyle/>
          <a:p>
            <a:r>
              <a:rPr lang="en-US" altLang="zh-CN" sz="2400">
                <a:latin typeface="Perpetua"/>
              </a:rPr>
              <a:t>figure: the co-occurrence matrix</a:t>
            </a:r>
          </a:p>
        </p:txBody>
      </p:sp>
      <p:sp>
        <p:nvSpPr>
          <p:cNvPr id="7"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23850" y="773113"/>
            <a:ext cx="8220075" cy="5489575"/>
          </a:xfrm>
        </p:spPr>
        <p:txBody>
          <a:bodyPr>
            <a:normAutofit/>
          </a:bodyPr>
          <a:lstStyle/>
          <a:p>
            <a:pPr marL="548640" lvl="1" eaLnBrk="1" fontAlgn="auto" hangingPunct="1">
              <a:spcBef>
                <a:spcPts val="370"/>
              </a:spcBef>
              <a:spcAft>
                <a:spcPts val="0"/>
              </a:spcAft>
              <a:buFont typeface="Wingdings 2"/>
              <a:buChar char=""/>
              <a:defRPr/>
            </a:pPr>
            <a:r>
              <a:rPr lang="en-US" altLang="zh-CN" sz="2600" dirty="0" smtClean="0">
                <a:solidFill>
                  <a:srgbClr val="33CC33"/>
                </a:solidFill>
                <a:latin typeface="+mj-lt"/>
                <a:ea typeface="黑体" pitchFamily="2" charset="-122"/>
              </a:rPr>
              <a:t>Extensions</a:t>
            </a:r>
          </a:p>
          <a:p>
            <a:pPr marL="822960" lvl="2" eaLnBrk="1" fontAlgn="auto" hangingPunct="1">
              <a:spcBef>
                <a:spcPts val="370"/>
              </a:spcBef>
              <a:spcAft>
                <a:spcPts val="0"/>
              </a:spcAft>
              <a:buClr>
                <a:schemeClr val="accent1">
                  <a:tint val="60000"/>
                </a:schemeClr>
              </a:buClr>
              <a:buFont typeface="Wingdings 2"/>
              <a:buChar char=""/>
              <a:defRPr/>
            </a:pPr>
            <a:r>
              <a:rPr lang="zh-CN" altLang="en-US" sz="2400" dirty="0" smtClean="0">
                <a:latin typeface="+mj-lt"/>
                <a:ea typeface="黑体" pitchFamily="2" charset="-122"/>
              </a:rPr>
              <a:t>同现定义 </a:t>
            </a:r>
            <a:r>
              <a:rPr lang="en-US" altLang="zh-CN" sz="2400" dirty="0" smtClean="0">
                <a:latin typeface="+mj-lt"/>
                <a:ea typeface="黑体" pitchFamily="2" charset="-122"/>
              </a:rPr>
              <a:t>Neighbors(w)</a:t>
            </a:r>
            <a:r>
              <a:rPr lang="zh-CN" altLang="en-US" sz="2400" dirty="0" smtClean="0">
                <a:latin typeface="+mj-lt"/>
                <a:ea typeface="黑体" pitchFamily="2" charset="-122"/>
              </a:rPr>
              <a:t>为其他形式时该怎么实现</a:t>
            </a:r>
            <a:endParaRPr lang="en-US" altLang="zh-CN" sz="2400" dirty="0" smtClean="0">
              <a:latin typeface="+mj-lt"/>
              <a:ea typeface="黑体" pitchFamily="2" charset="-122"/>
            </a:endParaRP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This problem represents a specific instance of the task of estimating the </a:t>
            </a:r>
            <a:r>
              <a:rPr lang="en-US" altLang="zh-CN" sz="2400" b="1" dirty="0" smtClean="0">
                <a:latin typeface="+mj-lt"/>
                <a:ea typeface="黑体" pitchFamily="2" charset="-122"/>
              </a:rPr>
              <a:t>distributions of discrete joint events</a:t>
            </a:r>
            <a:r>
              <a:rPr lang="en-US" altLang="zh-CN" sz="2400" dirty="0" smtClean="0">
                <a:latin typeface="+mj-lt"/>
                <a:ea typeface="黑体" pitchFamily="2" charset="-122"/>
              </a:rPr>
              <a:t> from a large number of observations, for which there are beautiful </a:t>
            </a:r>
            <a:r>
              <a:rPr lang="en-US" altLang="zh-CN" sz="2400" dirty="0" err="1" smtClean="0">
                <a:latin typeface="+mj-lt"/>
                <a:ea typeface="黑体" pitchFamily="2" charset="-122"/>
              </a:rPr>
              <a:t>MapReduce</a:t>
            </a:r>
            <a:r>
              <a:rPr lang="en-US" altLang="zh-CN" sz="2400" dirty="0" smtClean="0">
                <a:latin typeface="+mj-lt"/>
                <a:ea typeface="黑体" pitchFamily="2" charset="-122"/>
              </a:rPr>
              <a:t> solutions</a:t>
            </a:r>
          </a:p>
          <a:p>
            <a:pPr marL="822960" lvl="2" eaLnBrk="1" fontAlgn="auto" hangingPunct="1">
              <a:spcBef>
                <a:spcPts val="370"/>
              </a:spcBef>
              <a:spcAft>
                <a:spcPts val="0"/>
              </a:spcAft>
              <a:buClr>
                <a:schemeClr val="accent1">
                  <a:tint val="60000"/>
                </a:schemeClr>
              </a:buClr>
              <a:buFont typeface="Wingdings 2"/>
              <a:buChar char=""/>
              <a:defRPr/>
            </a:pPr>
            <a:r>
              <a:rPr lang="zh-CN" altLang="en-US" sz="2400" dirty="0" smtClean="0">
                <a:latin typeface="+mj-lt"/>
                <a:ea typeface="黑体" pitchFamily="2" charset="-122"/>
              </a:rPr>
              <a:t>类似问题：零售商通过分析大量的交易记录，识别出关联的商品购买行为（如：“啤酒和纸尿裤”的故事）</a:t>
            </a:r>
            <a:endParaRPr lang="en-US" altLang="zh-CN" sz="2400" dirty="0" smtClean="0">
              <a:latin typeface="+mj-lt"/>
              <a:ea typeface="黑体" pitchFamily="2" charset="-122"/>
            </a:endParaRPr>
          </a:p>
          <a:p>
            <a:pPr marL="822960" lvl="2" eaLnBrk="1" fontAlgn="auto" hangingPunct="1">
              <a:spcBef>
                <a:spcPts val="370"/>
              </a:spcBef>
              <a:spcAft>
                <a:spcPts val="0"/>
              </a:spcAft>
              <a:buClr>
                <a:schemeClr val="accent1">
                  <a:tint val="60000"/>
                </a:schemeClr>
              </a:buClr>
              <a:buFont typeface="Wingdings 2"/>
              <a:buChar char=""/>
              <a:defRPr/>
            </a:pPr>
            <a:r>
              <a:rPr lang="zh-CN" altLang="en-US" sz="2400" dirty="0" smtClean="0">
                <a:latin typeface="黑体" pitchFamily="2" charset="-122"/>
                <a:ea typeface="黑体" pitchFamily="2" charset="-122"/>
              </a:rPr>
              <a:t>从生物医学文献中自动挖掘基因交互作用关系</a:t>
            </a:r>
            <a:endParaRPr lang="en-US" altLang="zh-CN" sz="2400" dirty="0" smtClean="0">
              <a:latin typeface="+mj-lt"/>
              <a:ea typeface="黑体" pitchFamily="2" charset="-122"/>
            </a:endParaRPr>
          </a:p>
          <a:p>
            <a:pPr marL="822960" lvl="2" eaLnBrk="1" fontAlgn="auto" hangingPunct="1">
              <a:spcBef>
                <a:spcPts val="370"/>
              </a:spcBef>
              <a:spcAft>
                <a:spcPts val="0"/>
              </a:spcAft>
              <a:buClr>
                <a:schemeClr val="accent1">
                  <a:tint val="60000"/>
                </a:schemeClr>
              </a:buClr>
              <a:buFont typeface="Wingdings 2"/>
              <a:buChar char=""/>
              <a:defRPr/>
            </a:pPr>
            <a:endParaRPr lang="zh-CN" altLang="en-US" dirty="0">
              <a:latin typeface="+mj-lt"/>
              <a:ea typeface="黑体" pitchFamily="2" charset="-122"/>
            </a:endParaRPr>
          </a:p>
        </p:txBody>
      </p:sp>
      <p:sp>
        <p:nvSpPr>
          <p:cNvPr id="5" name="Title 1"/>
          <p:cNvSpPr txBox="1">
            <a:spLocks/>
          </p:cNvSpPr>
          <p:nvPr/>
        </p:nvSpPr>
        <p:spPr>
          <a:xfrm>
            <a:off x="910489" y="1729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构建单词同现矩阵算法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81000" y="1046163"/>
            <a:ext cx="8305800" cy="5451475"/>
          </a:xfrm>
        </p:spPr>
        <p:txBody>
          <a:bodyPr>
            <a:normAutofit/>
          </a:bodyPr>
          <a:lstStyle/>
          <a:p>
            <a:pPr marL="274320" indent="-274320" eaLnBrk="1" fontAlgn="auto" hangingPunct="1">
              <a:spcBef>
                <a:spcPts val="580"/>
              </a:spcBef>
              <a:spcAft>
                <a:spcPts val="0"/>
              </a:spcAft>
              <a:buFont typeface="Wingdings 2"/>
              <a:buChar char=""/>
              <a:defRPr/>
            </a:pPr>
            <a:r>
              <a:rPr lang="en-US" altLang="zh-CN" dirty="0" smtClean="0">
                <a:solidFill>
                  <a:srgbClr val="33CC33"/>
                </a:solidFill>
                <a:latin typeface="+mj-lt"/>
              </a:rPr>
              <a:t>Inverted Indexing Introduction</a:t>
            </a:r>
          </a:p>
          <a:p>
            <a:pPr marL="548640" lvl="1" eaLnBrk="1" fontAlgn="auto" hangingPunct="1">
              <a:spcBef>
                <a:spcPts val="370"/>
              </a:spcBef>
              <a:spcAft>
                <a:spcPts val="0"/>
              </a:spcAft>
              <a:buFont typeface="Wingdings 2"/>
              <a:buChar char=""/>
              <a:defRPr/>
            </a:pPr>
            <a:r>
              <a:rPr lang="en-US" altLang="zh-CN" dirty="0" smtClean="0">
                <a:latin typeface="+mj-lt"/>
                <a:ea typeface="黑体" pitchFamily="2" charset="-122"/>
              </a:rPr>
              <a:t>Inverted Index(</a:t>
            </a:r>
            <a:r>
              <a:rPr lang="zh-CN" altLang="en-US" dirty="0" smtClean="0">
                <a:latin typeface="+mj-lt"/>
                <a:ea typeface="黑体" pitchFamily="2" charset="-122"/>
              </a:rPr>
              <a:t>倒排索引</a:t>
            </a:r>
            <a:r>
              <a:rPr lang="en-US" altLang="zh-CN" dirty="0" smtClean="0">
                <a:latin typeface="+mj-lt"/>
                <a:ea typeface="黑体" pitchFamily="2" charset="-122"/>
              </a:rPr>
              <a:t>)</a:t>
            </a:r>
            <a:r>
              <a:rPr lang="zh-CN" altLang="en-US" dirty="0" smtClean="0">
                <a:latin typeface="+mj-lt"/>
                <a:ea typeface="黑体" pitchFamily="2" charset="-122"/>
              </a:rPr>
              <a:t>是目前几乎所有支持全文检索的搜索引擎都要依赖的一个数据结构。基于索引结构，给出一个词</a:t>
            </a:r>
            <a:r>
              <a:rPr lang="en-US" altLang="zh-CN" dirty="0" smtClean="0">
                <a:latin typeface="+mj-lt"/>
                <a:ea typeface="黑体" pitchFamily="2" charset="-122"/>
              </a:rPr>
              <a:t>(</a:t>
            </a:r>
            <a:r>
              <a:rPr lang="en-US" altLang="zh-CN" b="1" dirty="0" smtClean="0">
                <a:latin typeface="+mj-lt"/>
                <a:ea typeface="黑体" pitchFamily="2" charset="-122"/>
              </a:rPr>
              <a:t>term</a:t>
            </a:r>
            <a:r>
              <a:rPr lang="en-US" altLang="zh-CN" dirty="0" smtClean="0">
                <a:latin typeface="+mj-lt"/>
                <a:ea typeface="黑体" pitchFamily="2" charset="-122"/>
              </a:rPr>
              <a:t>)</a:t>
            </a:r>
            <a:r>
              <a:rPr lang="zh-CN" altLang="en-US" dirty="0" smtClean="0">
                <a:latin typeface="+mj-lt"/>
                <a:ea typeface="黑体" pitchFamily="2" charset="-122"/>
              </a:rPr>
              <a:t>，能取得含有这个</a:t>
            </a:r>
            <a:r>
              <a:rPr lang="en-US" altLang="zh-CN" dirty="0" smtClean="0">
                <a:latin typeface="+mj-lt"/>
                <a:ea typeface="黑体" pitchFamily="2" charset="-122"/>
              </a:rPr>
              <a:t>term</a:t>
            </a:r>
            <a:r>
              <a:rPr lang="zh-CN" altLang="en-US" dirty="0" smtClean="0">
                <a:latin typeface="+mj-lt"/>
                <a:ea typeface="黑体" pitchFamily="2" charset="-122"/>
              </a:rPr>
              <a:t>的文档列表</a:t>
            </a:r>
            <a:r>
              <a:rPr lang="en-US" altLang="zh-CN" dirty="0" smtClean="0">
                <a:latin typeface="+mj-lt"/>
                <a:ea typeface="黑体" pitchFamily="2" charset="-122"/>
              </a:rPr>
              <a:t>(the list of </a:t>
            </a:r>
            <a:r>
              <a:rPr lang="en-US" altLang="zh-CN" b="1" dirty="0" smtClean="0">
                <a:latin typeface="+mj-lt"/>
                <a:ea typeface="黑体" pitchFamily="2" charset="-122"/>
              </a:rPr>
              <a:t>documents</a:t>
            </a:r>
            <a:r>
              <a:rPr lang="en-US" altLang="zh-CN" dirty="0" smtClean="0">
                <a:latin typeface="+mj-lt"/>
                <a:ea typeface="黑体" pitchFamily="2" charset="-122"/>
              </a:rPr>
              <a:t>)</a:t>
            </a:r>
          </a:p>
          <a:p>
            <a:pPr marL="548640" lvl="1" eaLnBrk="1" fontAlgn="auto" hangingPunct="1">
              <a:spcBef>
                <a:spcPts val="370"/>
              </a:spcBef>
              <a:spcAft>
                <a:spcPts val="0"/>
              </a:spcAft>
              <a:buFont typeface="Wingdings 2"/>
              <a:buChar char=""/>
              <a:defRPr/>
            </a:pPr>
            <a:r>
              <a:rPr lang="en-US" altLang="zh-CN" dirty="0" smtClean="0">
                <a:latin typeface="+mj-lt"/>
                <a:ea typeface="黑体" pitchFamily="2" charset="-122"/>
              </a:rPr>
              <a:t>Web Search</a:t>
            </a:r>
            <a:r>
              <a:rPr lang="zh-CN" altLang="en-US" dirty="0" smtClean="0">
                <a:latin typeface="+mj-lt"/>
                <a:ea typeface="黑体" pitchFamily="2" charset="-122"/>
              </a:rPr>
              <a:t>中的问题主要分为三部分：</a:t>
            </a:r>
            <a:endParaRPr lang="en-US" altLang="zh-CN" dirty="0" smtClean="0">
              <a:latin typeface="+mj-lt"/>
              <a:ea typeface="黑体" pitchFamily="2" charset="-122"/>
            </a:endParaRP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crawling(gathering web content)</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indexing(construction of the inverted index)</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mj-lt"/>
                <a:ea typeface="黑体" pitchFamily="2" charset="-122"/>
              </a:rPr>
              <a:t>retrieval(ranking documents given a query)</a:t>
            </a:r>
          </a:p>
          <a:p>
            <a:pPr marL="548640" lvl="1" eaLnBrk="1" fontAlgn="auto" hangingPunct="1">
              <a:spcBef>
                <a:spcPts val="370"/>
              </a:spcBef>
              <a:spcAft>
                <a:spcPts val="0"/>
              </a:spcAft>
              <a:buFont typeface="Wingdings 2"/>
              <a:buChar char=""/>
              <a:defRPr/>
            </a:pPr>
            <a:r>
              <a:rPr lang="en-US" altLang="zh-CN" sz="2800" dirty="0" smtClean="0">
                <a:latin typeface="+mj-lt"/>
                <a:ea typeface="黑体" pitchFamily="2" charset="-122"/>
              </a:rPr>
              <a:t>crawling</a:t>
            </a:r>
            <a:r>
              <a:rPr lang="zh-CN" altLang="en-US" sz="2800" dirty="0" smtClean="0">
                <a:latin typeface="+mj-lt"/>
                <a:ea typeface="黑体" pitchFamily="2" charset="-122"/>
              </a:rPr>
              <a:t>和</a:t>
            </a:r>
            <a:r>
              <a:rPr lang="en-US" altLang="zh-CN" sz="2800" dirty="0" smtClean="0">
                <a:latin typeface="+mj-lt"/>
                <a:ea typeface="黑体" pitchFamily="2" charset="-122"/>
              </a:rPr>
              <a:t>indexing</a:t>
            </a:r>
            <a:r>
              <a:rPr lang="zh-CN" altLang="en-US" sz="2800" dirty="0" smtClean="0">
                <a:latin typeface="+mj-lt"/>
                <a:ea typeface="黑体" pitchFamily="2" charset="-122"/>
              </a:rPr>
              <a:t>都是离线的，</a:t>
            </a:r>
            <a:r>
              <a:rPr lang="en-US" altLang="zh-CN" sz="2800" dirty="0" smtClean="0">
                <a:latin typeface="+mj-lt"/>
                <a:ea typeface="黑体" pitchFamily="2" charset="-122"/>
              </a:rPr>
              <a:t>retrieval</a:t>
            </a:r>
            <a:r>
              <a:rPr lang="zh-CN" altLang="en-US" sz="2800" dirty="0" smtClean="0">
                <a:latin typeface="+mj-lt"/>
                <a:ea typeface="黑体" pitchFamily="2" charset="-122"/>
              </a:rPr>
              <a:t>是在线、实时的</a:t>
            </a:r>
            <a:endParaRPr lang="zh-CN" altLang="en-US" sz="2800" dirty="0">
              <a:latin typeface="+mj-lt"/>
              <a:ea typeface="黑体" pitchFamily="2" charset="-122"/>
            </a:endParaRPr>
          </a:p>
        </p:txBody>
      </p:sp>
      <p:sp>
        <p:nvSpPr>
          <p:cNvPr id="6" name="Title 1"/>
          <p:cNvSpPr txBox="1">
            <a:spLocks/>
          </p:cNvSpPr>
          <p:nvPr/>
        </p:nvSpPr>
        <p:spPr>
          <a:xfrm>
            <a:off x="439435" y="385354"/>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5. </a:t>
            </a:r>
            <a:r>
              <a:rPr lang="zh-CN" altLang="en-US" sz="3200" b="1" spc="50" dirty="0">
                <a:ln w="11430"/>
                <a:solidFill>
                  <a:srgbClr val="FF0000"/>
                </a:solidFill>
                <a:effectLst>
                  <a:outerShdw blurRad="76200" dist="50800" dir="5400000" algn="tl" rotWithShape="0">
                    <a:srgbClr val="000000">
                      <a:alpha val="65000"/>
                    </a:srgbClr>
                  </a:outerShdw>
                </a:effectLst>
                <a:latin typeface="+mj-lt"/>
                <a:ea typeface="+mj-ea"/>
                <a:cs typeface="+mj-cs"/>
              </a:rPr>
              <a:t>文档倒排索引算法</a:t>
            </a:r>
            <a:endParaRPr lang="en-US" altLang="zh-CN" sz="32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81000" y="736600"/>
            <a:ext cx="8458200" cy="5746750"/>
          </a:xfrm>
        </p:spPr>
        <p:txBody>
          <a:bodyPr>
            <a:normAutofit lnSpcReduction="10000"/>
          </a:bodyPr>
          <a:lstStyle/>
          <a:p>
            <a:pPr marL="274320" indent="-274320" eaLnBrk="1" fontAlgn="auto" hangingPunct="1">
              <a:spcBef>
                <a:spcPts val="580"/>
              </a:spcBef>
              <a:spcAft>
                <a:spcPts val="0"/>
              </a:spcAft>
              <a:buFont typeface="Wingdings 2"/>
              <a:buChar char=""/>
              <a:defRPr/>
            </a:pPr>
            <a:r>
              <a:rPr lang="en-US" altLang="zh-CN" dirty="0" smtClean="0">
                <a:solidFill>
                  <a:srgbClr val="33CC33"/>
                </a:solidFill>
              </a:rPr>
              <a:t>Inverted </a:t>
            </a:r>
            <a:r>
              <a:rPr lang="en-US" altLang="zh-CN" dirty="0" smtClean="0">
                <a:solidFill>
                  <a:srgbClr val="33CC33"/>
                </a:solidFill>
                <a:latin typeface="+mj-lt"/>
              </a:rPr>
              <a:t>Index </a:t>
            </a:r>
            <a:r>
              <a:rPr lang="zh-CN" altLang="en-US" dirty="0" smtClean="0">
                <a:solidFill>
                  <a:srgbClr val="33CC33"/>
                </a:solidFill>
                <a:latin typeface="+mj-lt"/>
              </a:rPr>
              <a:t>的基本结构</a:t>
            </a:r>
            <a:endParaRPr lang="en-US" altLang="zh-CN" dirty="0" smtClean="0">
              <a:solidFill>
                <a:srgbClr val="33CC33"/>
              </a:solidFill>
              <a:latin typeface="+mj-lt"/>
            </a:endParaRPr>
          </a:p>
          <a:p>
            <a:pPr marL="548640" lvl="1" eaLnBrk="1" fontAlgn="auto" hangingPunct="1">
              <a:spcBef>
                <a:spcPts val="370"/>
              </a:spcBef>
              <a:spcAft>
                <a:spcPts val="0"/>
              </a:spcAft>
              <a:buFont typeface="Wingdings 2"/>
              <a:buChar char=""/>
              <a:defRPr/>
            </a:pPr>
            <a:endParaRPr lang="en-US" altLang="zh-CN" dirty="0" smtClean="0">
              <a:solidFill>
                <a:srgbClr val="33CC33"/>
              </a:solidFill>
              <a:latin typeface="+mj-lt"/>
            </a:endParaRPr>
          </a:p>
          <a:p>
            <a:pPr marL="548640" lvl="1" eaLnBrk="1" fontAlgn="auto" hangingPunct="1">
              <a:spcBef>
                <a:spcPts val="370"/>
              </a:spcBef>
              <a:spcAft>
                <a:spcPts val="0"/>
              </a:spcAft>
              <a:buFont typeface="Wingdings 2"/>
              <a:buChar char=""/>
              <a:defRPr/>
            </a:pPr>
            <a:endParaRPr lang="en-US" altLang="zh-CN" dirty="0" smtClean="0">
              <a:solidFill>
                <a:srgbClr val="33CC33"/>
              </a:solidFill>
              <a:latin typeface="+mj-lt"/>
            </a:endParaRPr>
          </a:p>
          <a:p>
            <a:pPr marL="548640" lvl="1" eaLnBrk="1" fontAlgn="auto" hangingPunct="1">
              <a:spcBef>
                <a:spcPts val="370"/>
              </a:spcBef>
              <a:spcAft>
                <a:spcPts val="0"/>
              </a:spcAft>
              <a:buFont typeface="Wingdings 2"/>
              <a:buChar char=""/>
              <a:defRPr/>
            </a:pPr>
            <a:endParaRPr lang="en-US" altLang="zh-CN" dirty="0" smtClean="0">
              <a:solidFill>
                <a:srgbClr val="33CC33"/>
              </a:solidFill>
              <a:latin typeface="+mj-lt"/>
            </a:endParaRPr>
          </a:p>
          <a:p>
            <a:pPr marL="548640" lvl="1" eaLnBrk="1" fontAlgn="auto" hangingPunct="1">
              <a:spcBef>
                <a:spcPts val="370"/>
              </a:spcBef>
              <a:spcAft>
                <a:spcPts val="0"/>
              </a:spcAft>
              <a:buFont typeface="Wingdings 2"/>
              <a:buChar char=""/>
              <a:defRPr/>
            </a:pPr>
            <a:endParaRPr lang="en-US" altLang="zh-CN" dirty="0" smtClean="0">
              <a:solidFill>
                <a:srgbClr val="33CC33"/>
              </a:solidFill>
              <a:latin typeface="+mj-lt"/>
            </a:endParaRPr>
          </a:p>
          <a:p>
            <a:pPr marL="548640" lvl="1" eaLnBrk="1" fontAlgn="auto" hangingPunct="1">
              <a:spcBef>
                <a:spcPts val="370"/>
              </a:spcBef>
              <a:spcAft>
                <a:spcPts val="0"/>
              </a:spcAft>
              <a:buFont typeface="Wingdings 2"/>
              <a:buChar char=""/>
              <a:defRPr/>
            </a:pPr>
            <a:endParaRPr lang="en-US" altLang="zh-CN" dirty="0" smtClean="0">
              <a:solidFill>
                <a:srgbClr val="33CC33"/>
              </a:solidFill>
              <a:latin typeface="+mj-lt"/>
            </a:endParaRPr>
          </a:p>
          <a:p>
            <a:pPr marL="548640" lvl="1" eaLnBrk="1" fontAlgn="auto" hangingPunct="1">
              <a:spcBef>
                <a:spcPts val="370"/>
              </a:spcBef>
              <a:spcAft>
                <a:spcPts val="0"/>
              </a:spcAft>
              <a:buFont typeface="Wingdings 2"/>
              <a:buChar char=""/>
              <a:defRPr/>
            </a:pPr>
            <a:endParaRPr lang="en-US" altLang="zh-CN" dirty="0" smtClean="0">
              <a:solidFill>
                <a:srgbClr val="33CC33"/>
              </a:solidFill>
              <a:latin typeface="+mj-lt"/>
            </a:endParaRPr>
          </a:p>
          <a:p>
            <a:pPr marL="548640" lvl="1" eaLnBrk="1" fontAlgn="auto" hangingPunct="1">
              <a:spcBef>
                <a:spcPts val="370"/>
              </a:spcBef>
              <a:spcAft>
                <a:spcPts val="0"/>
              </a:spcAft>
              <a:buFont typeface="Wingdings 2"/>
              <a:buChar char=""/>
              <a:defRPr/>
            </a:pPr>
            <a:endParaRPr lang="en-US" altLang="zh-CN" dirty="0" smtClean="0">
              <a:solidFill>
                <a:srgbClr val="33CC33"/>
              </a:solidFill>
              <a:latin typeface="+mj-lt"/>
            </a:endParaRP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一个倒排索引由大量的</a:t>
            </a:r>
            <a:r>
              <a:rPr lang="en-US" altLang="zh-CN" b="1" dirty="0" smtClean="0">
                <a:latin typeface="黑体" pitchFamily="2" charset="-122"/>
                <a:ea typeface="黑体" pitchFamily="2" charset="-122"/>
              </a:rPr>
              <a:t>postings list</a:t>
            </a:r>
            <a:r>
              <a:rPr lang="zh-CN" altLang="en-US" dirty="0" smtClean="0">
                <a:latin typeface="黑体" pitchFamily="2" charset="-122"/>
                <a:ea typeface="黑体" pitchFamily="2" charset="-122"/>
              </a:rPr>
              <a:t>构成</a:t>
            </a:r>
            <a:endParaRPr lang="en-US" altLang="zh-CN" dirty="0" smtClean="0">
              <a:latin typeface="黑体" pitchFamily="2" charset="-122"/>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一个</a:t>
            </a:r>
            <a:r>
              <a:rPr lang="en-US" altLang="zh-CN" dirty="0" smtClean="0">
                <a:latin typeface="黑体" pitchFamily="2" charset="-122"/>
                <a:ea typeface="黑体" pitchFamily="2" charset="-122"/>
              </a:rPr>
              <a:t>postings list</a:t>
            </a:r>
            <a:r>
              <a:rPr lang="zh-CN" altLang="en-US" dirty="0" smtClean="0"/>
              <a:t>由多个</a:t>
            </a:r>
            <a:r>
              <a:rPr lang="en-US" b="1" dirty="0" smtClean="0"/>
              <a:t>posting</a:t>
            </a:r>
            <a:r>
              <a:rPr lang="zh-CN" altLang="en-US" dirty="0" smtClean="0"/>
              <a:t>构成</a:t>
            </a:r>
            <a:r>
              <a:rPr lang="en-US" altLang="zh-CN" dirty="0" smtClean="0"/>
              <a:t>(</a:t>
            </a:r>
            <a:r>
              <a:rPr lang="zh-CN" altLang="en-US" dirty="0" smtClean="0">
                <a:latin typeface="黑体" pitchFamily="2" charset="-122"/>
                <a:ea typeface="黑体" pitchFamily="2" charset="-122"/>
              </a:rPr>
              <a:t>按</a:t>
            </a:r>
            <a:r>
              <a:rPr lang="en-US" altLang="zh-CN" dirty="0" smtClean="0">
                <a:latin typeface="黑体" pitchFamily="2" charset="-122"/>
                <a:ea typeface="黑体" pitchFamily="2" charset="-122"/>
              </a:rPr>
              <a:t>doc id</a:t>
            </a:r>
            <a:r>
              <a:rPr lang="zh-CN" altLang="en-US" dirty="0" smtClean="0">
                <a:latin typeface="黑体" pitchFamily="2" charset="-122"/>
                <a:ea typeface="黑体" pitchFamily="2" charset="-122"/>
              </a:rPr>
              <a:t>排序</a:t>
            </a:r>
            <a:r>
              <a:rPr lang="en-US" altLang="zh-CN" dirty="0" smtClean="0">
                <a:latin typeface="黑体" pitchFamily="2" charset="-122"/>
                <a:ea typeface="黑体" pitchFamily="2" charset="-122"/>
              </a:rPr>
              <a:t>)</a:t>
            </a: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一个</a:t>
            </a:r>
            <a:r>
              <a:rPr lang="en-US" altLang="zh-CN" dirty="0" smtClean="0">
                <a:latin typeface="黑体" pitchFamily="2" charset="-122"/>
                <a:ea typeface="黑体" pitchFamily="2" charset="-122"/>
              </a:rPr>
              <a:t>postings list</a:t>
            </a:r>
            <a:r>
              <a:rPr lang="zh-CN" altLang="en-US" dirty="0" smtClean="0"/>
              <a:t>与一个</a:t>
            </a:r>
            <a:r>
              <a:rPr lang="en-US" dirty="0" smtClean="0"/>
              <a:t>term</a:t>
            </a:r>
            <a:r>
              <a:rPr lang="zh-CN" altLang="en-US" dirty="0" smtClean="0"/>
              <a:t>关联</a:t>
            </a:r>
            <a:endParaRPr lang="en-US" altLang="zh-CN" dirty="0" smtClean="0">
              <a:latin typeface="黑体" pitchFamily="2" charset="-122"/>
              <a:ea typeface="黑体" pitchFamily="2" charset="-122"/>
            </a:endParaRPr>
          </a:p>
          <a:p>
            <a:pPr marL="548640" lvl="1" eaLnBrk="1" fontAlgn="auto" hangingPunct="1">
              <a:spcBef>
                <a:spcPts val="370"/>
              </a:spcBef>
              <a:spcAft>
                <a:spcPts val="0"/>
              </a:spcAft>
              <a:buFont typeface="Wingdings 2"/>
              <a:buChar char=""/>
              <a:defRPr/>
            </a:pPr>
            <a:r>
              <a:rPr lang="zh-CN" altLang="en-US" dirty="0" smtClean="0">
                <a:latin typeface="黑体" pitchFamily="2" charset="-122"/>
                <a:ea typeface="黑体" pitchFamily="2" charset="-122"/>
              </a:rPr>
              <a:t>一个</a:t>
            </a:r>
            <a:r>
              <a:rPr lang="en-US" altLang="zh-CN" dirty="0" smtClean="0">
                <a:latin typeface="黑体" pitchFamily="2" charset="-122"/>
                <a:ea typeface="黑体" pitchFamily="2" charset="-122"/>
              </a:rPr>
              <a:t>posting </a:t>
            </a:r>
            <a:r>
              <a:rPr lang="zh-CN" altLang="en-US" dirty="0" smtClean="0">
                <a:latin typeface="黑体" pitchFamily="2" charset="-122"/>
                <a:ea typeface="黑体" pitchFamily="2" charset="-122"/>
              </a:rPr>
              <a:t>包含一个</a:t>
            </a:r>
            <a:r>
              <a:rPr lang="en-US" altLang="zh-CN" b="1" dirty="0" smtClean="0">
                <a:latin typeface="黑体" pitchFamily="2" charset="-122"/>
                <a:ea typeface="黑体" pitchFamily="2" charset="-122"/>
              </a:rPr>
              <a:t>document id</a:t>
            </a:r>
            <a:r>
              <a:rPr lang="zh-CN" altLang="en-US" dirty="0" smtClean="0">
                <a:latin typeface="黑体" pitchFamily="2" charset="-122"/>
                <a:ea typeface="黑体" pitchFamily="2" charset="-122"/>
              </a:rPr>
              <a:t>和一个</a:t>
            </a:r>
            <a:r>
              <a:rPr lang="en-US" altLang="zh-CN" b="1" dirty="0" smtClean="0">
                <a:latin typeface="黑体" pitchFamily="2" charset="-122"/>
                <a:ea typeface="黑体" pitchFamily="2" charset="-122"/>
              </a:rPr>
              <a:t>payload</a:t>
            </a:r>
          </a:p>
          <a:p>
            <a:pPr marL="548640" lvl="1" eaLnBrk="1" fontAlgn="auto" hangingPunct="1">
              <a:spcBef>
                <a:spcPts val="370"/>
              </a:spcBef>
              <a:spcAft>
                <a:spcPts val="0"/>
              </a:spcAft>
              <a:buFont typeface="Wingdings 2"/>
              <a:buChar char=""/>
              <a:defRPr/>
            </a:pPr>
            <a:r>
              <a:rPr lang="en-US" altLang="zh-CN" b="1" dirty="0" smtClean="0">
                <a:latin typeface="黑体" pitchFamily="2" charset="-122"/>
                <a:ea typeface="黑体" pitchFamily="2" charset="-122"/>
              </a:rPr>
              <a:t>payload</a:t>
            </a:r>
            <a:r>
              <a:rPr lang="zh-CN" altLang="en-US" dirty="0" smtClean="0">
                <a:latin typeface="黑体" pitchFamily="2" charset="-122"/>
                <a:ea typeface="黑体" pitchFamily="2" charset="-122"/>
              </a:rPr>
              <a:t>上载有</a:t>
            </a:r>
            <a:r>
              <a:rPr lang="en-US" altLang="zh-CN" dirty="0" smtClean="0">
                <a:latin typeface="黑体" pitchFamily="2" charset="-122"/>
                <a:ea typeface="黑体" pitchFamily="2" charset="-122"/>
              </a:rPr>
              <a:t>term</a:t>
            </a:r>
            <a:r>
              <a:rPr lang="zh-CN" altLang="en-US" dirty="0" smtClean="0">
                <a:latin typeface="黑体" pitchFamily="2" charset="-122"/>
                <a:ea typeface="黑体" pitchFamily="2" charset="-122"/>
              </a:rPr>
              <a:t>在</a:t>
            </a:r>
            <a:r>
              <a:rPr lang="en-US" altLang="zh-CN" dirty="0" smtClean="0">
                <a:latin typeface="黑体" pitchFamily="2" charset="-122"/>
                <a:ea typeface="黑体" pitchFamily="2" charset="-122"/>
              </a:rPr>
              <a:t>document</a:t>
            </a:r>
            <a:r>
              <a:rPr lang="zh-CN" altLang="en-US" dirty="0" smtClean="0">
                <a:latin typeface="黑体" pitchFamily="2" charset="-122"/>
                <a:ea typeface="黑体" pitchFamily="2" charset="-122"/>
              </a:rPr>
              <a:t>中出现情况相关的信息</a:t>
            </a:r>
            <a:r>
              <a:rPr lang="en-US" altLang="zh-CN" dirty="0" smtClean="0">
                <a:latin typeface="黑体" pitchFamily="2" charset="-122"/>
                <a:ea typeface="黑体" pitchFamily="2" charset="-122"/>
              </a:rPr>
              <a:t>(e.g. term frequency, positions, term properties)</a:t>
            </a:r>
          </a:p>
          <a:p>
            <a:pPr marL="548640" lvl="1" eaLnBrk="1" fontAlgn="auto" hangingPunct="1">
              <a:spcBef>
                <a:spcPts val="370"/>
              </a:spcBef>
              <a:spcAft>
                <a:spcPts val="0"/>
              </a:spcAft>
              <a:buFont typeface="Wingdings 2"/>
              <a:buChar char=""/>
              <a:defRPr/>
            </a:pPr>
            <a:r>
              <a:rPr lang="zh-CN" altLang="en-US" dirty="0" smtClean="0"/>
              <a:t>同时还有辅助的数据结构</a:t>
            </a:r>
            <a:r>
              <a:rPr lang="en-US" altLang="zh-CN" dirty="0" smtClean="0"/>
              <a:t>Map: doc id → URL</a:t>
            </a:r>
            <a:endParaRPr lang="en-US" altLang="zh-CN" sz="2600" dirty="0" smtClean="0">
              <a:solidFill>
                <a:srgbClr val="33CC33"/>
              </a:solidFill>
            </a:endParaRPr>
          </a:p>
        </p:txBody>
      </p:sp>
      <p:pic>
        <p:nvPicPr>
          <p:cNvPr id="66562" name="图片 4" descr="indexes.jpg"/>
          <p:cNvPicPr>
            <a:picLocks noChangeAspect="1"/>
          </p:cNvPicPr>
          <p:nvPr/>
        </p:nvPicPr>
        <p:blipFill>
          <a:blip r:embed="rId3"/>
          <a:srcRect/>
          <a:stretch>
            <a:fillRect/>
          </a:stretch>
        </p:blipFill>
        <p:spPr bwMode="auto">
          <a:xfrm>
            <a:off x="1727200" y="1211263"/>
            <a:ext cx="6735763" cy="2446337"/>
          </a:xfrm>
          <a:prstGeom prst="rect">
            <a:avLst/>
          </a:prstGeom>
          <a:noFill/>
          <a:ln w="9525">
            <a:noFill/>
            <a:miter lim="800000"/>
            <a:headEnd/>
            <a:tailEnd/>
          </a:ln>
        </p:spPr>
      </p:pic>
      <p:sp>
        <p:nvSpPr>
          <p:cNvPr id="6" name="Title 1"/>
          <p:cNvSpPr txBox="1">
            <a:spLocks/>
          </p:cNvSpPr>
          <p:nvPr/>
        </p:nvSpPr>
        <p:spPr>
          <a:xfrm>
            <a:off x="845835" y="320699"/>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文档倒排索引算法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内容占位符 2"/>
          <p:cNvSpPr>
            <a:spLocks noGrp="1"/>
          </p:cNvSpPr>
          <p:nvPr>
            <p:ph sz="quarter" idx="1"/>
          </p:nvPr>
        </p:nvSpPr>
        <p:spPr>
          <a:xfrm>
            <a:off x="0" y="534988"/>
            <a:ext cx="9375775" cy="6380162"/>
          </a:xfrm>
        </p:spPr>
        <p:txBody>
          <a:bodyPr/>
          <a:lstStyle/>
          <a:p>
            <a:pPr eaLnBrk="1" hangingPunct="1">
              <a:lnSpc>
                <a:spcPct val="90000"/>
              </a:lnSpc>
            </a:pPr>
            <a:r>
              <a:rPr lang="en-US" altLang="zh-CN" sz="2200" smtClean="0">
                <a:solidFill>
                  <a:srgbClr val="33CC33"/>
                </a:solidFill>
                <a:latin typeface="Franklin Gothic Book"/>
              </a:rPr>
              <a:t>A baseline inverted indexing algorithm in MapReduce</a:t>
            </a:r>
          </a:p>
          <a:p>
            <a:pPr lvl="1" eaLnBrk="1" hangingPunct="1">
              <a:lnSpc>
                <a:spcPct val="90000"/>
              </a:lnSpc>
              <a:buFont typeface="Wingdings 2" pitchFamily="18" charset="2"/>
              <a:buNone/>
            </a:pPr>
            <a:r>
              <a:rPr lang="en-US" altLang="zh-CN" sz="2200" smtClean="0"/>
              <a:t>1: </a:t>
            </a:r>
            <a:r>
              <a:rPr lang="en-US" altLang="zh-CN" sz="2200" b="1" smtClean="0"/>
              <a:t>class</a:t>
            </a:r>
            <a:r>
              <a:rPr lang="en-US" altLang="zh-CN" sz="2200" smtClean="0"/>
              <a:t> Mapper</a:t>
            </a:r>
          </a:p>
          <a:p>
            <a:pPr lvl="1" eaLnBrk="1" hangingPunct="1">
              <a:lnSpc>
                <a:spcPct val="90000"/>
              </a:lnSpc>
              <a:buFont typeface="Wingdings 2" pitchFamily="18" charset="2"/>
              <a:buNone/>
            </a:pPr>
            <a:r>
              <a:rPr lang="nl-NL" altLang="zh-CN" sz="2200" smtClean="0"/>
              <a:t>2:        </a:t>
            </a:r>
            <a:r>
              <a:rPr lang="nl-NL" altLang="zh-CN" sz="2200" b="1" smtClean="0"/>
              <a:t>procedure</a:t>
            </a:r>
            <a:r>
              <a:rPr lang="nl-NL" altLang="zh-CN" sz="2200" smtClean="0"/>
              <a:t> Map(docid n, doc d)</a:t>
            </a:r>
          </a:p>
          <a:p>
            <a:pPr lvl="1" eaLnBrk="1" hangingPunct="1">
              <a:lnSpc>
                <a:spcPct val="90000"/>
              </a:lnSpc>
              <a:buFont typeface="Wingdings 2" pitchFamily="18" charset="2"/>
              <a:buNone/>
            </a:pPr>
            <a:r>
              <a:rPr lang="en-US" altLang="zh-CN" sz="2200" smtClean="0"/>
              <a:t>3:              </a:t>
            </a:r>
            <a:r>
              <a:rPr lang="en-US" altLang="zh-CN" sz="2200" i="1" smtClean="0"/>
              <a:t>H</a:t>
            </a:r>
            <a:r>
              <a:rPr lang="en-US" altLang="zh-CN" sz="2200" smtClean="0"/>
              <a:t> ← new AssociativeArray</a:t>
            </a:r>
          </a:p>
          <a:p>
            <a:pPr lvl="1" eaLnBrk="1" hangingPunct="1">
              <a:lnSpc>
                <a:spcPct val="90000"/>
              </a:lnSpc>
              <a:buFont typeface="Wingdings 2" pitchFamily="18" charset="2"/>
              <a:buNone/>
            </a:pPr>
            <a:r>
              <a:rPr lang="en-US" altLang="zh-CN" sz="2200" smtClean="0"/>
              <a:t>4:              </a:t>
            </a:r>
            <a:r>
              <a:rPr lang="en-US" altLang="zh-CN" sz="2200" b="1" smtClean="0"/>
              <a:t>for all</a:t>
            </a:r>
            <a:r>
              <a:rPr lang="en-US" altLang="zh-CN" sz="2200" smtClean="0"/>
              <a:t> term t ∈ doc d </a:t>
            </a:r>
            <a:r>
              <a:rPr lang="en-US" altLang="zh-CN" sz="2200" b="1" smtClean="0"/>
              <a:t>do</a:t>
            </a:r>
          </a:p>
          <a:p>
            <a:pPr lvl="1" eaLnBrk="1" hangingPunct="1">
              <a:lnSpc>
                <a:spcPct val="90000"/>
              </a:lnSpc>
              <a:buFont typeface="Wingdings 2" pitchFamily="18" charset="2"/>
              <a:buNone/>
            </a:pPr>
            <a:r>
              <a:rPr lang="en-US" altLang="zh-CN" sz="2200" smtClean="0"/>
              <a:t>5:                    </a:t>
            </a:r>
            <a:r>
              <a:rPr lang="en-US" altLang="zh-CN" sz="2200" i="1" smtClean="0"/>
              <a:t>H</a:t>
            </a:r>
            <a:r>
              <a:rPr lang="en-US" altLang="zh-CN" sz="2200" smtClean="0"/>
              <a:t>{t} ← H{t} + 1</a:t>
            </a:r>
          </a:p>
          <a:p>
            <a:pPr lvl="1" eaLnBrk="1" hangingPunct="1">
              <a:lnSpc>
                <a:spcPct val="90000"/>
              </a:lnSpc>
              <a:buFont typeface="Wingdings 2" pitchFamily="18" charset="2"/>
              <a:buNone/>
            </a:pPr>
            <a:r>
              <a:rPr lang="en-US" altLang="zh-CN" sz="2200" smtClean="0"/>
              <a:t>6:              </a:t>
            </a:r>
            <a:r>
              <a:rPr lang="en-US" altLang="zh-CN" sz="2200" b="1" smtClean="0"/>
              <a:t>for all</a:t>
            </a:r>
            <a:r>
              <a:rPr lang="en-US" altLang="zh-CN" sz="2200" smtClean="0"/>
              <a:t> term t ∈ </a:t>
            </a:r>
            <a:r>
              <a:rPr lang="en-US" altLang="zh-CN" sz="2200" i="1" smtClean="0"/>
              <a:t>H</a:t>
            </a:r>
            <a:r>
              <a:rPr lang="en-US" altLang="zh-CN" sz="2200" smtClean="0"/>
              <a:t> </a:t>
            </a:r>
            <a:r>
              <a:rPr lang="en-US" altLang="zh-CN" sz="2200" b="1" smtClean="0"/>
              <a:t>do</a:t>
            </a:r>
          </a:p>
          <a:p>
            <a:pPr lvl="1" eaLnBrk="1" hangingPunct="1">
              <a:lnSpc>
                <a:spcPct val="90000"/>
              </a:lnSpc>
              <a:buFont typeface="Wingdings 2" pitchFamily="18" charset="2"/>
              <a:buNone/>
            </a:pPr>
            <a:r>
              <a:rPr lang="en-US" altLang="zh-CN" sz="2200" smtClean="0"/>
              <a:t>7:                    Emit(term t, posting &lt;n, </a:t>
            </a:r>
            <a:r>
              <a:rPr lang="en-US" altLang="zh-CN" sz="2200" i="1" smtClean="0"/>
              <a:t>H</a:t>
            </a:r>
            <a:r>
              <a:rPr lang="en-US" altLang="zh-CN" sz="2200" smtClean="0"/>
              <a:t>{t}&gt;)</a:t>
            </a:r>
          </a:p>
          <a:p>
            <a:pPr lvl="1" eaLnBrk="1" hangingPunct="1">
              <a:lnSpc>
                <a:spcPct val="90000"/>
              </a:lnSpc>
              <a:buFont typeface="Wingdings 2" pitchFamily="18" charset="2"/>
              <a:buNone/>
            </a:pPr>
            <a:r>
              <a:rPr lang="en-US" altLang="zh-CN" sz="2200" smtClean="0"/>
              <a:t>1: </a:t>
            </a:r>
            <a:r>
              <a:rPr lang="en-US" altLang="zh-CN" sz="2200" b="1" smtClean="0"/>
              <a:t>class</a:t>
            </a:r>
            <a:r>
              <a:rPr lang="en-US" altLang="zh-CN" sz="2200" smtClean="0"/>
              <a:t> Reducer</a:t>
            </a:r>
          </a:p>
          <a:p>
            <a:pPr lvl="1" eaLnBrk="1" hangingPunct="1">
              <a:lnSpc>
                <a:spcPct val="90000"/>
              </a:lnSpc>
              <a:buFont typeface="Wingdings 2" pitchFamily="18" charset="2"/>
              <a:buNone/>
            </a:pPr>
            <a:r>
              <a:rPr lang="en-US" altLang="zh-CN" sz="2200" smtClean="0"/>
              <a:t>2:        </a:t>
            </a:r>
            <a:r>
              <a:rPr lang="en-US" altLang="zh-CN" sz="2200" b="1" smtClean="0"/>
              <a:t>procedure</a:t>
            </a:r>
            <a:r>
              <a:rPr lang="en-US" altLang="zh-CN" sz="2200" smtClean="0"/>
              <a:t> Reduce(term t, postings [&lt;n1, f1&gt;, &lt;n2, f2&gt;…])</a:t>
            </a:r>
          </a:p>
          <a:p>
            <a:pPr lvl="1" eaLnBrk="1" hangingPunct="1">
              <a:lnSpc>
                <a:spcPct val="90000"/>
              </a:lnSpc>
              <a:buFont typeface="Wingdings 2" pitchFamily="18" charset="2"/>
              <a:buNone/>
            </a:pPr>
            <a:r>
              <a:rPr lang="en-US" altLang="zh-CN" sz="2200" smtClean="0"/>
              <a:t>3:              </a:t>
            </a:r>
            <a:r>
              <a:rPr lang="en-US" altLang="zh-CN" sz="2200" i="1" smtClean="0"/>
              <a:t>P</a:t>
            </a:r>
            <a:r>
              <a:rPr lang="en-US" altLang="zh-CN" sz="2200" smtClean="0"/>
              <a:t> ← new List</a:t>
            </a:r>
          </a:p>
          <a:p>
            <a:pPr lvl="1" eaLnBrk="1" hangingPunct="1">
              <a:lnSpc>
                <a:spcPct val="90000"/>
              </a:lnSpc>
              <a:buFont typeface="Wingdings 2" pitchFamily="18" charset="2"/>
              <a:buNone/>
            </a:pPr>
            <a:r>
              <a:rPr lang="en-US" altLang="zh-CN" sz="2200" smtClean="0"/>
              <a:t>4:              </a:t>
            </a:r>
            <a:r>
              <a:rPr lang="en-US" altLang="zh-CN" sz="2200" b="1" smtClean="0"/>
              <a:t>for all</a:t>
            </a:r>
            <a:r>
              <a:rPr lang="en-US" altLang="zh-CN" sz="2200" smtClean="0"/>
              <a:t> posting &lt;a, f&gt; ∈ postings [&lt;n1, f1&gt;, &lt;n2, f2&gt;…] </a:t>
            </a:r>
            <a:r>
              <a:rPr lang="en-US" altLang="zh-CN" sz="2200" b="1" smtClean="0"/>
              <a:t>do</a:t>
            </a:r>
          </a:p>
          <a:p>
            <a:pPr lvl="1" eaLnBrk="1" hangingPunct="1">
              <a:lnSpc>
                <a:spcPct val="90000"/>
              </a:lnSpc>
              <a:buFont typeface="Wingdings 2" pitchFamily="18" charset="2"/>
              <a:buNone/>
            </a:pPr>
            <a:r>
              <a:rPr lang="en-US" altLang="zh-CN" sz="2200" smtClean="0"/>
              <a:t>5:                      Append(</a:t>
            </a:r>
            <a:r>
              <a:rPr lang="en-US" altLang="zh-CN" sz="2200" i="1" smtClean="0"/>
              <a:t>P</a:t>
            </a:r>
            <a:r>
              <a:rPr lang="en-US" altLang="zh-CN" sz="2200" smtClean="0"/>
              <a:t>, &lt;a, f&gt;)</a:t>
            </a:r>
          </a:p>
          <a:p>
            <a:pPr lvl="1" eaLnBrk="1" hangingPunct="1">
              <a:lnSpc>
                <a:spcPct val="90000"/>
              </a:lnSpc>
              <a:buFont typeface="Wingdings 2" pitchFamily="18" charset="2"/>
              <a:buNone/>
            </a:pPr>
            <a:r>
              <a:rPr lang="en-US" altLang="zh-CN" sz="2200" smtClean="0"/>
              <a:t>6:               Sort(</a:t>
            </a:r>
            <a:r>
              <a:rPr lang="en-US" altLang="zh-CN" sz="2200" i="1" smtClean="0"/>
              <a:t>P</a:t>
            </a:r>
            <a:r>
              <a:rPr lang="en-US" altLang="zh-CN" sz="2200" smtClean="0"/>
              <a:t>)</a:t>
            </a:r>
          </a:p>
          <a:p>
            <a:pPr lvl="1" eaLnBrk="1" hangingPunct="1">
              <a:lnSpc>
                <a:spcPct val="90000"/>
              </a:lnSpc>
              <a:buFont typeface="Wingdings 2" pitchFamily="18" charset="2"/>
              <a:buNone/>
            </a:pPr>
            <a:r>
              <a:rPr lang="en-US" altLang="zh-CN" sz="2200" smtClean="0"/>
              <a:t>7:               Emit(term t; postings </a:t>
            </a:r>
            <a:r>
              <a:rPr lang="en-US" altLang="zh-CN" sz="2200" i="1" smtClean="0"/>
              <a:t>P</a:t>
            </a:r>
            <a:r>
              <a:rPr lang="en-US" altLang="zh-CN" sz="2200" smtClean="0"/>
              <a:t>)</a:t>
            </a:r>
          </a:p>
        </p:txBody>
      </p:sp>
      <p:sp>
        <p:nvSpPr>
          <p:cNvPr id="5" name="Title 1"/>
          <p:cNvSpPr txBox="1">
            <a:spLocks/>
          </p:cNvSpPr>
          <p:nvPr/>
        </p:nvSpPr>
        <p:spPr>
          <a:xfrm>
            <a:off x="845590" y="277385"/>
            <a:ext cx="7345448" cy="29904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文档倒排索引算法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
        <p:nvSpPr>
          <p:cNvPr id="68611" name="TextBox 3"/>
          <p:cNvSpPr txBox="1">
            <a:spLocks noChangeArrowheads="1"/>
          </p:cNvSpPr>
          <p:nvPr/>
        </p:nvSpPr>
        <p:spPr bwMode="auto">
          <a:xfrm>
            <a:off x="5457825" y="1527175"/>
            <a:ext cx="3686175" cy="584200"/>
          </a:xfrm>
          <a:prstGeom prst="rect">
            <a:avLst/>
          </a:prstGeom>
          <a:noFill/>
          <a:ln w="3175">
            <a:solidFill>
              <a:schemeClr val="tx1"/>
            </a:solidFill>
            <a:miter lim="800000"/>
            <a:headEnd/>
            <a:tailEnd/>
          </a:ln>
        </p:spPr>
        <p:txBody>
          <a:bodyPr>
            <a:spAutoFit/>
          </a:bodyPr>
          <a:lstStyle/>
          <a:p>
            <a:r>
              <a:rPr lang="zh-CN" altLang="en-US" sz="1600">
                <a:solidFill>
                  <a:srgbClr val="0066FF"/>
                </a:solidFill>
                <a:latin typeface="Perpetua"/>
              </a:rPr>
              <a:t>备注：本算法取自</a:t>
            </a:r>
            <a:r>
              <a:rPr lang="en-US" altLang="zh-CN" sz="1600">
                <a:solidFill>
                  <a:srgbClr val="0066FF"/>
                </a:solidFill>
                <a:latin typeface="Perpetua"/>
              </a:rPr>
              <a:t>Jimmy Lin’s manuscrip, April 2010</a:t>
            </a:r>
            <a:endParaRPr lang="zh-CN" altLang="en-US" sz="1600">
              <a:solidFill>
                <a:srgbClr val="0066FF"/>
              </a:solidFill>
              <a:latin typeface="Perpetu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17500" y="685800"/>
            <a:ext cx="8248650" cy="482600"/>
          </a:xfrm>
        </p:spPr>
        <p:txBody>
          <a:bodyPr>
            <a:normAutofit lnSpcReduction="10000"/>
          </a:bodyPr>
          <a:lstStyle/>
          <a:p>
            <a:pPr marL="274320" indent="-274320" eaLnBrk="1" fontAlgn="auto" hangingPunct="1">
              <a:spcBef>
                <a:spcPts val="580"/>
              </a:spcBef>
              <a:spcAft>
                <a:spcPts val="0"/>
              </a:spcAft>
              <a:buFont typeface="Wingdings 2"/>
              <a:buChar char=""/>
              <a:defRPr/>
            </a:pPr>
            <a:r>
              <a:rPr lang="en-US" altLang="zh-CN" dirty="0" smtClean="0">
                <a:solidFill>
                  <a:srgbClr val="33CC33"/>
                </a:solidFill>
                <a:latin typeface="+mj-lt"/>
              </a:rPr>
              <a:t>A baseline inverted indexing </a:t>
            </a:r>
            <a:r>
              <a:rPr lang="en-US" altLang="zh-CN" dirty="0" err="1" smtClean="0">
                <a:solidFill>
                  <a:srgbClr val="33CC33"/>
                </a:solidFill>
                <a:latin typeface="+mj-lt"/>
              </a:rPr>
              <a:t>algo</a:t>
            </a:r>
            <a:r>
              <a:rPr lang="en-US" altLang="zh-CN" dirty="0" smtClean="0">
                <a:solidFill>
                  <a:srgbClr val="33CC33"/>
                </a:solidFill>
                <a:latin typeface="+mj-lt"/>
              </a:rPr>
              <a:t>. in </a:t>
            </a:r>
            <a:r>
              <a:rPr lang="en-US" altLang="zh-CN" dirty="0" err="1" smtClean="0">
                <a:solidFill>
                  <a:srgbClr val="33CC33"/>
                </a:solidFill>
                <a:latin typeface="+mj-lt"/>
              </a:rPr>
              <a:t>MapReduce</a:t>
            </a:r>
            <a:endParaRPr lang="en-US" altLang="zh-CN" dirty="0" smtClean="0">
              <a:solidFill>
                <a:srgbClr val="33CC33"/>
              </a:solidFill>
              <a:latin typeface="+mj-lt"/>
            </a:endParaRPr>
          </a:p>
          <a:p>
            <a:pPr marL="274320" indent="-274320" eaLnBrk="1" fontAlgn="auto" hangingPunct="1">
              <a:spcBef>
                <a:spcPts val="580"/>
              </a:spcBef>
              <a:spcAft>
                <a:spcPts val="0"/>
              </a:spcAft>
              <a:buFont typeface="Wingdings 2"/>
              <a:buChar char=""/>
              <a:defRPr/>
            </a:pPr>
            <a:endParaRPr lang="zh-CN" altLang="en-US" dirty="0">
              <a:latin typeface="+mj-lt"/>
            </a:endParaRPr>
          </a:p>
        </p:txBody>
      </p:sp>
      <p:pic>
        <p:nvPicPr>
          <p:cNvPr id="69634" name="图片 3" descr="indexing2.jpg"/>
          <p:cNvPicPr>
            <a:picLocks noChangeAspect="1"/>
          </p:cNvPicPr>
          <p:nvPr/>
        </p:nvPicPr>
        <p:blipFill>
          <a:blip r:embed="rId2"/>
          <a:srcRect/>
          <a:stretch>
            <a:fillRect/>
          </a:stretch>
        </p:blipFill>
        <p:spPr bwMode="auto">
          <a:xfrm>
            <a:off x="2443163" y="1339850"/>
            <a:ext cx="5638800" cy="5162550"/>
          </a:xfrm>
          <a:prstGeom prst="rect">
            <a:avLst/>
          </a:prstGeom>
          <a:noFill/>
          <a:ln w="9525">
            <a:noFill/>
            <a:miter lim="800000"/>
            <a:headEnd/>
            <a:tailEnd/>
          </a:ln>
        </p:spPr>
      </p:pic>
      <p:sp>
        <p:nvSpPr>
          <p:cNvPr id="69635" name="TextBox 4"/>
          <p:cNvSpPr txBox="1">
            <a:spLocks noChangeArrowheads="1"/>
          </p:cNvSpPr>
          <p:nvPr/>
        </p:nvSpPr>
        <p:spPr bwMode="auto">
          <a:xfrm>
            <a:off x="285750" y="4987925"/>
            <a:ext cx="2635250" cy="822325"/>
          </a:xfrm>
          <a:prstGeom prst="rect">
            <a:avLst/>
          </a:prstGeom>
          <a:noFill/>
          <a:ln w="9525">
            <a:noFill/>
            <a:miter lim="800000"/>
            <a:headEnd/>
            <a:tailEnd/>
          </a:ln>
        </p:spPr>
        <p:txBody>
          <a:bodyPr>
            <a:spAutoFit/>
          </a:bodyPr>
          <a:lstStyle/>
          <a:p>
            <a:r>
              <a:rPr lang="en-US" altLang="zh-CN" sz="2400">
                <a:latin typeface="Perpetua"/>
              </a:rPr>
              <a:t>A simple example</a:t>
            </a:r>
          </a:p>
          <a:p>
            <a:r>
              <a:rPr lang="en-US" altLang="zh-CN" sz="2400">
                <a:latin typeface="Perpetua"/>
              </a:rPr>
              <a:t>,posting(docid, tf)</a:t>
            </a:r>
            <a:endParaRPr lang="zh-CN" altLang="en-US" sz="2400">
              <a:latin typeface="Perpetua"/>
            </a:endParaRPr>
          </a:p>
        </p:txBody>
      </p:sp>
      <p:sp>
        <p:nvSpPr>
          <p:cNvPr id="7" name="Title 1"/>
          <p:cNvSpPr txBox="1">
            <a:spLocks/>
          </p:cNvSpPr>
          <p:nvPr/>
        </p:nvSpPr>
        <p:spPr>
          <a:xfrm>
            <a:off x="965908" y="2283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文档倒排索引算法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44513" y="1022350"/>
            <a:ext cx="7772400" cy="4572000"/>
          </a:xfrm>
        </p:spPr>
        <p:txBody>
          <a:bodyPr>
            <a:normAutofit/>
          </a:bodyPr>
          <a:lstStyle/>
          <a:p>
            <a:pPr marL="274320" indent="-274320" eaLnBrk="1" fontAlgn="auto" hangingPunct="1">
              <a:spcBef>
                <a:spcPts val="580"/>
              </a:spcBef>
              <a:spcAft>
                <a:spcPts val="0"/>
              </a:spcAft>
              <a:buFont typeface="Wingdings 2"/>
              <a:buChar char=""/>
              <a:defRPr/>
            </a:pPr>
            <a:r>
              <a:rPr lang="en-US" altLang="zh-CN" dirty="0" smtClean="0">
                <a:solidFill>
                  <a:srgbClr val="33CC33"/>
                </a:solidFill>
                <a:latin typeface="+mj-lt"/>
              </a:rPr>
              <a:t>Extensions</a:t>
            </a:r>
          </a:p>
          <a:p>
            <a:pPr marL="548640" lvl="1" eaLnBrk="1" fontAlgn="auto" hangingPunct="1">
              <a:spcBef>
                <a:spcPts val="370"/>
              </a:spcBef>
              <a:spcAft>
                <a:spcPts val="0"/>
              </a:spcAft>
              <a:buFont typeface="Wingdings 2"/>
              <a:buChar char=""/>
              <a:defRPr/>
            </a:pPr>
            <a:r>
              <a:rPr lang="zh-CN" altLang="en-US" dirty="0" smtClean="0">
                <a:latin typeface="+mj-lt"/>
                <a:ea typeface="黑体" pitchFamily="2" charset="-122"/>
              </a:rPr>
              <a:t>单词形态还原</a:t>
            </a:r>
            <a:r>
              <a:rPr lang="en-US" altLang="zh-CN" dirty="0" smtClean="0">
                <a:latin typeface="+mj-lt"/>
                <a:ea typeface="黑体" pitchFamily="2" charset="-122"/>
              </a:rPr>
              <a:t>(e.g. ‘books’ -&gt; ‘book’, …)</a:t>
            </a:r>
          </a:p>
          <a:p>
            <a:pPr marL="548640" lvl="1" eaLnBrk="1" fontAlgn="auto" hangingPunct="1">
              <a:spcBef>
                <a:spcPts val="370"/>
              </a:spcBef>
              <a:spcAft>
                <a:spcPts val="0"/>
              </a:spcAft>
              <a:buFont typeface="Wingdings 2"/>
              <a:buChar char=""/>
              <a:defRPr/>
            </a:pPr>
            <a:r>
              <a:rPr lang="en-US" altLang="zh-CN" dirty="0" smtClean="0">
                <a:latin typeface="+mj-lt"/>
                <a:ea typeface="黑体" pitchFamily="2" charset="-122"/>
              </a:rPr>
              <a:t>removing </a:t>
            </a:r>
            <a:r>
              <a:rPr lang="en-US" altLang="zh-CN" dirty="0" err="1" smtClean="0">
                <a:latin typeface="+mj-lt"/>
                <a:ea typeface="黑体" pitchFamily="2" charset="-122"/>
              </a:rPr>
              <a:t>stopwords</a:t>
            </a:r>
            <a:r>
              <a:rPr lang="en-US" altLang="zh-CN" dirty="0" smtClean="0">
                <a:latin typeface="+mj-lt"/>
                <a:ea typeface="黑体" pitchFamily="2" charset="-122"/>
              </a:rPr>
              <a:t> (common words such as ‘the’, ‘a’, ‘of’, etc) </a:t>
            </a:r>
            <a:endParaRPr lang="zh-CN" altLang="en-US" dirty="0" smtClean="0">
              <a:latin typeface="+mj-lt"/>
              <a:ea typeface="黑体" pitchFamily="2" charset="-122"/>
            </a:endParaRPr>
          </a:p>
        </p:txBody>
      </p:sp>
      <p:sp>
        <p:nvSpPr>
          <p:cNvPr id="5" name="Title 1"/>
          <p:cNvSpPr txBox="1">
            <a:spLocks/>
          </p:cNvSpPr>
          <p:nvPr/>
        </p:nvSpPr>
        <p:spPr>
          <a:xfrm>
            <a:off x="845835" y="320699"/>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文档倒排索引算法</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81000" y="1190625"/>
            <a:ext cx="8305800" cy="4683125"/>
          </a:xfrm>
        </p:spPr>
        <p:txBody>
          <a:bodyPr>
            <a:normAutofit/>
          </a:bodyPr>
          <a:lstStyle/>
          <a:p>
            <a:pPr marL="274320" indent="-274320" eaLnBrk="1" fontAlgn="auto" hangingPunct="1">
              <a:spcBef>
                <a:spcPts val="580"/>
              </a:spcBef>
              <a:spcAft>
                <a:spcPts val="0"/>
              </a:spcAft>
              <a:buFont typeface="Wingdings 2"/>
              <a:buChar char=""/>
              <a:defRPr/>
            </a:pPr>
            <a:r>
              <a:rPr lang="en-US" altLang="zh-CN" dirty="0" smtClean="0">
                <a:solidFill>
                  <a:srgbClr val="33CC33"/>
                </a:solidFill>
                <a:latin typeface="+mj-lt"/>
              </a:rPr>
              <a:t>A few design tricks (“Design Patterns”)</a:t>
            </a:r>
          </a:p>
          <a:p>
            <a:pPr marL="548640" lvl="1" eaLnBrk="1" fontAlgn="auto" hangingPunct="1">
              <a:spcBef>
                <a:spcPts val="370"/>
              </a:spcBef>
              <a:spcAft>
                <a:spcPts val="0"/>
              </a:spcAft>
              <a:buFont typeface="Wingdings 2"/>
              <a:buChar char=""/>
              <a:defRPr/>
            </a:pPr>
            <a:r>
              <a:rPr lang="en-US" altLang="zh-CN" sz="2600" dirty="0" smtClean="0">
                <a:solidFill>
                  <a:srgbClr val="0066FF"/>
                </a:solidFill>
                <a:latin typeface="+mj-lt"/>
              </a:rPr>
              <a:t>Local aggregation</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latin typeface="黑体" pitchFamily="2" charset="-122"/>
                <a:ea typeface="黑体" pitchFamily="2" charset="-122"/>
              </a:rPr>
              <a:t>use combiner</a:t>
            </a:r>
          </a:p>
          <a:p>
            <a:pPr marL="548640" lvl="1" eaLnBrk="1" fontAlgn="auto" hangingPunct="1">
              <a:spcBef>
                <a:spcPts val="370"/>
              </a:spcBef>
              <a:spcAft>
                <a:spcPts val="0"/>
              </a:spcAft>
              <a:buFont typeface="Wingdings 2"/>
              <a:buChar char=""/>
              <a:defRPr/>
            </a:pPr>
            <a:r>
              <a:rPr lang="en-US" altLang="zh-CN" dirty="0" smtClean="0">
                <a:solidFill>
                  <a:srgbClr val="0066FF"/>
                </a:solidFill>
              </a:rPr>
              <a:t>Complex structures,</a:t>
            </a:r>
          </a:p>
          <a:p>
            <a:pPr marL="822960" lvl="2" eaLnBrk="1" fontAlgn="auto" hangingPunct="1">
              <a:spcBef>
                <a:spcPts val="370"/>
              </a:spcBef>
              <a:spcAft>
                <a:spcPts val="0"/>
              </a:spcAft>
              <a:buClr>
                <a:schemeClr val="accent1">
                  <a:tint val="60000"/>
                </a:schemeClr>
              </a:buClr>
              <a:buFont typeface="Wingdings 2"/>
              <a:buChar char=""/>
              <a:defRPr/>
            </a:pPr>
            <a:r>
              <a:rPr lang="en-US" altLang="zh-CN" sz="2400" dirty="0" smtClean="0"/>
              <a:t>such as “pairs” and “stripes”</a:t>
            </a:r>
          </a:p>
          <a:p>
            <a:pPr marL="548640" lvl="1" eaLnBrk="1" fontAlgn="auto" hangingPunct="1">
              <a:spcBef>
                <a:spcPts val="370"/>
              </a:spcBef>
              <a:spcAft>
                <a:spcPts val="0"/>
              </a:spcAft>
              <a:buFont typeface="Wingdings 2"/>
              <a:buChar char=""/>
              <a:defRPr/>
            </a:pPr>
            <a:r>
              <a:rPr lang="en-US" altLang="zh-CN" sz="2800" dirty="0" smtClean="0">
                <a:solidFill>
                  <a:srgbClr val="0066FF"/>
                </a:solidFill>
              </a:rPr>
              <a:t>value-to-key conversion</a:t>
            </a:r>
          </a:p>
        </p:txBody>
      </p:sp>
      <p:sp>
        <p:nvSpPr>
          <p:cNvPr id="4" name="TextBox 3"/>
          <p:cNvSpPr txBox="1"/>
          <p:nvPr/>
        </p:nvSpPr>
        <p:spPr>
          <a:xfrm>
            <a:off x="393700" y="409575"/>
            <a:ext cx="5443538" cy="523875"/>
          </a:xfrm>
          <a:prstGeom prst="rect">
            <a:avLst/>
          </a:prstGeom>
          <a:noFill/>
        </p:spPr>
        <p:txBody>
          <a:bodyPr>
            <a:spAutoFit/>
          </a:bodyPr>
          <a:lstStyle/>
          <a:p>
            <a:pPr fontAlgn="auto">
              <a:spcBef>
                <a:spcPts val="0"/>
              </a:spcBef>
              <a:spcAft>
                <a:spcPts val="0"/>
              </a:spcAft>
              <a:defRPr/>
            </a:pPr>
            <a:r>
              <a:rPr lang="en-US" altLang="zh-CN" sz="2800" b="1" dirty="0" err="1">
                <a:solidFill>
                  <a:srgbClr val="C00000"/>
                </a:solidFill>
                <a:latin typeface="+mj-lt"/>
                <a:ea typeface="黑体" pitchFamily="2" charset="-122"/>
              </a:rPr>
              <a:t>MapReduce</a:t>
            </a:r>
            <a:r>
              <a:rPr lang="zh-CN" altLang="en-US" sz="2800" b="1" dirty="0">
                <a:solidFill>
                  <a:srgbClr val="C00000"/>
                </a:solidFill>
                <a:latin typeface="+mj-lt"/>
                <a:ea typeface="黑体" pitchFamily="2" charset="-122"/>
              </a:rPr>
              <a:t>算法设计总结</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内容占位符 2"/>
          <p:cNvSpPr>
            <a:spLocks noGrp="1"/>
          </p:cNvSpPr>
          <p:nvPr>
            <p:ph sz="quarter" idx="4294967295"/>
          </p:nvPr>
        </p:nvSpPr>
        <p:spPr>
          <a:xfrm>
            <a:off x="381000" y="1190625"/>
            <a:ext cx="8305800" cy="4683125"/>
          </a:xfrm>
        </p:spPr>
        <p:txBody>
          <a:bodyPr/>
          <a:lstStyle/>
          <a:p>
            <a:pPr eaLnBrk="1" hangingPunct="1"/>
            <a:r>
              <a:rPr lang="en-US" altLang="zh-CN" sz="2000" smtClean="0">
                <a:hlinkClick r:id="rId2"/>
              </a:rPr>
              <a:t>http://www.cnblogs.com/xia520pi/archive/2012/06/04/2534533.html</a:t>
            </a:r>
            <a:endParaRPr lang="en-US" altLang="zh-CN" sz="2000" smtClean="0"/>
          </a:p>
          <a:p>
            <a:pPr eaLnBrk="1" hangingPunct="1"/>
            <a:r>
              <a:rPr lang="zh-CN" altLang="en-US" sz="2000" smtClean="0"/>
              <a:t>建议逐一仿照实验</a:t>
            </a:r>
            <a:r>
              <a:rPr lang="en-US" altLang="zh-CN" sz="2000" smtClean="0"/>
              <a:t>.</a:t>
            </a:r>
          </a:p>
        </p:txBody>
      </p:sp>
      <p:sp>
        <p:nvSpPr>
          <p:cNvPr id="72706" name="TextBox 3"/>
          <p:cNvSpPr txBox="1">
            <a:spLocks noChangeArrowheads="1"/>
          </p:cNvSpPr>
          <p:nvPr/>
        </p:nvSpPr>
        <p:spPr bwMode="auto">
          <a:xfrm>
            <a:off x="393700" y="409575"/>
            <a:ext cx="5443538" cy="1190625"/>
          </a:xfrm>
          <a:prstGeom prst="rect">
            <a:avLst/>
          </a:prstGeom>
          <a:noFill/>
          <a:ln w="9525">
            <a:noFill/>
            <a:miter lim="800000"/>
            <a:headEnd/>
            <a:tailEnd/>
          </a:ln>
        </p:spPr>
        <p:txBody>
          <a:bodyPr>
            <a:spAutoFit/>
          </a:bodyPr>
          <a:lstStyle/>
          <a:p>
            <a:r>
              <a:rPr lang="en-US" altLang="zh-CN" sz="3600" b="1">
                <a:solidFill>
                  <a:srgbClr val="FF0066"/>
                </a:solidFill>
                <a:latin typeface="Franklin Gothic Book"/>
                <a:ea typeface="黑体" pitchFamily="49" charset="-122"/>
              </a:rPr>
              <a:t>MapReduce</a:t>
            </a:r>
            <a:r>
              <a:rPr lang="zh-CN" altLang="en-US" sz="3600" b="1">
                <a:solidFill>
                  <a:srgbClr val="FF0066"/>
                </a:solidFill>
                <a:hlinkClick r:id="rId2"/>
              </a:rPr>
              <a:t>案例</a:t>
            </a:r>
            <a:endParaRPr lang="zh-CN" altLang="en-US" sz="3600" b="1">
              <a:solidFill>
                <a:srgbClr val="FF0066"/>
              </a:solidFill>
            </a:endParaRPr>
          </a:p>
          <a:p>
            <a:endParaRPr lang="zh-CN" altLang="en-US" sz="3600" b="1">
              <a:solidFill>
                <a:srgbClr val="C00000"/>
              </a:solidFill>
              <a:latin typeface="Franklin Gothic Book"/>
              <a:ea typeface="黑体"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Content Placeholder 2"/>
          <p:cNvSpPr>
            <a:spLocks noGrp="1"/>
          </p:cNvSpPr>
          <p:nvPr>
            <p:ph sz="quarter" idx="1"/>
          </p:nvPr>
        </p:nvSpPr>
        <p:spPr>
          <a:xfrm>
            <a:off x="331788" y="657225"/>
            <a:ext cx="8350250" cy="4237038"/>
          </a:xfrm>
        </p:spPr>
        <p:txBody>
          <a:bodyPr/>
          <a:lstStyle/>
          <a:p>
            <a:pPr marL="273050" lvl="1" indent="-273050" algn="ctr" eaLnBrk="1" hangingPunct="1">
              <a:spcBef>
                <a:spcPts val="575"/>
              </a:spcBef>
              <a:buClr>
                <a:schemeClr val="accent1"/>
              </a:buClr>
              <a:buFont typeface="Wingdings 2" pitchFamily="18" charset="2"/>
              <a:buNone/>
            </a:pPr>
            <a:r>
              <a:rPr lang="zh-CN" altLang="en-US" sz="2600" b="1" smtClean="0">
                <a:solidFill>
                  <a:srgbClr val="00B050"/>
                </a:solidFill>
                <a:latin typeface="Franklin Gothic Book"/>
                <a:ea typeface="幼圆" pitchFamily="49" charset="-122"/>
              </a:rPr>
              <a:t>       小组项目</a:t>
            </a:r>
            <a:r>
              <a:rPr lang="en-US" altLang="zh-CN" sz="2600" b="1" smtClean="0">
                <a:solidFill>
                  <a:srgbClr val="00B050"/>
                </a:solidFill>
                <a:latin typeface="Franklin Gothic Book"/>
                <a:ea typeface="幼圆" pitchFamily="49" charset="-122"/>
              </a:rPr>
              <a:t>: </a:t>
            </a:r>
            <a:r>
              <a:rPr lang="zh-CN" altLang="en-US" sz="2600" b="1" smtClean="0">
                <a:solidFill>
                  <a:srgbClr val="00B050"/>
                </a:solidFill>
                <a:latin typeface="Franklin Gothic Book"/>
                <a:ea typeface="幼圆" pitchFamily="49" charset="-122"/>
              </a:rPr>
              <a:t>文档倒排索引</a:t>
            </a:r>
          </a:p>
          <a:p>
            <a:pPr marL="273050" lvl="1" indent="-273050" eaLnBrk="1" hangingPunct="1">
              <a:spcBef>
                <a:spcPts val="575"/>
              </a:spcBef>
              <a:buClr>
                <a:schemeClr val="accent1"/>
              </a:buClr>
              <a:buFont typeface="Wingdings 2" pitchFamily="18" charset="2"/>
              <a:buNone/>
            </a:pPr>
            <a:endParaRPr lang="zh-CN" altLang="en-US" sz="2600" b="1" smtClean="0">
              <a:solidFill>
                <a:srgbClr val="00B050"/>
              </a:solidFill>
              <a:latin typeface="Franklin Gothic Book"/>
              <a:ea typeface="幼圆" pitchFamily="49" charset="-122"/>
            </a:endParaRPr>
          </a:p>
          <a:p>
            <a:pPr marL="273050" lvl="1" indent="-273050" eaLnBrk="1" hangingPunct="1">
              <a:spcBef>
                <a:spcPts val="575"/>
              </a:spcBef>
              <a:buClr>
                <a:schemeClr val="accent1"/>
              </a:buClr>
              <a:buFont typeface="Wingdings 2" pitchFamily="18" charset="2"/>
              <a:buNone/>
            </a:pPr>
            <a:r>
              <a:rPr lang="zh-CN" altLang="en-US" sz="2600" b="1" smtClean="0">
                <a:solidFill>
                  <a:srgbClr val="00B050"/>
                </a:solidFill>
                <a:latin typeface="Franklin Gothic Book"/>
                <a:ea typeface="幼圆" pitchFamily="49" charset="-122"/>
              </a:rPr>
              <a:t>实验内容与要求</a:t>
            </a:r>
            <a:r>
              <a:rPr lang="en-US" altLang="zh-CN" sz="2600" b="1" smtClean="0">
                <a:solidFill>
                  <a:srgbClr val="00B050"/>
                </a:solidFill>
                <a:latin typeface="Franklin Gothic Book"/>
                <a:ea typeface="幼圆" pitchFamily="49" charset="-122"/>
              </a:rPr>
              <a:t>(</a:t>
            </a:r>
            <a:r>
              <a:rPr lang="zh-CN" altLang="en-US" sz="2600" b="1" smtClean="0">
                <a:solidFill>
                  <a:srgbClr val="00B050"/>
                </a:solidFill>
                <a:latin typeface="Franklin Gothic Book"/>
                <a:ea typeface="幼圆" pitchFamily="49" charset="-122"/>
              </a:rPr>
              <a:t>详细要求见课程网站</a:t>
            </a:r>
            <a:r>
              <a:rPr lang="en-US" altLang="zh-CN" sz="2600" b="1" smtClean="0">
                <a:solidFill>
                  <a:srgbClr val="00B050"/>
                </a:solidFill>
                <a:latin typeface="Franklin Gothic Book"/>
                <a:ea typeface="幼圆" pitchFamily="49" charset="-122"/>
              </a:rPr>
              <a:t>)</a:t>
            </a:r>
          </a:p>
          <a:p>
            <a:pPr marL="273050" lvl="1" indent="-273050" eaLnBrk="1" hangingPunct="1">
              <a:spcBef>
                <a:spcPts val="575"/>
              </a:spcBef>
              <a:buClr>
                <a:schemeClr val="accent1"/>
              </a:buClr>
              <a:buFont typeface="Wingdings 2" pitchFamily="18" charset="2"/>
              <a:buNone/>
            </a:pPr>
            <a:r>
              <a:rPr lang="en-US" altLang="zh-CN" smtClean="0">
                <a:latin typeface="Franklin Gothic Book"/>
                <a:ea typeface="黑体" pitchFamily="49" charset="-122"/>
              </a:rPr>
              <a:t>1. </a:t>
            </a:r>
            <a:r>
              <a:rPr lang="zh-CN" altLang="en-US" smtClean="0">
                <a:latin typeface="Franklin Gothic Book"/>
                <a:ea typeface="黑体" pitchFamily="49" charset="-122"/>
              </a:rPr>
              <a:t>针对某英文文档集合，编写文档倒排索引程序，在单机上用小数据集调试通过</a:t>
            </a:r>
            <a:endParaRPr lang="en-US" altLang="zh-CN" smtClean="0">
              <a:latin typeface="Franklin Gothic Book"/>
              <a:ea typeface="黑体" pitchFamily="49" charset="-122"/>
            </a:endParaRPr>
          </a:p>
          <a:p>
            <a:pPr marL="273050" lvl="1" indent="-273050" eaLnBrk="1" hangingPunct="1">
              <a:spcBef>
                <a:spcPts val="575"/>
              </a:spcBef>
              <a:buClr>
                <a:schemeClr val="accent1"/>
              </a:buClr>
              <a:buFont typeface="Wingdings 2" pitchFamily="18" charset="2"/>
              <a:buNone/>
            </a:pPr>
            <a:r>
              <a:rPr lang="en-US" altLang="zh-CN" smtClean="0">
                <a:latin typeface="Franklin Gothic Book"/>
                <a:ea typeface="黑体" pitchFamily="49" charset="-122"/>
              </a:rPr>
              <a:t>2. </a:t>
            </a:r>
            <a:r>
              <a:rPr lang="zh-CN" altLang="en-US" smtClean="0">
                <a:latin typeface="Franklin Gothic Book"/>
                <a:ea typeface="黑体" pitchFamily="49" charset="-122"/>
              </a:rPr>
              <a:t>编写</a:t>
            </a:r>
            <a:r>
              <a:rPr lang="en-US" altLang="zh-CN" smtClean="0">
                <a:latin typeface="Franklin Gothic Book"/>
                <a:ea typeface="黑体" pitchFamily="49" charset="-122"/>
              </a:rPr>
              <a:t>mapReduce</a:t>
            </a:r>
            <a:r>
              <a:rPr lang="zh-CN" altLang="en-US" smtClean="0">
                <a:latin typeface="Franklin Gothic Book"/>
                <a:ea typeface="黑体" pitchFamily="49" charset="-122"/>
              </a:rPr>
              <a:t>程序，对某一英文文档集进行倒排索引处理，结果输出到指定文件。</a:t>
            </a:r>
            <a:endParaRPr lang="en-US" altLang="zh-CN" smtClean="0">
              <a:latin typeface="Franklin Gothic Book"/>
              <a:ea typeface="黑体" pitchFamily="49" charset="-122"/>
            </a:endParaRPr>
          </a:p>
          <a:p>
            <a:pPr marL="273050" lvl="1" indent="-273050" eaLnBrk="1" hangingPunct="1">
              <a:spcBef>
                <a:spcPts val="575"/>
              </a:spcBef>
              <a:buClr>
                <a:schemeClr val="accent1"/>
              </a:buClr>
              <a:buFont typeface="Wingdings 2" pitchFamily="18" charset="2"/>
              <a:buNone/>
            </a:pPr>
            <a:r>
              <a:rPr lang="en-US" altLang="zh-CN" smtClean="0">
                <a:latin typeface="Franklin Gothic Book"/>
                <a:ea typeface="黑体" pitchFamily="49" charset="-122"/>
              </a:rPr>
              <a:t>3. </a:t>
            </a:r>
            <a:r>
              <a:rPr lang="zh-CN" altLang="en-US" smtClean="0">
                <a:latin typeface="Franklin Gothic Book"/>
                <a:ea typeface="黑体" pitchFamily="49" charset="-122"/>
              </a:rPr>
              <a:t>实验结果提交：要求书写一个实验报告，其中包括：</a:t>
            </a:r>
            <a:endParaRPr lang="en-US" altLang="zh-CN" smtClean="0">
              <a:latin typeface="Franklin Gothic Book"/>
              <a:ea typeface="黑体" pitchFamily="49" charset="-122"/>
            </a:endParaRPr>
          </a:p>
          <a:p>
            <a:pPr marL="615950" lvl="2" indent="-342900" eaLnBrk="1" hangingPunct="1">
              <a:spcBef>
                <a:spcPts val="575"/>
              </a:spcBef>
              <a:buClr>
                <a:schemeClr val="accent1"/>
              </a:buClr>
              <a:buFont typeface="Wingdings 2" pitchFamily="18" charset="2"/>
              <a:buAutoNum type="arabicPeriod"/>
            </a:pPr>
            <a:r>
              <a:rPr lang="zh-CN" altLang="en-US" sz="1800" smtClean="0">
                <a:solidFill>
                  <a:srgbClr val="0066FF"/>
                </a:solidFill>
                <a:latin typeface="Franklin Gothic Book"/>
                <a:ea typeface="黑体" pitchFamily="49" charset="-122"/>
              </a:rPr>
              <a:t>源程序</a:t>
            </a:r>
            <a:r>
              <a:rPr lang="en-US" altLang="zh-CN" sz="1800" smtClean="0">
                <a:solidFill>
                  <a:srgbClr val="0066FF"/>
                </a:solidFill>
                <a:latin typeface="Franklin Gothic Book"/>
                <a:ea typeface="黑体" pitchFamily="49" charset="-122"/>
              </a:rPr>
              <a:t> </a:t>
            </a:r>
          </a:p>
          <a:p>
            <a:pPr marL="615950" lvl="2" indent="-342900" eaLnBrk="1" hangingPunct="1">
              <a:spcBef>
                <a:spcPts val="575"/>
              </a:spcBef>
              <a:buClr>
                <a:schemeClr val="accent1"/>
              </a:buClr>
              <a:buFont typeface="Wingdings 2" pitchFamily="18" charset="2"/>
              <a:buAutoNum type="arabicPeriod"/>
            </a:pPr>
            <a:r>
              <a:rPr lang="zh-CN" altLang="en-US" sz="1800" smtClean="0">
                <a:solidFill>
                  <a:srgbClr val="0066FF"/>
                </a:solidFill>
                <a:latin typeface="Franklin Gothic Book"/>
                <a:ea typeface="黑体" pitchFamily="49" charset="-122"/>
              </a:rPr>
              <a:t>运行结果文件</a:t>
            </a:r>
          </a:p>
          <a:p>
            <a:pPr marL="615950" lvl="2" indent="-342900" eaLnBrk="1" hangingPunct="1">
              <a:spcBef>
                <a:spcPts val="575"/>
              </a:spcBef>
              <a:buClr>
                <a:schemeClr val="accent1"/>
              </a:buClr>
              <a:buFont typeface="Wingdings 2" pitchFamily="18" charset="2"/>
              <a:buAutoNum type="arabicPeriod"/>
            </a:pPr>
            <a:r>
              <a:rPr lang="en-US" altLang="zh-CN" sz="1800" smtClean="0">
                <a:solidFill>
                  <a:srgbClr val="0066FF"/>
                </a:solidFill>
                <a:latin typeface="Franklin Gothic Book"/>
                <a:ea typeface="黑体" pitchFamily="49"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1085980" y="237578"/>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
        <p:nvSpPr>
          <p:cNvPr id="8" name="Content Placeholder 2"/>
          <p:cNvSpPr txBox="1">
            <a:spLocks/>
          </p:cNvSpPr>
          <p:nvPr/>
        </p:nvSpPr>
        <p:spPr>
          <a:xfrm>
            <a:off x="455613" y="731838"/>
            <a:ext cx="8439150" cy="5927725"/>
          </a:xfrm>
          <a:prstGeom prst="rect">
            <a:avLst/>
          </a:prstGeom>
        </p:spPr>
        <p:txBody>
          <a:bodyPr>
            <a:normAutofit lnSpcReduction="10000"/>
          </a:bodyPr>
          <a:lstStyle/>
          <a:p>
            <a:pPr marL="274320" indent="-274320" fontAlgn="auto">
              <a:lnSpc>
                <a:spcPct val="120000"/>
              </a:lnSpc>
              <a:spcBef>
                <a:spcPts val="580"/>
              </a:spcBef>
              <a:spcAft>
                <a:spcPts val="600"/>
              </a:spcAft>
              <a:buClr>
                <a:schemeClr val="accent1"/>
              </a:buClr>
              <a:buSzPct val="85000"/>
              <a:defRPr/>
            </a:pPr>
            <a:r>
              <a:rPr lang="zh-CN" altLang="en-US" sz="2800" b="1" dirty="0">
                <a:solidFill>
                  <a:srgbClr val="00B050"/>
                </a:solidFill>
                <a:latin typeface="+mj-ea"/>
                <a:ea typeface="+mj-ea"/>
              </a:rPr>
              <a:t>复杂算法或应用</a:t>
            </a:r>
            <a:endParaRPr lang="en-US" altLang="zh-CN" sz="2800" b="1" dirty="0">
              <a:solidFill>
                <a:srgbClr val="00B050"/>
              </a:solidFill>
              <a:latin typeface="+mj-ea"/>
              <a:ea typeface="+mj-ea"/>
            </a:endParaRPr>
          </a:p>
          <a:p>
            <a:pPr marL="274320" indent="-274320" fontAlgn="auto">
              <a:spcBef>
                <a:spcPts val="580"/>
              </a:spcBef>
              <a:spcAft>
                <a:spcPts val="0"/>
              </a:spcAft>
              <a:buClr>
                <a:schemeClr val="accent1"/>
              </a:buClr>
              <a:buSzPct val="85000"/>
              <a:buFont typeface="Wingdings 2"/>
              <a:buChar char=""/>
              <a:defRPr/>
            </a:pPr>
            <a:r>
              <a:rPr lang="en-US" altLang="zh-CN" sz="2400" dirty="0">
                <a:solidFill>
                  <a:srgbClr val="0066FF"/>
                </a:solidFill>
                <a:latin typeface="黑体" pitchFamily="2" charset="-122"/>
                <a:ea typeface="黑体" pitchFamily="2" charset="-122"/>
              </a:rPr>
              <a:t>Web</a:t>
            </a:r>
            <a:r>
              <a:rPr lang="zh-CN" altLang="en-US" sz="2400" dirty="0">
                <a:solidFill>
                  <a:srgbClr val="0066FF"/>
                </a:solidFill>
                <a:latin typeface="黑体" pitchFamily="2" charset="-122"/>
                <a:ea typeface="黑体" pitchFamily="2" charset="-122"/>
              </a:rPr>
              <a:t>搜索引擎</a:t>
            </a:r>
            <a:endParaRPr lang="en-US" altLang="zh-CN" sz="2400" dirty="0">
              <a:solidFill>
                <a:srgbClr val="0066FF"/>
              </a:solidFill>
              <a:latin typeface="黑体" pitchFamily="2" charset="-122"/>
              <a:ea typeface="黑体" pitchFamily="2" charset="-122"/>
            </a:endParaRPr>
          </a:p>
          <a:p>
            <a:pPr marL="274320" indent="-274320" fontAlgn="auto">
              <a:spcBef>
                <a:spcPts val="580"/>
              </a:spcBef>
              <a:spcAft>
                <a:spcPts val="0"/>
              </a:spcAft>
              <a:buClr>
                <a:schemeClr val="accent1"/>
              </a:buClr>
              <a:buSzPct val="85000"/>
              <a:defRPr/>
            </a:pPr>
            <a:r>
              <a:rPr lang="en-US" altLang="zh-CN" sz="2400" dirty="0">
                <a:solidFill>
                  <a:srgbClr val="0066FF"/>
                </a:solidFill>
                <a:latin typeface="黑体" pitchFamily="2" charset="-122"/>
                <a:ea typeface="黑体" pitchFamily="2" charset="-122"/>
              </a:rPr>
              <a:t>	</a:t>
            </a:r>
            <a:r>
              <a:rPr lang="zh-CN" altLang="en-US" sz="2400" dirty="0">
                <a:latin typeface="黑体" pitchFamily="2" charset="-122"/>
                <a:ea typeface="黑体" pitchFamily="2" charset="-122"/>
              </a:rPr>
              <a:t>网页爬取、倒排索引、网页排序、搜索算法</a:t>
            </a:r>
            <a:endParaRPr lang="en-US" altLang="zh-CN" sz="2400" dirty="0">
              <a:latin typeface="黑体" pitchFamily="2" charset="-122"/>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en-US" altLang="zh-CN" sz="2400" dirty="0">
                <a:solidFill>
                  <a:srgbClr val="0066FF"/>
                </a:solidFill>
                <a:latin typeface="黑体" pitchFamily="2" charset="-122"/>
                <a:ea typeface="黑体" pitchFamily="2" charset="-122"/>
              </a:rPr>
              <a:t>Web</a:t>
            </a:r>
            <a:r>
              <a:rPr lang="zh-CN" altLang="en-US" sz="2400" dirty="0">
                <a:solidFill>
                  <a:srgbClr val="0066FF"/>
                </a:solidFill>
                <a:latin typeface="黑体" pitchFamily="2" charset="-122"/>
                <a:ea typeface="黑体" pitchFamily="2" charset="-122"/>
              </a:rPr>
              <a:t>访问日志分析</a:t>
            </a:r>
            <a:endParaRPr lang="en-US" altLang="zh-CN" sz="2400" dirty="0">
              <a:solidFill>
                <a:srgbClr val="0066FF"/>
              </a:solidFill>
              <a:latin typeface="黑体" pitchFamily="2" charset="-122"/>
              <a:ea typeface="黑体" pitchFamily="2" charset="-122"/>
            </a:endParaRPr>
          </a:p>
          <a:p>
            <a:pPr marL="274320" indent="-274320" fontAlgn="auto">
              <a:spcBef>
                <a:spcPts val="580"/>
              </a:spcBef>
              <a:spcAft>
                <a:spcPts val="0"/>
              </a:spcAft>
              <a:buClr>
                <a:schemeClr val="accent1"/>
              </a:buClr>
              <a:buSzPct val="85000"/>
              <a:defRPr/>
            </a:pPr>
            <a:r>
              <a:rPr lang="en-US" altLang="zh-CN" sz="2400" dirty="0">
                <a:solidFill>
                  <a:srgbClr val="0066FF"/>
                </a:solidFill>
                <a:latin typeface="黑体" pitchFamily="2" charset="-122"/>
                <a:ea typeface="黑体" pitchFamily="2" charset="-122"/>
              </a:rPr>
              <a:t>	</a:t>
            </a:r>
            <a:r>
              <a:rPr lang="zh-CN" altLang="en-US" sz="2400" dirty="0">
                <a:latin typeface="黑体" pitchFamily="2" charset="-122"/>
                <a:ea typeface="黑体" pitchFamily="2" charset="-122"/>
              </a:rPr>
              <a:t>分析和挖掘用户在</a:t>
            </a:r>
            <a:r>
              <a:rPr lang="en-US" altLang="zh-CN" sz="2400" dirty="0">
                <a:latin typeface="黑体" pitchFamily="2" charset="-122"/>
                <a:ea typeface="黑体" pitchFamily="2" charset="-122"/>
              </a:rPr>
              <a:t>Web</a:t>
            </a:r>
            <a:r>
              <a:rPr lang="zh-CN" altLang="en-US" sz="2400" dirty="0">
                <a:latin typeface="黑体" pitchFamily="2" charset="-122"/>
                <a:ea typeface="黑体" pitchFamily="2" charset="-122"/>
              </a:rPr>
              <a:t>上的访问、购物行为特征、以定制个性化用户界面或投放用户感兴趣的产品广告</a:t>
            </a:r>
            <a:endParaRPr lang="en-US" altLang="zh-CN" sz="2400" dirty="0">
              <a:latin typeface="黑体" pitchFamily="2" charset="-122"/>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黑体" pitchFamily="2" charset="-122"/>
                <a:ea typeface="黑体" pitchFamily="2" charset="-122"/>
              </a:rPr>
              <a:t>数据</a:t>
            </a:r>
            <a:r>
              <a:rPr lang="en-US" altLang="zh-CN" sz="2400" dirty="0">
                <a:solidFill>
                  <a:srgbClr val="0066FF"/>
                </a:solidFill>
                <a:latin typeface="黑体" pitchFamily="2" charset="-122"/>
                <a:ea typeface="黑体" pitchFamily="2" charset="-122"/>
              </a:rPr>
              <a:t>/</a:t>
            </a:r>
            <a:r>
              <a:rPr lang="zh-CN" altLang="en-US" sz="2400" dirty="0">
                <a:solidFill>
                  <a:srgbClr val="0066FF"/>
                </a:solidFill>
                <a:latin typeface="黑体" pitchFamily="2" charset="-122"/>
                <a:ea typeface="黑体" pitchFamily="2" charset="-122"/>
              </a:rPr>
              <a:t>文本统计分析</a:t>
            </a:r>
            <a:endParaRPr lang="en-US" altLang="zh-CN" sz="2400" dirty="0">
              <a:solidFill>
                <a:srgbClr val="0066FF"/>
              </a:solidFill>
              <a:latin typeface="黑体" pitchFamily="2" charset="-122"/>
              <a:ea typeface="黑体" pitchFamily="2" charset="-122"/>
            </a:endParaRPr>
          </a:p>
          <a:p>
            <a:pPr marL="274320" indent="-274320" fontAlgn="auto">
              <a:spcBef>
                <a:spcPts val="580"/>
              </a:spcBef>
              <a:spcAft>
                <a:spcPts val="0"/>
              </a:spcAft>
              <a:buClr>
                <a:schemeClr val="accent1"/>
              </a:buClr>
              <a:buSzPct val="85000"/>
              <a:defRPr/>
            </a:pPr>
            <a:r>
              <a:rPr lang="en-US" altLang="zh-CN" sz="2400" dirty="0">
                <a:solidFill>
                  <a:srgbClr val="0066FF"/>
                </a:solidFill>
                <a:latin typeface="黑体" pitchFamily="2" charset="-122"/>
                <a:ea typeface="黑体" pitchFamily="2" charset="-122"/>
              </a:rPr>
              <a:t>	</a:t>
            </a:r>
            <a:r>
              <a:rPr lang="zh-CN" altLang="en-US" sz="2400" dirty="0">
                <a:latin typeface="黑体" pitchFamily="2" charset="-122"/>
                <a:ea typeface="黑体" pitchFamily="2" charset="-122"/>
              </a:rPr>
              <a:t>如科技文献引用关系分析和统计、专利文献引用分析和统计</a:t>
            </a:r>
            <a:endParaRPr lang="en-US" altLang="zh-CN" sz="2400" dirty="0">
              <a:latin typeface="黑体" pitchFamily="2" charset="-122"/>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黑体" pitchFamily="2" charset="-122"/>
                <a:ea typeface="黑体" pitchFamily="2" charset="-122"/>
              </a:rPr>
              <a:t>图算法</a:t>
            </a:r>
            <a:endParaRPr lang="en-US" altLang="zh-CN" sz="2400" dirty="0">
              <a:solidFill>
                <a:srgbClr val="0066FF"/>
              </a:solidFill>
              <a:latin typeface="黑体" pitchFamily="2" charset="-122"/>
              <a:ea typeface="黑体" pitchFamily="2" charset="-122"/>
            </a:endParaRPr>
          </a:p>
          <a:p>
            <a:pPr marL="274320" indent="-274320" fontAlgn="auto">
              <a:spcBef>
                <a:spcPts val="580"/>
              </a:spcBef>
              <a:spcAft>
                <a:spcPts val="0"/>
              </a:spcAft>
              <a:buClr>
                <a:schemeClr val="accent1"/>
              </a:buClr>
              <a:buSzPct val="85000"/>
              <a:defRPr/>
            </a:pPr>
            <a:r>
              <a:rPr lang="en-US" altLang="zh-CN" sz="2400" dirty="0">
                <a:solidFill>
                  <a:srgbClr val="0066FF"/>
                </a:solidFill>
                <a:latin typeface="黑体" pitchFamily="2" charset="-122"/>
                <a:ea typeface="黑体" pitchFamily="2" charset="-122"/>
              </a:rPr>
              <a:t>	</a:t>
            </a:r>
            <a:r>
              <a:rPr lang="zh-CN" altLang="en-US" sz="2400" dirty="0">
                <a:latin typeface="黑体" pitchFamily="2" charset="-122"/>
                <a:ea typeface="黑体" pitchFamily="2" charset="-122"/>
              </a:rPr>
              <a:t>并行化宽度优先搜索</a:t>
            </a:r>
            <a:r>
              <a:rPr lang="en-US" altLang="zh-CN" sz="2400" dirty="0">
                <a:latin typeface="黑体" pitchFamily="2" charset="-122"/>
                <a:ea typeface="黑体" pitchFamily="2" charset="-122"/>
              </a:rPr>
              <a:t>(</a:t>
            </a:r>
            <a:r>
              <a:rPr lang="zh-CN" altLang="en-US" sz="2400" dirty="0">
                <a:latin typeface="黑体" pitchFamily="2" charset="-122"/>
                <a:ea typeface="黑体" pitchFamily="2" charset="-122"/>
              </a:rPr>
              <a:t>最短路径问题，可克服</a:t>
            </a:r>
            <a:r>
              <a:rPr lang="en-US" altLang="zh-CN" sz="2400" dirty="0" err="1">
                <a:latin typeface="黑体" pitchFamily="2" charset="-122"/>
                <a:ea typeface="黑体" pitchFamily="2" charset="-122"/>
              </a:rPr>
              <a:t>Dijkstra</a:t>
            </a:r>
            <a:r>
              <a:rPr lang="zh-CN" altLang="en-US" sz="2400" dirty="0">
                <a:latin typeface="黑体" pitchFamily="2" charset="-122"/>
                <a:ea typeface="黑体" pitchFamily="2" charset="-122"/>
              </a:rPr>
              <a:t>串行算法的不足</a:t>
            </a:r>
            <a:r>
              <a:rPr lang="en-US" altLang="zh-CN" sz="2400" dirty="0">
                <a:latin typeface="黑体" pitchFamily="2" charset="-122"/>
                <a:ea typeface="黑体" pitchFamily="2" charset="-122"/>
              </a:rPr>
              <a:t>)</a:t>
            </a:r>
            <a:r>
              <a:rPr lang="zh-CN" altLang="en-US" sz="2400" dirty="0">
                <a:latin typeface="黑体" pitchFamily="2" charset="-122"/>
                <a:ea typeface="黑体" pitchFamily="2" charset="-122"/>
              </a:rPr>
              <a:t>，最小生成树，子树搜索、比对</a:t>
            </a:r>
            <a:endParaRPr lang="en-US" altLang="zh-CN" sz="2400" dirty="0">
              <a:latin typeface="黑体" pitchFamily="2" charset="-122"/>
              <a:ea typeface="黑体" pitchFamily="2" charset="-122"/>
            </a:endParaRPr>
          </a:p>
          <a:p>
            <a:pPr marL="274320" indent="-274320" fontAlgn="auto">
              <a:spcBef>
                <a:spcPts val="580"/>
              </a:spcBef>
              <a:spcAft>
                <a:spcPts val="0"/>
              </a:spcAft>
              <a:buClr>
                <a:schemeClr val="accent1"/>
              </a:buClr>
              <a:buSzPct val="85000"/>
              <a:defRPr/>
            </a:pPr>
            <a:r>
              <a:rPr lang="en-US" altLang="zh-CN" sz="2400" dirty="0">
                <a:latin typeface="黑体" pitchFamily="2" charset="-122"/>
                <a:ea typeface="黑体" pitchFamily="2" charset="-122"/>
              </a:rPr>
              <a:t>  Web</a:t>
            </a:r>
            <a:r>
              <a:rPr lang="zh-CN" altLang="en-US" sz="2400" dirty="0">
                <a:latin typeface="黑体" pitchFamily="2" charset="-122"/>
                <a:ea typeface="黑体" pitchFamily="2" charset="-122"/>
              </a:rPr>
              <a:t>链接图分析算法</a:t>
            </a:r>
            <a:r>
              <a:rPr lang="en-US" altLang="zh-CN" sz="2400" dirty="0" err="1">
                <a:latin typeface="黑体" pitchFamily="2" charset="-122"/>
                <a:ea typeface="黑体" pitchFamily="2" charset="-122"/>
              </a:rPr>
              <a:t>PageRank</a:t>
            </a:r>
            <a:r>
              <a:rPr lang="zh-CN" altLang="en-US" sz="2400" dirty="0">
                <a:latin typeface="黑体" pitchFamily="2" charset="-122"/>
                <a:ea typeface="黑体" pitchFamily="2" charset="-122"/>
              </a:rPr>
              <a:t>，垃圾邮件连接分析</a:t>
            </a:r>
            <a:endParaRPr lang="en-US" altLang="zh-CN" sz="2400" dirty="0">
              <a:latin typeface="黑体" pitchFamily="2" charset="-122"/>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黑体" pitchFamily="2" charset="-122"/>
                <a:ea typeface="黑体" pitchFamily="2" charset="-122"/>
              </a:rPr>
              <a:t>聚类</a:t>
            </a:r>
            <a:r>
              <a:rPr lang="en-US" altLang="zh-CN" sz="2400" dirty="0">
                <a:solidFill>
                  <a:srgbClr val="0066FF"/>
                </a:solidFill>
                <a:latin typeface="黑体" pitchFamily="2" charset="-122"/>
                <a:ea typeface="黑体" pitchFamily="2" charset="-122"/>
              </a:rPr>
              <a:t>(</a:t>
            </a:r>
            <a:r>
              <a:rPr lang="en-US" altLang="zh-CN" sz="2400" dirty="0" err="1">
                <a:solidFill>
                  <a:srgbClr val="0066FF"/>
                </a:solidFill>
                <a:latin typeface="黑体" pitchFamily="2" charset="-122"/>
                <a:ea typeface="黑体" pitchFamily="2" charset="-122"/>
              </a:rPr>
              <a:t>clustring</a:t>
            </a:r>
            <a:r>
              <a:rPr lang="en-US" altLang="zh-CN" sz="2400" dirty="0">
                <a:solidFill>
                  <a:srgbClr val="0066FF"/>
                </a:solidFill>
                <a:latin typeface="黑体" pitchFamily="2" charset="-122"/>
                <a:ea typeface="黑体" pitchFamily="2" charset="-122"/>
              </a:rPr>
              <a:t>)</a:t>
            </a:r>
          </a:p>
          <a:p>
            <a:pPr marL="274320" indent="-274320" fontAlgn="auto">
              <a:spcBef>
                <a:spcPts val="580"/>
              </a:spcBef>
              <a:spcAft>
                <a:spcPts val="0"/>
              </a:spcAft>
              <a:buClr>
                <a:schemeClr val="accent1"/>
              </a:buClr>
              <a:buSzPct val="85000"/>
              <a:defRPr/>
            </a:pPr>
            <a:r>
              <a:rPr lang="en-US" altLang="zh-CN" sz="2400" dirty="0">
                <a:solidFill>
                  <a:srgbClr val="0066FF"/>
                </a:solidFill>
                <a:latin typeface="黑体" pitchFamily="2" charset="-122"/>
                <a:ea typeface="黑体" pitchFamily="2" charset="-122"/>
              </a:rPr>
              <a:t>	</a:t>
            </a:r>
            <a:r>
              <a:rPr lang="zh-CN" altLang="en-US" sz="2400" dirty="0">
                <a:latin typeface="黑体" pitchFamily="2" charset="-122"/>
                <a:ea typeface="黑体" pitchFamily="2" charset="-122"/>
              </a:rPr>
              <a:t>文档聚类、图聚类、其它数据集聚类</a:t>
            </a:r>
            <a:endParaRPr lang="en-US" altLang="zh-CN" sz="2400" dirty="0">
              <a:latin typeface="黑体" pitchFamily="2" charset="-122"/>
              <a:ea typeface="黑体" pitchFamily="2" charset="-122"/>
            </a:endParaRPr>
          </a:p>
          <a:p>
            <a:pPr marL="274320" indent="-274320" fontAlgn="auto">
              <a:spcBef>
                <a:spcPts val="580"/>
              </a:spcBef>
              <a:spcAft>
                <a:spcPts val="0"/>
              </a:spcAft>
              <a:buClr>
                <a:schemeClr val="accent1"/>
              </a:buClr>
              <a:buSzPct val="85000"/>
              <a:buFont typeface="Wingdings 2"/>
              <a:buNone/>
              <a:defRPr/>
            </a:pPr>
            <a:endParaRPr lang="en-US" altLang="zh-CN" sz="2600" b="1" dirty="0">
              <a:solidFill>
                <a:srgbClr val="00B050"/>
              </a:solidFill>
              <a:latin typeface="+mj-lt"/>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1085980" y="237578"/>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
        <p:nvSpPr>
          <p:cNvPr id="8" name="Content Placeholder 2"/>
          <p:cNvSpPr txBox="1">
            <a:spLocks/>
          </p:cNvSpPr>
          <p:nvPr/>
        </p:nvSpPr>
        <p:spPr>
          <a:xfrm>
            <a:off x="455613" y="731838"/>
            <a:ext cx="8161337" cy="5927725"/>
          </a:xfrm>
          <a:prstGeom prst="rect">
            <a:avLst/>
          </a:prstGeom>
        </p:spPr>
        <p:txBody>
          <a:bodyPr>
            <a:normAutofit lnSpcReduction="10000"/>
          </a:bodyPr>
          <a:lstStyle/>
          <a:p>
            <a:pPr marL="274320" indent="-274320" fontAlgn="auto">
              <a:lnSpc>
                <a:spcPct val="120000"/>
              </a:lnSpc>
              <a:spcBef>
                <a:spcPts val="580"/>
              </a:spcBef>
              <a:spcAft>
                <a:spcPts val="600"/>
              </a:spcAft>
              <a:buClr>
                <a:schemeClr val="accent1"/>
              </a:buClr>
              <a:buSzPct val="85000"/>
              <a:defRPr/>
            </a:pPr>
            <a:r>
              <a:rPr lang="zh-CN" altLang="en-US" sz="2800" b="1" dirty="0">
                <a:solidFill>
                  <a:srgbClr val="00B050"/>
                </a:solidFill>
                <a:latin typeface="+mj-ea"/>
                <a:ea typeface="+mj-ea"/>
              </a:rPr>
              <a:t>复杂算法或应用</a:t>
            </a:r>
            <a:endParaRPr lang="en-US" altLang="zh-CN" sz="2800" b="1" dirty="0">
              <a:solidFill>
                <a:srgbClr val="00B050"/>
              </a:solidFill>
              <a:latin typeface="+mj-ea"/>
              <a:ea typeface="+mj-ea"/>
            </a:endParaRP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mj-lt"/>
                <a:ea typeface="黑体" pitchFamily="2" charset="-122"/>
              </a:rPr>
              <a:t>相似性比较分析算法</a:t>
            </a:r>
            <a:endParaRPr lang="en-US" altLang="zh-CN" sz="2400" dirty="0">
              <a:solidFill>
                <a:srgbClr val="0066FF"/>
              </a:solidFill>
              <a:latin typeface="+mj-lt"/>
              <a:ea typeface="黑体" pitchFamily="2" charset="-122"/>
            </a:endParaRPr>
          </a:p>
          <a:p>
            <a:pPr marL="274320" indent="-274320" fontAlgn="auto">
              <a:spcBef>
                <a:spcPts val="580"/>
              </a:spcBef>
              <a:spcAft>
                <a:spcPts val="0"/>
              </a:spcAft>
              <a:buClr>
                <a:schemeClr val="accent1"/>
              </a:buClr>
              <a:buSzPct val="85000"/>
              <a:defRPr/>
            </a:pPr>
            <a:r>
              <a:rPr lang="en-US" altLang="zh-CN" sz="2400" dirty="0">
                <a:solidFill>
                  <a:srgbClr val="0066FF"/>
                </a:solidFill>
                <a:latin typeface="+mj-lt"/>
                <a:ea typeface="黑体" pitchFamily="2" charset="-122"/>
              </a:rPr>
              <a:t>	</a:t>
            </a:r>
            <a:r>
              <a:rPr lang="zh-CN" altLang="en-US" sz="2400" dirty="0">
                <a:latin typeface="+mj-lt"/>
                <a:ea typeface="黑体" pitchFamily="2" charset="-122"/>
              </a:rPr>
              <a:t>字符序列、文档、图、数据集相似性比较分析</a:t>
            </a:r>
            <a:endParaRPr lang="en-US" altLang="zh-CN" sz="2400" dirty="0">
              <a:latin typeface="+mj-lt"/>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mj-lt"/>
                <a:ea typeface="黑体" pitchFamily="2" charset="-122"/>
              </a:rPr>
              <a:t>基于统计的文本处理</a:t>
            </a:r>
            <a:endParaRPr lang="en-US" altLang="zh-CN" sz="2400" dirty="0">
              <a:solidFill>
                <a:srgbClr val="0066FF"/>
              </a:solidFill>
              <a:latin typeface="+mj-lt"/>
              <a:ea typeface="黑体" pitchFamily="2" charset="-122"/>
            </a:endParaRPr>
          </a:p>
          <a:p>
            <a:pPr marL="274320" indent="-274320" fontAlgn="auto">
              <a:spcBef>
                <a:spcPts val="580"/>
              </a:spcBef>
              <a:spcAft>
                <a:spcPts val="0"/>
              </a:spcAft>
              <a:buClr>
                <a:schemeClr val="accent1"/>
              </a:buClr>
              <a:buSzPct val="85000"/>
              <a:defRPr/>
            </a:pPr>
            <a:r>
              <a:rPr lang="zh-CN" altLang="en-US" sz="2400" dirty="0">
                <a:solidFill>
                  <a:srgbClr val="0066FF"/>
                </a:solidFill>
                <a:latin typeface="+mj-lt"/>
                <a:ea typeface="黑体" pitchFamily="2" charset="-122"/>
              </a:rPr>
              <a:t>    </a:t>
            </a:r>
            <a:r>
              <a:rPr lang="zh-CN" altLang="en-US" sz="2400" dirty="0">
                <a:latin typeface="+mj-lt"/>
                <a:ea typeface="黑体" pitchFamily="2" charset="-122"/>
              </a:rPr>
              <a:t>最大期望</a:t>
            </a:r>
            <a:r>
              <a:rPr lang="en-US" altLang="zh-CN" sz="2400" dirty="0">
                <a:latin typeface="+mj-lt"/>
                <a:ea typeface="黑体" pitchFamily="2" charset="-122"/>
              </a:rPr>
              <a:t>(EM)</a:t>
            </a:r>
            <a:r>
              <a:rPr lang="zh-CN" altLang="en-US" sz="2400" dirty="0">
                <a:latin typeface="+mj-lt"/>
                <a:ea typeface="黑体" pitchFamily="2" charset="-122"/>
              </a:rPr>
              <a:t>统计模型，隐马可夫模型</a:t>
            </a:r>
            <a:r>
              <a:rPr lang="en-US" altLang="zh-CN" sz="2400" dirty="0">
                <a:latin typeface="+mj-lt"/>
                <a:ea typeface="黑体" pitchFamily="2" charset="-122"/>
              </a:rPr>
              <a:t>(HMM)</a:t>
            </a:r>
            <a:r>
              <a:rPr lang="zh-CN" altLang="en-US" sz="2400" dirty="0">
                <a:latin typeface="+mj-lt"/>
                <a:ea typeface="黑体" pitchFamily="2" charset="-122"/>
              </a:rPr>
              <a:t>，</a:t>
            </a:r>
            <a:r>
              <a:rPr lang="en-US" altLang="zh-CN" sz="2400" dirty="0">
                <a:latin typeface="+mj-lt"/>
                <a:ea typeface="黑体" pitchFamily="2" charset="-122"/>
              </a:rPr>
              <a:t>……</a:t>
            </a: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mj-lt"/>
                <a:ea typeface="黑体" pitchFamily="2" charset="-122"/>
              </a:rPr>
              <a:t>机器学习</a:t>
            </a:r>
            <a:endParaRPr lang="en-US" altLang="zh-CN" sz="2400" dirty="0">
              <a:solidFill>
                <a:srgbClr val="0066FF"/>
              </a:solidFill>
              <a:latin typeface="+mj-lt"/>
              <a:ea typeface="黑体" pitchFamily="2" charset="-122"/>
            </a:endParaRPr>
          </a:p>
          <a:p>
            <a:pPr marL="274320" indent="-274320" fontAlgn="auto">
              <a:spcBef>
                <a:spcPts val="580"/>
              </a:spcBef>
              <a:spcAft>
                <a:spcPts val="0"/>
              </a:spcAft>
              <a:buClr>
                <a:schemeClr val="accent1"/>
              </a:buClr>
              <a:buSzPct val="85000"/>
              <a:defRPr/>
            </a:pPr>
            <a:r>
              <a:rPr lang="en-US" altLang="zh-CN" sz="2400" dirty="0">
                <a:solidFill>
                  <a:srgbClr val="0066FF"/>
                </a:solidFill>
                <a:latin typeface="+mj-lt"/>
                <a:ea typeface="黑体" pitchFamily="2" charset="-122"/>
              </a:rPr>
              <a:t>	</a:t>
            </a:r>
            <a:r>
              <a:rPr lang="zh-CN" altLang="en-US" sz="2400" dirty="0">
                <a:latin typeface="+mj-lt"/>
                <a:ea typeface="黑体" pitchFamily="2" charset="-122"/>
              </a:rPr>
              <a:t>监督学习、无监督学习、分类算法（决策树、</a:t>
            </a:r>
            <a:r>
              <a:rPr lang="en-US" altLang="zh-CN" sz="2400" dirty="0">
                <a:latin typeface="+mj-lt"/>
                <a:ea typeface="黑体" pitchFamily="2" charset="-122"/>
              </a:rPr>
              <a:t>SVM…)</a:t>
            </a: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mj-lt"/>
                <a:ea typeface="黑体" pitchFamily="2" charset="-122"/>
              </a:rPr>
              <a:t>数据挖掘</a:t>
            </a:r>
            <a:endParaRPr lang="en-US" altLang="zh-CN" sz="2400" dirty="0">
              <a:solidFill>
                <a:srgbClr val="0066FF"/>
              </a:solidFill>
              <a:latin typeface="+mj-lt"/>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mj-lt"/>
                <a:ea typeface="黑体" pitchFamily="2" charset="-122"/>
              </a:rPr>
              <a:t>统计机器翻译</a:t>
            </a:r>
            <a:endParaRPr lang="en-US" altLang="zh-CN" sz="2400" dirty="0">
              <a:solidFill>
                <a:srgbClr val="0066FF"/>
              </a:solidFill>
              <a:latin typeface="+mj-lt"/>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mn-lt"/>
                <a:ea typeface="黑体" pitchFamily="2" charset="-122"/>
              </a:rPr>
              <a:t>生物信息处理</a:t>
            </a:r>
            <a:endParaRPr lang="en-US" altLang="zh-CN" sz="2400" dirty="0">
              <a:solidFill>
                <a:srgbClr val="0066FF"/>
              </a:solidFill>
              <a:latin typeface="+mn-lt"/>
              <a:ea typeface="黑体" pitchFamily="2" charset="-122"/>
            </a:endParaRPr>
          </a:p>
          <a:p>
            <a:pPr marL="274320" indent="-274320" fontAlgn="auto">
              <a:spcBef>
                <a:spcPts val="580"/>
              </a:spcBef>
              <a:spcAft>
                <a:spcPts val="0"/>
              </a:spcAft>
              <a:buClr>
                <a:schemeClr val="accent1"/>
              </a:buClr>
              <a:buSzPct val="85000"/>
              <a:defRPr/>
            </a:pPr>
            <a:r>
              <a:rPr lang="en-US" altLang="zh-CN" sz="2400" dirty="0">
                <a:solidFill>
                  <a:srgbClr val="0066FF"/>
                </a:solidFill>
                <a:latin typeface="+mn-lt"/>
                <a:ea typeface="黑体" pitchFamily="2" charset="-122"/>
              </a:rPr>
              <a:t>	</a:t>
            </a:r>
            <a:r>
              <a:rPr lang="en-US" altLang="zh-CN" sz="2400" dirty="0">
                <a:latin typeface="+mj-lt"/>
                <a:ea typeface="黑体" pitchFamily="2" charset="-122"/>
              </a:rPr>
              <a:t>DNA</a:t>
            </a:r>
            <a:r>
              <a:rPr lang="zh-CN" altLang="en-US" sz="2400" dirty="0">
                <a:latin typeface="+mj-lt"/>
                <a:ea typeface="黑体" pitchFamily="2" charset="-122"/>
              </a:rPr>
              <a:t>序列分析比对算法</a:t>
            </a:r>
            <a:r>
              <a:rPr lang="en-US" altLang="zh-CN" sz="2400" dirty="0">
                <a:latin typeface="+mj-lt"/>
                <a:ea typeface="黑体" pitchFamily="2" charset="-122"/>
              </a:rPr>
              <a:t>Blast</a:t>
            </a:r>
            <a:r>
              <a:rPr lang="zh-CN" altLang="en-US" sz="2400" dirty="0">
                <a:latin typeface="+mj-lt"/>
                <a:ea typeface="黑体" pitchFamily="2" charset="-122"/>
              </a:rPr>
              <a:t>：双序列比对、多序列比对</a:t>
            </a:r>
            <a:endParaRPr lang="en-US" altLang="zh-CN" sz="2400" dirty="0">
              <a:latin typeface="+mj-lt"/>
              <a:ea typeface="黑体" pitchFamily="2" charset="-122"/>
            </a:endParaRPr>
          </a:p>
          <a:p>
            <a:pPr marL="274320" indent="-274320" fontAlgn="auto">
              <a:spcBef>
                <a:spcPts val="580"/>
              </a:spcBef>
              <a:spcAft>
                <a:spcPts val="0"/>
              </a:spcAft>
              <a:buClr>
                <a:schemeClr val="accent1"/>
              </a:buClr>
              <a:buSzPct val="85000"/>
              <a:defRPr/>
            </a:pPr>
            <a:r>
              <a:rPr lang="zh-CN" altLang="en-US" sz="2400" dirty="0">
                <a:latin typeface="+mj-lt"/>
                <a:ea typeface="黑体" pitchFamily="2" charset="-122"/>
              </a:rPr>
              <a:t>    生物网络功能模块</a:t>
            </a:r>
            <a:r>
              <a:rPr lang="en-US" altLang="zh-CN" sz="2400" dirty="0">
                <a:latin typeface="+mj-lt"/>
                <a:ea typeface="黑体" pitchFamily="2" charset="-122"/>
              </a:rPr>
              <a:t>(Motif)</a:t>
            </a:r>
            <a:r>
              <a:rPr lang="zh-CN" altLang="en-US" sz="2400" dirty="0">
                <a:latin typeface="+mj-lt"/>
                <a:ea typeface="黑体" pitchFamily="2" charset="-122"/>
              </a:rPr>
              <a:t>查找和比对</a:t>
            </a:r>
            <a:endParaRPr lang="en-US" altLang="zh-CN" sz="2400" dirty="0">
              <a:latin typeface="+mj-lt"/>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400" dirty="0">
                <a:solidFill>
                  <a:srgbClr val="0066FF"/>
                </a:solidFill>
                <a:latin typeface="+mn-lt"/>
                <a:ea typeface="黑体" pitchFamily="2" charset="-122"/>
              </a:rPr>
              <a:t>广告推送与推荐系统</a:t>
            </a:r>
            <a:endParaRPr lang="en-US" altLang="zh-CN" sz="2400" dirty="0">
              <a:solidFill>
                <a:srgbClr val="0066FF"/>
              </a:solidFill>
              <a:latin typeface="+mn-lt"/>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en-US" altLang="zh-CN" sz="2400" dirty="0">
                <a:solidFill>
                  <a:srgbClr val="0066FF"/>
                </a:solidFill>
                <a:latin typeface="+mn-lt"/>
                <a:ea typeface="黑体" pitchFamily="2" charset="-122"/>
              </a:rPr>
              <a:t>……</a:t>
            </a:r>
          </a:p>
          <a:p>
            <a:pPr marL="274320" indent="-274320" fontAlgn="auto">
              <a:spcBef>
                <a:spcPts val="580"/>
              </a:spcBef>
              <a:spcAft>
                <a:spcPts val="0"/>
              </a:spcAft>
              <a:buClr>
                <a:schemeClr val="accent1"/>
              </a:buClr>
              <a:buSzPct val="85000"/>
              <a:buFont typeface="Wingdings 2"/>
              <a:buChar char=""/>
              <a:defRPr/>
            </a:pPr>
            <a:endParaRPr lang="en-US" altLang="zh-CN" sz="2400" dirty="0">
              <a:solidFill>
                <a:srgbClr val="0066FF"/>
              </a:solidFill>
              <a:latin typeface="+mj-lt"/>
              <a:ea typeface="黑体" pitchFamily="2" charset="-122"/>
            </a:endParaRPr>
          </a:p>
          <a:p>
            <a:pPr marL="274320" indent="-274320" fontAlgn="auto">
              <a:spcBef>
                <a:spcPts val="580"/>
              </a:spcBef>
              <a:spcAft>
                <a:spcPts val="0"/>
              </a:spcAft>
              <a:buClr>
                <a:schemeClr val="accent1"/>
              </a:buClr>
              <a:buSzPct val="85000"/>
              <a:buFont typeface="Wingdings 2"/>
              <a:buNone/>
              <a:defRPr/>
            </a:pPr>
            <a:endParaRPr lang="en-US" altLang="zh-CN" sz="2600" b="1" dirty="0">
              <a:solidFill>
                <a:srgbClr val="00B050"/>
              </a:solidFill>
              <a:latin typeface="+mj-lt"/>
              <a:ea typeface="+mj-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9900" y="828675"/>
            <a:ext cx="8091488" cy="5045075"/>
          </a:xfrm>
        </p:spPr>
        <p:txBody>
          <a:bodyPr>
            <a:normAutofit/>
          </a:bodyPr>
          <a:lstStyle/>
          <a:p>
            <a:pPr marL="274320" indent="-274320" eaLnBrk="1" fontAlgn="auto" hangingPunct="1">
              <a:spcBef>
                <a:spcPts val="580"/>
              </a:spcBef>
              <a:spcAft>
                <a:spcPts val="0"/>
              </a:spcAft>
              <a:buFont typeface="Wingdings 2"/>
              <a:buNone/>
              <a:defRPr/>
            </a:pPr>
            <a:r>
              <a:rPr lang="en-US" altLang="zh-CN" b="1" dirty="0" err="1" smtClean="0">
                <a:solidFill>
                  <a:srgbClr val="33CC33"/>
                </a:solidFill>
                <a:latin typeface="+mj-lt"/>
                <a:ea typeface="+mj-ea"/>
              </a:rPr>
              <a:t>MapReduce</a:t>
            </a:r>
            <a:r>
              <a:rPr lang="zh-CN" altLang="en-US" b="1" dirty="0" smtClean="0">
                <a:solidFill>
                  <a:srgbClr val="33CC33"/>
                </a:solidFill>
                <a:latin typeface="+mj-lt"/>
                <a:ea typeface="+mj-ea"/>
              </a:rPr>
              <a:t>算法应用专著</a:t>
            </a:r>
            <a:endParaRPr lang="en-US" altLang="zh-CN" b="1" dirty="0" smtClean="0">
              <a:solidFill>
                <a:srgbClr val="33CC33"/>
              </a:solidFill>
              <a:latin typeface="+mj-lt"/>
              <a:ea typeface="+mj-ea"/>
            </a:endParaRPr>
          </a:p>
          <a:p>
            <a:pPr marL="274320" indent="-274320" eaLnBrk="1" fontAlgn="auto" hangingPunct="1">
              <a:spcBef>
                <a:spcPts val="580"/>
              </a:spcBef>
              <a:spcAft>
                <a:spcPts val="0"/>
              </a:spcAft>
              <a:buFont typeface="Wingdings 2"/>
              <a:buNone/>
              <a:defRPr/>
            </a:pPr>
            <a:r>
              <a:rPr lang="en-US" altLang="zh-CN" sz="2400" b="1" dirty="0" smtClean="0">
                <a:solidFill>
                  <a:srgbClr val="C00000"/>
                </a:solidFill>
                <a:latin typeface="+mj-lt"/>
              </a:rPr>
              <a:t>1.Mining of Massive Datasets</a:t>
            </a:r>
          </a:p>
          <a:p>
            <a:pPr marL="274320" indent="-274320" eaLnBrk="1" fontAlgn="auto" hangingPunct="1">
              <a:spcBef>
                <a:spcPts val="0"/>
              </a:spcBef>
              <a:spcAft>
                <a:spcPts val="0"/>
              </a:spcAft>
              <a:buFont typeface="Wingdings 2"/>
              <a:buNone/>
              <a:defRPr/>
            </a:pPr>
            <a:r>
              <a:rPr lang="en-US" altLang="zh-CN" sz="2400" dirty="0" smtClean="0"/>
              <a:t>    </a:t>
            </a:r>
            <a:r>
              <a:rPr lang="en-US" altLang="zh-CN" sz="2000" b="1" dirty="0" smtClean="0">
                <a:ea typeface="黑体" pitchFamily="2" charset="-122"/>
              </a:rPr>
              <a:t>2010, </a:t>
            </a:r>
            <a:r>
              <a:rPr lang="en-US" altLang="zh-CN" sz="2000" b="1" dirty="0" err="1" smtClean="0">
                <a:ea typeface="黑体" pitchFamily="2" charset="-122"/>
              </a:rPr>
              <a:t>Anand</a:t>
            </a:r>
            <a:r>
              <a:rPr lang="en-US" altLang="zh-CN" sz="2000" b="1" dirty="0" smtClean="0">
                <a:ea typeface="黑体" pitchFamily="2" charset="-122"/>
              </a:rPr>
              <a:t> </a:t>
            </a:r>
            <a:r>
              <a:rPr lang="en-US" altLang="zh-CN" sz="2000" b="1" dirty="0" err="1" smtClean="0">
                <a:ea typeface="黑体" pitchFamily="2" charset="-122"/>
              </a:rPr>
              <a:t>Rajaraman</a:t>
            </a:r>
            <a:r>
              <a:rPr lang="en-US" altLang="zh-CN" sz="2000" b="1" dirty="0" smtClean="0">
                <a:ea typeface="黑体" pitchFamily="2" charset="-122"/>
              </a:rPr>
              <a:t>(</a:t>
            </a:r>
            <a:r>
              <a:rPr lang="en-US" altLang="zh-CN" sz="2000" b="1" dirty="0" err="1" smtClean="0">
                <a:ea typeface="黑体" pitchFamily="2" charset="-122"/>
              </a:rPr>
              <a:t>Kosmix</a:t>
            </a:r>
            <a:r>
              <a:rPr lang="en-US" altLang="zh-CN" sz="2000" b="1" dirty="0" smtClean="0">
                <a:ea typeface="黑体" pitchFamily="2" charset="-122"/>
              </a:rPr>
              <a:t>, Inc), Jeffrey D. </a:t>
            </a:r>
            <a:r>
              <a:rPr lang="en-US" altLang="zh-CN" sz="2000" b="1" dirty="0" err="1" smtClean="0">
                <a:ea typeface="黑体" pitchFamily="2" charset="-122"/>
              </a:rPr>
              <a:t>Ullman</a:t>
            </a:r>
            <a:r>
              <a:rPr lang="en-US" altLang="zh-CN" sz="2000" b="1" dirty="0" smtClean="0">
                <a:ea typeface="黑体" pitchFamily="2" charset="-122"/>
              </a:rPr>
              <a:t>(Stanford Univ.)</a:t>
            </a:r>
          </a:p>
          <a:p>
            <a:pPr marL="274320" indent="-274320" eaLnBrk="1" fontAlgn="auto" hangingPunct="1">
              <a:spcBef>
                <a:spcPts val="0"/>
              </a:spcBef>
              <a:spcAft>
                <a:spcPts val="0"/>
              </a:spcAft>
              <a:buFont typeface="Wingdings 2"/>
              <a:buNone/>
              <a:defRPr/>
            </a:pPr>
            <a:r>
              <a:rPr lang="en-US" altLang="zh-CN" dirty="0" smtClean="0"/>
              <a:t>    </a:t>
            </a:r>
            <a:r>
              <a:rPr lang="zh-CN" altLang="en-US" sz="2400" dirty="0" smtClean="0">
                <a:latin typeface="黑体" pitchFamily="2" charset="-122"/>
                <a:ea typeface="黑体" pitchFamily="2" charset="-122"/>
              </a:rPr>
              <a:t>主要介绍基于</a:t>
            </a:r>
            <a:r>
              <a:rPr lang="en-US" altLang="zh-CN" sz="2400" dirty="0" err="1" smtClean="0">
                <a:latin typeface="黑体" pitchFamily="2" charset="-122"/>
                <a:ea typeface="黑体" pitchFamily="2" charset="-122"/>
              </a:rPr>
              <a:t>MapReduce</a:t>
            </a:r>
            <a:r>
              <a:rPr lang="zh-CN" altLang="en-US" sz="2400" dirty="0" smtClean="0">
                <a:latin typeface="黑体" pitchFamily="2" charset="-122"/>
                <a:ea typeface="黑体" pitchFamily="2" charset="-122"/>
              </a:rPr>
              <a:t>的大规模数据挖掘相关的技术和算法，尤其是</a:t>
            </a:r>
            <a:r>
              <a:rPr lang="en-US" altLang="zh-CN" sz="2400" dirty="0" smtClean="0">
                <a:latin typeface="黑体" pitchFamily="2" charset="-122"/>
                <a:ea typeface="黑体" pitchFamily="2" charset="-122"/>
              </a:rPr>
              <a:t>Web</a:t>
            </a:r>
            <a:r>
              <a:rPr lang="zh-CN" altLang="en-US" sz="2400" dirty="0" smtClean="0">
                <a:latin typeface="黑体" pitchFamily="2" charset="-122"/>
                <a:ea typeface="黑体" pitchFamily="2" charset="-122"/>
              </a:rPr>
              <a:t>或者从</a:t>
            </a:r>
            <a:r>
              <a:rPr lang="en-US" altLang="zh-CN" sz="2400" dirty="0" smtClean="0">
                <a:latin typeface="黑体" pitchFamily="2" charset="-122"/>
                <a:ea typeface="黑体" pitchFamily="2" charset="-122"/>
              </a:rPr>
              <a:t>Web</a:t>
            </a:r>
            <a:r>
              <a:rPr lang="zh-CN" altLang="en-US" sz="2400" dirty="0" smtClean="0">
                <a:latin typeface="黑体" pitchFamily="2" charset="-122"/>
                <a:ea typeface="黑体" pitchFamily="2" charset="-122"/>
              </a:rPr>
              <a:t>导出的数据</a:t>
            </a:r>
            <a:endParaRPr lang="en-US" altLang="zh-CN" b="1" dirty="0" smtClean="0">
              <a:solidFill>
                <a:srgbClr val="00B050"/>
              </a:solidFill>
              <a:latin typeface="黑体" pitchFamily="2" charset="-122"/>
              <a:ea typeface="黑体" pitchFamily="2" charset="-122"/>
            </a:endParaRPr>
          </a:p>
        </p:txBody>
      </p:sp>
      <p:sp>
        <p:nvSpPr>
          <p:cNvPr id="23" name="Title 1"/>
          <p:cNvSpPr txBox="1">
            <a:spLocks/>
          </p:cNvSpPr>
          <p:nvPr/>
        </p:nvSpPr>
        <p:spPr>
          <a:xfrm>
            <a:off x="975145" y="265276"/>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
        <p:nvSpPr>
          <p:cNvPr id="23555" name="Rectangle 3"/>
          <p:cNvSpPr>
            <a:spLocks noChangeArrowheads="1"/>
          </p:cNvSpPr>
          <p:nvPr/>
        </p:nvSpPr>
        <p:spPr bwMode="auto">
          <a:xfrm>
            <a:off x="476250" y="2887663"/>
            <a:ext cx="8353425" cy="3786187"/>
          </a:xfrm>
          <a:prstGeom prst="rect">
            <a:avLst/>
          </a:prstGeom>
          <a:noFill/>
          <a:ln w="9525">
            <a:noFill/>
            <a:miter lim="800000"/>
            <a:headEnd/>
            <a:tailEnd/>
          </a:ln>
        </p:spPr>
        <p:txBody>
          <a:bodyPr>
            <a:spAutoFit/>
          </a:bodyPr>
          <a:lstStyle/>
          <a:p>
            <a:pPr marL="442913" indent="-442913"/>
            <a:r>
              <a:rPr lang="en-US" altLang="zh-CN" sz="2000">
                <a:solidFill>
                  <a:schemeClr val="accent2"/>
                </a:solidFill>
                <a:latin typeface="Perpetua"/>
              </a:rPr>
              <a:t>Ch3. Similarity search, including the key techniques of minhashing and localitysensitive hashing.</a:t>
            </a:r>
          </a:p>
          <a:p>
            <a:pPr marL="442913" indent="-442913"/>
            <a:r>
              <a:rPr lang="en-US" altLang="zh-CN" sz="2000">
                <a:solidFill>
                  <a:schemeClr val="accent2"/>
                </a:solidFill>
                <a:latin typeface="Perpetua"/>
              </a:rPr>
              <a:t>Ch4. Data-stream processing and specialized algorithms for dealing with data that arrives so fast it must be processed immediately or lost.</a:t>
            </a:r>
          </a:p>
          <a:p>
            <a:pPr marL="442913" indent="-442913"/>
            <a:r>
              <a:rPr lang="en-US" altLang="zh-CN" sz="2000">
                <a:solidFill>
                  <a:schemeClr val="accent2"/>
                </a:solidFill>
                <a:latin typeface="Perpetua"/>
              </a:rPr>
              <a:t>Ch5. The technology of search engines, including Google’s PageRank, link-spam detection, and the hubs-and-authorities approach(a link analysis algorithm</a:t>
            </a:r>
            <a:r>
              <a:rPr lang="zh-CN" altLang="en-US" sz="2000">
                <a:solidFill>
                  <a:schemeClr val="accent2"/>
                </a:solidFill>
                <a:latin typeface="Perpetua"/>
              </a:rPr>
              <a:t>：</a:t>
            </a:r>
            <a:r>
              <a:rPr lang="en-US" altLang="zh-CN" sz="2000">
                <a:solidFill>
                  <a:schemeClr val="accent2"/>
                </a:solidFill>
                <a:latin typeface="Perpetua"/>
              </a:rPr>
              <a:t>Hyperlink-Induced Topic Search (HITS)).</a:t>
            </a:r>
          </a:p>
          <a:p>
            <a:pPr marL="442913" indent="-442913"/>
            <a:r>
              <a:rPr lang="en-US" altLang="zh-CN" sz="2000">
                <a:solidFill>
                  <a:schemeClr val="accent2"/>
                </a:solidFill>
                <a:latin typeface="Perpetua"/>
              </a:rPr>
              <a:t>Ch6. Frequent-itemset mining, including association rules, market-baskets, the A-Priori Algorithm and its improvements (a classic algorithm for learning association rules).</a:t>
            </a:r>
          </a:p>
          <a:p>
            <a:pPr marL="442913" indent="-442913"/>
            <a:r>
              <a:rPr lang="en-US" altLang="zh-CN" sz="2000">
                <a:solidFill>
                  <a:schemeClr val="accent2"/>
                </a:solidFill>
                <a:latin typeface="Perpetua"/>
              </a:rPr>
              <a:t>Ch7. Algorithms for clustering very large, high-dimensional datasets.</a:t>
            </a:r>
          </a:p>
          <a:p>
            <a:pPr marL="442913" indent="-442913"/>
            <a:r>
              <a:rPr lang="en-US" altLang="zh-CN" sz="2000">
                <a:solidFill>
                  <a:schemeClr val="accent2"/>
                </a:solidFill>
                <a:latin typeface="Perpetua"/>
              </a:rPr>
              <a:t>Ch8. Two key problems for Web applications: managing advertising and recommendation systems.</a:t>
            </a:r>
            <a:endParaRPr lang="zh-CN" altLang="en-US" sz="2000">
              <a:solidFill>
                <a:schemeClr val="accent2"/>
              </a:solidFill>
              <a:latin typeface="Perpetu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9900" y="828675"/>
            <a:ext cx="8342313" cy="5045075"/>
          </a:xfrm>
        </p:spPr>
        <p:txBody>
          <a:bodyPr>
            <a:normAutofit/>
          </a:bodyPr>
          <a:lstStyle/>
          <a:p>
            <a:pPr marL="274320" indent="-274320" eaLnBrk="1" fontAlgn="auto" hangingPunct="1">
              <a:spcBef>
                <a:spcPts val="580"/>
              </a:spcBef>
              <a:spcAft>
                <a:spcPts val="0"/>
              </a:spcAft>
              <a:buFont typeface="Wingdings 2"/>
              <a:buNone/>
              <a:defRPr/>
            </a:pPr>
            <a:r>
              <a:rPr lang="en-US" altLang="zh-CN" b="1" dirty="0" err="1" smtClean="0">
                <a:solidFill>
                  <a:srgbClr val="33CC33"/>
                </a:solidFill>
                <a:latin typeface="+mj-lt"/>
                <a:ea typeface="+mj-ea"/>
              </a:rPr>
              <a:t>MapReduce</a:t>
            </a:r>
            <a:r>
              <a:rPr lang="zh-CN" altLang="en-US" b="1" dirty="0" smtClean="0">
                <a:solidFill>
                  <a:srgbClr val="33CC33"/>
                </a:solidFill>
                <a:latin typeface="+mj-lt"/>
                <a:ea typeface="+mj-ea"/>
              </a:rPr>
              <a:t>应用算法专著</a:t>
            </a:r>
            <a:endParaRPr lang="en-US" altLang="zh-CN" b="1" dirty="0" smtClean="0">
              <a:solidFill>
                <a:srgbClr val="33CC33"/>
              </a:solidFill>
              <a:latin typeface="+mj-lt"/>
              <a:ea typeface="+mj-ea"/>
            </a:endParaRPr>
          </a:p>
          <a:p>
            <a:pPr marL="274320" indent="-274320" eaLnBrk="1" fontAlgn="auto" hangingPunct="1">
              <a:spcBef>
                <a:spcPts val="580"/>
              </a:spcBef>
              <a:spcAft>
                <a:spcPts val="0"/>
              </a:spcAft>
              <a:buFont typeface="Wingdings 2"/>
              <a:buNone/>
              <a:defRPr/>
            </a:pPr>
            <a:r>
              <a:rPr lang="en-US" altLang="zh-CN" sz="2400" b="1" dirty="0" smtClean="0">
                <a:solidFill>
                  <a:srgbClr val="C00000"/>
                </a:solidFill>
                <a:latin typeface="+mj-lt"/>
              </a:rPr>
              <a:t>2. Data-Intensive Text Processing with </a:t>
            </a:r>
            <a:r>
              <a:rPr lang="en-US" altLang="zh-CN" sz="2400" b="1" dirty="0" err="1" smtClean="0">
                <a:solidFill>
                  <a:srgbClr val="C00000"/>
                </a:solidFill>
                <a:latin typeface="+mj-lt"/>
              </a:rPr>
              <a:t>MapReduce</a:t>
            </a:r>
            <a:endParaRPr lang="en-US" altLang="zh-CN" sz="2400" b="1" dirty="0" smtClean="0">
              <a:solidFill>
                <a:srgbClr val="C00000"/>
              </a:solidFill>
              <a:latin typeface="+mj-lt"/>
            </a:endParaRPr>
          </a:p>
          <a:p>
            <a:pPr marL="274320" indent="-274320" eaLnBrk="1" fontAlgn="auto" hangingPunct="1">
              <a:spcBef>
                <a:spcPts val="0"/>
              </a:spcBef>
              <a:spcAft>
                <a:spcPts val="0"/>
              </a:spcAft>
              <a:buFont typeface="Wingdings 2"/>
              <a:buNone/>
              <a:defRPr/>
            </a:pPr>
            <a:r>
              <a:rPr lang="en-US" altLang="zh-CN" sz="2400" dirty="0" smtClean="0"/>
              <a:t>    </a:t>
            </a:r>
            <a:r>
              <a:rPr lang="en-US" altLang="zh-CN" sz="2000" b="1" dirty="0" smtClean="0">
                <a:ea typeface="黑体" pitchFamily="2" charset="-122"/>
              </a:rPr>
              <a:t>Jimmy Lin and Chris Dyer</a:t>
            </a:r>
            <a:r>
              <a:rPr lang="zh-CN" altLang="en-US" sz="2000" b="1" dirty="0" smtClean="0">
                <a:ea typeface="黑体" pitchFamily="2" charset="-122"/>
              </a:rPr>
              <a:t>，</a:t>
            </a:r>
            <a:r>
              <a:rPr lang="en-US" altLang="zh-CN" sz="2000" b="1" dirty="0" smtClean="0">
                <a:ea typeface="黑体" pitchFamily="2" charset="-122"/>
              </a:rPr>
              <a:t>2010</a:t>
            </a:r>
            <a:r>
              <a:rPr lang="zh-CN" altLang="en-US" sz="2000" b="1" dirty="0" smtClean="0">
                <a:ea typeface="黑体" pitchFamily="2" charset="-122"/>
              </a:rPr>
              <a:t>，</a:t>
            </a:r>
            <a:r>
              <a:rPr lang="en-US" altLang="zh-CN" sz="2000" b="1" dirty="0" smtClean="0">
                <a:ea typeface="黑体" pitchFamily="2" charset="-122"/>
              </a:rPr>
              <a:t>University of Maryland, College Park</a:t>
            </a:r>
            <a:endParaRPr lang="en-US" altLang="zh-CN" sz="2400" b="1" dirty="0" smtClean="0">
              <a:latin typeface="+mj-lt"/>
            </a:endParaRPr>
          </a:p>
          <a:p>
            <a:pPr marL="274320" indent="-274320" eaLnBrk="1" fontAlgn="auto" hangingPunct="1">
              <a:spcBef>
                <a:spcPts val="0"/>
              </a:spcBef>
              <a:spcAft>
                <a:spcPts val="0"/>
              </a:spcAft>
              <a:buFont typeface="Wingdings 2"/>
              <a:buNone/>
              <a:defRPr/>
            </a:pPr>
            <a:r>
              <a:rPr lang="en-US" altLang="zh-CN" dirty="0" smtClean="0"/>
              <a:t>    </a:t>
            </a:r>
            <a:r>
              <a:rPr lang="zh-CN" altLang="en-US" sz="2400" dirty="0" smtClean="0">
                <a:latin typeface="黑体" pitchFamily="2" charset="-122"/>
                <a:ea typeface="黑体" pitchFamily="2" charset="-122"/>
              </a:rPr>
              <a:t>主要介绍基于</a:t>
            </a:r>
            <a:r>
              <a:rPr lang="en-US" altLang="zh-CN" sz="2400" dirty="0" err="1" smtClean="0">
                <a:latin typeface="黑体" pitchFamily="2" charset="-122"/>
                <a:ea typeface="黑体" pitchFamily="2" charset="-122"/>
              </a:rPr>
              <a:t>MapReduce</a:t>
            </a:r>
            <a:r>
              <a:rPr lang="zh-CN" altLang="en-US" sz="2400" dirty="0" smtClean="0">
                <a:latin typeface="黑体" pitchFamily="2" charset="-122"/>
                <a:ea typeface="黑体" pitchFamily="2" charset="-122"/>
              </a:rPr>
              <a:t>的大规模文档数据处理技术和算法</a:t>
            </a:r>
            <a:endParaRPr lang="en-US" altLang="zh-CN" b="1" dirty="0" smtClean="0">
              <a:solidFill>
                <a:srgbClr val="00B050"/>
              </a:solidFill>
              <a:latin typeface="黑体" pitchFamily="2" charset="-122"/>
              <a:ea typeface="黑体" pitchFamily="2" charset="-122"/>
            </a:endParaRPr>
          </a:p>
        </p:txBody>
      </p:sp>
      <p:sp>
        <p:nvSpPr>
          <p:cNvPr id="23" name="Title 1"/>
          <p:cNvSpPr txBox="1">
            <a:spLocks/>
          </p:cNvSpPr>
          <p:nvPr/>
        </p:nvSpPr>
        <p:spPr>
          <a:xfrm>
            <a:off x="975145" y="265276"/>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
        <p:nvSpPr>
          <p:cNvPr id="24579" name="Rectangle 3"/>
          <p:cNvSpPr>
            <a:spLocks noChangeArrowheads="1"/>
          </p:cNvSpPr>
          <p:nvPr/>
        </p:nvSpPr>
        <p:spPr bwMode="auto">
          <a:xfrm>
            <a:off x="476250" y="2887663"/>
            <a:ext cx="8353425" cy="2246312"/>
          </a:xfrm>
          <a:prstGeom prst="rect">
            <a:avLst/>
          </a:prstGeom>
          <a:noFill/>
          <a:ln w="9525">
            <a:noFill/>
            <a:miter lim="800000"/>
            <a:headEnd/>
            <a:tailEnd/>
          </a:ln>
        </p:spPr>
        <p:txBody>
          <a:bodyPr>
            <a:spAutoFit/>
          </a:bodyPr>
          <a:lstStyle/>
          <a:p>
            <a:pPr marL="442913" indent="-442913"/>
            <a:r>
              <a:rPr lang="en-US" altLang="zh-CN" sz="2000">
                <a:solidFill>
                  <a:schemeClr val="accent2"/>
                </a:solidFill>
                <a:latin typeface="Perpetua"/>
              </a:rPr>
              <a:t>Ch4. Inverted Indexing for Text Retrieval</a:t>
            </a:r>
          </a:p>
          <a:p>
            <a:pPr marL="442913" indent="-442913"/>
            <a:r>
              <a:rPr lang="en-US" altLang="zh-CN" sz="2000">
                <a:solidFill>
                  <a:schemeClr val="accent2"/>
                </a:solidFill>
                <a:latin typeface="Perpetua"/>
              </a:rPr>
              <a:t>Ch5. Graph Algorithms</a:t>
            </a:r>
          </a:p>
          <a:p>
            <a:pPr marL="442913" indent="-442913"/>
            <a:r>
              <a:rPr lang="en-US" altLang="zh-CN" sz="2000">
                <a:solidFill>
                  <a:schemeClr val="accent2"/>
                </a:solidFill>
                <a:latin typeface="Perpetua"/>
              </a:rPr>
              <a:t>	 	</a:t>
            </a:r>
            <a:r>
              <a:rPr lang="en-US" altLang="zh-CN" sz="2000">
                <a:latin typeface="Perpetua"/>
              </a:rPr>
              <a:t>Parallel Breadth-First Search</a:t>
            </a:r>
          </a:p>
          <a:p>
            <a:pPr marL="442913" indent="-442913"/>
            <a:r>
              <a:rPr lang="en-US" altLang="zh-CN" sz="2000">
                <a:latin typeface="Perpetua"/>
              </a:rPr>
              <a:t>         	PageRank</a:t>
            </a:r>
          </a:p>
          <a:p>
            <a:pPr marL="442913" indent="-442913"/>
            <a:r>
              <a:rPr lang="pt-BR" altLang="zh-CN" sz="2000">
                <a:solidFill>
                  <a:schemeClr val="accent2"/>
                </a:solidFill>
                <a:latin typeface="Perpetua"/>
              </a:rPr>
              <a:t>Ch6. EM Algorithms for Text Processing</a:t>
            </a:r>
          </a:p>
          <a:p>
            <a:pPr marL="442913" indent="-442913"/>
            <a:r>
              <a:rPr lang="pt-BR" altLang="zh-CN" sz="2000">
                <a:solidFill>
                  <a:schemeClr val="accent2"/>
                </a:solidFill>
                <a:latin typeface="Perpetua"/>
              </a:rPr>
              <a:t>         	</a:t>
            </a:r>
            <a:r>
              <a:rPr lang="pt-BR" altLang="zh-CN" sz="2000">
                <a:latin typeface="Perpetua"/>
              </a:rPr>
              <a:t>EM, HMM</a:t>
            </a:r>
          </a:p>
          <a:p>
            <a:pPr marL="442913" indent="-442913"/>
            <a:r>
              <a:rPr lang="en-US" altLang="zh-CN" sz="2000">
                <a:latin typeface="Perpetua"/>
              </a:rPr>
              <a:t>         	Case Study: Word Alignment for Statistical Machine Translation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9900" y="828675"/>
            <a:ext cx="8342313" cy="5913438"/>
          </a:xfrm>
        </p:spPr>
        <p:txBody>
          <a:bodyPr>
            <a:noAutofit/>
          </a:bodyPr>
          <a:lstStyle/>
          <a:p>
            <a:pPr marL="274320" indent="-274320" eaLnBrk="1" fontAlgn="auto" hangingPunct="1">
              <a:spcBef>
                <a:spcPts val="0"/>
              </a:spcBef>
              <a:spcAft>
                <a:spcPts val="0"/>
              </a:spcAft>
              <a:buFont typeface="Wingdings 2"/>
              <a:buNone/>
              <a:defRPr/>
            </a:pPr>
            <a:r>
              <a:rPr lang="en-US" altLang="zh-CN" b="1" dirty="0" err="1" smtClean="0">
                <a:solidFill>
                  <a:srgbClr val="33CC33"/>
                </a:solidFill>
                <a:latin typeface="+mj-lt"/>
                <a:ea typeface="+mj-ea"/>
              </a:rPr>
              <a:t>MapReduce</a:t>
            </a:r>
            <a:r>
              <a:rPr lang="zh-CN" altLang="en-US" b="1" dirty="0" smtClean="0">
                <a:solidFill>
                  <a:srgbClr val="33CC33"/>
                </a:solidFill>
                <a:latin typeface="+mj-lt"/>
                <a:ea typeface="+mj-ea"/>
              </a:rPr>
              <a:t>应用案例</a:t>
            </a:r>
            <a:endParaRPr lang="en-US" altLang="zh-CN" b="1" dirty="0" smtClean="0">
              <a:solidFill>
                <a:srgbClr val="33CC33"/>
              </a:solidFill>
              <a:latin typeface="+mj-lt"/>
              <a:ea typeface="+mj-ea"/>
            </a:endParaRPr>
          </a:p>
          <a:p>
            <a:pPr marL="274320" indent="-274320" eaLnBrk="1" fontAlgn="auto" hangingPunct="1">
              <a:spcBef>
                <a:spcPts val="0"/>
              </a:spcBef>
              <a:spcAft>
                <a:spcPts val="0"/>
              </a:spcAft>
              <a:buFont typeface="Wingdings 2"/>
              <a:buNone/>
              <a:defRPr/>
            </a:pPr>
            <a:r>
              <a:rPr lang="en-US" altLang="zh-CN" dirty="0" smtClean="0">
                <a:solidFill>
                  <a:srgbClr val="0066FF"/>
                </a:solidFill>
                <a:latin typeface="黑体" pitchFamily="2" charset="-122"/>
                <a:ea typeface="黑体" pitchFamily="2" charset="-122"/>
              </a:rPr>
              <a:t>1.</a:t>
            </a:r>
            <a:r>
              <a:rPr lang="zh-CN" altLang="en-US" dirty="0" smtClean="0">
                <a:solidFill>
                  <a:srgbClr val="0066FF"/>
                </a:solidFill>
                <a:latin typeface="黑体" pitchFamily="2" charset="-122"/>
                <a:ea typeface="黑体" pitchFamily="2" charset="-122"/>
              </a:rPr>
              <a:t>纽约时报历史文章处理</a:t>
            </a:r>
            <a:endParaRPr lang="en-US" altLang="zh-CN" dirty="0" smtClean="0">
              <a:solidFill>
                <a:srgbClr val="0066FF"/>
              </a:solidFill>
              <a:latin typeface="黑体" pitchFamily="2" charset="-122"/>
              <a:ea typeface="黑体" pitchFamily="2" charset="-122"/>
            </a:endParaRPr>
          </a:p>
          <a:p>
            <a:pPr marL="274320" indent="-274320" eaLnBrk="1" fontAlgn="auto" hangingPunct="1">
              <a:spcBef>
                <a:spcPts val="0"/>
              </a:spcBef>
              <a:spcAft>
                <a:spcPts val="0"/>
              </a:spcAft>
              <a:buFont typeface="Wingdings 2"/>
              <a:buNone/>
              <a:defRPr/>
            </a:pPr>
            <a:r>
              <a:rPr lang="en-US" altLang="zh-CN" sz="2000" i="1" dirty="0" smtClean="0"/>
              <a:t>    </a:t>
            </a:r>
            <a:r>
              <a:rPr lang="en-US" altLang="zh-CN" sz="1800" dirty="0" smtClean="0"/>
              <a:t>In </a:t>
            </a:r>
            <a:r>
              <a:rPr lang="fr-FR" altLang="zh-CN" sz="1800" dirty="0" smtClean="0"/>
              <a:t>2007, </a:t>
            </a:r>
            <a:r>
              <a:rPr lang="fr-FR" altLang="zh-CN" sz="1800" dirty="0" err="1" smtClean="0"/>
              <a:t>converting</a:t>
            </a:r>
            <a:r>
              <a:rPr lang="fr-FR" altLang="zh-CN" sz="1800" dirty="0" smtClean="0"/>
              <a:t> 11 million image documents </a:t>
            </a:r>
            <a:r>
              <a:rPr lang="en-US" altLang="zh-CN" sz="1800" dirty="0" smtClean="0"/>
              <a:t>from the New York Times archive between1851 and 1922 for free access</a:t>
            </a:r>
          </a:p>
          <a:p>
            <a:pPr marL="274320" indent="-274320" eaLnBrk="1" fontAlgn="auto" hangingPunct="1">
              <a:spcBef>
                <a:spcPts val="600"/>
              </a:spcBef>
              <a:spcAft>
                <a:spcPts val="600"/>
              </a:spcAft>
              <a:buFont typeface="Wingdings 2"/>
              <a:buNone/>
              <a:defRPr/>
            </a:pPr>
            <a:r>
              <a:rPr lang="en-US" altLang="zh-CN" sz="1800" b="1" dirty="0" smtClean="0">
                <a:solidFill>
                  <a:srgbClr val="00B050"/>
                </a:solidFill>
                <a:latin typeface="黑体" pitchFamily="2" charset="-122"/>
                <a:ea typeface="黑体" pitchFamily="2" charset="-122"/>
              </a:rPr>
              <a:t>  </a:t>
            </a:r>
            <a:r>
              <a:rPr lang="zh-CN" altLang="en-US" sz="1800" dirty="0" smtClean="0">
                <a:solidFill>
                  <a:srgbClr val="0066FF"/>
                </a:solidFill>
                <a:latin typeface="黑体" pitchFamily="2" charset="-122"/>
                <a:ea typeface="黑体" pitchFamily="2" charset="-122"/>
              </a:rPr>
              <a:t>扫描存储的图像文件</a:t>
            </a:r>
            <a:r>
              <a:rPr lang="en-US" altLang="zh-CN" sz="1800" dirty="0" smtClean="0">
                <a:solidFill>
                  <a:srgbClr val="0066FF"/>
                </a:solidFill>
                <a:latin typeface="黑体" pitchFamily="2" charset="-122"/>
                <a:ea typeface="黑体" pitchFamily="2" charset="-122"/>
              </a:rPr>
              <a:t>TIFF</a:t>
            </a:r>
            <a:r>
              <a:rPr lang="zh-CN" altLang="en-US" sz="1800" dirty="0" smtClean="0">
                <a:solidFill>
                  <a:srgbClr val="0066FF"/>
                </a:solidFill>
                <a:latin typeface="黑体" pitchFamily="2" charset="-122"/>
                <a:ea typeface="黑体" pitchFamily="2" charset="-122"/>
              </a:rPr>
              <a:t>转换为</a:t>
            </a:r>
            <a:r>
              <a:rPr lang="en-US" altLang="zh-CN" sz="1800" dirty="0" smtClean="0">
                <a:solidFill>
                  <a:srgbClr val="0066FF"/>
                </a:solidFill>
                <a:latin typeface="黑体" pitchFamily="2" charset="-122"/>
                <a:ea typeface="黑体" pitchFamily="2" charset="-122"/>
                <a:sym typeface="Wingdings" pitchFamily="2" charset="2"/>
              </a:rPr>
              <a:t>PDF</a:t>
            </a:r>
            <a:r>
              <a:rPr lang="zh-CN" altLang="en-US" sz="1800" dirty="0" smtClean="0">
                <a:solidFill>
                  <a:srgbClr val="0066FF"/>
                </a:solidFill>
                <a:latin typeface="黑体" pitchFamily="2" charset="-122"/>
                <a:ea typeface="黑体" pitchFamily="2" charset="-122"/>
                <a:sym typeface="Wingdings" pitchFamily="2" charset="2"/>
              </a:rPr>
              <a:t>后，上网提供联机的</a:t>
            </a:r>
            <a:r>
              <a:rPr lang="en-US" altLang="zh-CN" sz="1800" dirty="0" smtClean="0">
                <a:solidFill>
                  <a:srgbClr val="0066FF"/>
                </a:solidFill>
                <a:latin typeface="黑体" pitchFamily="2" charset="-122"/>
                <a:ea typeface="黑体" pitchFamily="2" charset="-122"/>
                <a:sym typeface="Wingdings" pitchFamily="2" charset="2"/>
              </a:rPr>
              <a:t>PDF</a:t>
            </a:r>
            <a:r>
              <a:rPr lang="zh-CN" altLang="en-US" sz="1800" dirty="0" smtClean="0">
                <a:solidFill>
                  <a:srgbClr val="0066FF"/>
                </a:solidFill>
                <a:latin typeface="黑体" pitchFamily="2" charset="-122"/>
                <a:ea typeface="黑体" pitchFamily="2" charset="-122"/>
                <a:sym typeface="Wingdings" pitchFamily="2" charset="2"/>
              </a:rPr>
              <a:t>下载访问</a:t>
            </a:r>
            <a:endParaRPr lang="en-US" altLang="zh-CN" sz="1800" dirty="0" smtClean="0">
              <a:solidFill>
                <a:srgbClr val="0066FF"/>
              </a:solidFill>
              <a:latin typeface="黑体" pitchFamily="2" charset="-122"/>
              <a:ea typeface="黑体" pitchFamily="2" charset="-122"/>
              <a:sym typeface="Wingdings" pitchFamily="2" charset="2"/>
            </a:endParaRPr>
          </a:p>
          <a:p>
            <a:pPr marL="274320" indent="-274320" eaLnBrk="1" fontAlgn="auto" hangingPunct="1">
              <a:spcBef>
                <a:spcPts val="0"/>
              </a:spcBef>
              <a:spcAft>
                <a:spcPts val="0"/>
              </a:spcAft>
              <a:buFont typeface="Wingdings 2"/>
              <a:buChar char=""/>
              <a:defRPr/>
            </a:pPr>
            <a:r>
              <a:rPr lang="en-US" altLang="zh-CN" sz="1800" dirty="0" smtClean="0"/>
              <a:t>Derek </a:t>
            </a:r>
            <a:r>
              <a:rPr lang="en-US" altLang="zh-CN" sz="1800" dirty="0" err="1" smtClean="0"/>
              <a:t>Gottfrid</a:t>
            </a:r>
            <a:r>
              <a:rPr lang="en-US" altLang="zh-CN" sz="1800" dirty="0" smtClean="0"/>
              <a:t> , a software programmer at the Times, thought this was a perfect opportunity to use the Amazon Web Services (AWS ) and </a:t>
            </a:r>
            <a:r>
              <a:rPr lang="en-US" altLang="zh-CN" sz="1800" dirty="0" err="1" smtClean="0"/>
              <a:t>Hadoop</a:t>
            </a:r>
            <a:r>
              <a:rPr lang="en-US" altLang="zh-CN" sz="1800" dirty="0" smtClean="0"/>
              <a:t>. </a:t>
            </a:r>
          </a:p>
          <a:p>
            <a:pPr marL="274320" indent="-274320" eaLnBrk="1" fontAlgn="auto" hangingPunct="1">
              <a:spcBef>
                <a:spcPts val="0"/>
              </a:spcBef>
              <a:spcAft>
                <a:spcPts val="0"/>
              </a:spcAft>
              <a:buFont typeface="Wingdings 2"/>
              <a:buChar char=""/>
              <a:defRPr/>
            </a:pPr>
            <a:r>
              <a:rPr lang="en-US" altLang="zh-CN" sz="1800" dirty="0" smtClean="0"/>
              <a:t>Storing and serving the final set of PDFs from Amazon’s Simple Storage Service (S3) was already deemed a more cost-effective approach than scaling up the storage back-end of the website. Why not process the PDFs in the AWS cloud as well?</a:t>
            </a:r>
          </a:p>
          <a:p>
            <a:pPr marL="274320" indent="-274320" eaLnBrk="1" fontAlgn="auto" hangingPunct="1">
              <a:spcBef>
                <a:spcPts val="0"/>
              </a:spcBef>
              <a:spcAft>
                <a:spcPts val="0"/>
              </a:spcAft>
              <a:buFont typeface="Wingdings 2"/>
              <a:buChar char=""/>
              <a:defRPr/>
            </a:pPr>
            <a:r>
              <a:rPr lang="en-US" altLang="zh-CN" sz="1800" dirty="0" smtClean="0"/>
              <a:t>Derek copied the 4 TB of TIFF images into S3. He “started writing code to pull all the parts that make up an article out of S3, generate a PDF from them and store the PDF back in S3. This was easy enough using the JetS3t —Open Source Java toolkit for S3, </a:t>
            </a:r>
            <a:r>
              <a:rPr lang="en-US" altLang="zh-CN" sz="1800" dirty="0" err="1" smtClean="0"/>
              <a:t>iText</a:t>
            </a:r>
            <a:r>
              <a:rPr lang="en-US" altLang="zh-CN" sz="1800" dirty="0" smtClean="0"/>
              <a:t> PDF Library and installing the Java Advanced Image Extension .” </a:t>
            </a:r>
          </a:p>
          <a:p>
            <a:pPr marL="274320" indent="-274320" eaLnBrk="1" fontAlgn="auto" hangingPunct="1">
              <a:spcBef>
                <a:spcPts val="0"/>
              </a:spcBef>
              <a:spcAft>
                <a:spcPts val="0"/>
              </a:spcAft>
              <a:buFont typeface="Wingdings 2"/>
              <a:buChar char=""/>
              <a:defRPr/>
            </a:pPr>
            <a:r>
              <a:rPr lang="en-US" altLang="zh-CN" sz="1800" dirty="0" smtClean="0"/>
              <a:t>After  tweaking his code to work within the </a:t>
            </a:r>
            <a:r>
              <a:rPr lang="en-US" altLang="zh-CN" sz="1800" dirty="0" err="1" smtClean="0"/>
              <a:t>Hadoop</a:t>
            </a:r>
            <a:r>
              <a:rPr lang="en-US" altLang="zh-CN" sz="1800" dirty="0" smtClean="0"/>
              <a:t> framework, Derek deployed it to </a:t>
            </a:r>
            <a:r>
              <a:rPr lang="en-US" altLang="zh-CN" sz="1800" dirty="0" err="1" smtClean="0"/>
              <a:t>Hadoop</a:t>
            </a:r>
            <a:r>
              <a:rPr lang="en-US" altLang="zh-CN" sz="1800" dirty="0" smtClean="0"/>
              <a:t> running on 100 nodes in Amazon’s Elastic Compute Cloud (EC2 ). The job ran for 24 hours and generated another 1.5 TB of data to be stored in S3.</a:t>
            </a:r>
          </a:p>
          <a:p>
            <a:pPr marL="274320" indent="-274320" eaLnBrk="1" fontAlgn="auto" hangingPunct="1">
              <a:spcBef>
                <a:spcPts val="0"/>
              </a:spcBef>
              <a:spcAft>
                <a:spcPts val="0"/>
              </a:spcAft>
              <a:buFont typeface="Wingdings 2"/>
              <a:buChar char=""/>
              <a:defRPr/>
            </a:pPr>
            <a:r>
              <a:rPr lang="en-US" altLang="zh-CN" sz="1800" dirty="0" smtClean="0"/>
              <a:t>At 10 cents per instance per hour, the whole job ended up costing only $240 (100 instances x 24 hours x $0.10) in computation</a:t>
            </a:r>
            <a:endParaRPr lang="en-US" altLang="zh-CN" sz="2000" b="1" dirty="0" smtClean="0">
              <a:solidFill>
                <a:srgbClr val="00B050"/>
              </a:solidFill>
              <a:latin typeface="黑体" pitchFamily="2" charset="-122"/>
              <a:ea typeface="黑体" pitchFamily="2" charset="-122"/>
            </a:endParaRPr>
          </a:p>
          <a:p>
            <a:pPr marL="274320" indent="-274320" eaLnBrk="1" fontAlgn="auto" hangingPunct="1">
              <a:spcBef>
                <a:spcPts val="0"/>
              </a:spcBef>
              <a:spcAft>
                <a:spcPts val="0"/>
              </a:spcAft>
              <a:buFont typeface="Wingdings 2"/>
              <a:buNone/>
              <a:defRPr/>
            </a:pPr>
            <a:endParaRPr lang="en-US" altLang="zh-CN" sz="2000" b="1" dirty="0" smtClean="0">
              <a:solidFill>
                <a:srgbClr val="00B050"/>
              </a:solidFill>
              <a:latin typeface="黑体" pitchFamily="2" charset="-122"/>
              <a:ea typeface="黑体" pitchFamily="2" charset="-122"/>
            </a:endParaRPr>
          </a:p>
        </p:txBody>
      </p:sp>
      <p:sp>
        <p:nvSpPr>
          <p:cNvPr id="23" name="Title 1"/>
          <p:cNvSpPr txBox="1">
            <a:spLocks/>
          </p:cNvSpPr>
          <p:nvPr/>
        </p:nvSpPr>
        <p:spPr>
          <a:xfrm>
            <a:off x="975145" y="265276"/>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mj-lt"/>
                <a:ea typeface="+mj-ea"/>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mj-lt"/>
                <a:ea typeface="+mj-ea"/>
                <a:cs typeface="+mj-cs"/>
              </a:rPr>
              <a:t>可解决哪些算法问题？</a:t>
            </a:r>
            <a:endParaRPr lang="en-US" altLang="zh-CN" sz="2400" b="1" spc="50" dirty="0">
              <a:ln w="11430"/>
              <a:solidFill>
                <a:srgbClr val="FF0000"/>
              </a:solidFill>
              <a:effectLst>
                <a:outerShdw blurRad="76200" dist="50800" dir="5400000" algn="tl" rotWithShape="0">
                  <a:srgbClr val="000000">
                    <a:alpha val="65000"/>
                  </a:srgbClr>
                </a:outerShdw>
              </a:effectLst>
              <a:latin typeface="+mj-lt"/>
              <a:ea typeface="+mj-ea"/>
              <a:cs typeface="+mj-cs"/>
            </a:endParaRPr>
          </a:p>
        </p:txBody>
      </p:sp>
      <p:sp>
        <p:nvSpPr>
          <p:cNvPr id="25603" name="TextBox 4"/>
          <p:cNvSpPr txBox="1">
            <a:spLocks noChangeArrowheads="1"/>
          </p:cNvSpPr>
          <p:nvPr/>
        </p:nvSpPr>
        <p:spPr bwMode="auto">
          <a:xfrm>
            <a:off x="4932363" y="6437313"/>
            <a:ext cx="3981450" cy="215900"/>
          </a:xfrm>
          <a:prstGeom prst="rect">
            <a:avLst/>
          </a:prstGeom>
          <a:noFill/>
          <a:ln w="9525">
            <a:noFill/>
            <a:miter lim="800000"/>
            <a:headEnd/>
            <a:tailEnd/>
          </a:ln>
        </p:spPr>
        <p:txBody>
          <a:bodyPr>
            <a:spAutoFit/>
          </a:bodyPr>
          <a:lstStyle/>
          <a:p>
            <a:r>
              <a:rPr lang="en-US" altLang="zh-CN" sz="800">
                <a:latin typeface="Verdana" pitchFamily="34" charset="0"/>
                <a:ea typeface="黑体" pitchFamily="49" charset="-122"/>
              </a:rPr>
              <a:t>Cite from “Hadoop in Action”</a:t>
            </a:r>
            <a:r>
              <a:rPr lang="zh-CN" altLang="en-US" sz="800">
                <a:latin typeface="Verdana" pitchFamily="34" charset="0"/>
                <a:ea typeface="黑体" pitchFamily="49" charset="-122"/>
              </a:rPr>
              <a:t>，</a:t>
            </a:r>
            <a:r>
              <a:rPr lang="en-US" altLang="zh-CN" sz="800">
                <a:latin typeface="Verdana" pitchFamily="34" charset="0"/>
                <a:ea typeface="黑体" pitchFamily="49" charset="-122"/>
              </a:rPr>
              <a:t>Chuck Lam</a:t>
            </a:r>
            <a:r>
              <a:rPr lang="zh-CN" altLang="en-US" sz="800">
                <a:latin typeface="Verdana" pitchFamily="34" charset="0"/>
                <a:ea typeface="黑体" pitchFamily="49" charset="-122"/>
              </a:rPr>
              <a:t>，</a:t>
            </a:r>
            <a:r>
              <a:rPr lang="en-US" altLang="zh-CN" sz="800">
                <a:latin typeface="Verdana" pitchFamily="34" charset="0"/>
                <a:ea typeface="黑体" pitchFamily="49" charset="-122"/>
              </a:rPr>
              <a:t>2010 </a:t>
            </a:r>
            <a:r>
              <a:rPr lang="zh-CN" altLang="en-US" sz="800">
                <a:latin typeface="Verdana" pitchFamily="34" charset="0"/>
                <a:ea typeface="黑体" pitchFamily="49" charset="-122"/>
              </a:rPr>
              <a:t>，</a:t>
            </a:r>
            <a:r>
              <a:rPr lang="en-US" altLang="zh-CN" sz="800">
                <a:latin typeface="Verdana" pitchFamily="34" charset="0"/>
                <a:ea typeface="黑体" pitchFamily="49" charset="-122"/>
              </a:rPr>
              <a:t>Manning Publications</a:t>
            </a:r>
            <a:endParaRPr lang="zh-CN" altLang="en-US" sz="800">
              <a:latin typeface="Verdan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2_sample">
  <a:themeElements>
    <a:clrScheme name="sample 1">
      <a:dk1>
        <a:srgbClr val="1A3E86"/>
      </a:dk1>
      <a:lt1>
        <a:srgbClr val="C1CFDD"/>
      </a:lt1>
      <a:dk2>
        <a:srgbClr val="000000"/>
      </a:dk2>
      <a:lt2>
        <a:srgbClr val="B2B2B2"/>
      </a:lt2>
      <a:accent1>
        <a:srgbClr val="4AAAC0"/>
      </a:accent1>
      <a:accent2>
        <a:srgbClr val="6600FF"/>
      </a:accent2>
      <a:accent3>
        <a:srgbClr val="DDE4EB"/>
      </a:accent3>
      <a:accent4>
        <a:srgbClr val="143472"/>
      </a:accent4>
      <a:accent5>
        <a:srgbClr val="B1D2DC"/>
      </a:accent5>
      <a:accent6>
        <a:srgbClr val="5C00E7"/>
      </a:accent6>
      <a:hlink>
        <a:srgbClr val="006699"/>
      </a:hlink>
      <a:folHlink>
        <a:srgbClr val="3366CC"/>
      </a:folHlink>
    </a:clrScheme>
    <a:fontScheme name="sample">
      <a:majorFont>
        <a:latin typeface="Arial"/>
        <a:ea typeface="黑体"/>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A3E86"/>
        </a:dk1>
        <a:lt1>
          <a:srgbClr val="C1CFDD"/>
        </a:lt1>
        <a:dk2>
          <a:srgbClr val="000000"/>
        </a:dk2>
        <a:lt2>
          <a:srgbClr val="B2B2B2"/>
        </a:lt2>
        <a:accent1>
          <a:srgbClr val="4AAAC0"/>
        </a:accent1>
        <a:accent2>
          <a:srgbClr val="6600FF"/>
        </a:accent2>
        <a:accent3>
          <a:srgbClr val="DDE4EB"/>
        </a:accent3>
        <a:accent4>
          <a:srgbClr val="143472"/>
        </a:accent4>
        <a:accent5>
          <a:srgbClr val="B1D2DC"/>
        </a:accent5>
        <a:accent6>
          <a:srgbClr val="5C00E7"/>
        </a:accent6>
        <a:hlink>
          <a:srgbClr val="006699"/>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2B166E"/>
        </a:dk1>
        <a:lt1>
          <a:srgbClr val="AADBFC"/>
        </a:lt1>
        <a:dk2>
          <a:srgbClr val="003366"/>
        </a:dk2>
        <a:lt2>
          <a:srgbClr val="B2B2B2"/>
        </a:lt2>
        <a:accent1>
          <a:srgbClr val="19B17B"/>
        </a:accent1>
        <a:accent2>
          <a:srgbClr val="E57B1B"/>
        </a:accent2>
        <a:accent3>
          <a:srgbClr val="D2EAFD"/>
        </a:accent3>
        <a:accent4>
          <a:srgbClr val="23115D"/>
        </a:accent4>
        <a:accent5>
          <a:srgbClr val="ABD5BF"/>
        </a:accent5>
        <a:accent6>
          <a:srgbClr val="CF6F17"/>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27911</TotalTime>
  <Words>5174</Words>
  <Application>Microsoft Office PowerPoint</Application>
  <PresentationFormat>On-screen Show (4:3)</PresentationFormat>
  <Paragraphs>546</Paragraphs>
  <Slides>49</Slides>
  <Notes>6</Notes>
  <HiddenSlides>0</HiddenSlides>
  <MMClips>0</MMClips>
  <ScaleCrop>false</ScaleCrop>
  <HeadingPairs>
    <vt:vector size="8" baseType="variant">
      <vt:variant>
        <vt:lpstr>已用的字体</vt:lpstr>
      </vt:variant>
      <vt:variant>
        <vt:i4>12</vt:i4>
      </vt:variant>
      <vt:variant>
        <vt:lpstr>演示文稿设计模板</vt:lpstr>
      </vt:variant>
      <vt:variant>
        <vt:i4>7</vt:i4>
      </vt:variant>
      <vt:variant>
        <vt:lpstr>嵌入 OLE 服务器</vt:lpstr>
      </vt:variant>
      <vt:variant>
        <vt:i4>1</vt:i4>
      </vt:variant>
      <vt:variant>
        <vt:lpstr>幻灯片标题</vt:lpstr>
      </vt:variant>
      <vt:variant>
        <vt:i4>49</vt:i4>
      </vt:variant>
    </vt:vector>
  </HeadingPairs>
  <TitlesOfParts>
    <vt:vector size="69" baseType="lpstr">
      <vt:lpstr>Arial</vt:lpstr>
      <vt:lpstr>宋体</vt:lpstr>
      <vt:lpstr>Franklin Gothic Book</vt:lpstr>
      <vt:lpstr>幼圆</vt:lpstr>
      <vt:lpstr>Perpetua</vt:lpstr>
      <vt:lpstr>Wingdings 2</vt:lpstr>
      <vt:lpstr>Calibri</vt:lpstr>
      <vt:lpstr>黑体</vt:lpstr>
      <vt:lpstr>Wingdings</vt:lpstr>
      <vt:lpstr>华文行楷</vt:lpstr>
      <vt:lpstr>Verdana</vt:lpstr>
      <vt:lpstr>Times New Roman</vt:lpstr>
      <vt:lpstr>Equity</vt:lpstr>
      <vt:lpstr>2_sample</vt:lpstr>
      <vt:lpstr>Equity</vt:lpstr>
      <vt:lpstr>Equity</vt:lpstr>
      <vt:lpstr>Equity</vt:lpstr>
      <vt:lpstr>Equity</vt:lpstr>
      <vt:lpstr>2_sample</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行列相乘运算 </vt:lpstr>
      <vt:lpstr>矩阵分块运算 </vt:lpstr>
      <vt:lpstr>矩阵分块运算 </vt:lpstr>
      <vt:lpstr>矩阵分块运算 </vt:lpstr>
      <vt:lpstr>矩阵分块运算 </vt:lpstr>
      <vt:lpstr>幻灯片 22</vt:lpstr>
      <vt:lpstr>Phases that we can control</vt:lpstr>
      <vt:lpstr>Phases that we can control</vt:lpstr>
      <vt:lpstr>幻灯片 25</vt:lpstr>
      <vt:lpstr>幻灯片 26</vt:lpstr>
      <vt:lpstr>Partitioner</vt:lpstr>
      <vt:lpstr>TeraSort</vt:lpstr>
      <vt:lpstr>TotalOrderPartitioner  for TeraSort</vt:lpstr>
      <vt:lpstr>TotalOrderPartitioner</vt:lpstr>
      <vt:lpstr>TotalOrderPartitioner</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 并行计算技术简介</dc:title>
  <dc:creator>yihua</dc:creator>
  <cp:lastModifiedBy>ziteng</cp:lastModifiedBy>
  <cp:revision>662</cp:revision>
  <cp:lastPrinted>2015-04-03T04:01:40Z</cp:lastPrinted>
  <dcterms:created xsi:type="dcterms:W3CDTF">2011-01-31T19:55:44Z</dcterms:created>
  <dcterms:modified xsi:type="dcterms:W3CDTF">2016-05-16T07:18:48Z</dcterms:modified>
</cp:coreProperties>
</file>