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59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34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7E14-8A38-4456-8094-23000365C59D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40423-602D-4CA1-9DB0-DF26406646C2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02655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50960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21806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91655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527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5449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44392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3759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74321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4228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87827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5178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B73EE-2B63-4AD6-A149-6D90B13F7E96}" type="datetimeFigureOut">
              <a:rPr lang="fr-LU" smtClean="0"/>
              <a:t>17/01/2016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1C7A-0470-4F1D-B84D-08E6DB7211B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119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39" y="2708920"/>
            <a:ext cx="2952329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1400" dirty="0" err="1" smtClean="0">
                <a:solidFill>
                  <a:schemeClr val="tx1"/>
                </a:solidFill>
              </a:rPr>
              <a:t>Simplify</a:t>
            </a:r>
            <a:r>
              <a:rPr lang="fr-LU" sz="1400" dirty="0" smtClean="0">
                <a:solidFill>
                  <a:schemeClr val="tx1"/>
                </a:solidFill>
              </a:rPr>
              <a:t> expressions to </a:t>
            </a:r>
            <a:r>
              <a:rPr lang="fr-LU" sz="1400" dirty="0" err="1" smtClean="0">
                <a:solidFill>
                  <a:schemeClr val="tx1"/>
                </a:solidFill>
              </a:rPr>
              <a:t>collect</a:t>
            </a:r>
            <a:r>
              <a:rPr lang="fr-LU" sz="1400" dirty="0" smtClean="0">
                <a:solidFill>
                  <a:schemeClr val="tx1"/>
                </a:solidFill>
              </a:rPr>
              <a:t> points. </a:t>
            </a:r>
          </a:p>
          <a:p>
            <a:pPr algn="ctr"/>
            <a:r>
              <a:rPr lang="fr-LU" sz="1400" dirty="0" smtClean="0">
                <a:solidFill>
                  <a:schemeClr val="tx1"/>
                </a:solidFill>
              </a:rPr>
              <a:t>The </a:t>
            </a:r>
            <a:r>
              <a:rPr lang="fr-LU" sz="1400" dirty="0" err="1" smtClean="0">
                <a:solidFill>
                  <a:schemeClr val="tx1"/>
                </a:solidFill>
              </a:rPr>
              <a:t>faster</a:t>
            </a:r>
            <a:r>
              <a:rPr lang="fr-LU" sz="1400" dirty="0" smtClean="0">
                <a:solidFill>
                  <a:schemeClr val="tx1"/>
                </a:solidFill>
              </a:rPr>
              <a:t> </a:t>
            </a:r>
            <a:r>
              <a:rPr lang="fr-LU" sz="1400" dirty="0" err="1" smtClean="0">
                <a:solidFill>
                  <a:schemeClr val="tx1"/>
                </a:solidFill>
              </a:rPr>
              <a:t>you</a:t>
            </a:r>
            <a:r>
              <a:rPr lang="fr-LU" sz="1400" dirty="0" smtClean="0">
                <a:solidFill>
                  <a:schemeClr val="tx1"/>
                </a:solidFill>
              </a:rPr>
              <a:t> are the more </a:t>
            </a:r>
            <a:r>
              <a:rPr lang="fr-LU" sz="1400" dirty="0" err="1" smtClean="0">
                <a:solidFill>
                  <a:schemeClr val="tx1"/>
                </a:solidFill>
              </a:rPr>
              <a:t>you</a:t>
            </a:r>
            <a:r>
              <a:rPr lang="fr-LU" sz="1400" dirty="0" smtClean="0">
                <a:solidFill>
                  <a:schemeClr val="tx1"/>
                </a:solidFill>
              </a:rPr>
              <a:t> </a:t>
            </a:r>
            <a:r>
              <a:rPr lang="fr-LU" sz="1400" dirty="0" err="1" smtClean="0">
                <a:solidFill>
                  <a:schemeClr val="tx1"/>
                </a:solidFill>
              </a:rPr>
              <a:t>get</a:t>
            </a:r>
            <a:r>
              <a:rPr lang="fr-LU" sz="1400" dirty="0" smtClean="0">
                <a:solidFill>
                  <a:schemeClr val="tx1"/>
                </a:solidFill>
              </a:rPr>
              <a:t> points.</a:t>
            </a:r>
          </a:p>
          <a:p>
            <a:pPr algn="ctr"/>
            <a:r>
              <a:rPr lang="fr-LU" sz="1400" dirty="0" smtClean="0">
                <a:solidFill>
                  <a:schemeClr val="tx1"/>
                </a:solidFill>
              </a:rPr>
              <a:t>You </a:t>
            </a:r>
            <a:r>
              <a:rPr lang="fr-LU" sz="1400" dirty="0" err="1" smtClean="0">
                <a:solidFill>
                  <a:schemeClr val="tx1"/>
                </a:solidFill>
              </a:rPr>
              <a:t>need</a:t>
            </a:r>
            <a:r>
              <a:rPr lang="fr-LU" sz="1400" dirty="0" smtClean="0">
                <a:solidFill>
                  <a:schemeClr val="tx1"/>
                </a:solidFill>
              </a:rPr>
              <a:t> to </a:t>
            </a:r>
            <a:r>
              <a:rPr lang="fr-LU" sz="1400" dirty="0" err="1" smtClean="0">
                <a:solidFill>
                  <a:schemeClr val="tx1"/>
                </a:solidFill>
              </a:rPr>
              <a:t>reach</a:t>
            </a:r>
            <a:r>
              <a:rPr lang="fr-LU" sz="1400" dirty="0" smtClean="0">
                <a:solidFill>
                  <a:schemeClr val="tx1"/>
                </a:solidFill>
              </a:rPr>
              <a:t> certain </a:t>
            </a:r>
            <a:r>
              <a:rPr lang="fr-LU" sz="1400" dirty="0" err="1" smtClean="0">
                <a:solidFill>
                  <a:schemeClr val="tx1"/>
                </a:solidFill>
              </a:rPr>
              <a:t>amount</a:t>
            </a:r>
            <a:r>
              <a:rPr lang="fr-LU" sz="1400" dirty="0" smtClean="0">
                <a:solidFill>
                  <a:schemeClr val="tx1"/>
                </a:solidFill>
              </a:rPr>
              <a:t> of total points to </a:t>
            </a:r>
            <a:r>
              <a:rPr lang="fr-LU" sz="1400" dirty="0" err="1" smtClean="0">
                <a:solidFill>
                  <a:schemeClr val="tx1"/>
                </a:solidFill>
              </a:rPr>
              <a:t>reach</a:t>
            </a:r>
            <a:r>
              <a:rPr lang="fr-LU" sz="1400" dirty="0" smtClean="0">
                <a:solidFill>
                  <a:schemeClr val="tx1"/>
                </a:solidFill>
              </a:rPr>
              <a:t> the </a:t>
            </a:r>
            <a:r>
              <a:rPr lang="fr-LU" sz="1400" dirty="0" err="1" smtClean="0">
                <a:solidFill>
                  <a:schemeClr val="tx1"/>
                </a:solidFill>
              </a:rPr>
              <a:t>next</a:t>
            </a:r>
            <a:r>
              <a:rPr lang="fr-LU" sz="1400" dirty="0" smtClean="0">
                <a:solidFill>
                  <a:schemeClr val="tx1"/>
                </a:solidFill>
              </a:rPr>
              <a:t> </a:t>
            </a:r>
            <a:r>
              <a:rPr lang="fr-LU" sz="1400" dirty="0" err="1" smtClean="0">
                <a:solidFill>
                  <a:schemeClr val="tx1"/>
                </a:solidFill>
              </a:rPr>
              <a:t>level</a:t>
            </a:r>
            <a:r>
              <a:rPr lang="fr-LU" sz="1400" dirty="0" smtClean="0">
                <a:solidFill>
                  <a:schemeClr val="tx1"/>
                </a:solidFill>
              </a:rPr>
              <a:t>.</a:t>
            </a:r>
            <a:endParaRPr lang="fr-LU" sz="1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Start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332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fi-FI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fi-FI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35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L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doConstXMonom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781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fi-FI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fi-FI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fi-FI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−35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LU" sz="16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/>
                        </a:rPr>
                        <m:t>−5</m:t>
                      </m:r>
                      <m:r>
                        <a:rPr lang="fi-FI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latin typeface="Cambria Math"/>
                          <a:ea typeface="Cambria Math"/>
                        </a:rPr>
                        <m:t>(−</m:t>
                      </m:r>
                      <m:r>
                        <a:rPr lang="fi-FI" sz="1600" i="1"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fi-FI" sz="1600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fi-FI" sz="16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fi-FI" sz="1600" i="1">
                          <a:latin typeface="Cambria Math"/>
                        </a:rPr>
                        <m:t>=35</m:t>
                      </m:r>
                      <m:r>
                        <a:rPr lang="fi-FI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LU" sz="1600" dirty="0"/>
              </a:p>
              <a:p>
                <a:endParaRPr lang="fr-L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doConstXMonomNeg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99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i-FI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fi-FI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6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=6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LU" sz="1600" dirty="0" smtClean="0">
                  <a:solidFill>
                    <a:schemeClr val="tx1"/>
                  </a:solidFill>
                </a:endParaRPr>
              </a:p>
              <a:p>
                <a:endParaRPr lang="fr-L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doMonomXMonom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416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i-FI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:endParaRPr lang="fi-FI" sz="1600" b="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2+3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fr-LU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doMonomXMonom1</a:t>
            </a:r>
            <a:endParaRPr lang="fi-FI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4154429" y="2988954"/>
            <a:ext cx="353561" cy="382519"/>
          </a:xfrm>
          <a:prstGeom prst="leftBrace">
            <a:avLst>
              <a:gd name="adj1" fmla="val 8333"/>
              <a:gd name="adj2" fmla="val 40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Left Brace 4"/>
          <p:cNvSpPr/>
          <p:nvPr/>
        </p:nvSpPr>
        <p:spPr>
          <a:xfrm rot="5400000">
            <a:off x="4791262" y="2859236"/>
            <a:ext cx="353561" cy="648072"/>
          </a:xfrm>
          <a:prstGeom prst="leftBrace">
            <a:avLst>
              <a:gd name="adj1" fmla="val 8333"/>
              <a:gd name="adj2" fmla="val 86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913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i-FI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fi-FI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6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2+3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=6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fr-LU" sz="1600" dirty="0" smtClean="0">
                  <a:solidFill>
                    <a:schemeClr val="tx1"/>
                  </a:solidFill>
                </a:endParaRPr>
              </a:p>
              <a:p>
                <a:endParaRPr lang="fr-L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doMonomXMonom2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249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i-FI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6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latin typeface="Cambria Math"/>
                        </a:rPr>
                        <m:t>−</m:t>
                      </m:r>
                      <m:r>
                        <a:rPr lang="fi-FI" sz="1600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i-FI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fi-FI" sz="1600" b="0" i="1" smtClean="0">
                          <a:latin typeface="Cambria Math"/>
                          <a:ea typeface="Cambria Math"/>
                        </a:rPr>
                        <m:t>(−</m:t>
                      </m:r>
                      <m:r>
                        <a:rPr lang="fi-FI" sz="1600" i="1">
                          <a:latin typeface="Cambria Math"/>
                          <a:ea typeface="Cambria Math"/>
                        </a:rPr>
                        <m:t>3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fi-FI" sz="16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fi-FI" sz="1600" i="1">
                          <a:latin typeface="Cambria Math"/>
                        </a:rPr>
                        <m:t>=6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fr-LU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doMonomXMonomNeg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5504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LU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=5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LU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Div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520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LU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−10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=−5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LU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i="1">
                              <a:latin typeface="Cambria Math"/>
                            </a:rPr>
                            <m:t>−10</m:t>
                          </m:r>
                          <m:r>
                            <a:rPr lang="fi-FI" sz="1600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fi-FI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i-FI" sz="16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i-FI" sz="1600" i="1">
                          <a:latin typeface="Cambria Math"/>
                        </a:rPr>
                        <m:t>=5</m:t>
                      </m:r>
                      <m:r>
                        <a:rPr lang="fi-FI" sz="16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LU" sz="16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Div1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7930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LU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−10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=−5</m:t>
                      </m:r>
                      <m:f>
                        <m:f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num>
                        <m:den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−5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5−3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=−5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Div2</a:t>
            </a:r>
            <a:endParaRPr lang="fi-FI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44008" y="2996952"/>
            <a:ext cx="36004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6374" y="2980566"/>
            <a:ext cx="36004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88607" y="2979807"/>
            <a:ext cx="36004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LU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−10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r>
                        <a:rPr lang="fi-FI" sz="1600" i="1">
                          <a:latin typeface="Cambria Math"/>
                        </a:rPr>
                        <m:t>5</m:t>
                      </m:r>
                      <m:f>
                        <m:fPr>
                          <m:ctrlPr>
                            <a:rPr lang="fi-FI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i="1">
                              <a:latin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num>
                        <m:den>
                          <m:r>
                            <a:rPr lang="fi-FI" sz="1600" i="1">
                              <a:latin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=−5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latin typeface="Cambria Math"/>
                            </a:rPr>
                            <m:t>3−5</m:t>
                          </m:r>
                        </m:sup>
                      </m:sSup>
                      <m:r>
                        <a:rPr lang="fi-FI" sz="1600" b="0" i="1" smtClean="0">
                          <a:latin typeface="Cambria Math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−5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fi-FI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latin typeface="Cambria Math"/>
                            </a:rPr>
                            <m:t>−5</m:t>
                          </m:r>
                        </m:num>
                        <m:den>
                          <m:sSup>
                            <m:sSupPr>
                              <m:ctrlPr>
                                <a:rPr lang="fi-FI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i-FI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Div3</a:t>
            </a:r>
            <a:endParaRPr lang="fi-FI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97196" y="2869322"/>
            <a:ext cx="36004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79562" y="2852936"/>
            <a:ext cx="36004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41795" y="2852177"/>
            <a:ext cx="36004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1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3024337" cy="12241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+3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i-FI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:endParaRPr lang="fi-FI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=7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L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3024337" cy="12241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doAdding</a:t>
            </a:r>
            <a:endParaRPr lang="fi-FI" dirty="0"/>
          </a:p>
        </p:txBody>
      </p:sp>
      <p:sp>
        <p:nvSpPr>
          <p:cNvPr id="4" name="Left Brace 3"/>
          <p:cNvSpPr/>
          <p:nvPr/>
        </p:nvSpPr>
        <p:spPr>
          <a:xfrm rot="5400000">
            <a:off x="3818201" y="2533092"/>
            <a:ext cx="427472" cy="1368153"/>
          </a:xfrm>
          <a:prstGeom prst="leftBrace">
            <a:avLst>
              <a:gd name="adj1" fmla="val 8333"/>
              <a:gd name="adj2" fmla="val 20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Left Brace 5"/>
          <p:cNvSpPr/>
          <p:nvPr/>
        </p:nvSpPr>
        <p:spPr>
          <a:xfrm rot="5400000">
            <a:off x="5233217" y="2722068"/>
            <a:ext cx="424811" cy="989058"/>
          </a:xfrm>
          <a:prstGeom prst="leftBrace">
            <a:avLst>
              <a:gd name="adj1" fmla="val 8333"/>
              <a:gd name="adj2" fmla="val 941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413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i-FI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powerOfPower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611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fi-FI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=8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powerOfPower1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15538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fi-FI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(−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2)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=−8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i-FI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i-FI" sz="1600" i="1">
                                  <a:latin typeface="Cambria Math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fi-FI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i-FI" sz="16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fi-FI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</a:rPr>
                            <m:t>(−</m:t>
                          </m:r>
                          <m:sSup>
                            <m:sSupPr>
                              <m:ctrlPr>
                                <a:rPr lang="fi-FI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/>
                                </a:rPr>
                                <m:t>2)</m:t>
                              </m:r>
                            </m:e>
                            <m:sup>
                              <m:r>
                                <a:rPr lang="fi-FI" sz="16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fi-FI" sz="16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</a:rPr>
                            <m:t>2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fi-FI" sz="1600" i="1">
                          <a:latin typeface="Cambria Math"/>
                        </a:rPr>
                        <m:t>=</m:t>
                      </m:r>
                      <m:r>
                        <a:rPr lang="fi-FI" sz="1600" b="0" i="1" smtClean="0">
                          <a:latin typeface="Cambria Math"/>
                        </a:rPr>
                        <m:t>16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fi-FI" sz="1600" b="0" i="1" smtClean="0">
                              <a:latin typeface="Cambria Math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powerOfPower2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43701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powerRules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915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∙6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12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powerRules1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59546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∙−6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−3</m:t>
                              </m:r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12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−3</m:t>
                              </m:r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powerRules2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878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</m:e>
                      </m:d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=3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∙2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−3∙4=6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−12</m:t>
                      </m:r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constXBinom</a:t>
            </a:r>
            <a:endParaRPr lang="fi-FI" dirty="0"/>
          </a:p>
        </p:txBody>
      </p:sp>
      <p:sp>
        <p:nvSpPr>
          <p:cNvPr id="3" name="Curved Down Arrow 2"/>
          <p:cNvSpPr/>
          <p:nvPr/>
        </p:nvSpPr>
        <p:spPr>
          <a:xfrm>
            <a:off x="3521229" y="2996952"/>
            <a:ext cx="288032" cy="720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3516288" y="2852936"/>
            <a:ext cx="767680" cy="21602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3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</m:e>
                      </m:d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=3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∙2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−3∙4=6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−12</m:t>
                      </m:r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constXBinom</a:t>
            </a:r>
            <a:endParaRPr lang="fi-FI" dirty="0"/>
          </a:p>
        </p:txBody>
      </p:sp>
      <p:sp>
        <p:nvSpPr>
          <p:cNvPr id="3" name="Curved Down Arrow 2"/>
          <p:cNvSpPr/>
          <p:nvPr/>
        </p:nvSpPr>
        <p:spPr>
          <a:xfrm>
            <a:off x="3521229" y="2996952"/>
            <a:ext cx="288032" cy="720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3516288" y="2852936"/>
            <a:ext cx="767680" cy="21602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64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=3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∙2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−3∙4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=6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−12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constXBinom1</a:t>
            </a:r>
            <a:endParaRPr lang="fi-FI" dirty="0"/>
          </a:p>
        </p:txBody>
      </p:sp>
      <p:sp>
        <p:nvSpPr>
          <p:cNvPr id="3" name="Curved Down Arrow 2"/>
          <p:cNvSpPr/>
          <p:nvPr/>
        </p:nvSpPr>
        <p:spPr>
          <a:xfrm>
            <a:off x="3419872" y="2996952"/>
            <a:ext cx="288032" cy="720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3419872" y="2852936"/>
            <a:ext cx="792088" cy="21602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97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−3</m:t>
                      </m:r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fi-FI" sz="1600" b="0" i="1" smtClean="0">
                        <a:latin typeface="Cambria Math"/>
                      </a:rPr>
                      <m:t>          </m:t>
                    </m:r>
                    <m:r>
                      <a:rPr lang="fi-FI" sz="1600" i="1">
                        <a:latin typeface="Cambria Math"/>
                      </a:rPr>
                      <m:t>=−3</m:t>
                    </m:r>
                    <m:r>
                      <a:rPr lang="fi-FI" sz="1600" i="1">
                        <a:latin typeface="Cambria Math"/>
                        <a:ea typeface="Cambria Math"/>
                      </a:rPr>
                      <m:t>∙2</m:t>
                    </m:r>
                    <m:r>
                      <a:rPr lang="fi-FI" sz="16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fi-FI" sz="1600" i="1">
                        <a:latin typeface="Cambria Math"/>
                        <a:ea typeface="Cambria Math"/>
                      </a:rPr>
                      <m:t>−(−3)∙4</m:t>
                    </m:r>
                    <m:r>
                      <a:rPr lang="fi-FI" sz="1600" i="1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fi-FI" sz="1600" b="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  </a:t>
                </a:r>
              </a:p>
              <a:p>
                <a:pPr/>
                <a:r>
                  <a:rPr lang="fi-FI" sz="1600" b="0" dirty="0" smtClean="0">
                    <a:solidFill>
                      <a:schemeClr val="tx1"/>
                    </a:solidFill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fi-FI" sz="1600" b="0" i="1" u="sng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=−6</m:t>
                    </m:r>
                    <m:r>
                      <a:rPr lang="fi-FI" sz="1600" b="0" i="1" u="sng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fi-FI" sz="1600" b="0" i="1" u="sng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+12</m:t>
                    </m:r>
                    <m:r>
                      <a:rPr lang="fi-FI" sz="1600" b="0" i="1" u="sng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fi-FI" sz="1600" b="0" u="sng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constXBinom2</a:t>
            </a:r>
            <a:endParaRPr lang="fi-FI" dirty="0"/>
          </a:p>
        </p:txBody>
      </p:sp>
      <p:sp>
        <p:nvSpPr>
          <p:cNvPr id="3" name="Curved Down Arrow 2"/>
          <p:cNvSpPr/>
          <p:nvPr/>
        </p:nvSpPr>
        <p:spPr>
          <a:xfrm>
            <a:off x="3995936" y="2911996"/>
            <a:ext cx="288032" cy="720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3995936" y="2757314"/>
            <a:ext cx="767680" cy="21602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LU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−5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=−3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L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doSub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2197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3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fi-FI" sz="1600" b="0" i="1" smtClean="0">
                        <a:latin typeface="Cambria Math"/>
                      </a:rPr>
                      <m:t>          </m:t>
                    </m:r>
                    <m:r>
                      <a:rPr lang="fi-FI" sz="1600" i="1">
                        <a:latin typeface="Cambria Math"/>
                      </a:rPr>
                      <m:t>=3</m:t>
                    </m:r>
                    <m:r>
                      <a:rPr lang="fi-FI" sz="1600" b="0" i="1" smtClean="0">
                        <a:latin typeface="Cambria Math"/>
                      </a:rPr>
                      <m:t>𝑦</m:t>
                    </m:r>
                    <m:r>
                      <a:rPr lang="fi-FI" sz="1600" i="1">
                        <a:latin typeface="Cambria Math"/>
                        <a:ea typeface="Cambria Math"/>
                      </a:rPr>
                      <m:t>∙2</m:t>
                    </m:r>
                    <m:sSup>
                      <m:sSupPr>
                        <m:ctrlPr>
                          <a:rPr lang="fi-FI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i-FI" sz="16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i-FI" sz="16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fi-FI" sz="1600" i="1">
                        <a:latin typeface="Cambria Math"/>
                        <a:ea typeface="Cambria Math"/>
                      </a:rPr>
                      <m:t>−3</m:t>
                    </m:r>
                    <m:r>
                      <a:rPr lang="fi-FI" sz="16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i-FI" sz="1600" i="1">
                        <a:latin typeface="Cambria Math"/>
                        <a:ea typeface="Cambria Math"/>
                      </a:rPr>
                      <m:t>∙4</m:t>
                    </m:r>
                  </m:oMath>
                </a14:m>
                <a:r>
                  <a:rPr lang="fi-FI" sz="1600" b="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  </a:t>
                </a:r>
              </a:p>
              <a:p>
                <a:pPr/>
                <a:r>
                  <a:rPr lang="fi-FI" sz="1600" b="0" dirty="0" smtClean="0">
                    <a:solidFill>
                      <a:schemeClr val="tx1"/>
                    </a:solidFill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fi-FI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=6</m:t>
                    </m:r>
                    <m:sSup>
                      <m:sSupPr>
                        <m:ctrlPr>
                          <a:rPr lang="fi-FI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i-FI" sz="16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i-FI" sz="16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fi-FI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−12</m:t>
                    </m:r>
                    <m:r>
                      <a:rPr lang="fi-FI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monomXBinom</a:t>
            </a:r>
            <a:endParaRPr lang="fi-FI" dirty="0"/>
          </a:p>
        </p:txBody>
      </p:sp>
      <p:sp>
        <p:nvSpPr>
          <p:cNvPr id="3" name="Curved Down Arrow 2"/>
          <p:cNvSpPr/>
          <p:nvPr/>
        </p:nvSpPr>
        <p:spPr>
          <a:xfrm>
            <a:off x="3995936" y="2911996"/>
            <a:ext cx="288032" cy="720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3995936" y="2757314"/>
            <a:ext cx="767680" cy="21602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07904" y="369459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0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3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fi-FI" sz="1600" b="0" i="1" smtClean="0">
                        <a:latin typeface="Cambria Math"/>
                      </a:rPr>
                      <m:t>          </m:t>
                    </m:r>
                    <m:r>
                      <a:rPr lang="fi-FI" sz="1600" i="1">
                        <a:latin typeface="Cambria Math"/>
                      </a:rPr>
                      <m:t>=3</m:t>
                    </m:r>
                    <m:r>
                      <a:rPr lang="fi-FI" sz="1600" b="0" i="1" smtClean="0">
                        <a:latin typeface="Cambria Math"/>
                      </a:rPr>
                      <m:t>𝑦</m:t>
                    </m:r>
                    <m:r>
                      <a:rPr lang="fi-FI" sz="1600" i="1">
                        <a:latin typeface="Cambria Math"/>
                        <a:ea typeface="Cambria Math"/>
                      </a:rPr>
                      <m:t>∙2</m:t>
                    </m:r>
                    <m:sSup>
                      <m:sSupPr>
                        <m:ctrlPr>
                          <a:rPr lang="fi-FI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i-FI" sz="16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i-FI" sz="16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fi-FI" sz="1600" i="1">
                        <a:latin typeface="Cambria Math"/>
                        <a:ea typeface="Cambria Math"/>
                      </a:rPr>
                      <m:t>−3</m:t>
                    </m:r>
                    <m:r>
                      <a:rPr lang="fi-FI" sz="16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i-FI" sz="1600" i="1">
                        <a:latin typeface="Cambria Math"/>
                        <a:ea typeface="Cambria Math"/>
                      </a:rPr>
                      <m:t>∙4</m:t>
                    </m:r>
                  </m:oMath>
                </a14:m>
                <a:r>
                  <a:rPr lang="fi-FI" sz="1600" b="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  </a:t>
                </a:r>
              </a:p>
              <a:p>
                <a:pPr/>
                <a:r>
                  <a:rPr lang="fi-FI" sz="1600" b="0" dirty="0" smtClean="0">
                    <a:solidFill>
                      <a:schemeClr val="tx1"/>
                    </a:solidFill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fi-FI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=6</m:t>
                    </m:r>
                    <m:sSup>
                      <m:sSupPr>
                        <m:ctrlPr>
                          <a:rPr lang="fi-FI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i-FI" sz="16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i-FI" sz="16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fi-FI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−12</m:t>
                    </m:r>
                    <m:r>
                      <a:rPr lang="fi-FI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fi-FI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monomXBinom1</a:t>
            </a:r>
            <a:endParaRPr lang="fi-FI" dirty="0"/>
          </a:p>
        </p:txBody>
      </p:sp>
      <p:sp>
        <p:nvSpPr>
          <p:cNvPr id="3" name="Curved Down Arrow 2"/>
          <p:cNvSpPr/>
          <p:nvPr/>
        </p:nvSpPr>
        <p:spPr>
          <a:xfrm>
            <a:off x="3995936" y="2911996"/>
            <a:ext cx="288032" cy="720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3995936" y="2757314"/>
            <a:ext cx="767680" cy="21602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07904" y="369459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75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3+4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fi-FI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fi-FI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i-FI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multiMonoms</a:t>
            </a:r>
            <a:endParaRPr lang="fi-FI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49774" y="3427095"/>
            <a:ext cx="242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2510" y="3427095"/>
            <a:ext cx="259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71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∙3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fi-FI" sz="1600" i="1">
                          <a:latin typeface="Cambria Math"/>
                          <a:ea typeface="Cambria Math"/>
                        </a:rPr>
                        <m:t>∙5</m:t>
                      </m:r>
                      <m:sSup>
                        <m:sSupPr>
                          <m:ctrlPr>
                            <a:rPr lang="fi-FI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2∙3∙5∙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3+4</m:t>
                          </m:r>
                        </m:sup>
                      </m:sSup>
                      <m:sSup>
                        <m:sSupPr>
                          <m:ctrlPr>
                            <a:rPr lang="fi-FI" sz="16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i-FI" sz="16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latin typeface="Cambria Math"/>
                              <a:ea typeface="Cambria Math"/>
                            </a:rPr>
                            <m:t>=30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fi-FI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multiMonoms1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6336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∙3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−5</m:t>
                          </m:r>
                          <m:sSup>
                            <m:sSupPr>
                              <m:ctrlP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i-FI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sSup>
                        <m:sSupPr>
                          <m:ctrlP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2∙3∙(−5)∙</m:t>
                          </m:r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3+4</m:t>
                          </m:r>
                        </m:sup>
                      </m:sSup>
                      <m:sSup>
                        <m:sSupPr>
                          <m:ctrlPr>
                            <a:rPr lang="fi-FI" sz="16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i-FI" sz="16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i-FI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b="0" i="1" smtClean="0">
                              <a:latin typeface="Cambria Math"/>
                              <a:ea typeface="Cambria Math"/>
                            </a:rPr>
                            <m:t>=30</m:t>
                          </m:r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fi-FI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fi-FI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i-FI" sz="1600" b="0" i="1" dirty="0" smtClean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8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multiMonoms2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54664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39" y="2708920"/>
            <a:ext cx="2952329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dirty="0" err="1" smtClean="0">
                <a:solidFill>
                  <a:schemeClr val="tx1"/>
                </a:solidFill>
              </a:rPr>
              <a:t>Sorry</a:t>
            </a:r>
            <a:r>
              <a:rPr lang="fr-LU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fr-LU" dirty="0" smtClean="0">
                <a:solidFill>
                  <a:schemeClr val="tx1"/>
                </a:solidFill>
              </a:rPr>
              <a:t>There </a:t>
            </a:r>
            <a:r>
              <a:rPr lang="fr-LU" dirty="0" err="1" smtClean="0">
                <a:solidFill>
                  <a:schemeClr val="tx1"/>
                </a:solidFill>
              </a:rPr>
              <a:t>is</a:t>
            </a:r>
            <a:r>
              <a:rPr lang="fr-LU" dirty="0" smtClean="0">
                <a:solidFill>
                  <a:schemeClr val="tx1"/>
                </a:solidFill>
              </a:rPr>
              <a:t> no help for </a:t>
            </a:r>
            <a:r>
              <a:rPr lang="fr-LU" dirty="0" err="1" smtClean="0">
                <a:solidFill>
                  <a:schemeClr val="tx1"/>
                </a:solidFill>
              </a:rPr>
              <a:t>this</a:t>
            </a:r>
            <a:r>
              <a:rPr lang="fr-LU" dirty="0" smtClean="0">
                <a:solidFill>
                  <a:schemeClr val="tx1"/>
                </a:solidFill>
              </a:rPr>
              <a:t> </a:t>
            </a:r>
            <a:r>
              <a:rPr lang="fr-LU" dirty="0" err="1" smtClean="0">
                <a:solidFill>
                  <a:schemeClr val="tx1"/>
                </a:solidFill>
              </a:rPr>
              <a:t>level</a:t>
            </a:r>
            <a:r>
              <a:rPr lang="fr-LU" dirty="0" smtClean="0">
                <a:solidFill>
                  <a:schemeClr val="tx1"/>
                </a:solidFill>
              </a:rPr>
              <a:t> </a:t>
            </a:r>
            <a:r>
              <a:rPr lang="fr-LU" dirty="0" err="1" smtClean="0">
                <a:solidFill>
                  <a:schemeClr val="tx1"/>
                </a:solidFill>
              </a:rPr>
              <a:t>yet</a:t>
            </a:r>
            <a:r>
              <a:rPr lang="fr-LU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 help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318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+3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=7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LU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LU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−5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=−3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L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doClause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9043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+3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LU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+(−3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L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doClause1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0698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+3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+5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12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L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doClause2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8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)+5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L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doClause3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7784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+5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9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L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doClause4</a:t>
            </a:r>
            <a:endParaRPr lang="fi-FI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47864" y="342900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27984" y="3427095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2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+5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fi-FI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9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r>
                        <a:rPr lang="fi-FI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L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708920"/>
                <a:ext cx="2952329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doClause5</a:t>
            </a:r>
            <a:endParaRPr lang="fi-FI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74246" y="343040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1960" y="343040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07904" y="3430402"/>
            <a:ext cx="43204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07904" y="3501008"/>
            <a:ext cx="43204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44008" y="3430402"/>
            <a:ext cx="28803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44008" y="3493388"/>
            <a:ext cx="28803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1012</Words>
  <Application>Microsoft Office PowerPoint</Application>
  <PresentationFormat>On-screen Show (4:3)</PresentationFormat>
  <Paragraphs>96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Start</vt:lpstr>
      <vt:lpstr>doAdding</vt:lpstr>
      <vt:lpstr>doSub</vt:lpstr>
      <vt:lpstr>doClause</vt:lpstr>
      <vt:lpstr>doClause1</vt:lpstr>
      <vt:lpstr>doClause2</vt:lpstr>
      <vt:lpstr>doClause3</vt:lpstr>
      <vt:lpstr>doClause4</vt:lpstr>
      <vt:lpstr>doClause5</vt:lpstr>
      <vt:lpstr>doConstXMonom</vt:lpstr>
      <vt:lpstr>doConstXMonomNeg</vt:lpstr>
      <vt:lpstr>doMonomXMonom</vt:lpstr>
      <vt:lpstr>doMonomXMonom1</vt:lpstr>
      <vt:lpstr>doMonomXMonom2</vt:lpstr>
      <vt:lpstr>doMonomXMonomNeg</vt:lpstr>
      <vt:lpstr>Div</vt:lpstr>
      <vt:lpstr>Div1</vt:lpstr>
      <vt:lpstr>Div2</vt:lpstr>
      <vt:lpstr>Div3</vt:lpstr>
      <vt:lpstr>powerOfPower</vt:lpstr>
      <vt:lpstr>powerOfPower1</vt:lpstr>
      <vt:lpstr>powerOfPower2</vt:lpstr>
      <vt:lpstr>powerRules</vt:lpstr>
      <vt:lpstr>powerRules1</vt:lpstr>
      <vt:lpstr>powerRules2</vt:lpstr>
      <vt:lpstr>constXBinom</vt:lpstr>
      <vt:lpstr>constXBinom</vt:lpstr>
      <vt:lpstr>constXBinom1</vt:lpstr>
      <vt:lpstr>constXBinom2</vt:lpstr>
      <vt:lpstr>monomXBinom</vt:lpstr>
      <vt:lpstr>monomXBinom1</vt:lpstr>
      <vt:lpstr>multiMonoms</vt:lpstr>
      <vt:lpstr>multiMonoms1</vt:lpstr>
      <vt:lpstr>multiMonoms2</vt:lpstr>
      <vt:lpstr>No help</vt:lpstr>
    </vt:vector>
  </TitlesOfParts>
  <Company>Euroschool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Teemu Hinkula</cp:lastModifiedBy>
  <cp:revision>25</cp:revision>
  <dcterms:created xsi:type="dcterms:W3CDTF">2016-01-14T15:27:18Z</dcterms:created>
  <dcterms:modified xsi:type="dcterms:W3CDTF">2016-01-17T22:47:57Z</dcterms:modified>
</cp:coreProperties>
</file>