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32" r:id="rId2"/>
    <p:sldId id="313" r:id="rId3"/>
    <p:sldId id="343" r:id="rId4"/>
    <p:sldId id="298" r:id="rId5"/>
    <p:sldId id="299" r:id="rId6"/>
    <p:sldId id="312" r:id="rId7"/>
    <p:sldId id="300" r:id="rId8"/>
    <p:sldId id="260" r:id="rId9"/>
    <p:sldId id="261" r:id="rId10"/>
    <p:sldId id="259" r:id="rId11"/>
    <p:sldId id="314" r:id="rId12"/>
    <p:sldId id="292" r:id="rId13"/>
    <p:sldId id="283" r:id="rId14"/>
    <p:sldId id="315" r:id="rId15"/>
    <p:sldId id="317" r:id="rId16"/>
    <p:sldId id="318" r:id="rId17"/>
    <p:sldId id="319" r:id="rId18"/>
    <p:sldId id="320" r:id="rId19"/>
    <p:sldId id="328" r:id="rId20"/>
    <p:sldId id="290" r:id="rId21"/>
    <p:sldId id="304" r:id="rId22"/>
    <p:sldId id="306" r:id="rId23"/>
    <p:sldId id="310" r:id="rId24"/>
    <p:sldId id="311" r:id="rId25"/>
    <p:sldId id="342" r:id="rId26"/>
    <p:sldId id="307" r:id="rId27"/>
    <p:sldId id="309" r:id="rId28"/>
    <p:sldId id="285" r:id="rId29"/>
    <p:sldId id="281" r:id="rId30"/>
    <p:sldId id="344" r:id="rId31"/>
    <p:sldId id="345" r:id="rId32"/>
    <p:sldId id="286" r:id="rId33"/>
    <p:sldId id="28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345"/>
    <a:srgbClr val="996600"/>
    <a:srgbClr val="008000"/>
    <a:srgbClr val="4FA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3971" autoAdjust="0"/>
  </p:normalViewPr>
  <p:slideViewPr>
    <p:cSldViewPr snapToGrid="0">
      <p:cViewPr varScale="1">
        <p:scale>
          <a:sx n="65" d="100"/>
          <a:sy n="65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6B6DD-7A78-47F1-8F8F-68A0DBB5C36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7D75F-5E9B-4F8C-84C8-67DC06AFD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客戶基金投組最新狀態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如：現值、本金、投資歷程績效、目標達成率等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客戶申購及贖回歷程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如：扣款時間、扣款成功</a:t>
            </a:r>
            <a:r>
              <a:rPr lang="en-US" altLang="zh-TW" dirty="0" smtClean="0"/>
              <a:t>/</a:t>
            </a:r>
            <a:r>
              <a:rPr lang="zh-TW" altLang="en-US" dirty="0" smtClean="0"/>
              <a:t>失敗等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客戶再平衡歷程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如：再平衡原因、客戶收到再平衡通知時間等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客戶管理費查詢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如：管理費費用、管理費扣款紀錄等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投組相關最新市場訊息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中美貿易達成共識促成三大指數上漲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推薦客戶投組商品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分析客戶資產缺口，提供對應商品選擇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客戶預約下單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 </a:t>
            </a:r>
            <a:r>
              <a:rPr lang="zh-TW" altLang="en-US" dirty="0" smtClean="0"/>
              <a:t>推薦介紹客戶投組並預約下單，客戶可自行登入再確認申購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客戶樣貌分析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分析經管客戶中，適合申購智能投資客戶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9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57227"/>
          </a:xfrm>
          <a:prstGeom prst="rect">
            <a:avLst/>
          </a:prstGeom>
        </p:spPr>
      </p:pic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4979920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1219170"/>
            <a:r>
              <a:rPr lang="en-US" altLang="zh-TW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Sample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defTabSz="1219170"/>
            <a:fld id="{ADAF07C5-463E-4746-8662-F9EAE6427DB3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‹#›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1100704" y="3465579"/>
            <a:ext cx="7299553" cy="178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667"/>
            </a:lvl1pPr>
            <a:lvl2pPr marL="609585" indent="0">
              <a:lnSpc>
                <a:spcPct val="100000"/>
              </a:lnSpc>
              <a:buFontTx/>
              <a:buNone/>
              <a:defRPr sz="2400"/>
            </a:lvl2pPr>
            <a:lvl3pPr marL="1219170" indent="0">
              <a:lnSpc>
                <a:spcPct val="100000"/>
              </a:lnSpc>
              <a:buFontTx/>
              <a:buNone/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404824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" y="6377851"/>
            <a:ext cx="11664617" cy="30482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527384" y="1220756"/>
            <a:ext cx="11055017" cy="4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4979920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53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ROBO</a:t>
            </a:r>
            <a:r>
              <a:rPr lang="zh-TW" altLang="en-US" dirty="0" smtClean="0"/>
              <a:t>查詢</a:t>
            </a:r>
            <a:r>
              <a:rPr lang="zh-TW" altLang="en-US" dirty="0"/>
              <a:t>介面</a:t>
            </a:r>
            <a:r>
              <a:rPr lang="zh-TW" altLang="en-US" dirty="0" smtClean="0"/>
              <a:t>－</a:t>
            </a:r>
            <a:r>
              <a:rPr lang="en-US" altLang="zh-TW" dirty="0" smtClean="0"/>
              <a:t>WMS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【Q2</a:t>
            </a:r>
            <a:r>
              <a:rPr lang="zh-TW" altLang="en-US" sz="4000" dirty="0"/>
              <a:t>需求</a:t>
            </a:r>
            <a:r>
              <a:rPr lang="en-US" altLang="zh-TW" sz="4000" dirty="0"/>
              <a:t>】</a:t>
            </a:r>
            <a:r>
              <a:rPr lang="zh-TW" altLang="en-US" sz="4000" dirty="0" smtClean="0"/>
              <a:t>投</a:t>
            </a:r>
            <a:r>
              <a:rPr lang="zh-TW" altLang="en-US" sz="4000" dirty="0"/>
              <a:t>組最新狀態優化</a:t>
            </a:r>
            <a:r>
              <a:rPr lang="en-US" altLang="zh-TW" sz="4000" dirty="0"/>
              <a:t>phase2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557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0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6213" lvl="0" indent="-176213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zh-TW" altLang="en-US" sz="1100" dirty="0" smtClean="0"/>
                <a:t>新增「投資總現直」、「投資總本金」及「顯示歷史現值圖」按鈕</a:t>
              </a:r>
              <a:endParaRPr lang="en-US" altLang="zh-TW" sz="1100" dirty="0"/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855"/>
            <a:ext cx="10504458" cy="57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04261" y="1592439"/>
            <a:ext cx="9973461" cy="526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49136"/>
              </p:ext>
            </p:extLst>
          </p:nvPr>
        </p:nvGraphicFramePr>
        <p:xfrm>
          <a:off x="518664" y="2534592"/>
          <a:ext cx="9674692" cy="424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4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919194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075072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575526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802839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239156">
                  <a:extLst>
                    <a:ext uri="{9D8B030D-6E8A-4147-A177-3AD203B41FA5}">
                      <a16:colId xmlns:a16="http://schemas.microsoft.com/office/drawing/2014/main" val="2381742154"/>
                    </a:ext>
                  </a:extLst>
                </a:gridCol>
                <a:gridCol w="1912970">
                  <a:extLst>
                    <a:ext uri="{9D8B030D-6E8A-4147-A177-3AD203B41FA5}">
                      <a16:colId xmlns:a16="http://schemas.microsoft.com/office/drawing/2014/main" val="92182079"/>
                    </a:ext>
                  </a:extLst>
                </a:gridCol>
                <a:gridCol w="981247">
                  <a:extLst>
                    <a:ext uri="{9D8B030D-6E8A-4147-A177-3AD203B41FA5}">
                      <a16:colId xmlns:a16="http://schemas.microsoft.com/office/drawing/2014/main" val="1037952951"/>
                    </a:ext>
                  </a:extLst>
                </a:gridCol>
                <a:gridCol w="852364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307445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建立日期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投組名稱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投組編號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投組類型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投資方式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投資標的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投組狀態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－</a:t>
                      </a: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2018/10/10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希望不要賠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Travel.1D6166DC46F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需再平衡</a:t>
                      </a:r>
                      <a:endParaRPr lang="zh-TW" altLang="en-US" sz="105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9664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0990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98077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6295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87389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13198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71634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35433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全球</a:t>
                      </a:r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fund</a:t>
                      </a: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手中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2P4l2g1aMurEf2Pc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專家策略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處理中</a:t>
                      </a:r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亞洲佈局通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2P4l2g1aMurEf2Pc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投資中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趨勢獨角獸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2P4l2g1aMurEf2Pc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投資中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月領雙薪流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2P4l2g1aMurEf2Pc</a:t>
                      </a:r>
                      <a:endParaRPr lang="zh-TW" altLang="en-US" sz="10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單筆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投組失效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9322711" y="2893593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投組最新狀態優</a:t>
            </a:r>
            <a:r>
              <a:rPr lang="zh-TW" altLang="en-US" sz="2400" dirty="0" smtClean="0"/>
              <a:t>化</a:t>
            </a:r>
            <a:r>
              <a:rPr lang="en-US" altLang="zh-TW" sz="2400" dirty="0" smtClean="0"/>
              <a:t>phase2</a:t>
            </a:r>
            <a:r>
              <a:rPr lang="zh-TW" altLang="en-US" sz="2400" dirty="0" smtClean="0"/>
              <a:t>：新增投資總現值、總本金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04261" y="2122158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</a:t>
            </a:r>
          </a:p>
        </p:txBody>
      </p:sp>
      <p:sp>
        <p:nvSpPr>
          <p:cNvPr id="8" name="矩形 7"/>
          <p:cNvSpPr/>
          <p:nvPr/>
        </p:nvSpPr>
        <p:spPr>
          <a:xfrm>
            <a:off x="1065992" y="2156131"/>
            <a:ext cx="1816833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41301" y="2117773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投組狀態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0623" y="2156131"/>
            <a:ext cx="786840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4562" y="2117773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投組名稱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16421" y="2157508"/>
            <a:ext cx="16837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00130" y="2157508"/>
            <a:ext cx="2108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72" y="2207557"/>
            <a:ext cx="109921" cy="10992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322711" y="5603446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37" name="矩形 36"/>
          <p:cNvSpPr/>
          <p:nvPr/>
        </p:nvSpPr>
        <p:spPr>
          <a:xfrm>
            <a:off x="9322711" y="5894366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38" name="矩形 37"/>
          <p:cNvSpPr/>
          <p:nvPr/>
        </p:nvSpPr>
        <p:spPr>
          <a:xfrm>
            <a:off x="9322711" y="6211073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  <a:endParaRPr lang="zh-TW" altLang="en-US" sz="933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22711" y="6526643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  <a:endParaRPr lang="zh-TW" altLang="en-US" sz="933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296298" y="3593086"/>
            <a:ext cx="3631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施羅德環球</a:t>
            </a:r>
            <a:r>
              <a:rPr lang="en-US" altLang="zh-TW" sz="1067" dirty="0">
                <a:solidFill>
                  <a:schemeClr val="bg1"/>
                </a:solidFill>
              </a:rPr>
              <a:t>-</a:t>
            </a:r>
            <a:r>
              <a:rPr lang="zh-TW" altLang="zh-TW" sz="1067" dirty="0">
                <a:solidFill>
                  <a:schemeClr val="bg1"/>
                </a:solidFill>
              </a:rPr>
              <a:t>歐元企業債券</a:t>
            </a:r>
            <a:r>
              <a:rPr lang="en-US" altLang="zh-TW" sz="1067" dirty="0">
                <a:solidFill>
                  <a:schemeClr val="bg1"/>
                </a:solidFill>
              </a:rPr>
              <a:t>(</a:t>
            </a:r>
            <a:r>
              <a:rPr lang="zh-TW" altLang="zh-TW" sz="1067" dirty="0">
                <a:solidFill>
                  <a:schemeClr val="bg1"/>
                </a:solidFill>
              </a:rPr>
              <a:t>美元避險</a:t>
            </a:r>
            <a:r>
              <a:rPr lang="en-US" altLang="zh-TW" sz="1067" dirty="0">
                <a:solidFill>
                  <a:schemeClr val="bg1"/>
                </a:solidFill>
              </a:rPr>
              <a:t>)A-</a:t>
            </a:r>
            <a:r>
              <a:rPr lang="zh-TW" altLang="zh-TW" sz="1067" dirty="0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MFS</a:t>
            </a:r>
            <a:r>
              <a:rPr lang="zh-TW" altLang="zh-TW" sz="1067" dirty="0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 dirty="0">
                <a:solidFill>
                  <a:schemeClr val="bg1"/>
                </a:solidFill>
              </a:rPr>
              <a:t>A1(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  <a:r>
              <a:rPr lang="en-US" altLang="zh-TW" sz="1067" dirty="0">
                <a:solidFill>
                  <a:schemeClr val="bg1"/>
                </a:solidFill>
              </a:rPr>
              <a:t>)</a:t>
            </a:r>
            <a:endParaRPr lang="zh-TW" altLang="zh-TW" sz="1067" dirty="0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聯博美國成長基金</a:t>
            </a:r>
            <a:r>
              <a:rPr lang="en-US" altLang="zh-TW" sz="1067" dirty="0">
                <a:solidFill>
                  <a:schemeClr val="bg1"/>
                </a:solidFill>
              </a:rPr>
              <a:t>-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MFS</a:t>
            </a:r>
            <a:r>
              <a:rPr lang="zh-TW" altLang="zh-TW" sz="1067" dirty="0">
                <a:solidFill>
                  <a:schemeClr val="bg1"/>
                </a:solidFill>
              </a:rPr>
              <a:t>全盛歐洲研究基金</a:t>
            </a:r>
            <a:r>
              <a:rPr lang="en-US" altLang="zh-TW" sz="1067" dirty="0">
                <a:solidFill>
                  <a:schemeClr val="bg1"/>
                </a:solidFill>
              </a:rPr>
              <a:t>A1-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瑞銀</a:t>
            </a:r>
            <a:r>
              <a:rPr lang="en-US" altLang="zh-TW" sz="1067" dirty="0">
                <a:solidFill>
                  <a:schemeClr val="bg1"/>
                </a:solidFill>
              </a:rPr>
              <a:t>(</a:t>
            </a:r>
            <a:r>
              <a:rPr lang="zh-TW" altLang="zh-TW" sz="1067" dirty="0">
                <a:solidFill>
                  <a:schemeClr val="bg1"/>
                </a:solidFill>
              </a:rPr>
              <a:t>盧森堡</a:t>
            </a:r>
            <a:r>
              <a:rPr lang="en-US" altLang="zh-TW" sz="1067" dirty="0">
                <a:solidFill>
                  <a:schemeClr val="bg1"/>
                </a:solidFill>
              </a:rPr>
              <a:t>)</a:t>
            </a:r>
            <a:r>
              <a:rPr lang="zh-TW" altLang="zh-TW" sz="1067" dirty="0">
                <a:solidFill>
                  <a:schemeClr val="bg1"/>
                </a:solidFill>
              </a:rPr>
              <a:t>美元高收益債券基金</a:t>
            </a:r>
            <a:r>
              <a:rPr lang="en-US" altLang="zh-TW" sz="1067" dirty="0">
                <a:solidFill>
                  <a:schemeClr val="bg1"/>
                </a:solidFill>
              </a:rPr>
              <a:t>(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  <a:r>
              <a:rPr lang="en-US" altLang="zh-TW" sz="1067" dirty="0">
                <a:solidFill>
                  <a:schemeClr val="bg1"/>
                </a:solidFill>
              </a:rPr>
              <a:t>)(</a:t>
            </a:r>
            <a:r>
              <a:rPr lang="zh-TW" altLang="zh-TW" sz="1067" dirty="0">
                <a:solidFill>
                  <a:schemeClr val="bg1"/>
                </a:solidFill>
              </a:rPr>
              <a:t>不配息</a:t>
            </a:r>
            <a:r>
              <a:rPr lang="en-US" altLang="zh-TW" sz="1067" dirty="0">
                <a:solidFill>
                  <a:schemeClr val="bg1"/>
                </a:solidFill>
              </a:rPr>
              <a:t>)</a:t>
            </a:r>
            <a:endParaRPr lang="zh-TW" altLang="zh-TW" sz="1067" dirty="0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施羅德環球</a:t>
            </a:r>
            <a:r>
              <a:rPr lang="en-US" altLang="zh-TW" sz="1067" dirty="0">
                <a:solidFill>
                  <a:schemeClr val="bg1"/>
                </a:solidFill>
              </a:rPr>
              <a:t>-</a:t>
            </a:r>
            <a:r>
              <a:rPr lang="zh-TW" altLang="zh-TW" sz="1067" dirty="0">
                <a:solidFill>
                  <a:schemeClr val="bg1"/>
                </a:solidFill>
              </a:rPr>
              <a:t>歐元企業債券</a:t>
            </a:r>
            <a:r>
              <a:rPr lang="en-US" altLang="zh-TW" sz="1067" dirty="0">
                <a:solidFill>
                  <a:schemeClr val="bg1"/>
                </a:solidFill>
              </a:rPr>
              <a:t>(</a:t>
            </a:r>
            <a:r>
              <a:rPr lang="zh-TW" altLang="zh-TW" sz="1067" dirty="0">
                <a:solidFill>
                  <a:schemeClr val="bg1"/>
                </a:solidFill>
              </a:rPr>
              <a:t>美元避險</a:t>
            </a:r>
            <a:r>
              <a:rPr lang="en-US" altLang="zh-TW" sz="1067" dirty="0">
                <a:solidFill>
                  <a:schemeClr val="bg1"/>
                </a:solidFill>
              </a:rPr>
              <a:t>)A-</a:t>
            </a:r>
            <a:r>
              <a:rPr lang="zh-TW" altLang="zh-TW" sz="1067" dirty="0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MFS</a:t>
            </a:r>
            <a:r>
              <a:rPr lang="zh-TW" altLang="zh-TW" sz="1067" dirty="0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 dirty="0">
                <a:solidFill>
                  <a:schemeClr val="bg1"/>
                </a:solidFill>
              </a:rPr>
              <a:t>A1(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  <a:r>
              <a:rPr lang="en-US" altLang="zh-TW" sz="1067" dirty="0">
                <a:solidFill>
                  <a:schemeClr val="bg1"/>
                </a:solidFill>
              </a:rPr>
              <a:t>)</a:t>
            </a:r>
            <a:endParaRPr lang="zh-TW" altLang="zh-TW" sz="1067" dirty="0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聯博美國成長基金</a:t>
            </a:r>
            <a:r>
              <a:rPr lang="en-US" altLang="zh-TW" sz="1067" dirty="0">
                <a:solidFill>
                  <a:schemeClr val="bg1"/>
                </a:solidFill>
              </a:rPr>
              <a:t>-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18202" y="3490275"/>
            <a:ext cx="2698308" cy="140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投資部位本金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24,908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投資部位現值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26,612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投資歷程績效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2.1%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1012315" y="3202541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投資表現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1018201" y="3239289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4296297" y="3247488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301822" y="3177413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 smtClean="0">
                <a:solidFill>
                  <a:schemeClr val="bg1"/>
                </a:solidFill>
              </a:rPr>
              <a:t>基金投組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00508" y="3393452"/>
            <a:ext cx="94049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>
                <a:solidFill>
                  <a:schemeClr val="bg1"/>
                </a:solidFill>
              </a:rPr>
              <a:t>基金標的</a:t>
            </a:r>
            <a:endParaRPr lang="en-US" altLang="zh-TW" sz="1067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8313590" y="3403909"/>
            <a:ext cx="116618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dirty="0" smtClean="0">
                <a:solidFill>
                  <a:schemeClr val="bg1"/>
                </a:solidFill>
              </a:rPr>
              <a:t>基金含息報酬率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cxnSp>
        <p:nvCxnSpPr>
          <p:cNvPr id="73" name="直線接點 72"/>
          <p:cNvCxnSpPr/>
          <p:nvPr/>
        </p:nvCxnSpPr>
        <p:spPr>
          <a:xfrm>
            <a:off x="2755222" y="3265249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2760747" y="3195173"/>
            <a:ext cx="9543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投資設定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673338" y="4452700"/>
            <a:ext cx="1508444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扣款帳號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007506140182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扣款日期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每月</a:t>
            </a:r>
            <a:r>
              <a:rPr lang="en-US" altLang="zh-TW" sz="1067" dirty="0">
                <a:solidFill>
                  <a:schemeClr val="bg1"/>
                </a:solidFill>
              </a:rPr>
              <a:t>20</a:t>
            </a:r>
            <a:r>
              <a:rPr lang="zh-TW" altLang="en-US" sz="1067" dirty="0" smtClean="0">
                <a:solidFill>
                  <a:schemeClr val="bg1"/>
                </a:solidFill>
              </a:rPr>
              <a:t>號</a:t>
            </a:r>
            <a:endParaRPr lang="en-US" altLang="zh-TW" sz="1067" dirty="0" smtClean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690551" y="3503989"/>
            <a:ext cx="1508444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目標金額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1,200,000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目標時程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 smtClean="0">
                <a:solidFill>
                  <a:schemeClr val="bg1"/>
                </a:solidFill>
              </a:rPr>
              <a:t>2029/12/31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1509773" y="6248303"/>
            <a:ext cx="648000" cy="379200"/>
          </a:xfrm>
        </p:spPr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11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0654" y="1519601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投資總現值</a:t>
            </a:r>
            <a:endParaRPr lang="en-US" altLang="zh-TW" sz="1000" dirty="0" smtClean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1,500,000</a:t>
            </a:r>
          </a:p>
        </p:txBody>
      </p:sp>
      <p:sp>
        <p:nvSpPr>
          <p:cNvPr id="43" name="矩形 42"/>
          <p:cNvSpPr/>
          <p:nvPr/>
        </p:nvSpPr>
        <p:spPr>
          <a:xfrm>
            <a:off x="1805852" y="1525521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投資總本</a:t>
            </a:r>
            <a:r>
              <a:rPr lang="zh-TW" altLang="en-US" sz="10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金</a:t>
            </a:r>
            <a:endParaRPr lang="en-US" altLang="zh-TW" sz="1000" dirty="0" smtClean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1,200,000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377498" y="1639885"/>
            <a:ext cx="1082348" cy="284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219170">
              <a:lnSpc>
                <a:spcPts val="15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顯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示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歷史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現值圖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7417061" y="3403909"/>
            <a:ext cx="8140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dirty="0" smtClean="0">
                <a:solidFill>
                  <a:schemeClr val="bg1"/>
                </a:solidFill>
              </a:rPr>
              <a:t>基金比例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110144" y="3614305"/>
            <a:ext cx="1035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20%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20%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5%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368213" y="3593086"/>
            <a:ext cx="1035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0</a:t>
            </a:r>
            <a:r>
              <a:rPr lang="en-US" altLang="zh-TW" sz="1067" dirty="0" smtClean="0">
                <a:solidFill>
                  <a:schemeClr val="bg1"/>
                </a:solidFill>
              </a:rPr>
              <a:t>.5%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2.3%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-0.1%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5.0%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1.0%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-2.5%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1.3%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63404" y="161989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+mj-lt"/>
              </a:rPr>
              <a:t>１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222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855"/>
            <a:ext cx="11302381" cy="57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1592439"/>
            <a:ext cx="10489702" cy="6961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0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/>
                <a:t>2. </a:t>
              </a:r>
              <a:r>
                <a:rPr lang="zh-TW" altLang="en-US" sz="1100" dirty="0" smtClean="0"/>
                <a:t>點選「顯示歷史現值圖」，下方展開歷史現值走勢圖，此時案紐文字為「顯示歷史現值圖」。再次點選收合下方走勢圖。</a:t>
              </a:r>
              <a:endParaRPr lang="en-US" altLang="zh-TW" sz="1100" dirty="0" smtClean="0"/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/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/>
                <a:t>3. </a:t>
              </a:r>
              <a:r>
                <a:rPr lang="zh-TW" altLang="en-US" sz="1100" dirty="0" smtClean="0"/>
                <a:t>調整為顯示基金比例、基金含息報酬率。</a:t>
              </a:r>
              <a:endParaRPr lang="en-US" altLang="zh-TW" sz="1100" dirty="0"/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投組最新狀態優</a:t>
            </a:r>
            <a:r>
              <a:rPr lang="zh-TW" altLang="en-US" sz="2400" dirty="0" smtClean="0"/>
              <a:t>化</a:t>
            </a:r>
            <a:r>
              <a:rPr lang="en-US" altLang="zh-TW" sz="2400" dirty="0" smtClean="0"/>
              <a:t>phase2</a:t>
            </a:r>
            <a:r>
              <a:rPr lang="zh-TW" altLang="en-US" sz="2400" dirty="0" smtClean="0"/>
              <a:t>：歷史現值圖、調整基本資料內容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30654" y="3818919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</a:t>
            </a:r>
          </a:p>
        </p:txBody>
      </p:sp>
      <p:sp>
        <p:nvSpPr>
          <p:cNvPr id="8" name="矩形 7"/>
          <p:cNvSpPr/>
          <p:nvPr/>
        </p:nvSpPr>
        <p:spPr>
          <a:xfrm>
            <a:off x="1092385" y="3852892"/>
            <a:ext cx="1816833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67694" y="3814534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投組狀態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37016" y="3852892"/>
            <a:ext cx="786840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70955" y="3814534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投組名稱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42814" y="3854269"/>
            <a:ext cx="16837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26523" y="3854269"/>
            <a:ext cx="2108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65" y="3904318"/>
            <a:ext cx="109921" cy="10992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1509773" y="6248303"/>
            <a:ext cx="648000" cy="379200"/>
          </a:xfrm>
        </p:spPr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12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2" y="2066670"/>
            <a:ext cx="4323504" cy="1471525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430654" y="1519601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投資總現值</a:t>
            </a:r>
            <a:endParaRPr lang="en-US" altLang="zh-TW" sz="1000" dirty="0" smtClean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1,500,000</a:t>
            </a:r>
          </a:p>
        </p:txBody>
      </p:sp>
      <p:sp>
        <p:nvSpPr>
          <p:cNvPr id="53" name="矩形 52"/>
          <p:cNvSpPr/>
          <p:nvPr/>
        </p:nvSpPr>
        <p:spPr>
          <a:xfrm>
            <a:off x="1805852" y="1525521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投資總本</a:t>
            </a:r>
            <a:r>
              <a:rPr lang="zh-TW" altLang="en-US" sz="10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金</a:t>
            </a:r>
            <a:endParaRPr lang="en-US" altLang="zh-TW" sz="1000" dirty="0" smtClean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1,200,000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3377498" y="1639885"/>
            <a:ext cx="1082348" cy="284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219170">
              <a:lnSpc>
                <a:spcPts val="15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隱藏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歷史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現值圖</a:t>
            </a:r>
          </a:p>
        </p:txBody>
      </p:sp>
      <p:sp>
        <p:nvSpPr>
          <p:cNvPr id="55" name="橢圓 54"/>
          <p:cNvSpPr/>
          <p:nvPr/>
        </p:nvSpPr>
        <p:spPr>
          <a:xfrm>
            <a:off x="3219955" y="1519601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+mj-lt"/>
              </a:rPr>
              <a:t>２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66851"/>
              </p:ext>
            </p:extLst>
          </p:nvPr>
        </p:nvGraphicFramePr>
        <p:xfrm>
          <a:off x="492656" y="4219415"/>
          <a:ext cx="9674692" cy="424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4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919194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075072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575526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802839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239156">
                  <a:extLst>
                    <a:ext uri="{9D8B030D-6E8A-4147-A177-3AD203B41FA5}">
                      <a16:colId xmlns:a16="http://schemas.microsoft.com/office/drawing/2014/main" val="2381742154"/>
                    </a:ext>
                  </a:extLst>
                </a:gridCol>
                <a:gridCol w="1912970">
                  <a:extLst>
                    <a:ext uri="{9D8B030D-6E8A-4147-A177-3AD203B41FA5}">
                      <a16:colId xmlns:a16="http://schemas.microsoft.com/office/drawing/2014/main" val="92182079"/>
                    </a:ext>
                  </a:extLst>
                </a:gridCol>
                <a:gridCol w="981247">
                  <a:extLst>
                    <a:ext uri="{9D8B030D-6E8A-4147-A177-3AD203B41FA5}">
                      <a16:colId xmlns:a16="http://schemas.microsoft.com/office/drawing/2014/main" val="1037952951"/>
                    </a:ext>
                  </a:extLst>
                </a:gridCol>
                <a:gridCol w="852364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307445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建立日期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投組名稱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投組編號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投組類型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投資方式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投資標的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投組狀態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－</a:t>
                      </a: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2018/10/10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希望不要賠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Travel.1D6166DC46F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需再平衡</a:t>
                      </a:r>
                      <a:endParaRPr lang="zh-TW" altLang="en-US" sz="105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9664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0990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98077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6295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87389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13198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71634"/>
                  </a:ext>
                </a:extLst>
              </a:tr>
              <a:tr h="248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35433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全球</a:t>
                      </a:r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fund</a:t>
                      </a: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手中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2P4l2g1aMurEf2Pc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專家策略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處理中</a:t>
                      </a:r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亞洲佈局通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2P4l2g1aMurEf2Pc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投資中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趨勢獨角獸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2P4l2g1aMurEf2Pc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投資中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307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月領雙薪流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2P4l2g1aMurEf2Pc</a:t>
                      </a:r>
                      <a:endParaRPr lang="zh-TW" altLang="en-US" sz="10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單筆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投組失效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9296703" y="4578416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59" name="矩形 58"/>
          <p:cNvSpPr/>
          <p:nvPr/>
        </p:nvSpPr>
        <p:spPr>
          <a:xfrm>
            <a:off x="9296703" y="7288269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60" name="矩形 59"/>
          <p:cNvSpPr/>
          <p:nvPr/>
        </p:nvSpPr>
        <p:spPr>
          <a:xfrm>
            <a:off x="9296703" y="7579189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61" name="矩形 60"/>
          <p:cNvSpPr/>
          <p:nvPr/>
        </p:nvSpPr>
        <p:spPr>
          <a:xfrm>
            <a:off x="9296703" y="7895896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  <a:endParaRPr lang="zh-TW" altLang="en-US" sz="933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296703" y="8211466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  <a:endParaRPr lang="zh-TW" altLang="en-US" sz="933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270290" y="5277909"/>
            <a:ext cx="3631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施羅德環球</a:t>
            </a:r>
            <a:r>
              <a:rPr lang="en-US" altLang="zh-TW" sz="1067" dirty="0">
                <a:solidFill>
                  <a:schemeClr val="bg1"/>
                </a:solidFill>
              </a:rPr>
              <a:t>-</a:t>
            </a:r>
            <a:r>
              <a:rPr lang="zh-TW" altLang="zh-TW" sz="1067" dirty="0">
                <a:solidFill>
                  <a:schemeClr val="bg1"/>
                </a:solidFill>
              </a:rPr>
              <a:t>歐元企業債券</a:t>
            </a:r>
            <a:r>
              <a:rPr lang="en-US" altLang="zh-TW" sz="1067" dirty="0">
                <a:solidFill>
                  <a:schemeClr val="bg1"/>
                </a:solidFill>
              </a:rPr>
              <a:t>(</a:t>
            </a:r>
            <a:r>
              <a:rPr lang="zh-TW" altLang="zh-TW" sz="1067" dirty="0">
                <a:solidFill>
                  <a:schemeClr val="bg1"/>
                </a:solidFill>
              </a:rPr>
              <a:t>美元避險</a:t>
            </a:r>
            <a:r>
              <a:rPr lang="en-US" altLang="zh-TW" sz="1067" dirty="0">
                <a:solidFill>
                  <a:schemeClr val="bg1"/>
                </a:solidFill>
              </a:rPr>
              <a:t>)A-</a:t>
            </a:r>
            <a:r>
              <a:rPr lang="zh-TW" altLang="zh-TW" sz="1067" dirty="0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MFS</a:t>
            </a:r>
            <a:r>
              <a:rPr lang="zh-TW" altLang="zh-TW" sz="1067" dirty="0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 dirty="0">
                <a:solidFill>
                  <a:schemeClr val="bg1"/>
                </a:solidFill>
              </a:rPr>
              <a:t>A1(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  <a:r>
              <a:rPr lang="en-US" altLang="zh-TW" sz="1067" dirty="0">
                <a:solidFill>
                  <a:schemeClr val="bg1"/>
                </a:solidFill>
              </a:rPr>
              <a:t>)</a:t>
            </a:r>
            <a:endParaRPr lang="zh-TW" altLang="zh-TW" sz="1067" dirty="0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聯博美國成長基金</a:t>
            </a:r>
            <a:r>
              <a:rPr lang="en-US" altLang="zh-TW" sz="1067" dirty="0">
                <a:solidFill>
                  <a:schemeClr val="bg1"/>
                </a:solidFill>
              </a:rPr>
              <a:t>-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MFS</a:t>
            </a:r>
            <a:r>
              <a:rPr lang="zh-TW" altLang="zh-TW" sz="1067" dirty="0">
                <a:solidFill>
                  <a:schemeClr val="bg1"/>
                </a:solidFill>
              </a:rPr>
              <a:t>全盛歐洲研究基金</a:t>
            </a:r>
            <a:r>
              <a:rPr lang="en-US" altLang="zh-TW" sz="1067" dirty="0">
                <a:solidFill>
                  <a:schemeClr val="bg1"/>
                </a:solidFill>
              </a:rPr>
              <a:t>A1-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瑞銀</a:t>
            </a:r>
            <a:r>
              <a:rPr lang="en-US" altLang="zh-TW" sz="1067" dirty="0">
                <a:solidFill>
                  <a:schemeClr val="bg1"/>
                </a:solidFill>
              </a:rPr>
              <a:t>(</a:t>
            </a:r>
            <a:r>
              <a:rPr lang="zh-TW" altLang="zh-TW" sz="1067" dirty="0">
                <a:solidFill>
                  <a:schemeClr val="bg1"/>
                </a:solidFill>
              </a:rPr>
              <a:t>盧森堡</a:t>
            </a:r>
            <a:r>
              <a:rPr lang="en-US" altLang="zh-TW" sz="1067" dirty="0">
                <a:solidFill>
                  <a:schemeClr val="bg1"/>
                </a:solidFill>
              </a:rPr>
              <a:t>)</a:t>
            </a:r>
            <a:r>
              <a:rPr lang="zh-TW" altLang="zh-TW" sz="1067" dirty="0">
                <a:solidFill>
                  <a:schemeClr val="bg1"/>
                </a:solidFill>
              </a:rPr>
              <a:t>美元高收益債券基金</a:t>
            </a:r>
            <a:r>
              <a:rPr lang="en-US" altLang="zh-TW" sz="1067" dirty="0">
                <a:solidFill>
                  <a:schemeClr val="bg1"/>
                </a:solidFill>
              </a:rPr>
              <a:t>(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  <a:r>
              <a:rPr lang="en-US" altLang="zh-TW" sz="1067" dirty="0">
                <a:solidFill>
                  <a:schemeClr val="bg1"/>
                </a:solidFill>
              </a:rPr>
              <a:t>)(</a:t>
            </a:r>
            <a:r>
              <a:rPr lang="zh-TW" altLang="zh-TW" sz="1067" dirty="0">
                <a:solidFill>
                  <a:schemeClr val="bg1"/>
                </a:solidFill>
              </a:rPr>
              <a:t>不配息</a:t>
            </a:r>
            <a:r>
              <a:rPr lang="en-US" altLang="zh-TW" sz="1067" dirty="0">
                <a:solidFill>
                  <a:schemeClr val="bg1"/>
                </a:solidFill>
              </a:rPr>
              <a:t>)</a:t>
            </a:r>
            <a:endParaRPr lang="zh-TW" altLang="zh-TW" sz="1067" dirty="0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施羅德環球</a:t>
            </a:r>
            <a:r>
              <a:rPr lang="en-US" altLang="zh-TW" sz="1067" dirty="0">
                <a:solidFill>
                  <a:schemeClr val="bg1"/>
                </a:solidFill>
              </a:rPr>
              <a:t>-</a:t>
            </a:r>
            <a:r>
              <a:rPr lang="zh-TW" altLang="zh-TW" sz="1067" dirty="0">
                <a:solidFill>
                  <a:schemeClr val="bg1"/>
                </a:solidFill>
              </a:rPr>
              <a:t>歐元企業債券</a:t>
            </a:r>
            <a:r>
              <a:rPr lang="en-US" altLang="zh-TW" sz="1067" dirty="0">
                <a:solidFill>
                  <a:schemeClr val="bg1"/>
                </a:solidFill>
              </a:rPr>
              <a:t>(</a:t>
            </a:r>
            <a:r>
              <a:rPr lang="zh-TW" altLang="zh-TW" sz="1067" dirty="0">
                <a:solidFill>
                  <a:schemeClr val="bg1"/>
                </a:solidFill>
              </a:rPr>
              <a:t>美元避險</a:t>
            </a:r>
            <a:r>
              <a:rPr lang="en-US" altLang="zh-TW" sz="1067" dirty="0">
                <a:solidFill>
                  <a:schemeClr val="bg1"/>
                </a:solidFill>
              </a:rPr>
              <a:t>)A-</a:t>
            </a:r>
            <a:r>
              <a:rPr lang="zh-TW" altLang="zh-TW" sz="1067" dirty="0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MFS</a:t>
            </a:r>
            <a:r>
              <a:rPr lang="zh-TW" altLang="zh-TW" sz="1067" dirty="0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 dirty="0">
                <a:solidFill>
                  <a:schemeClr val="bg1"/>
                </a:solidFill>
              </a:rPr>
              <a:t>A1(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  <a:r>
              <a:rPr lang="en-US" altLang="zh-TW" sz="1067" dirty="0">
                <a:solidFill>
                  <a:schemeClr val="bg1"/>
                </a:solidFill>
              </a:rPr>
              <a:t>)</a:t>
            </a:r>
            <a:endParaRPr lang="zh-TW" altLang="zh-TW" sz="1067" dirty="0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 dirty="0">
                <a:solidFill>
                  <a:schemeClr val="bg1"/>
                </a:solidFill>
              </a:rPr>
              <a:t>聯博美國成長基金</a:t>
            </a:r>
            <a:r>
              <a:rPr lang="en-US" altLang="zh-TW" sz="1067" dirty="0">
                <a:solidFill>
                  <a:schemeClr val="bg1"/>
                </a:solidFill>
              </a:rPr>
              <a:t>-</a:t>
            </a:r>
            <a:r>
              <a:rPr lang="zh-TW" altLang="zh-TW" sz="1067" dirty="0">
                <a:solidFill>
                  <a:schemeClr val="bg1"/>
                </a:solidFill>
              </a:rPr>
              <a:t>美元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92194" y="5175098"/>
            <a:ext cx="2698308" cy="140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投資部位本金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24,908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投資部位現值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26,612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投資歷程績效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2.1%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986307" y="4887364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投資表現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992193" y="4924112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4270289" y="4932311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4275814" y="4862236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 smtClean="0">
                <a:solidFill>
                  <a:schemeClr val="bg1"/>
                </a:solidFill>
              </a:rPr>
              <a:t>基金投組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274500" y="5078275"/>
            <a:ext cx="94049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>
                <a:solidFill>
                  <a:schemeClr val="bg1"/>
                </a:solidFill>
              </a:rPr>
              <a:t>基金標的</a:t>
            </a:r>
            <a:endParaRPr lang="en-US" altLang="zh-TW" sz="1067">
              <a:solidFill>
                <a:schemeClr val="bg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287582" y="5088732"/>
            <a:ext cx="116618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dirty="0" smtClean="0">
                <a:solidFill>
                  <a:schemeClr val="bg1"/>
                </a:solidFill>
              </a:rPr>
              <a:t>基金含息報酬率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2729214" y="4950072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2734739" y="4879996"/>
            <a:ext cx="9543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投資設定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647330" y="6137523"/>
            <a:ext cx="1508444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扣款帳號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007506140182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扣款日期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每月</a:t>
            </a:r>
            <a:r>
              <a:rPr lang="en-US" altLang="zh-TW" sz="1067" dirty="0">
                <a:solidFill>
                  <a:schemeClr val="bg1"/>
                </a:solidFill>
              </a:rPr>
              <a:t>20</a:t>
            </a:r>
            <a:r>
              <a:rPr lang="zh-TW" altLang="en-US" sz="1067" dirty="0" smtClean="0">
                <a:solidFill>
                  <a:schemeClr val="bg1"/>
                </a:solidFill>
              </a:rPr>
              <a:t>號</a:t>
            </a:r>
            <a:endParaRPr lang="en-US" altLang="zh-TW" sz="1067" dirty="0" smtClean="0">
              <a:solidFill>
                <a:schemeClr val="bg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664543" y="5188812"/>
            <a:ext cx="1508444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目標金額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1,200,000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目標時程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 smtClean="0">
                <a:solidFill>
                  <a:schemeClr val="bg1"/>
                </a:solidFill>
              </a:rPr>
              <a:t>2029/12/31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7391053" y="5088732"/>
            <a:ext cx="8140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dirty="0" smtClean="0">
                <a:solidFill>
                  <a:schemeClr val="bg1"/>
                </a:solidFill>
              </a:rPr>
              <a:t>基金比例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7084136" y="5299128"/>
            <a:ext cx="1035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20%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20%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5%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8342205" y="5277909"/>
            <a:ext cx="1035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0</a:t>
            </a:r>
            <a:r>
              <a:rPr lang="en-US" altLang="zh-TW" sz="1067" dirty="0" smtClean="0">
                <a:solidFill>
                  <a:schemeClr val="bg1"/>
                </a:solidFill>
              </a:rPr>
              <a:t>.5%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2.3%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-0.1%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5.0%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1.0%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-2.5%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 smtClean="0">
                <a:solidFill>
                  <a:schemeClr val="bg1"/>
                </a:solidFill>
              </a:rPr>
              <a:t>1.3%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【Q2</a:t>
            </a:r>
            <a:r>
              <a:rPr lang="zh-TW" altLang="en-US" sz="4000" dirty="0" smtClean="0"/>
              <a:t>需求</a:t>
            </a:r>
            <a:r>
              <a:rPr lang="en-US" altLang="zh-TW" sz="4000" dirty="0" smtClean="0"/>
              <a:t>】</a:t>
            </a:r>
            <a:r>
              <a:rPr lang="zh-TW" altLang="en-US" sz="4000" dirty="0" smtClean="0"/>
              <a:t>再平衡、申購、贖回交易歷程</a:t>
            </a:r>
            <a:endParaRPr lang="zh-TW" alt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96181" y="3628103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於</a:t>
            </a:r>
            <a:r>
              <a:rPr lang="en-US" altLang="zh-TW" dirty="0" smtClean="0"/>
              <a:t>Appendix</a:t>
            </a:r>
            <a:r>
              <a:rPr lang="zh-TW" altLang="en-US" dirty="0" smtClean="0"/>
              <a:t>列出完整交易歷程需求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4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34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1.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投組基本資料：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連續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次以上扣款失敗，投組名稱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旁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顯示</a:t>
              </a:r>
              <a:r>
                <a:rPr lang="zh-TW" altLang="en-US" sz="1100" dirty="0" smtClean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「連續扣款失」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；如為目標式投資且表現低於預期，投組名稱旁顯示</a:t>
              </a:r>
              <a:r>
                <a:rPr lang="zh-TW" altLang="en-US" sz="1100" dirty="0" smtClean="0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「表現低於預期」</a:t>
              </a:r>
              <a:endParaRPr lang="en-US" altLang="zh-TW" sz="1100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投資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幣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別：台幣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美元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投資方式：每月投入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單筆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每月投入金額：如為單筆則無此欄位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目標金額、目標到期日：如投組類型為「策略」，無此欄位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扣款狀態：正常扣款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暫停扣款，如投資方式為單筆，無此欄位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資產配置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TAB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(1)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顯示客戶當前投組配置，以及模型投組配置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包含餅圖及資產分類配置比例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(2)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當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組狀態為可再平衡、需調整、不適合投入時，顯示「</a:t>
              </a:r>
              <a:r>
                <a:rPr lang="zh-TW" altLang="en-US" sz="1100" dirty="0" smtClean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觸發原因：</a:t>
              </a:r>
              <a:r>
                <a:rPr lang="en-US" altLang="zh-TW" sz="1100" dirty="0" err="1" smtClean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xxxxxxx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」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可再平衡：</a:t>
              </a:r>
              <a:r>
                <a:rPr lang="zh-TW" altLang="en-US" sz="1100" dirty="0">
                  <a:solidFill>
                    <a:srgbClr val="FF0000"/>
                  </a:solidFill>
                </a:rPr>
                <a:t>偏離原始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比例</a:t>
              </a:r>
              <a:endParaRPr lang="en-US" altLang="zh-TW" sz="1100" dirty="0" smtClean="0">
                <a:solidFill>
                  <a:srgbClr val="FF0000"/>
                </a:solidFill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/>
                <a:t>需調整：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資產類別改變</a:t>
              </a:r>
              <a:r>
                <a:rPr lang="zh-TW" altLang="en-US" sz="1100" dirty="0">
                  <a:solidFill>
                    <a:srgbClr val="FF0000"/>
                  </a:solidFill>
                </a:rPr>
                <a:t>、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標的改變</a:t>
              </a:r>
              <a:r>
                <a:rPr lang="zh-TW" altLang="en-US" sz="1100" dirty="0">
                  <a:solidFill>
                    <a:srgbClr val="FF0000"/>
                  </a:solidFill>
                </a:rPr>
                <a:t>、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投資策略下架</a:t>
              </a:r>
              <a:endParaRPr lang="en-US" altLang="zh-TW" sz="1100" dirty="0" smtClean="0">
                <a:solidFill>
                  <a:srgbClr val="FF0000"/>
                </a:solidFill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/>
                <a:t>不適合投入：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風險屬性改變</a:t>
              </a:r>
              <a:endParaRPr lang="en-US" altLang="zh-TW" sz="1100" dirty="0">
                <a:solidFill>
                  <a:srgbClr val="FF0000"/>
                </a:solidFill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24306" cy="562073"/>
          </a:xfrm>
        </p:spPr>
        <p:txBody>
          <a:bodyPr/>
          <a:lstStyle/>
          <a:p>
            <a:r>
              <a:rPr lang="zh-TW" altLang="en-US" sz="3200" dirty="0" smtClean="0"/>
              <a:t>資產配置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資產配置</a:t>
            </a:r>
            <a:r>
              <a:rPr lang="en-US" altLang="zh-TW" sz="1400" dirty="0" smtClean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14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019"/>
            <a:ext cx="10451689" cy="522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1830889"/>
            <a:ext cx="10451689" cy="50271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44378" y="2307446"/>
            <a:ext cx="9738711" cy="1527717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7335" y="2401770"/>
            <a:ext cx="1957069" cy="738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投資部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位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本金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投資部位現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值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%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44377" y="3959479"/>
            <a:ext cx="9767947" cy="2488323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09815" y="3995410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63902" y="3973824"/>
            <a:ext cx="1041632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391703" y="3941999"/>
            <a:ext cx="8720621" cy="373407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9272" y="3988838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9" y="4860998"/>
            <a:ext cx="4227933" cy="12277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71302" y="2425127"/>
            <a:ext cx="1344965" cy="23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3" y="2729179"/>
            <a:ext cx="1224283" cy="852498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4829607" y="2401770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50" name="矩形 49"/>
          <p:cNvSpPr/>
          <p:nvPr/>
        </p:nvSpPr>
        <p:spPr>
          <a:xfrm>
            <a:off x="7252160" y="2409611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編號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endParaRPr lang="en-US" altLang="zh-TW" sz="933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Travel.1D6166DC46F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  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2019/05/31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投組狀態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    </a:t>
            </a:r>
            <a:r>
              <a:rPr lang="zh-TW" altLang="en-US" sz="933" dirty="0" smtClean="0">
                <a:solidFill>
                  <a:srgbClr val="FF0000"/>
                </a:solidFill>
                <a:latin typeface="Arial" panose="020B0604020202020204"/>
                <a:ea typeface="微軟正黑體" panose="020B0604030504040204" pitchFamily="34" charset="-120"/>
              </a:rPr>
              <a:t>可再平衡</a:t>
            </a:r>
            <a:endParaRPr lang="en-US" altLang="zh-TW" sz="933" dirty="0" smtClean="0">
              <a:solidFill>
                <a:srgbClr val="FF0000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扣款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狀態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正常扣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款</a:t>
            </a:r>
            <a:endParaRPr lang="en-US" altLang="zh-TW" sz="933" dirty="0" smtClean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2579" y="4432252"/>
            <a:ext cx="1565909" cy="2775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1067" b="1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客戶投組配置</a:t>
            </a:r>
            <a:endParaRPr lang="zh-TW" altLang="en-US" sz="1067" b="1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27" y="4816885"/>
            <a:ext cx="4227933" cy="122770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350861" y="4447384"/>
            <a:ext cx="1565909" cy="2775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1067" b="1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模型投組配置</a:t>
            </a:r>
            <a:endParaRPr lang="zh-TW" altLang="en-US" sz="1067" b="1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627111" y="4515942"/>
            <a:ext cx="0" cy="129777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316297" y="4532037"/>
            <a:ext cx="0" cy="129777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605" y="4502709"/>
            <a:ext cx="422752" cy="238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36461" y="4432252"/>
            <a:ext cx="754654" cy="42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664552" y="4476212"/>
            <a:ext cx="1407619" cy="173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8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觸發</a:t>
            </a:r>
            <a:r>
              <a:rPr lang="zh-TW" altLang="en-US" sz="8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原因</a:t>
            </a:r>
            <a:r>
              <a:rPr lang="zh-TW" altLang="en-US" sz="8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：</a:t>
            </a:r>
            <a:r>
              <a:rPr lang="zh-TW" altLang="en-US" sz="800" dirty="0">
                <a:solidFill>
                  <a:srgbClr val="FF0000"/>
                </a:solidFill>
                <a:latin typeface="Arial" panose="020B0604020202020204"/>
                <a:ea typeface="微軟正黑體" panose="020B0604030504040204" pitchFamily="34" charset="-120"/>
              </a:rPr>
              <a:t>偏離原始比例</a:t>
            </a:r>
            <a:endParaRPr lang="en-US" altLang="zh-TW" sz="800" dirty="0">
              <a:solidFill>
                <a:srgbClr val="FF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228140" y="3936298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+mj-lt"/>
              </a:rPr>
              <a:t>２</a:t>
            </a:r>
            <a:endParaRPr lang="zh-TW" altLang="en-US" sz="1200" dirty="0">
              <a:latin typeface="+mj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83482" y="245295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>
                <a:solidFill>
                  <a:srgbClr val="FF0000"/>
                </a:solidFill>
              </a:rPr>
              <a:t>連續扣款失敗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37902" y="2189285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+mj-lt"/>
              </a:rPr>
              <a:t>１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" y="1365209"/>
            <a:ext cx="10451688" cy="715102"/>
            <a:chOff x="1" y="1365209"/>
            <a:chExt cx="10451688" cy="715102"/>
          </a:xfrm>
        </p:grpSpPr>
        <p:sp>
          <p:nvSpPr>
            <p:cNvPr id="53" name="圓角矩形 52"/>
            <p:cNvSpPr/>
            <p:nvPr/>
          </p:nvSpPr>
          <p:spPr>
            <a:xfrm>
              <a:off x="1" y="1365209"/>
              <a:ext cx="10451688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交易日期預設為近半年，理專可自行調整查詢起迄日，起日最早日期為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2018/01/01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4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交易類別為下拉選單：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全部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預設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)/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申購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贖回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再平衡調整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除權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配息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indent="-228600">
                <a:buFont typeface="Wingdings" panose="05000000000000000000" pitchFamily="2" charset="2"/>
                <a:buAutoNum type="circleNumWdWhitePlain"/>
              </a:pP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5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點選「查詢紀錄」至下一頁面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/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1404" y="1984063"/>
            <a:ext cx="10489700" cy="4873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再平衡</a:t>
            </a:r>
            <a:r>
              <a:rPr lang="zh-TW" altLang="en-US" sz="3200" dirty="0" smtClean="0"/>
              <a:t>歷程 </a:t>
            </a:r>
            <a:r>
              <a:rPr lang="en-US" altLang="zh-TW" sz="1400" dirty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投資歷程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15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16221" y="2285533"/>
            <a:ext cx="9747874" cy="1490193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416221" y="3895472"/>
            <a:ext cx="9777136" cy="283583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609066" y="3911170"/>
            <a:ext cx="1100753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712423" y="3868582"/>
            <a:ext cx="7480934" cy="407241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609068" y="3927600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42" name="矩形 41"/>
          <p:cNvSpPr/>
          <p:nvPr/>
        </p:nvSpPr>
        <p:spPr>
          <a:xfrm>
            <a:off x="661616" y="2414316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19" y="2747054"/>
            <a:ext cx="1225435" cy="863519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416221" y="3886440"/>
            <a:ext cx="1186010" cy="36725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8846" y="3934792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</a:p>
        </p:txBody>
      </p:sp>
      <p:sp>
        <p:nvSpPr>
          <p:cNvPr id="32" name="矩形 31"/>
          <p:cNvSpPr/>
          <p:nvPr/>
        </p:nvSpPr>
        <p:spPr>
          <a:xfrm>
            <a:off x="629703" y="4466439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91432" y="4500410"/>
            <a:ext cx="1681667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66743" y="4462053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交易類別</a:t>
            </a:r>
          </a:p>
        </p:txBody>
      </p:sp>
      <p:sp>
        <p:nvSpPr>
          <p:cNvPr id="39" name="矩形 38"/>
          <p:cNvSpPr/>
          <p:nvPr/>
        </p:nvSpPr>
        <p:spPr>
          <a:xfrm>
            <a:off x="3936063" y="4500410"/>
            <a:ext cx="728302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50611"/>
              </p:ext>
            </p:extLst>
          </p:nvPr>
        </p:nvGraphicFramePr>
        <p:xfrm>
          <a:off x="703783" y="4957427"/>
          <a:ext cx="9250863" cy="167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1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375592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279339">
                <a:tc>
                  <a:txBody>
                    <a:bodyPr/>
                    <a:lstStyle/>
                    <a:p>
                      <a:endParaRPr lang="zh-TW" altLang="en-US" sz="11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交易類別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交易日期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入帳金額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操作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贖回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2019/10/31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4,989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2019/09/15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2019/08/25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6,413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6,464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2019/07/20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8896028" y="5267597"/>
            <a:ext cx="686444" cy="1287470"/>
            <a:chOff x="9482842" y="5390484"/>
            <a:chExt cx="741618" cy="1432552"/>
          </a:xfrm>
        </p:grpSpPr>
        <p:sp>
          <p:nvSpPr>
            <p:cNvPr id="51" name="矩形 50"/>
            <p:cNvSpPr/>
            <p:nvPr/>
          </p:nvSpPr>
          <p:spPr>
            <a:xfrm>
              <a:off x="9482842" y="5390484"/>
              <a:ext cx="741618" cy="21766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 smtClea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rPr>
                <a:t>查詢紀錄</a:t>
              </a:r>
              <a:endPara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482842" y="5727172"/>
              <a:ext cx="741617" cy="192021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9482842" y="6032041"/>
              <a:ext cx="741617" cy="18584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9482842" y="6336909"/>
              <a:ext cx="741617" cy="201855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9482842" y="6647954"/>
              <a:ext cx="741617" cy="175082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</p:grpSp>
      <p:sp>
        <p:nvSpPr>
          <p:cNvPr id="59" name="橢圓 58"/>
          <p:cNvSpPr/>
          <p:nvPr/>
        </p:nvSpPr>
        <p:spPr>
          <a:xfrm>
            <a:off x="409616" y="4459448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3</a:t>
            </a:r>
            <a:endParaRPr lang="zh-TW" altLang="en-US" sz="1200" dirty="0">
              <a:latin typeface="+mj-lt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3099387" y="447119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4</a:t>
            </a:r>
            <a:endParaRPr lang="zh-TW" altLang="en-US" sz="1200" dirty="0">
              <a:latin typeface="+mj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659789" y="4500300"/>
            <a:ext cx="224485" cy="2016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▽</a:t>
            </a:r>
          </a:p>
        </p:txBody>
      </p:sp>
      <p:sp>
        <p:nvSpPr>
          <p:cNvPr id="79" name="橢圓 78"/>
          <p:cNvSpPr/>
          <p:nvPr/>
        </p:nvSpPr>
        <p:spPr>
          <a:xfrm>
            <a:off x="8601089" y="5821558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5</a:t>
            </a:r>
            <a:endParaRPr lang="zh-TW" altLang="en-US" sz="1200" dirty="0">
              <a:latin typeface="+mj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58642" y="2364832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800189" y="2353935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190420" y="2353935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</a:t>
            </a:r>
            <a:r>
              <a:rPr lang="zh-TW" altLang="en-US" sz="933" dirty="0" smtClean="0">
                <a:solidFill>
                  <a:srgbClr val="0C9345"/>
                </a:solidFill>
              </a:rPr>
              <a:t>款</a:t>
            </a:r>
            <a:endParaRPr lang="en-US" altLang="zh-TW" sz="933" dirty="0">
              <a:solidFill>
                <a:srgbClr val="0C9345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  <p:grpSp>
        <p:nvGrpSpPr>
          <p:cNvPr id="62" name="群組 61"/>
          <p:cNvGrpSpPr/>
          <p:nvPr/>
        </p:nvGrpSpPr>
        <p:grpSpPr>
          <a:xfrm>
            <a:off x="1" y="1365209"/>
            <a:ext cx="10488295" cy="715102"/>
            <a:chOff x="1" y="1365209"/>
            <a:chExt cx="10351956" cy="715102"/>
          </a:xfrm>
        </p:grpSpPr>
        <p:sp>
          <p:nvSpPr>
            <p:cNvPr id="69" name="圓角矩形 68"/>
            <p:cNvSpPr/>
            <p:nvPr/>
          </p:nvSpPr>
          <p:spPr>
            <a:xfrm>
              <a:off x="1" y="1365209"/>
              <a:ext cx="10351956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8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6.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單位淨值幣別，依基金淨值計價幣別顯示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(USD)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或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(TWD)</a:t>
              </a: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7-1~7-3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：依客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戶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信託幣別顯示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(USD)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或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(TWD)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8179" y="1655064"/>
            <a:ext cx="10412067" cy="6702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再平衡</a:t>
            </a:r>
            <a:r>
              <a:rPr lang="zh-TW" altLang="en-US" sz="3200" dirty="0" smtClean="0"/>
              <a:t>歷程</a:t>
            </a:r>
            <a:r>
              <a:rPr lang="en-US" altLang="zh-TW" sz="3200" dirty="0"/>
              <a:t>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智能投資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詳細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投資歷程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查詢紀錄</a:t>
            </a:r>
            <a:r>
              <a:rPr lang="en-US" altLang="zh-TW" sz="1400" dirty="0"/>
              <a:t>-【</a:t>
            </a:r>
            <a:r>
              <a:rPr lang="zh-TW" altLang="en-US" sz="1400" dirty="0"/>
              <a:t>再平衡</a:t>
            </a:r>
            <a:r>
              <a:rPr lang="en-US" altLang="zh-TW" sz="1400" dirty="0"/>
              <a:t>】)</a:t>
            </a:r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16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42147" y="2268351"/>
            <a:ext cx="9747874" cy="1503640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7542" y="2397134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5" y="2729872"/>
            <a:ext cx="1225435" cy="863519"/>
          </a:xfrm>
          <a:prstGeom prst="rect">
            <a:avLst/>
          </a:prstGeom>
        </p:spPr>
      </p:pic>
      <p:sp>
        <p:nvSpPr>
          <p:cNvPr id="70" name="橢圓 69"/>
          <p:cNvSpPr/>
          <p:nvPr/>
        </p:nvSpPr>
        <p:spPr>
          <a:xfrm>
            <a:off x="2061273" y="8157913"/>
            <a:ext cx="103753" cy="36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584568" y="2347650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726115" y="2336753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116346" y="2336753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</a:t>
            </a:r>
            <a:r>
              <a:rPr lang="zh-TW" altLang="en-US" sz="933" dirty="0" smtClean="0">
                <a:solidFill>
                  <a:srgbClr val="0C9345"/>
                </a:solidFill>
              </a:rPr>
              <a:t>款</a:t>
            </a:r>
            <a:endParaRPr lang="en-US" altLang="zh-TW" sz="933" dirty="0">
              <a:solidFill>
                <a:srgbClr val="0C9345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74533" y="3844755"/>
            <a:ext cx="9715488" cy="4373128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1544168" y="3857139"/>
            <a:ext cx="1130754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2674922" y="3834348"/>
            <a:ext cx="7415099" cy="39700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58356" y="3867296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84" name="圓角矩形 83"/>
          <p:cNvSpPr/>
          <p:nvPr/>
        </p:nvSpPr>
        <p:spPr>
          <a:xfrm>
            <a:off x="374532" y="3835723"/>
            <a:ext cx="1218335" cy="40863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7157" y="3884076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05073"/>
              </p:ext>
            </p:extLst>
          </p:nvPr>
        </p:nvGraphicFramePr>
        <p:xfrm>
          <a:off x="573252" y="5260666"/>
          <a:ext cx="9275106" cy="932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860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162349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913273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813500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709124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zh-TW" altLang="en-US" sz="11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基金標的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單位數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匯率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單位淨值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(USD)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MFS</a:t>
                      </a:r>
                      <a:r>
                        <a:rPr lang="zh-TW" alt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全盛美國政府債券基金 </a:t>
                      </a:r>
                      <a:r>
                        <a:rPr lang="en-US" altLang="zh-TW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A1(</a:t>
                      </a:r>
                      <a:r>
                        <a:rPr lang="zh-TW" alt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美元</a:t>
                      </a:r>
                      <a:r>
                        <a:rPr lang="en-US" altLang="zh-TW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8929049" y="4398999"/>
            <a:ext cx="91930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←   返回上層</a:t>
            </a:r>
          </a:p>
        </p:txBody>
      </p:sp>
      <p:sp>
        <p:nvSpPr>
          <p:cNvPr id="88" name="矩形 87"/>
          <p:cNvSpPr/>
          <p:nvPr/>
        </p:nvSpPr>
        <p:spPr>
          <a:xfrm>
            <a:off x="529507" y="4790270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交易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類別       </a:t>
            </a:r>
            <a:r>
              <a:rPr lang="zh-TW" altLang="en-US" sz="933" dirty="0" smtClean="0">
                <a:solidFill>
                  <a:srgbClr val="0C9345"/>
                </a:solidFill>
              </a:rPr>
              <a:t>申</a:t>
            </a:r>
            <a:r>
              <a:rPr lang="zh-TW" altLang="en-US" sz="933" dirty="0">
                <a:solidFill>
                  <a:srgbClr val="0C9345"/>
                </a:solidFill>
              </a:rPr>
              <a:t>購</a:t>
            </a:r>
            <a:r>
              <a:rPr lang="zh-TW" altLang="en-US" sz="933" dirty="0" smtClean="0">
                <a:solidFill>
                  <a:srgbClr val="0C9345"/>
                </a:solidFill>
              </a:rPr>
              <a:t>  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日期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2019/10/31</a:t>
            </a:r>
          </a:p>
        </p:txBody>
      </p:sp>
      <p:sp>
        <p:nvSpPr>
          <p:cNvPr id="90" name="矩形 89"/>
          <p:cNvSpPr/>
          <p:nvPr/>
        </p:nvSpPr>
        <p:spPr>
          <a:xfrm>
            <a:off x="529507" y="6425682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類別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贖回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 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2019/10/31</a:t>
            </a: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09514"/>
              </p:ext>
            </p:extLst>
          </p:nvPr>
        </p:nvGraphicFramePr>
        <p:xfrm>
          <a:off x="576348" y="6842219"/>
          <a:ext cx="9272009" cy="124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935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758036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803158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384094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631483">
                  <a:extLst>
                    <a:ext uri="{9D8B030D-6E8A-4147-A177-3AD203B41FA5}">
                      <a16:colId xmlns:a16="http://schemas.microsoft.com/office/drawing/2014/main" val="1230283159"/>
                    </a:ext>
                  </a:extLst>
                </a:gridCol>
                <a:gridCol w="1741303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zh-TW" altLang="en-US" sz="11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基金標的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單位數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匯率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單位淨值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(USD)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贖回金額 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原始投資金額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MFS</a:t>
                      </a:r>
                      <a:r>
                        <a:rPr lang="zh-TW" altLang="en-US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全盛美國政府債券基金 </a:t>
                      </a:r>
                      <a:r>
                        <a:rPr lang="en-US" altLang="zh-TW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A1(</a:t>
                      </a:r>
                      <a:r>
                        <a:rPr lang="zh-TW" altLang="en-US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美元</a:t>
                      </a:r>
                      <a:r>
                        <a:rPr lang="en-US" altLang="zh-TW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0.131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1,261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1,261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1,261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1,261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529507" y="4363457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交易類別     </a:t>
            </a:r>
            <a:r>
              <a:rPr lang="zh-TW" altLang="en-US" sz="933" b="1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再平衡調整       </a:t>
            </a: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日期     </a:t>
            </a:r>
            <a:r>
              <a:rPr lang="en-US" altLang="zh-TW" sz="933" b="1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2019/10/31</a:t>
            </a:r>
          </a:p>
        </p:txBody>
      </p:sp>
      <p:cxnSp>
        <p:nvCxnSpPr>
          <p:cNvPr id="93" name="直線接點 92"/>
          <p:cNvCxnSpPr/>
          <p:nvPr/>
        </p:nvCxnSpPr>
        <p:spPr>
          <a:xfrm>
            <a:off x="619928" y="4709527"/>
            <a:ext cx="92284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  <p:grpSp>
        <p:nvGrpSpPr>
          <p:cNvPr id="46" name="群組 45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47" name="圓角矩形 46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51" name="橢圓 50"/>
          <p:cNvSpPr/>
          <p:nvPr/>
        </p:nvSpPr>
        <p:spPr>
          <a:xfrm>
            <a:off x="6772096" y="529653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+mj-lt"/>
              </a:rPr>
              <a:t>６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244774" y="5236129"/>
            <a:ext cx="574072" cy="34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7-1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6485060" y="6610828"/>
            <a:ext cx="574072" cy="34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7-2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8089084" y="6572471"/>
            <a:ext cx="574072" cy="34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7-3</a:t>
            </a:r>
            <a:endParaRPr lang="zh-TW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7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8.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點選申購「查詢紀錄」進入下頁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" y="1773301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 smtClean="0"/>
              <a:t>申購歷程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</a:t>
            </a:r>
            <a:r>
              <a:rPr lang="zh-TW" altLang="en-US" sz="1400" dirty="0" smtClean="0"/>
              <a:t>歷程</a:t>
            </a:r>
            <a:r>
              <a:rPr lang="en-US" altLang="zh-TW" sz="1400" dirty="0" smtClean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17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3969" y="2386588"/>
            <a:ext cx="9747874" cy="1518667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3969" y="3996527"/>
            <a:ext cx="9777136" cy="283583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06814" y="4012225"/>
            <a:ext cx="1100753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10171" y="3969637"/>
            <a:ext cx="7480934" cy="407241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06816" y="4028655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42" name="矩形 41"/>
          <p:cNvSpPr/>
          <p:nvPr/>
        </p:nvSpPr>
        <p:spPr>
          <a:xfrm>
            <a:off x="559364" y="2515371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7" y="2848109"/>
            <a:ext cx="1225435" cy="863519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313969" y="3987495"/>
            <a:ext cx="1186010" cy="36725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6594" y="4035847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</a:p>
        </p:txBody>
      </p:sp>
      <p:sp>
        <p:nvSpPr>
          <p:cNvPr id="70" name="橢圓 69"/>
          <p:cNvSpPr/>
          <p:nvPr/>
        </p:nvSpPr>
        <p:spPr>
          <a:xfrm>
            <a:off x="2061272" y="8167745"/>
            <a:ext cx="103753" cy="36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556390" y="2465887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697937" y="2454990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088168" y="2454990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</a:t>
            </a:r>
            <a:r>
              <a:rPr lang="zh-TW" altLang="en-US" sz="933" dirty="0" smtClean="0">
                <a:solidFill>
                  <a:srgbClr val="0C9345"/>
                </a:solidFill>
              </a:rPr>
              <a:t>款</a:t>
            </a:r>
            <a:endParaRPr lang="en-US" altLang="zh-TW" sz="933" dirty="0">
              <a:solidFill>
                <a:srgbClr val="0C9345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7451" y="4567494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89180" y="4601465"/>
            <a:ext cx="1681667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64491" y="4563108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交易類別</a:t>
            </a:r>
          </a:p>
        </p:txBody>
      </p:sp>
      <p:sp>
        <p:nvSpPr>
          <p:cNvPr id="61" name="矩形 60"/>
          <p:cNvSpPr/>
          <p:nvPr/>
        </p:nvSpPr>
        <p:spPr>
          <a:xfrm>
            <a:off x="3833811" y="4601465"/>
            <a:ext cx="728302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96467"/>
              </p:ext>
            </p:extLst>
          </p:nvPr>
        </p:nvGraphicFramePr>
        <p:xfrm>
          <a:off x="601531" y="5058482"/>
          <a:ext cx="9250863" cy="167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1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375592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279339">
                <a:tc>
                  <a:txBody>
                    <a:bodyPr/>
                    <a:lstStyle/>
                    <a:p>
                      <a:endParaRPr lang="zh-TW" altLang="en-US" sz="11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交易類別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交易日期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入帳金額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操作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贖回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2019/10/31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4,989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2019/09/15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2019/08/25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6,413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6,464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2019/07/20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grpSp>
        <p:nvGrpSpPr>
          <p:cNvPr id="69" name="群組 68"/>
          <p:cNvGrpSpPr/>
          <p:nvPr/>
        </p:nvGrpSpPr>
        <p:grpSpPr>
          <a:xfrm>
            <a:off x="8856018" y="5379027"/>
            <a:ext cx="686444" cy="1287470"/>
            <a:chOff x="9482842" y="5390484"/>
            <a:chExt cx="741618" cy="1432552"/>
          </a:xfrm>
        </p:grpSpPr>
        <p:sp>
          <p:nvSpPr>
            <p:cNvPr id="72" name="矩形 71"/>
            <p:cNvSpPr/>
            <p:nvPr/>
          </p:nvSpPr>
          <p:spPr>
            <a:xfrm>
              <a:off x="9482842" y="5390484"/>
              <a:ext cx="741618" cy="21766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 smtClea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rPr>
                <a:t>查詢紀錄</a:t>
              </a:r>
              <a:endPara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9482842" y="5727172"/>
              <a:ext cx="741617" cy="192021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9482842" y="6032041"/>
              <a:ext cx="741617" cy="18584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9482842" y="6336909"/>
              <a:ext cx="741617" cy="201855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9482842" y="6647954"/>
              <a:ext cx="741617" cy="175082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4557537" y="4601355"/>
            <a:ext cx="224485" cy="2016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▽</a:t>
            </a:r>
          </a:p>
        </p:txBody>
      </p:sp>
      <p:sp>
        <p:nvSpPr>
          <p:cNvPr id="49" name="橢圓 48"/>
          <p:cNvSpPr/>
          <p:nvPr/>
        </p:nvSpPr>
        <p:spPr>
          <a:xfrm>
            <a:off x="8552180" y="564190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8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53" name="圓角矩形 52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3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" y="1743553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18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3969" y="2356840"/>
            <a:ext cx="9747874" cy="1497218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364" y="2485623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7" y="2818361"/>
            <a:ext cx="1225435" cy="863519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2556390" y="2436139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697937" y="2425242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088168" y="2425242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</a:t>
            </a:r>
            <a:r>
              <a:rPr lang="zh-TW" altLang="en-US" sz="933" dirty="0" smtClean="0">
                <a:solidFill>
                  <a:srgbClr val="0C9345"/>
                </a:solidFill>
              </a:rPr>
              <a:t>款</a:t>
            </a:r>
            <a:endParaRPr lang="en-US" altLang="zh-TW" sz="933" dirty="0">
              <a:solidFill>
                <a:srgbClr val="0C9345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46355" y="3933244"/>
            <a:ext cx="9715488" cy="2781191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1515990" y="3945628"/>
            <a:ext cx="1130754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2646744" y="3922837"/>
            <a:ext cx="7415099" cy="39700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30178" y="3955785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84" name="圓角矩形 83"/>
          <p:cNvSpPr/>
          <p:nvPr/>
        </p:nvSpPr>
        <p:spPr>
          <a:xfrm>
            <a:off x="346354" y="3924212"/>
            <a:ext cx="1218335" cy="40863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8979" y="3972565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21980"/>
              </p:ext>
            </p:extLst>
          </p:nvPr>
        </p:nvGraphicFramePr>
        <p:xfrm>
          <a:off x="591750" y="4965326"/>
          <a:ext cx="9228430" cy="124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357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156500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908677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804373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700523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基金標的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單位數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匯率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單位淨值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(USD)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50631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8900871" y="4487488"/>
            <a:ext cx="91930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←   返回上層</a:t>
            </a:r>
          </a:p>
        </p:txBody>
      </p:sp>
      <p:sp>
        <p:nvSpPr>
          <p:cNvPr id="92" name="矩形 91"/>
          <p:cNvSpPr/>
          <p:nvPr/>
        </p:nvSpPr>
        <p:spPr>
          <a:xfrm>
            <a:off x="501329" y="4451946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交易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類別     </a:t>
            </a:r>
            <a:r>
              <a:rPr lang="zh-TW" altLang="en-US" sz="933" b="1" dirty="0" smtClean="0">
                <a:solidFill>
                  <a:srgbClr val="0C9345"/>
                </a:solidFill>
              </a:rPr>
              <a:t>申</a:t>
            </a:r>
            <a:r>
              <a:rPr lang="zh-TW" altLang="en-US" sz="933" b="1" dirty="0">
                <a:solidFill>
                  <a:srgbClr val="0C9345"/>
                </a:solidFill>
              </a:rPr>
              <a:t>購</a:t>
            </a:r>
            <a:r>
              <a:rPr lang="zh-TW" altLang="en-US" sz="933" b="1" dirty="0" smtClean="0">
                <a:solidFill>
                  <a:srgbClr val="0C9345"/>
                </a:solidFill>
              </a:rPr>
              <a:t>       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交易日期     </a:t>
            </a:r>
            <a:r>
              <a:rPr lang="en-US" altLang="zh-TW" sz="933" b="1" dirty="0" smtClean="0">
                <a:solidFill>
                  <a:srgbClr val="0C9345"/>
                </a:solidFill>
              </a:rPr>
              <a:t>2019/08/15</a:t>
            </a:r>
            <a:endParaRPr lang="en-US" altLang="zh-TW" sz="933" b="1" dirty="0">
              <a:solidFill>
                <a:srgbClr val="0C9345"/>
              </a:solidFill>
            </a:endParaRPr>
          </a:p>
        </p:txBody>
      </p:sp>
      <p:cxnSp>
        <p:nvCxnSpPr>
          <p:cNvPr id="93" name="直線接點 92"/>
          <p:cNvCxnSpPr/>
          <p:nvPr/>
        </p:nvCxnSpPr>
        <p:spPr>
          <a:xfrm>
            <a:off x="591750" y="4798016"/>
            <a:ext cx="92284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 smtClean="0"/>
              <a:t>申購歷程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投資歷程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查詢紀錄</a:t>
            </a:r>
            <a:r>
              <a:rPr lang="en-US" altLang="zh-TW" sz="1400" dirty="0"/>
              <a:t>-【</a:t>
            </a:r>
            <a:r>
              <a:rPr lang="zh-TW" altLang="en-US" sz="1400" dirty="0"/>
              <a:t>申購</a:t>
            </a:r>
            <a:r>
              <a:rPr lang="en-US" altLang="zh-TW" sz="1400" dirty="0"/>
              <a:t>】)</a:t>
            </a:r>
            <a:endParaRPr lang="zh-TW" altLang="en-US" sz="3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  <p:grpSp>
        <p:nvGrpSpPr>
          <p:cNvPr id="39" name="群組 38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40" name="圓角矩形 39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2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9.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點選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贖回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「查詢紀錄」進入下頁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4090" y="1663621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19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28058" y="2276908"/>
            <a:ext cx="9747874" cy="149696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28058" y="3886847"/>
            <a:ext cx="9777136" cy="283583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20903" y="3902545"/>
            <a:ext cx="1100753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24260" y="3859957"/>
            <a:ext cx="7480934" cy="407241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0905" y="3918975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42" name="矩形 41"/>
          <p:cNvSpPr/>
          <p:nvPr/>
        </p:nvSpPr>
        <p:spPr>
          <a:xfrm>
            <a:off x="573453" y="2405691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6" y="2738429"/>
            <a:ext cx="1225435" cy="863519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328058" y="3877815"/>
            <a:ext cx="1186010" cy="36725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90683" y="3926167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</a:p>
        </p:txBody>
      </p:sp>
      <p:sp>
        <p:nvSpPr>
          <p:cNvPr id="70" name="橢圓 69"/>
          <p:cNvSpPr/>
          <p:nvPr/>
        </p:nvSpPr>
        <p:spPr>
          <a:xfrm>
            <a:off x="2047185" y="6958377"/>
            <a:ext cx="103753" cy="36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570479" y="2356207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712026" y="2345310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102257" y="2345310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</a:t>
            </a:r>
            <a:r>
              <a:rPr lang="zh-TW" altLang="en-US" sz="933" dirty="0" smtClean="0">
                <a:solidFill>
                  <a:srgbClr val="0C9345"/>
                </a:solidFill>
              </a:rPr>
              <a:t>款</a:t>
            </a:r>
            <a:endParaRPr lang="en-US" altLang="zh-TW" sz="933" dirty="0">
              <a:solidFill>
                <a:srgbClr val="0C9345"/>
              </a:solidFill>
            </a:endParaRPr>
          </a:p>
        </p:txBody>
      </p:sp>
      <p:sp>
        <p:nvSpPr>
          <p:cNvPr id="5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贖回</a:t>
            </a:r>
            <a:r>
              <a:rPr lang="zh-TW" altLang="en-US" sz="3200" dirty="0" smtClean="0"/>
              <a:t>歷程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</a:t>
            </a:r>
            <a:r>
              <a:rPr lang="zh-TW" altLang="en-US" sz="1400" dirty="0" smtClean="0"/>
              <a:t>歷程</a:t>
            </a:r>
            <a:r>
              <a:rPr lang="en-US" altLang="zh-TW" sz="1400" dirty="0" smtClean="0"/>
              <a:t>)</a:t>
            </a:r>
            <a:endParaRPr lang="zh-TW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541540" y="4457814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03269" y="4491785"/>
            <a:ext cx="1681667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78580" y="4453428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交易類別</a:t>
            </a:r>
          </a:p>
        </p:txBody>
      </p:sp>
      <p:sp>
        <p:nvSpPr>
          <p:cNvPr id="62" name="矩形 61"/>
          <p:cNvSpPr/>
          <p:nvPr/>
        </p:nvSpPr>
        <p:spPr>
          <a:xfrm>
            <a:off x="3847900" y="4491785"/>
            <a:ext cx="728302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64895"/>
              </p:ext>
            </p:extLst>
          </p:nvPr>
        </p:nvGraphicFramePr>
        <p:xfrm>
          <a:off x="615620" y="4948802"/>
          <a:ext cx="9250863" cy="167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1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375592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279339">
                <a:tc>
                  <a:txBody>
                    <a:bodyPr/>
                    <a:lstStyle/>
                    <a:p>
                      <a:endParaRPr lang="zh-TW" altLang="en-US" sz="11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交易類別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交易日期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入帳金額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操作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贖回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2019/10/31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4,989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2019/09/15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2019/08/25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6,413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6,464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2019/07/20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grpSp>
        <p:nvGrpSpPr>
          <p:cNvPr id="72" name="群組 71"/>
          <p:cNvGrpSpPr/>
          <p:nvPr/>
        </p:nvGrpSpPr>
        <p:grpSpPr>
          <a:xfrm>
            <a:off x="8867124" y="5294187"/>
            <a:ext cx="686444" cy="1287470"/>
            <a:chOff x="9482842" y="5390484"/>
            <a:chExt cx="741618" cy="1432552"/>
          </a:xfrm>
        </p:grpSpPr>
        <p:sp>
          <p:nvSpPr>
            <p:cNvPr id="75" name="矩形 74"/>
            <p:cNvSpPr/>
            <p:nvPr/>
          </p:nvSpPr>
          <p:spPr>
            <a:xfrm>
              <a:off x="9482842" y="5390484"/>
              <a:ext cx="741618" cy="21766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 smtClea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rPr>
                <a:t>查詢紀錄</a:t>
              </a:r>
              <a:endPara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482842" y="5727172"/>
              <a:ext cx="741617" cy="192021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9482842" y="6032041"/>
              <a:ext cx="741617" cy="18584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9482842" y="6336909"/>
              <a:ext cx="741617" cy="201855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9482842" y="6647954"/>
              <a:ext cx="741617" cy="175082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</p:grpSp>
      <p:sp>
        <p:nvSpPr>
          <p:cNvPr id="85" name="矩形 84"/>
          <p:cNvSpPr/>
          <p:nvPr/>
        </p:nvSpPr>
        <p:spPr>
          <a:xfrm>
            <a:off x="4571626" y="4491675"/>
            <a:ext cx="224485" cy="2016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▽</a:t>
            </a:r>
          </a:p>
        </p:txBody>
      </p:sp>
      <p:grpSp>
        <p:nvGrpSpPr>
          <p:cNvPr id="49" name="群組 48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51" name="圓角矩形 50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  <p:sp>
        <p:nvSpPr>
          <p:cNvPr id="63" name="橢圓 62"/>
          <p:cNvSpPr/>
          <p:nvPr/>
        </p:nvSpPr>
        <p:spPr>
          <a:xfrm>
            <a:off x="8557319" y="5274171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9</a:t>
            </a:r>
            <a:endParaRPr lang="zh-TW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95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513292" y="3946484"/>
            <a:ext cx="7406000" cy="99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2513292" y="5001966"/>
            <a:ext cx="7406000" cy="1379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2495963" y="1012821"/>
            <a:ext cx="7406000" cy="28020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 smtClean="0"/>
              <a:t>前線訪</a:t>
            </a:r>
            <a:r>
              <a:rPr lang="zh-TW" altLang="en-US" sz="2800" dirty="0"/>
              <a:t>談</a:t>
            </a:r>
            <a:r>
              <a:rPr lang="zh-TW" altLang="en-US" sz="2800" dirty="0" smtClean="0"/>
              <a:t>認為</a:t>
            </a:r>
            <a:r>
              <a:rPr lang="zh-TW" altLang="en-US" sz="2800" dirty="0"/>
              <a:t>最重要、急迫的</a:t>
            </a:r>
            <a:r>
              <a:rPr lang="en-US" altLang="zh-TW" sz="2800" dirty="0"/>
              <a:t>ROBO</a:t>
            </a:r>
            <a:r>
              <a:rPr lang="zh-TW" altLang="en-US" sz="2800" dirty="0"/>
              <a:t>後台功能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42288" y="1143060"/>
            <a:ext cx="57409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b="1" dirty="0"/>
              <a:t>投組總覽、投資歷程與推薦</a:t>
            </a:r>
            <a:endParaRPr lang="en-US" altLang="zh-TW" b="1" dirty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/>
              <a:t>基金投組最新</a:t>
            </a:r>
            <a:r>
              <a:rPr lang="zh-TW" altLang="en-US" dirty="0"/>
              <a:t>狀態</a:t>
            </a:r>
            <a:endParaRPr lang="en-US" altLang="zh-TW" dirty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/>
              <a:t>申贖、再平衡交易歷程</a:t>
            </a:r>
            <a:endParaRPr lang="en-US" altLang="zh-TW" dirty="0" smtClean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TW" dirty="0" smtClean="0"/>
              <a:t>ILP</a:t>
            </a:r>
            <a:r>
              <a:rPr lang="zh-TW" altLang="en-US" dirty="0" smtClean="0"/>
              <a:t>基本資料查詢</a:t>
            </a:r>
            <a:endParaRPr lang="en-US" altLang="zh-TW" dirty="0" smtClean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/>
              <a:t>通知</a:t>
            </a:r>
            <a:r>
              <a:rPr lang="zh-TW" altLang="en-US" dirty="0"/>
              <a:t>紀錄</a:t>
            </a:r>
            <a:endParaRPr lang="en-US" altLang="zh-TW" dirty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/>
              <a:t>管理費</a:t>
            </a:r>
            <a:r>
              <a:rPr lang="zh-TW" altLang="en-US" dirty="0"/>
              <a:t>與扣款紀錄查詢</a:t>
            </a:r>
            <a:endParaRPr lang="en-US" altLang="zh-TW" dirty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分析客戶資產缺口，建議對應商品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71661" y="4145194"/>
            <a:ext cx="532663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b="1" dirty="0"/>
              <a:t>市場訊息與建議</a:t>
            </a:r>
            <a:endParaRPr lang="en-US" altLang="zh-TW" b="1" dirty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市場消息與投資建議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5023" y="3243731"/>
            <a:ext cx="67207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33" b="1" dirty="0"/>
              <a:t>重要性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963395" y="2965089"/>
            <a:ext cx="616472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33" b="1" dirty="0"/>
              <a:t>急迫性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5023" y="1020335"/>
            <a:ext cx="6720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33" dirty="0"/>
              <a:t>高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64988" y="5730269"/>
            <a:ext cx="6720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33" dirty="0"/>
              <a:t>低</a:t>
            </a:r>
          </a:p>
        </p:txBody>
      </p:sp>
      <p:sp>
        <p:nvSpPr>
          <p:cNvPr id="12" name="等腰三角形 11"/>
          <p:cNvSpPr/>
          <p:nvPr/>
        </p:nvSpPr>
        <p:spPr>
          <a:xfrm rot="10800000">
            <a:off x="10120471" y="1012819"/>
            <a:ext cx="768085" cy="544767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4" name="文字方塊 13"/>
          <p:cNvSpPr txBox="1"/>
          <p:nvPr/>
        </p:nvSpPr>
        <p:spPr>
          <a:xfrm>
            <a:off x="10963395" y="1050440"/>
            <a:ext cx="6720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33" dirty="0"/>
              <a:t>急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907792" y="5910477"/>
            <a:ext cx="6720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33" dirty="0"/>
              <a:t>緩</a:t>
            </a:r>
          </a:p>
        </p:txBody>
      </p:sp>
      <p:sp>
        <p:nvSpPr>
          <p:cNvPr id="16" name="矩形 15"/>
          <p:cNvSpPr/>
          <p:nvPr/>
        </p:nvSpPr>
        <p:spPr>
          <a:xfrm>
            <a:off x="3274947" y="5153435"/>
            <a:ext cx="8405471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b="1" dirty="0"/>
              <a:t>預約下單與分析</a:t>
            </a:r>
            <a:endParaRPr lang="en-US" altLang="zh-TW" b="1" dirty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客戶預約下單</a:t>
            </a:r>
            <a:endParaRPr lang="en-US" altLang="zh-TW" dirty="0"/>
          </a:p>
          <a:p>
            <a:pPr marL="990575" lvl="1" indent="-38099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客戶樣貌分析</a:t>
            </a:r>
          </a:p>
        </p:txBody>
      </p:sp>
      <p:sp>
        <p:nvSpPr>
          <p:cNvPr id="21" name="等腰三角形 20"/>
          <p:cNvSpPr/>
          <p:nvPr/>
        </p:nvSpPr>
        <p:spPr>
          <a:xfrm rot="10800000">
            <a:off x="1567099" y="1012818"/>
            <a:ext cx="768085" cy="544767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2" name="橢圓 21"/>
          <p:cNvSpPr/>
          <p:nvPr/>
        </p:nvSpPr>
        <p:spPr>
          <a:xfrm>
            <a:off x="2720613" y="1112445"/>
            <a:ext cx="421300" cy="4213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1</a:t>
            </a:r>
            <a:endParaRPr lang="zh-TW" altLang="en-US" sz="2400" b="1" dirty="0"/>
          </a:p>
        </p:txBody>
      </p:sp>
      <p:sp>
        <p:nvSpPr>
          <p:cNvPr id="23" name="橢圓 22"/>
          <p:cNvSpPr/>
          <p:nvPr/>
        </p:nvSpPr>
        <p:spPr>
          <a:xfrm>
            <a:off x="2720613" y="4098356"/>
            <a:ext cx="421300" cy="4213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2</a:t>
            </a:r>
            <a:endParaRPr lang="zh-TW" altLang="en-US" sz="2400" b="1" dirty="0"/>
          </a:p>
        </p:txBody>
      </p:sp>
      <p:sp>
        <p:nvSpPr>
          <p:cNvPr id="24" name="橢圓 23"/>
          <p:cNvSpPr/>
          <p:nvPr/>
        </p:nvSpPr>
        <p:spPr>
          <a:xfrm>
            <a:off x="2720613" y="5126403"/>
            <a:ext cx="421300" cy="4213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3</a:t>
            </a:r>
            <a:endParaRPr lang="zh-TW" altLang="en-US" sz="2400" b="1" dirty="0"/>
          </a:p>
        </p:txBody>
      </p:sp>
      <p:sp>
        <p:nvSpPr>
          <p:cNvPr id="27" name="矩形 26"/>
          <p:cNvSpPr/>
          <p:nvPr/>
        </p:nvSpPr>
        <p:spPr>
          <a:xfrm>
            <a:off x="2513291" y="1024114"/>
            <a:ext cx="7388671" cy="23680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3" name="文字方塊 12"/>
          <p:cNvSpPr txBox="1"/>
          <p:nvPr/>
        </p:nvSpPr>
        <p:spPr>
          <a:xfrm>
            <a:off x="8397432" y="113771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2020</a:t>
            </a:r>
            <a:r>
              <a:rPr lang="zh-TW" altLang="en-US" b="1" dirty="0" smtClean="0">
                <a:solidFill>
                  <a:srgbClr val="FF0000"/>
                </a:solidFill>
              </a:rPr>
              <a:t>年需求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" y="1743554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20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3969" y="2356841"/>
            <a:ext cx="9747874" cy="1480438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364" y="2485624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7" y="2818362"/>
            <a:ext cx="1225435" cy="863519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2556390" y="2436140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697937" y="2425243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088168" y="2425243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</a:t>
            </a:r>
            <a:r>
              <a:rPr lang="zh-TW" altLang="en-US" sz="933" dirty="0" smtClean="0">
                <a:solidFill>
                  <a:srgbClr val="0C9345"/>
                </a:solidFill>
              </a:rPr>
              <a:t>款</a:t>
            </a:r>
            <a:endParaRPr lang="en-US" altLang="zh-TW" sz="933" dirty="0">
              <a:solidFill>
                <a:srgbClr val="0C9345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46355" y="3933245"/>
            <a:ext cx="9715488" cy="2781191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1515990" y="3945629"/>
            <a:ext cx="1130754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2646744" y="3922838"/>
            <a:ext cx="7415099" cy="39700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30178" y="3955786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84" name="圓角矩形 83"/>
          <p:cNvSpPr/>
          <p:nvPr/>
        </p:nvSpPr>
        <p:spPr>
          <a:xfrm>
            <a:off x="346354" y="3924213"/>
            <a:ext cx="1218335" cy="40863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8979" y="3972566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74661"/>
              </p:ext>
            </p:extLst>
          </p:nvPr>
        </p:nvGraphicFramePr>
        <p:xfrm>
          <a:off x="591750" y="4965327"/>
          <a:ext cx="9228430" cy="124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344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744164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802116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358765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384604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709437">
                  <a:extLst>
                    <a:ext uri="{9D8B030D-6E8A-4147-A177-3AD203B41FA5}">
                      <a16:colId xmlns:a16="http://schemas.microsoft.com/office/drawing/2014/main" val="2337416913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zh-TW" altLang="en-US" sz="11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基金標的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單位數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匯率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單位淨值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(USD)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原始投資金額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5,000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5,000</a:t>
                      </a:r>
                      <a:endParaRPr lang="zh-TW" altLang="en-US" sz="110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5,000</a:t>
                      </a:r>
                      <a:endParaRPr lang="zh-TW" altLang="en-US" sz="110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50631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8900871" y="4487489"/>
            <a:ext cx="91930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←   返回上層</a:t>
            </a:r>
          </a:p>
        </p:txBody>
      </p:sp>
      <p:sp>
        <p:nvSpPr>
          <p:cNvPr id="92" name="矩形 91"/>
          <p:cNvSpPr/>
          <p:nvPr/>
        </p:nvSpPr>
        <p:spPr>
          <a:xfrm>
            <a:off x="501329" y="4451947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交易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類別     </a:t>
            </a:r>
            <a:r>
              <a:rPr lang="zh-TW" altLang="en-US" sz="933" b="1" dirty="0">
                <a:solidFill>
                  <a:srgbClr val="0C9345"/>
                </a:solidFill>
              </a:rPr>
              <a:t>贖回</a:t>
            </a:r>
            <a:r>
              <a:rPr lang="zh-TW" altLang="en-US" sz="933" b="1" dirty="0" smtClean="0">
                <a:solidFill>
                  <a:srgbClr val="0C9345"/>
                </a:solidFill>
              </a:rPr>
              <a:t>       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交易日期     </a:t>
            </a:r>
            <a:r>
              <a:rPr lang="en-US" altLang="zh-TW" sz="933" b="1" dirty="0" smtClean="0">
                <a:solidFill>
                  <a:srgbClr val="0C9345"/>
                </a:solidFill>
              </a:rPr>
              <a:t>2019/10/31</a:t>
            </a:r>
            <a:endParaRPr lang="en-US" altLang="zh-TW" sz="933" b="1" dirty="0">
              <a:solidFill>
                <a:srgbClr val="0C9345"/>
              </a:solidFill>
            </a:endParaRPr>
          </a:p>
        </p:txBody>
      </p:sp>
      <p:cxnSp>
        <p:nvCxnSpPr>
          <p:cNvPr id="93" name="直線接點 92"/>
          <p:cNvCxnSpPr/>
          <p:nvPr/>
        </p:nvCxnSpPr>
        <p:spPr>
          <a:xfrm>
            <a:off x="591750" y="4798017"/>
            <a:ext cx="92284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贖回</a:t>
            </a:r>
            <a:r>
              <a:rPr lang="zh-TW" altLang="en-US" sz="3200" dirty="0" smtClean="0"/>
              <a:t>歷程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</a:t>
            </a:r>
            <a:r>
              <a:rPr lang="zh-TW" altLang="en-US" sz="1400" dirty="0" smtClean="0"/>
              <a:t>歷程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查詢紀錄</a:t>
            </a:r>
            <a:r>
              <a:rPr lang="en-US" altLang="zh-TW" sz="1400" dirty="0"/>
              <a:t>-【</a:t>
            </a:r>
            <a:r>
              <a:rPr lang="zh-TW" altLang="en-US" sz="1400" dirty="0"/>
              <a:t>贖回</a:t>
            </a:r>
            <a:r>
              <a:rPr lang="en-US" altLang="zh-TW" sz="1400" dirty="0"/>
              <a:t>】)</a:t>
            </a:r>
            <a:endParaRPr lang="zh-TW" altLang="en-US" sz="32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38" name="圓角矩形 37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9239250" y="361948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Q2</a:t>
            </a:r>
            <a:r>
              <a:rPr lang="zh-TW" altLang="en-US" b="1" dirty="0" smtClean="0"/>
              <a:t>需求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465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【Q3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智能</a:t>
            </a:r>
            <a:r>
              <a:rPr lang="zh-TW" altLang="en-US" dirty="0"/>
              <a:t>投資保險資訊查詢功能</a:t>
            </a:r>
          </a:p>
        </p:txBody>
      </p:sp>
    </p:spTree>
    <p:extLst>
      <p:ext uri="{BB962C8B-B14F-4D97-AF65-F5344CB8AC3E}">
        <p14:creationId xmlns:p14="http://schemas.microsoft.com/office/powerpoint/2010/main" val="23677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CRM</a:t>
            </a:r>
            <a:r>
              <a:rPr lang="zh-TW" altLang="en-US" sz="3200" dirty="0"/>
              <a:t>入口</a:t>
            </a:r>
            <a:r>
              <a:rPr lang="en-US" altLang="zh-TW" sz="3200" dirty="0"/>
              <a:t>-</a:t>
            </a:r>
            <a:r>
              <a:rPr lang="zh-TW" altLang="en-US" sz="3200" dirty="0"/>
              <a:t> 新增智能投資保險資訊於智能投資內</a:t>
            </a:r>
            <a:r>
              <a:rPr lang="en-US" altLang="zh-TW" sz="3200" dirty="0"/>
              <a:t>(</a:t>
            </a:r>
            <a:r>
              <a:rPr lang="zh-TW" altLang="en-US" sz="3200" dirty="0"/>
              <a:t>不含淨值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22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0" y="944821"/>
            <a:ext cx="12192000" cy="5342476"/>
            <a:chOff x="0" y="944820"/>
            <a:chExt cx="10431633" cy="489554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44820"/>
              <a:ext cx="10431633" cy="489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959461" y="4675542"/>
              <a:ext cx="4277032" cy="2458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7537269" y="5016137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92D050"/>
                </a:solidFill>
              </a:rPr>
              <a:t>(</a:t>
            </a:r>
            <a:r>
              <a:rPr lang="zh-TW" altLang="en-US" sz="1200" b="1" dirty="0">
                <a:solidFill>
                  <a:srgbClr val="92D050"/>
                </a:solidFill>
              </a:rPr>
              <a:t>含智能投資保險</a:t>
            </a:r>
            <a:r>
              <a:rPr lang="en-US" altLang="zh-TW" sz="1200" b="1" dirty="0">
                <a:solidFill>
                  <a:srgbClr val="92D050"/>
                </a:solidFill>
              </a:rPr>
              <a:t>)</a:t>
            </a:r>
            <a:endParaRPr lang="zh-TW" altLang="en-US" sz="1200" b="1" dirty="0">
              <a:solidFill>
                <a:srgbClr val="92D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76120" y="5016137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</a:rPr>
              <a:t>總資產扣除</a:t>
            </a:r>
            <a:r>
              <a:rPr lang="en-US" altLang="zh-TW" sz="1200" dirty="0">
                <a:solidFill>
                  <a:srgbClr val="00B050"/>
                </a:solidFill>
              </a:rPr>
              <a:t>ROBO ILP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智能</a:t>
            </a:r>
            <a:r>
              <a:rPr lang="zh-TW" altLang="en-US" dirty="0" smtClean="0"/>
              <a:t>投資投資</a:t>
            </a:r>
            <a:r>
              <a:rPr lang="zh-TW" altLang="en-US" dirty="0"/>
              <a:t>型</a:t>
            </a:r>
            <a:r>
              <a:rPr lang="zh-TW" altLang="en-US" dirty="0" smtClean="0"/>
              <a:t>保單投組狀態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投資</a:t>
            </a:r>
            <a:r>
              <a:rPr lang="en-US" altLang="zh-TW" sz="2000" dirty="0"/>
              <a:t>&gt;&gt;</a:t>
            </a:r>
            <a:r>
              <a:rPr lang="zh-TW" altLang="en-US" sz="2000" dirty="0"/>
              <a:t>智能投資</a:t>
            </a:r>
            <a:r>
              <a:rPr lang="en-US" altLang="zh-TW" sz="2000" dirty="0"/>
              <a:t>&gt;&gt;</a:t>
            </a:r>
            <a:r>
              <a:rPr lang="zh-TW" altLang="en-US" sz="2000" dirty="0"/>
              <a:t>投資型保單</a:t>
            </a:r>
            <a:r>
              <a:rPr lang="en-US" altLang="zh-TW" sz="2000" dirty="0"/>
              <a:t>) </a:t>
            </a:r>
            <a:endParaRPr lang="zh-TW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" b="5869"/>
          <a:stretch/>
        </p:blipFill>
        <p:spPr bwMode="auto">
          <a:xfrm>
            <a:off x="412754" y="1203970"/>
            <a:ext cx="11248253" cy="56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85164" y="1730738"/>
            <a:ext cx="10726317" cy="515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634009" y="3274739"/>
          <a:ext cx="10916745" cy="304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0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879208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381742154"/>
                    </a:ext>
                  </a:extLst>
                </a:gridCol>
                <a:gridCol w="2058931">
                  <a:extLst>
                    <a:ext uri="{9D8B030D-6E8A-4147-A177-3AD203B41FA5}">
                      <a16:colId xmlns:a16="http://schemas.microsoft.com/office/drawing/2014/main" val="92182079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1037952951"/>
                    </a:ext>
                  </a:extLst>
                </a:gridCol>
                <a:gridCol w="917400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建立日期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投組名稱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投組編號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投組類型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投資方式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投資標的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投組狀態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操作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r>
                        <a:rPr lang="zh-TW" altLang="en-US" sz="10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－</a:t>
                      </a: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2018/10/10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智能投資保險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Travel.1D6166DC46F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躉繳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需再平衡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966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0990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9807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629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87389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13198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71634"/>
                  </a:ext>
                </a:extLst>
              </a:tr>
              <a:tr h="153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35433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412754" y="2191163"/>
            <a:ext cx="11302381" cy="608571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2159587" y="2345786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投資型保單</a:t>
            </a:r>
          </a:p>
        </p:txBody>
      </p:sp>
      <p:sp>
        <p:nvSpPr>
          <p:cNvPr id="29" name="矩形 28"/>
          <p:cNvSpPr/>
          <p:nvPr/>
        </p:nvSpPr>
        <p:spPr>
          <a:xfrm>
            <a:off x="10588430" y="3642309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4411643" y="4333234"/>
            <a:ext cx="3631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施羅德環球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歐元企業債券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美元避險</a:t>
            </a:r>
            <a:r>
              <a:rPr lang="en-US" altLang="zh-TW" sz="1067">
                <a:solidFill>
                  <a:schemeClr val="bg1"/>
                </a:solidFill>
              </a:rPr>
              <a:t>)A-</a:t>
            </a:r>
            <a:r>
              <a:rPr lang="zh-TW" altLang="zh-TW" sz="1067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>
                <a:solidFill>
                  <a:schemeClr val="bg1"/>
                </a:solidFill>
              </a:rPr>
              <a:t>A1(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聯博美國成長基金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全盛歐洲研究基金</a:t>
            </a:r>
            <a:r>
              <a:rPr lang="en-US" altLang="zh-TW" sz="1067">
                <a:solidFill>
                  <a:schemeClr val="bg1"/>
                </a:solidFill>
              </a:rPr>
              <a:t>A1-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瑞銀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盧森堡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r>
              <a:rPr lang="zh-TW" altLang="zh-TW" sz="1067">
                <a:solidFill>
                  <a:schemeClr val="bg1"/>
                </a:solidFill>
              </a:rPr>
              <a:t>美元高收益債券基金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)(</a:t>
            </a:r>
            <a:r>
              <a:rPr lang="zh-TW" altLang="zh-TW" sz="1067">
                <a:solidFill>
                  <a:schemeClr val="bg1"/>
                </a:solidFill>
              </a:rPr>
              <a:t>不配息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施羅德環球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歐元企業債券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美元避險</a:t>
            </a:r>
            <a:r>
              <a:rPr lang="en-US" altLang="zh-TW" sz="1067">
                <a:solidFill>
                  <a:schemeClr val="bg1"/>
                </a:solidFill>
              </a:rPr>
              <a:t>)A-</a:t>
            </a:r>
            <a:r>
              <a:rPr lang="zh-TW" altLang="zh-TW" sz="1067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>
                <a:solidFill>
                  <a:schemeClr val="bg1"/>
                </a:solidFill>
              </a:rPr>
              <a:t>A1(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聯博美國成長基金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endParaRPr lang="zh-TW" altLang="en-US" sz="1067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133547" y="4230423"/>
            <a:ext cx="2698308" cy="189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投資部位本金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24,908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投資部位現值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26,612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rgbClr val="FFC000"/>
                </a:solidFill>
              </a:rPr>
              <a:t>總投資報酬率</a:t>
            </a:r>
            <a:endParaRPr lang="en-US" altLang="zh-TW" sz="1067" dirty="0">
              <a:solidFill>
                <a:srgbClr val="FFC000"/>
              </a:solidFill>
            </a:endParaRPr>
          </a:p>
          <a:p>
            <a:pPr fontAlgn="ctr"/>
            <a:r>
              <a:rPr lang="en-US" altLang="zh-TW" sz="1067" dirty="0">
                <a:solidFill>
                  <a:srgbClr val="FFC000"/>
                </a:solidFill>
              </a:rPr>
              <a:t>2.1%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rgbClr val="FFC000"/>
                </a:solidFill>
              </a:rPr>
              <a:t>總保費投資報酬率</a:t>
            </a:r>
            <a:endParaRPr lang="en-US" altLang="zh-TW" sz="1067" b="1" dirty="0">
              <a:solidFill>
                <a:srgbClr val="FFC000"/>
              </a:solidFill>
            </a:endParaRPr>
          </a:p>
          <a:p>
            <a:pPr fontAlgn="ctr"/>
            <a:r>
              <a:rPr lang="en-US" altLang="zh-TW" sz="1067" b="1" dirty="0">
                <a:solidFill>
                  <a:srgbClr val="FFC000"/>
                </a:solidFill>
              </a:rPr>
              <a:t>1.8%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1127660" y="3942689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投資表現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1133546" y="3979437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4411642" y="3987636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417167" y="3917561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 smtClean="0">
                <a:solidFill>
                  <a:schemeClr val="bg1"/>
                </a:solidFill>
              </a:rPr>
              <a:t>基金投組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15853" y="4133600"/>
            <a:ext cx="94049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>
                <a:solidFill>
                  <a:schemeClr val="bg1"/>
                </a:solidFill>
              </a:rPr>
              <a:t>基金標的</a:t>
            </a:r>
            <a:endParaRPr lang="en-US" altLang="zh-TW" sz="1067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413936" y="4126861"/>
            <a:ext cx="116618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zh-TW" altLang="en-US" sz="1067" dirty="0">
                <a:solidFill>
                  <a:schemeClr val="bg1"/>
                </a:solidFill>
              </a:rPr>
              <a:t>配置比例</a:t>
            </a:r>
          </a:p>
        </p:txBody>
      </p:sp>
      <p:cxnSp>
        <p:nvCxnSpPr>
          <p:cNvPr id="73" name="直線接點 72"/>
          <p:cNvCxnSpPr/>
          <p:nvPr/>
        </p:nvCxnSpPr>
        <p:spPr>
          <a:xfrm>
            <a:off x="2870567" y="4005397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2876092" y="3935321"/>
            <a:ext cx="9543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投資設定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788683" y="5192848"/>
            <a:ext cx="1508444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扣款帳號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b="1" dirty="0">
                <a:solidFill>
                  <a:srgbClr val="FFC000"/>
                </a:solidFill>
              </a:rPr>
              <a:t>--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下次扣款日期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b="1" dirty="0">
                <a:solidFill>
                  <a:srgbClr val="FFC000"/>
                </a:solidFill>
              </a:rPr>
              <a:t>--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2805896" y="4244137"/>
            <a:ext cx="1508444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目標金額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1,200,000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目標時程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2029/12/31</a:t>
            </a:r>
          </a:p>
          <a:p>
            <a:pPr fontAlgn="ctr"/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407835" y="4351548"/>
            <a:ext cx="1035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33%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12%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7%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8%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1509773" y="6039295"/>
            <a:ext cx="648000" cy="379200"/>
          </a:xfrm>
        </p:spPr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23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8166" y="1692396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投資總現值</a:t>
            </a:r>
            <a:endParaRPr lang="en-US" altLang="zh-TW" sz="10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1,500,000</a:t>
            </a:r>
          </a:p>
        </p:txBody>
      </p:sp>
      <p:sp>
        <p:nvSpPr>
          <p:cNvPr id="35" name="矩形 34"/>
          <p:cNvSpPr/>
          <p:nvPr/>
        </p:nvSpPr>
        <p:spPr>
          <a:xfrm>
            <a:off x="2053364" y="1698316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投資總本金</a:t>
            </a:r>
            <a:endParaRPr lang="en-US" altLang="zh-TW" sz="10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1,200,000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3625010" y="1812680"/>
            <a:ext cx="1082348" cy="284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219170">
              <a:lnSpc>
                <a:spcPts val="15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顯示歷史現值圖</a:t>
            </a:r>
          </a:p>
        </p:txBody>
      </p:sp>
      <p:sp>
        <p:nvSpPr>
          <p:cNvPr id="49" name="橢圓 48"/>
          <p:cNvSpPr/>
          <p:nvPr/>
        </p:nvSpPr>
        <p:spPr>
          <a:xfrm>
            <a:off x="462714" y="3719149"/>
            <a:ext cx="366485" cy="4077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2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8648" y="2813329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</a:t>
            </a:r>
          </a:p>
        </p:txBody>
      </p:sp>
      <p:sp>
        <p:nvSpPr>
          <p:cNvPr id="55" name="矩形 54"/>
          <p:cNvSpPr/>
          <p:nvPr/>
        </p:nvSpPr>
        <p:spPr>
          <a:xfrm>
            <a:off x="980379" y="2847302"/>
            <a:ext cx="1816833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55688" y="2808944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投組狀態</a:t>
            </a:r>
          </a:p>
        </p:txBody>
      </p:sp>
      <p:sp>
        <p:nvSpPr>
          <p:cNvPr id="57" name="矩形 56"/>
          <p:cNvSpPr/>
          <p:nvPr/>
        </p:nvSpPr>
        <p:spPr>
          <a:xfrm>
            <a:off x="3625010" y="2847302"/>
            <a:ext cx="786840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58949" y="2808944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投組名稱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30808" y="2848679"/>
            <a:ext cx="16837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14517" y="2848679"/>
            <a:ext cx="2108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59" y="2898728"/>
            <a:ext cx="109921" cy="109921"/>
          </a:xfrm>
          <a:prstGeom prst="rect">
            <a:avLst/>
          </a:prstGeom>
        </p:spPr>
      </p:pic>
      <p:grpSp>
        <p:nvGrpSpPr>
          <p:cNvPr id="68" name="群組 67"/>
          <p:cNvGrpSpPr/>
          <p:nvPr/>
        </p:nvGrpSpPr>
        <p:grpSpPr>
          <a:xfrm>
            <a:off x="11238568" y="0"/>
            <a:ext cx="1698625" cy="6858000"/>
            <a:chOff x="10489701" y="0"/>
            <a:chExt cx="1698625" cy="685800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1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新增投資型保單標籤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2-1.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原智能投資管理頁面僅顯示投資歷程績效，於智能投資保險內改為顯示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-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總投資報酬率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-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總保費投資報酬率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兩個項目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2-2. 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顯示各基金的配置比例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0" name="圓角矩形 79"/>
          <p:cNvSpPr/>
          <p:nvPr/>
        </p:nvSpPr>
        <p:spPr>
          <a:xfrm>
            <a:off x="980379" y="2354530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30134B0-A85E-4AB7-82D7-DA5964B93EEE}"/>
              </a:ext>
            </a:extLst>
          </p:cNvPr>
          <p:cNvSpPr/>
          <p:nvPr/>
        </p:nvSpPr>
        <p:spPr>
          <a:xfrm>
            <a:off x="3163158" y="2191163"/>
            <a:ext cx="363502" cy="374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1</a:t>
            </a:r>
            <a:endParaRPr lang="zh-TW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6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智能</a:t>
            </a:r>
            <a:r>
              <a:rPr lang="zh-TW" altLang="en-US" dirty="0" smtClean="0"/>
              <a:t>投資總部位含投資型保單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4" y="982019"/>
            <a:ext cx="11302381" cy="604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47265" y="1511603"/>
            <a:ext cx="10726317" cy="515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7383" y="4069029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</a:t>
            </a:r>
          </a:p>
        </p:txBody>
      </p:sp>
      <p:sp>
        <p:nvSpPr>
          <p:cNvPr id="8" name="矩形 7"/>
          <p:cNvSpPr/>
          <p:nvPr/>
        </p:nvSpPr>
        <p:spPr>
          <a:xfrm>
            <a:off x="1189114" y="4103002"/>
            <a:ext cx="1816833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64423" y="4064644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投組狀態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33745" y="4103002"/>
            <a:ext cx="786840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67684" y="4064644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投組名稱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9543" y="4104379"/>
            <a:ext cx="16837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23252" y="4104379"/>
            <a:ext cx="2108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4" y="4154428"/>
            <a:ext cx="109921" cy="10992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43004" y="3408497"/>
            <a:ext cx="11302381" cy="608571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897796" y="3553806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596207" y="4849032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4419420" y="5539957"/>
            <a:ext cx="3631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施羅德環球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歐元企業債券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美元避險</a:t>
            </a:r>
            <a:r>
              <a:rPr lang="en-US" altLang="zh-TW" sz="1067">
                <a:solidFill>
                  <a:schemeClr val="bg1"/>
                </a:solidFill>
              </a:rPr>
              <a:t>)A-</a:t>
            </a:r>
            <a:r>
              <a:rPr lang="zh-TW" altLang="zh-TW" sz="1067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>
                <a:solidFill>
                  <a:schemeClr val="bg1"/>
                </a:solidFill>
              </a:rPr>
              <a:t>A1(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聯博美國成長基金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全盛歐洲研究基金</a:t>
            </a:r>
            <a:r>
              <a:rPr lang="en-US" altLang="zh-TW" sz="1067">
                <a:solidFill>
                  <a:schemeClr val="bg1"/>
                </a:solidFill>
              </a:rPr>
              <a:t>A1-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瑞銀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盧森堡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r>
              <a:rPr lang="zh-TW" altLang="zh-TW" sz="1067">
                <a:solidFill>
                  <a:schemeClr val="bg1"/>
                </a:solidFill>
              </a:rPr>
              <a:t>美元高收益債券基金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)(</a:t>
            </a:r>
            <a:r>
              <a:rPr lang="zh-TW" altLang="zh-TW" sz="1067">
                <a:solidFill>
                  <a:schemeClr val="bg1"/>
                </a:solidFill>
              </a:rPr>
              <a:t>不配息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施羅德環球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歐元企業債券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美元避險</a:t>
            </a:r>
            <a:r>
              <a:rPr lang="en-US" altLang="zh-TW" sz="1067">
                <a:solidFill>
                  <a:schemeClr val="bg1"/>
                </a:solidFill>
              </a:rPr>
              <a:t>)A-</a:t>
            </a:r>
            <a:r>
              <a:rPr lang="zh-TW" altLang="zh-TW" sz="1067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>
                <a:solidFill>
                  <a:schemeClr val="bg1"/>
                </a:solidFill>
              </a:rPr>
              <a:t>A1(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聯博美國成長基金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endParaRPr lang="zh-TW" altLang="en-US" sz="1067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141324" y="5437146"/>
            <a:ext cx="2698308" cy="140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>
                <a:solidFill>
                  <a:schemeClr val="bg1"/>
                </a:solidFill>
              </a:rPr>
              <a:t>投資部位本金</a:t>
            </a:r>
            <a:endParaRPr lang="en-US" altLang="zh-TW" sz="1067" b="1">
              <a:solidFill>
                <a:schemeClr val="bg1"/>
              </a:solidFill>
            </a:endParaRPr>
          </a:p>
          <a:p>
            <a:pPr fontAlgn="ctr"/>
            <a:r>
              <a:rPr lang="en-US" altLang="zh-TW" sz="1067">
                <a:solidFill>
                  <a:schemeClr val="bg1"/>
                </a:solidFill>
              </a:rPr>
              <a:t>TWD 24,908</a:t>
            </a:r>
          </a:p>
          <a:p>
            <a:pPr fontAlgn="ctr"/>
            <a:endParaRPr lang="en-US" altLang="zh-TW" sz="1067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>
                <a:solidFill>
                  <a:schemeClr val="bg1"/>
                </a:solidFill>
              </a:rPr>
              <a:t>投資部位現值</a:t>
            </a:r>
            <a:endParaRPr lang="en-US" altLang="zh-TW" sz="1067" b="1">
              <a:solidFill>
                <a:schemeClr val="bg1"/>
              </a:solidFill>
            </a:endParaRPr>
          </a:p>
          <a:p>
            <a:pPr fontAlgn="ctr"/>
            <a:r>
              <a:rPr lang="en-US" altLang="zh-TW" sz="1067">
                <a:solidFill>
                  <a:schemeClr val="bg1"/>
                </a:solidFill>
              </a:rPr>
              <a:t>TWD 26,612</a:t>
            </a:r>
          </a:p>
          <a:p>
            <a:pPr fontAlgn="ctr"/>
            <a:endParaRPr lang="en-US" altLang="zh-TW" sz="1067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>
                <a:solidFill>
                  <a:schemeClr val="bg1"/>
                </a:solidFill>
              </a:rPr>
              <a:t>投資歷程績效</a:t>
            </a:r>
            <a:endParaRPr lang="en-US" altLang="zh-TW" sz="1067" b="1">
              <a:solidFill>
                <a:schemeClr val="bg1"/>
              </a:solidFill>
            </a:endParaRPr>
          </a:p>
          <a:p>
            <a:pPr fontAlgn="ctr"/>
            <a:r>
              <a:rPr lang="en-US" altLang="zh-TW" sz="1067">
                <a:solidFill>
                  <a:schemeClr val="bg1"/>
                </a:solidFill>
              </a:rPr>
              <a:t>2.1%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1135437" y="5149412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投資表現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1141323" y="5186160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4419419" y="5194359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424944" y="5124284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 smtClean="0">
                <a:solidFill>
                  <a:schemeClr val="bg1"/>
                </a:solidFill>
              </a:rPr>
              <a:t>基金投組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23630" y="5340323"/>
            <a:ext cx="94049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>
                <a:solidFill>
                  <a:schemeClr val="bg1"/>
                </a:solidFill>
              </a:rPr>
              <a:t>基金標的</a:t>
            </a:r>
            <a:endParaRPr lang="en-US" altLang="zh-TW" sz="1067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421713" y="5333584"/>
            <a:ext cx="116618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>
                <a:solidFill>
                  <a:schemeClr val="bg1"/>
                </a:solidFill>
              </a:rPr>
              <a:t>投資部位本金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8461527" y="5340323"/>
            <a:ext cx="111385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投資部位現值</a:t>
            </a:r>
            <a:endParaRPr lang="en-US" altLang="zh-TW" sz="1067" b="1" dirty="0">
              <a:solidFill>
                <a:schemeClr val="bg1"/>
              </a:solidFill>
            </a:endParaRPr>
          </a:p>
        </p:txBody>
      </p:sp>
      <p:cxnSp>
        <p:nvCxnSpPr>
          <p:cNvPr id="73" name="直線接點 72"/>
          <p:cNvCxnSpPr/>
          <p:nvPr/>
        </p:nvCxnSpPr>
        <p:spPr>
          <a:xfrm>
            <a:off x="2878344" y="5212120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2883869" y="5142044"/>
            <a:ext cx="9543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投資設定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796460" y="6399571"/>
            <a:ext cx="1508444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扣款帳號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007506140182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扣款日期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每月</a:t>
            </a:r>
            <a:r>
              <a:rPr lang="en-US" altLang="zh-TW" sz="1067" dirty="0">
                <a:solidFill>
                  <a:schemeClr val="bg1"/>
                </a:solidFill>
              </a:rPr>
              <a:t>20</a:t>
            </a:r>
            <a:r>
              <a:rPr lang="zh-TW" altLang="en-US" sz="1067" dirty="0">
                <a:solidFill>
                  <a:schemeClr val="bg1"/>
                </a:solidFill>
              </a:rPr>
              <a:t>號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813673" y="5450860"/>
            <a:ext cx="1508444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目標金額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1,200,000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目標時程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2029/12/31</a:t>
            </a:r>
          </a:p>
          <a:p>
            <a:pPr fontAlgn="ctr"/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01852" y="5550332"/>
            <a:ext cx="993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1,990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1,240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415612" y="5558271"/>
            <a:ext cx="1035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1,990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1,240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  <a:endParaRPr lang="zh-TW" altLang="en-US" sz="1067">
              <a:solidFill>
                <a:schemeClr val="bg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9531622" y="5333584"/>
            <a:ext cx="111385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含息報酬率</a:t>
            </a:r>
            <a:endParaRPr lang="en-US" altLang="zh-TW" sz="1067" b="1" dirty="0">
              <a:solidFill>
                <a:schemeClr val="bg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9389912" y="5566639"/>
            <a:ext cx="993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2.0%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1.0%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0.5%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0.8%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-0.1%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2.3%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0%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0%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1509773" y="6248303"/>
            <a:ext cx="648000" cy="379200"/>
          </a:xfrm>
        </p:spPr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24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2073" y="1380588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投資總現值</a:t>
            </a:r>
            <a:endParaRPr lang="en-US" altLang="zh-TW" sz="10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1,500,000</a:t>
            </a:r>
          </a:p>
        </p:txBody>
      </p:sp>
      <p:sp>
        <p:nvSpPr>
          <p:cNvPr id="43" name="矩形 42"/>
          <p:cNvSpPr/>
          <p:nvPr/>
        </p:nvSpPr>
        <p:spPr>
          <a:xfrm>
            <a:off x="1957271" y="1386508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投資總本金</a:t>
            </a:r>
            <a:endParaRPr lang="en-US" altLang="zh-TW" sz="10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1,200,000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28917" y="1500872"/>
            <a:ext cx="1082348" cy="284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219170">
              <a:lnSpc>
                <a:spcPts val="15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隱藏歷史現值圖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21" y="1894539"/>
            <a:ext cx="4323504" cy="1471525"/>
          </a:xfrm>
          <a:prstGeom prst="rect">
            <a:avLst/>
          </a:prstGeom>
        </p:spPr>
      </p:pic>
      <p:graphicFrame>
        <p:nvGraphicFramePr>
          <p:cNvPr id="47" name="表格 46"/>
          <p:cNvGraphicFramePr>
            <a:graphicFrameLocks noGrp="1"/>
          </p:cNvGraphicFramePr>
          <p:nvPr>
            <p:extLst/>
          </p:nvPr>
        </p:nvGraphicFramePr>
        <p:xfrm>
          <a:off x="593028" y="4359553"/>
          <a:ext cx="10916745" cy="304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0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879208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381742154"/>
                    </a:ext>
                  </a:extLst>
                </a:gridCol>
                <a:gridCol w="2058931">
                  <a:extLst>
                    <a:ext uri="{9D8B030D-6E8A-4147-A177-3AD203B41FA5}">
                      <a16:colId xmlns:a16="http://schemas.microsoft.com/office/drawing/2014/main" val="92182079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1037952951"/>
                    </a:ext>
                  </a:extLst>
                </a:gridCol>
                <a:gridCol w="917400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建立日期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投組名稱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投組編號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投組類型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投資方式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投資標的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投組狀態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>
                          <a:solidFill>
                            <a:schemeClr val="bg1"/>
                          </a:solidFill>
                        </a:rPr>
                        <a:t>操作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r>
                        <a:rPr lang="zh-TW" altLang="en-US" sz="105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－</a:t>
                      </a: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2018/10/10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智能投資保險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Travel.1D6166DC46F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躉繳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需再平衡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966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0990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9807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629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87389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13198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71634"/>
                  </a:ext>
                </a:extLst>
              </a:tr>
              <a:tr h="153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35433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10547449" y="4727123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370662" y="5418048"/>
            <a:ext cx="3631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施羅德環球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歐元企業債券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美元避險</a:t>
            </a:r>
            <a:r>
              <a:rPr lang="en-US" altLang="zh-TW" sz="1067">
                <a:solidFill>
                  <a:schemeClr val="bg1"/>
                </a:solidFill>
              </a:rPr>
              <a:t>)A-</a:t>
            </a:r>
            <a:r>
              <a:rPr lang="zh-TW" altLang="zh-TW" sz="1067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>
                <a:solidFill>
                  <a:schemeClr val="bg1"/>
                </a:solidFill>
              </a:rPr>
              <a:t>A1(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聯博美國成長基金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全盛歐洲研究基金</a:t>
            </a:r>
            <a:r>
              <a:rPr lang="en-US" altLang="zh-TW" sz="1067">
                <a:solidFill>
                  <a:schemeClr val="bg1"/>
                </a:solidFill>
              </a:rPr>
              <a:t>A1-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瑞銀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盧森堡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r>
              <a:rPr lang="zh-TW" altLang="zh-TW" sz="1067">
                <a:solidFill>
                  <a:schemeClr val="bg1"/>
                </a:solidFill>
              </a:rPr>
              <a:t>美元高收益債券基金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)(</a:t>
            </a:r>
            <a:r>
              <a:rPr lang="zh-TW" altLang="zh-TW" sz="1067">
                <a:solidFill>
                  <a:schemeClr val="bg1"/>
                </a:solidFill>
              </a:rPr>
              <a:t>不配息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施羅德環球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歐元企業債券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美元避險</a:t>
            </a:r>
            <a:r>
              <a:rPr lang="en-US" altLang="zh-TW" sz="1067">
                <a:solidFill>
                  <a:schemeClr val="bg1"/>
                </a:solidFill>
              </a:rPr>
              <a:t>)A-</a:t>
            </a:r>
            <a:r>
              <a:rPr lang="zh-TW" altLang="zh-TW" sz="1067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>
                <a:solidFill>
                  <a:schemeClr val="bg1"/>
                </a:solidFill>
              </a:rPr>
              <a:t>A1(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聯博美國成長基金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endParaRPr lang="zh-TW" altLang="en-US" sz="1067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92566" y="5315237"/>
            <a:ext cx="2698308" cy="189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投資部位本金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24,908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投資部位現值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26,612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rgbClr val="FFC000"/>
                </a:solidFill>
              </a:rPr>
              <a:t>總投資報酬率</a:t>
            </a:r>
            <a:endParaRPr lang="en-US" altLang="zh-TW" sz="1067" dirty="0">
              <a:solidFill>
                <a:srgbClr val="FFC000"/>
              </a:solidFill>
            </a:endParaRPr>
          </a:p>
          <a:p>
            <a:pPr fontAlgn="ctr"/>
            <a:r>
              <a:rPr lang="en-US" altLang="zh-TW" sz="1067" dirty="0">
                <a:solidFill>
                  <a:srgbClr val="FFC000"/>
                </a:solidFill>
              </a:rPr>
              <a:t>2.1%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rgbClr val="FFC000"/>
                </a:solidFill>
              </a:rPr>
              <a:t>總保費投資報酬率</a:t>
            </a:r>
            <a:endParaRPr lang="en-US" altLang="zh-TW" sz="1067" b="1" dirty="0">
              <a:solidFill>
                <a:srgbClr val="FFC000"/>
              </a:solidFill>
            </a:endParaRPr>
          </a:p>
          <a:p>
            <a:pPr fontAlgn="ctr"/>
            <a:r>
              <a:rPr lang="en-US" altLang="zh-TW" sz="1067" b="1" dirty="0">
                <a:solidFill>
                  <a:srgbClr val="FFC000"/>
                </a:solidFill>
              </a:rPr>
              <a:t>1.8%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1086679" y="5027503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投資表現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092565" y="5064251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70661" y="5072450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376186" y="5002375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 smtClean="0">
                <a:solidFill>
                  <a:schemeClr val="bg1"/>
                </a:solidFill>
              </a:rPr>
              <a:t>基金投組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74872" y="5218414"/>
            <a:ext cx="94049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>
                <a:solidFill>
                  <a:schemeClr val="bg1"/>
                </a:solidFill>
              </a:rPr>
              <a:t>基金標的</a:t>
            </a:r>
            <a:endParaRPr lang="en-US" altLang="zh-TW" sz="1067">
              <a:solidFill>
                <a:schemeClr val="bg1"/>
              </a:solidFill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829586" y="5090211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2835111" y="5020135"/>
            <a:ext cx="9543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投資設定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747702" y="6277662"/>
            <a:ext cx="1508444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扣款帳號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b="1" dirty="0">
                <a:solidFill>
                  <a:srgbClr val="FFC000"/>
                </a:solidFill>
              </a:rPr>
              <a:t>--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下次扣款日期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b="1" dirty="0">
                <a:solidFill>
                  <a:srgbClr val="FFC000"/>
                </a:solidFill>
              </a:rPr>
              <a:t>--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2764915" y="5328951"/>
            <a:ext cx="1508444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目標金額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1,200,000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目標時程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2029/12/31</a:t>
            </a:r>
          </a:p>
          <a:p>
            <a:pPr fontAlgn="ctr"/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79" name="圓角矩形 30">
            <a:extLst>
              <a:ext uri="{FF2B5EF4-FFF2-40B4-BE49-F238E27FC236}">
                <a16:creationId xmlns:a16="http://schemas.microsoft.com/office/drawing/2014/main" id="{F045271B-4844-49F9-AF86-FB1337BDB782}"/>
              </a:ext>
            </a:extLst>
          </p:cNvPr>
          <p:cNvSpPr/>
          <p:nvPr/>
        </p:nvSpPr>
        <p:spPr>
          <a:xfrm>
            <a:off x="2084916" y="3553805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8131B6-9A25-4050-A18B-DBB469C84B07}"/>
              </a:ext>
            </a:extLst>
          </p:cNvPr>
          <p:cNvSpPr/>
          <p:nvPr/>
        </p:nvSpPr>
        <p:spPr>
          <a:xfrm>
            <a:off x="7514678" y="5074254"/>
            <a:ext cx="736099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70" dirty="0">
                <a:solidFill>
                  <a:schemeClr val="bg1"/>
                </a:solidFill>
              </a:rPr>
              <a:t>配置比例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078CA337-56D0-4E96-85B8-B7E6D6FA9BE5}"/>
              </a:ext>
            </a:extLst>
          </p:cNvPr>
          <p:cNvSpPr txBox="1"/>
          <p:nvPr/>
        </p:nvSpPr>
        <p:spPr>
          <a:xfrm>
            <a:off x="7483881" y="5406353"/>
            <a:ext cx="1035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33%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12%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7%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42407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CRM</a:t>
            </a:r>
            <a:r>
              <a:rPr lang="zh-TW" altLang="en-US" sz="3200" dirty="0"/>
              <a:t>入口</a:t>
            </a:r>
            <a:r>
              <a:rPr lang="en-US" altLang="zh-TW" sz="3200" dirty="0"/>
              <a:t>-</a:t>
            </a:r>
            <a:r>
              <a:rPr lang="zh-TW" altLang="en-US" sz="3200" dirty="0"/>
              <a:t> 新增智能投資保險資訊於智能投資內</a:t>
            </a:r>
            <a:r>
              <a:rPr lang="en-US" altLang="zh-TW" sz="3200" dirty="0"/>
              <a:t>(</a:t>
            </a:r>
            <a:r>
              <a:rPr lang="zh-TW" altLang="en-US" sz="3200" dirty="0"/>
              <a:t>不含淨值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25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0" y="944821"/>
            <a:ext cx="12192000" cy="5342476"/>
            <a:chOff x="0" y="944820"/>
            <a:chExt cx="10431633" cy="489554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44820"/>
              <a:ext cx="10431633" cy="489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959461" y="5358678"/>
              <a:ext cx="4277032" cy="2458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7537269" y="5016137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92D050"/>
                </a:solidFill>
              </a:rPr>
              <a:t>(</a:t>
            </a:r>
            <a:r>
              <a:rPr lang="zh-TW" altLang="en-US" sz="1200" b="1" dirty="0">
                <a:solidFill>
                  <a:srgbClr val="92D050"/>
                </a:solidFill>
              </a:rPr>
              <a:t>含智能投資保險</a:t>
            </a:r>
            <a:r>
              <a:rPr lang="en-US" altLang="zh-TW" sz="1200" b="1" dirty="0">
                <a:solidFill>
                  <a:srgbClr val="92D050"/>
                </a:solidFill>
              </a:rPr>
              <a:t>)</a:t>
            </a:r>
            <a:endParaRPr lang="zh-TW" altLang="en-US" sz="1200" b="1" dirty="0">
              <a:solidFill>
                <a:srgbClr val="92D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76120" y="5016137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</a:rPr>
              <a:t>總資產扣除</a:t>
            </a:r>
            <a:r>
              <a:rPr lang="en-US" altLang="zh-TW" sz="1200" dirty="0">
                <a:solidFill>
                  <a:srgbClr val="00B050"/>
                </a:solidFill>
              </a:rPr>
              <a:t>ROBO ILP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100" b="15793"/>
          <a:stretch/>
        </p:blipFill>
        <p:spPr>
          <a:xfrm>
            <a:off x="800063" y="1058084"/>
            <a:ext cx="10741668" cy="46193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投資型保險頁面 </a:t>
            </a:r>
            <a:r>
              <a:rPr lang="en-US" altLang="zh-TW" sz="2000" dirty="0"/>
              <a:t>(</a:t>
            </a:r>
            <a:r>
              <a:rPr lang="zh-TW" altLang="en-US" sz="2000" dirty="0"/>
              <a:t>保險</a:t>
            </a:r>
            <a:r>
              <a:rPr lang="en-US" altLang="zh-TW" sz="2000" dirty="0"/>
              <a:t>&gt;&gt;</a:t>
            </a:r>
            <a:r>
              <a:rPr lang="zh-TW" altLang="en-US" sz="2000" dirty="0"/>
              <a:t>投資型</a:t>
            </a:r>
            <a:r>
              <a:rPr lang="en-US" altLang="zh-TW" sz="2000" dirty="0"/>
              <a:t>)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26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748854" y="4012757"/>
          <a:ext cx="88691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288">
                  <a:extLst>
                    <a:ext uri="{9D8B030D-6E8A-4147-A177-3AD203B41FA5}">
                      <a16:colId xmlns:a16="http://schemas.microsoft.com/office/drawing/2014/main" val="3594740371"/>
                    </a:ext>
                  </a:extLst>
                </a:gridCol>
                <a:gridCol w="1299953">
                  <a:extLst>
                    <a:ext uri="{9D8B030D-6E8A-4147-A177-3AD203B41FA5}">
                      <a16:colId xmlns:a16="http://schemas.microsoft.com/office/drawing/2014/main" val="1432610806"/>
                    </a:ext>
                  </a:extLst>
                </a:gridCol>
                <a:gridCol w="811770">
                  <a:extLst>
                    <a:ext uri="{9D8B030D-6E8A-4147-A177-3AD203B41FA5}">
                      <a16:colId xmlns:a16="http://schemas.microsoft.com/office/drawing/2014/main" val="749850724"/>
                    </a:ext>
                  </a:extLst>
                </a:gridCol>
                <a:gridCol w="572402">
                  <a:extLst>
                    <a:ext uri="{9D8B030D-6E8A-4147-A177-3AD203B41FA5}">
                      <a16:colId xmlns:a16="http://schemas.microsoft.com/office/drawing/2014/main" val="572279394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124008005"/>
                    </a:ext>
                  </a:extLst>
                </a:gridCol>
                <a:gridCol w="395478">
                  <a:extLst>
                    <a:ext uri="{9D8B030D-6E8A-4147-A177-3AD203B41FA5}">
                      <a16:colId xmlns:a16="http://schemas.microsoft.com/office/drawing/2014/main" val="785398670"/>
                    </a:ext>
                  </a:extLst>
                </a:gridCol>
                <a:gridCol w="610771">
                  <a:extLst>
                    <a:ext uri="{9D8B030D-6E8A-4147-A177-3AD203B41FA5}">
                      <a16:colId xmlns:a16="http://schemas.microsoft.com/office/drawing/2014/main" val="3706827492"/>
                    </a:ext>
                  </a:extLst>
                </a:gridCol>
                <a:gridCol w="518615">
                  <a:extLst>
                    <a:ext uri="{9D8B030D-6E8A-4147-A177-3AD203B41FA5}">
                      <a16:colId xmlns:a16="http://schemas.microsoft.com/office/drawing/2014/main" val="3241414200"/>
                    </a:ext>
                  </a:extLst>
                </a:gridCol>
                <a:gridCol w="409432">
                  <a:extLst>
                    <a:ext uri="{9D8B030D-6E8A-4147-A177-3AD203B41FA5}">
                      <a16:colId xmlns:a16="http://schemas.microsoft.com/office/drawing/2014/main" val="377389049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4055188635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2067046689"/>
                    </a:ext>
                  </a:extLst>
                </a:gridCol>
                <a:gridCol w="796068">
                  <a:extLst>
                    <a:ext uri="{9D8B030D-6E8A-4147-A177-3AD203B41FA5}">
                      <a16:colId xmlns:a16="http://schemas.microsoft.com/office/drawing/2014/main" val="4217587148"/>
                    </a:ext>
                  </a:extLst>
                </a:gridCol>
                <a:gridCol w="718832">
                  <a:extLst>
                    <a:ext uri="{9D8B030D-6E8A-4147-A177-3AD203B41FA5}">
                      <a16:colId xmlns:a16="http://schemas.microsoft.com/office/drawing/2014/main" val="391812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投資型保險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u="sng" dirty="0">
                          <a:solidFill>
                            <a:srgbClr val="00B050"/>
                          </a:solidFill>
                        </a:rPr>
                        <a:t>智能投資保險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u="sng" dirty="0">
                          <a:solidFill>
                            <a:srgbClr val="00B050"/>
                          </a:solidFill>
                        </a:rPr>
                        <a:t>999999999</a:t>
                      </a:r>
                      <a:endParaRPr lang="zh-TW" altLang="en-US" sz="800" u="sng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方大同</a:t>
                      </a:r>
                      <a:endParaRPr lang="en-US" altLang="zh-TW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方小同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2020-09-10</a:t>
                      </a:r>
                    </a:p>
                    <a:p>
                      <a:pPr algn="ctr"/>
                      <a:endParaRPr lang="en-US" altLang="zh-TW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2040-09-10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台幣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100,000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躉繳</a:t>
                      </a:r>
                      <a:endParaRPr lang="en-US" altLang="zh-TW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solidFill>
                            <a:schemeClr val="tx1"/>
                          </a:solidFill>
                        </a:rPr>
                        <a:t>匯款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2020-09-10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solidFill>
                            <a:schemeClr val="tx1"/>
                          </a:solidFill>
                        </a:rPr>
                        <a:t>N223****50</a:t>
                      </a:r>
                      <a:endParaRPr lang="zh-TW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8140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10692418" y="0"/>
            <a:ext cx="1698625" cy="6858000"/>
            <a:chOff x="10489701" y="0"/>
            <a:chExt cx="1698625" cy="6858000"/>
          </a:xfrm>
        </p:grpSpPr>
        <p:sp>
          <p:nvSpPr>
            <p:cNvPr id="10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6213" lvl="0" indent="-176213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客戶承保後智能投資保險會顯示於投資型保險頁面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" name="橢圓 11"/>
          <p:cNvSpPr/>
          <p:nvPr/>
        </p:nvSpPr>
        <p:spPr>
          <a:xfrm>
            <a:off x="1541507" y="4115357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+mj-lt"/>
              </a:rPr>
              <a:t>１</a:t>
            </a:r>
          </a:p>
        </p:txBody>
      </p:sp>
      <p:sp>
        <p:nvSpPr>
          <p:cNvPr id="3" name="矩形 2"/>
          <p:cNvSpPr/>
          <p:nvPr/>
        </p:nvSpPr>
        <p:spPr>
          <a:xfrm>
            <a:off x="2379406" y="4012757"/>
            <a:ext cx="1337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5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38" b="5792"/>
          <a:stretch/>
        </p:blipFill>
        <p:spPr>
          <a:xfrm>
            <a:off x="1223615" y="921030"/>
            <a:ext cx="10117486" cy="53662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投資型商品頁面 </a:t>
            </a:r>
            <a:r>
              <a:rPr lang="en-US" altLang="zh-TW" sz="2000" dirty="0"/>
              <a:t>(</a:t>
            </a:r>
            <a:r>
              <a:rPr lang="zh-TW" altLang="en-US" sz="2000" dirty="0"/>
              <a:t>保險</a:t>
            </a:r>
            <a:r>
              <a:rPr lang="en-US" altLang="zh-TW" sz="2000" dirty="0"/>
              <a:t>&gt;&gt;</a:t>
            </a:r>
            <a:r>
              <a:rPr lang="zh-TW" altLang="en-US" sz="2000" dirty="0"/>
              <a:t>投資型商品</a:t>
            </a:r>
            <a:r>
              <a:rPr lang="en-US" altLang="zh-TW" sz="2000" dirty="0"/>
              <a:t>&gt;&gt;</a:t>
            </a:r>
            <a:r>
              <a:rPr lang="zh-TW" altLang="en-US" sz="2000" dirty="0"/>
              <a:t>主約產品名稱</a:t>
            </a:r>
            <a:r>
              <a:rPr lang="en-US" altLang="zh-TW" sz="2000" dirty="0"/>
              <a:t>&gt;&gt;</a:t>
            </a:r>
            <a:r>
              <a:rPr lang="zh-TW" altLang="en-US" sz="2000" dirty="0"/>
              <a:t>有</a:t>
            </a:r>
            <a:r>
              <a:rPr lang="en-US" altLang="zh-TW" sz="2000" dirty="0"/>
              <a:t>ROBO</a:t>
            </a:r>
            <a:r>
              <a:rPr lang="zh-TW" altLang="en-US" sz="2000" dirty="0"/>
              <a:t>服務商品</a:t>
            </a:r>
            <a:r>
              <a:rPr lang="en-US" altLang="zh-TW" sz="2000" dirty="0"/>
              <a:t>)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27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73" y="1327213"/>
            <a:ext cx="9118657" cy="482942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0692418" y="0"/>
            <a:ext cx="1698625" cy="6858000"/>
            <a:chOff x="10489701" y="0"/>
            <a:chExt cx="1698625" cy="6858000"/>
          </a:xfrm>
        </p:grpSpPr>
        <p:sp>
          <p:nvSpPr>
            <p:cNvPr id="8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2-2.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點選有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ROBO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服務的投資型保險產品名稱，彈出視窗連結至智能投資投組管理頁面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" name="橢圓 9"/>
          <p:cNvSpPr/>
          <p:nvPr/>
        </p:nvSpPr>
        <p:spPr>
          <a:xfrm>
            <a:off x="1717847" y="1641664"/>
            <a:ext cx="597173" cy="3700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2-2</a:t>
            </a:r>
            <a:endParaRPr lang="zh-TW" altLang="en-US" sz="1200" dirty="0">
              <a:latin typeface="+mj-lt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32444" t="8786" r="46068" b="83371"/>
          <a:stretch/>
        </p:blipFill>
        <p:spPr>
          <a:xfrm>
            <a:off x="3145118" y="1830734"/>
            <a:ext cx="1959429" cy="378823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3331754" y="1876140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投資型保單</a:t>
            </a:r>
          </a:p>
        </p:txBody>
      </p:sp>
      <p:sp>
        <p:nvSpPr>
          <p:cNvPr id="13" name="圓角矩形 10">
            <a:extLst>
              <a:ext uri="{FF2B5EF4-FFF2-40B4-BE49-F238E27FC236}">
                <a16:creationId xmlns:a16="http://schemas.microsoft.com/office/drawing/2014/main" id="{16B7B6BD-2CCB-4140-820C-2D8192F69B1E}"/>
              </a:ext>
            </a:extLst>
          </p:cNvPr>
          <p:cNvSpPr/>
          <p:nvPr/>
        </p:nvSpPr>
        <p:spPr>
          <a:xfrm>
            <a:off x="2271138" y="1876140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8131B6-9A25-4050-A18B-DBB469C84B07}"/>
              </a:ext>
            </a:extLst>
          </p:cNvPr>
          <p:cNvSpPr/>
          <p:nvPr/>
        </p:nvSpPr>
        <p:spPr>
          <a:xfrm>
            <a:off x="7593336" y="3864887"/>
            <a:ext cx="736099" cy="256993"/>
          </a:xfrm>
          <a:prstGeom prst="rect">
            <a:avLst/>
          </a:prstGeom>
          <a:solidFill>
            <a:srgbClr val="0C9345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zh-TW" altLang="en-US" sz="1070" dirty="0">
                <a:solidFill>
                  <a:schemeClr val="bg1"/>
                </a:solidFill>
              </a:rPr>
              <a:t>配置比例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8CA337-56D0-4E96-85B8-B7E6D6FA9BE5}"/>
              </a:ext>
            </a:extLst>
          </p:cNvPr>
          <p:cNvSpPr txBox="1"/>
          <p:nvPr/>
        </p:nvSpPr>
        <p:spPr>
          <a:xfrm>
            <a:off x="7562539" y="4196986"/>
            <a:ext cx="1035079" cy="1631216"/>
          </a:xfrm>
          <a:prstGeom prst="rect">
            <a:avLst/>
          </a:prstGeom>
          <a:solidFill>
            <a:srgbClr val="0C9345"/>
          </a:solidFill>
        </p:spPr>
        <p:txBody>
          <a:bodyPr wrap="square" rtlCol="0">
            <a:spAutoFit/>
          </a:bodyPr>
          <a:lstStyle/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33%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12%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10%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7%</a:t>
            </a:r>
          </a:p>
          <a:p>
            <a:pPr algn="ct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8%</a:t>
            </a:r>
          </a:p>
        </p:txBody>
      </p:sp>
      <p:sp>
        <p:nvSpPr>
          <p:cNvPr id="5" name="矩形 4"/>
          <p:cNvSpPr/>
          <p:nvPr/>
        </p:nvSpPr>
        <p:spPr>
          <a:xfrm>
            <a:off x="8406581" y="3864887"/>
            <a:ext cx="1111045" cy="1963315"/>
          </a:xfrm>
          <a:prstGeom prst="rect">
            <a:avLst/>
          </a:prstGeom>
          <a:solidFill>
            <a:srgbClr val="0C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65" y="1364476"/>
            <a:ext cx="1419225" cy="381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745908" y="1385640"/>
            <a:ext cx="727440" cy="359836"/>
          </a:xfrm>
          <a:prstGeom prst="rect">
            <a:avLst/>
          </a:prstGeom>
          <a:solidFill>
            <a:srgbClr val="0C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【Q3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】</a:t>
            </a:r>
            <a:r>
              <a:rPr lang="zh-TW" altLang="en-US" dirty="0" smtClean="0"/>
              <a:t>通知紀錄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發送時間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預設為近半年，理專可自行調整查詢起迄日，起日最早日期為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2018/01/01</a:t>
              </a: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通知方式：電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子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郵件、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MMB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推播、簡訊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3.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通知類別：申購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投組扣款失敗通知、投組連續扣款失敗通知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，再平衡、投資報告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5"/>
            <a:ext cx="10461522" cy="498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" y="2197093"/>
            <a:ext cx="10461522" cy="53295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2070476"/>
            <a:ext cx="10461522" cy="530296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20958" y="2197094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組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477322" y="2197094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3472562" y="2197092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 smtClean="0"/>
              <a:t>通知紀錄 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通知紀錄</a:t>
            </a:r>
            <a:r>
              <a:rPr lang="en-US" altLang="zh-TW" sz="1400" dirty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29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3969" y="2809124"/>
            <a:ext cx="9747874" cy="1429173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364" y="2937907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7" y="3270645"/>
            <a:ext cx="1225435" cy="863519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2556390" y="2888423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697937" y="2877526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088168" y="2877526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編號</a:t>
            </a:r>
            <a:endParaRPr lang="en-US" altLang="zh-TW" sz="933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Travel.1D6166DC46F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2019/05/31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正常扣款</a:t>
            </a:r>
            <a:endParaRPr lang="en-US" altLang="zh-TW" sz="933" dirty="0">
              <a:solidFill>
                <a:srgbClr val="0C9345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51343" y="4387486"/>
            <a:ext cx="9689435" cy="2822521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2615737" y="4409730"/>
            <a:ext cx="1090879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3704035" y="4387313"/>
            <a:ext cx="6336743" cy="40863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41496" y="4436606"/>
            <a:ext cx="1086912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通知紀錄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351342" y="4378454"/>
            <a:ext cx="2343878" cy="40863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13969" y="4426807"/>
            <a:ext cx="1086912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632681" y="4419615"/>
            <a:ext cx="1086912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38035"/>
              </p:ext>
            </p:extLst>
          </p:nvPr>
        </p:nvGraphicFramePr>
        <p:xfrm>
          <a:off x="632920" y="5344932"/>
          <a:ext cx="9166926" cy="1766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674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2841698295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3569703607"/>
                    </a:ext>
                  </a:extLst>
                </a:gridCol>
                <a:gridCol w="3791954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907840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</a:tblGrid>
              <a:tr h="240224">
                <a:tc>
                  <a:txBody>
                    <a:bodyPr/>
                    <a:lstStyle/>
                    <a:p>
                      <a:r>
                        <a:rPr lang="zh-TW" altLang="en-US" sz="11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發送時間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通知方式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通知類別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主旨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郵件地址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r>
                        <a:rPr lang="en-US" altLang="zh-TW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2019/10/31  10:01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電子郵件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再平衡</a:t>
                      </a:r>
                      <a:endParaRPr lang="en-US" altLang="zh-TW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【</a:t>
                      </a:r>
                      <a:r>
                        <a:rPr lang="zh-TW" altLang="en-US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國泰智能投資</a:t>
                      </a:r>
                      <a:r>
                        <a:rPr lang="en-US" altLang="zh-TW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】</a:t>
                      </a:r>
                      <a:r>
                        <a:rPr lang="zh-TW" altLang="en-US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你的投資風險屬性改變，需調整配置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am****@ca****bk.com.tw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2019/10/31  10:01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電子郵件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再平衡</a:t>
                      </a:r>
                      <a:endParaRPr lang="en-US" altLang="zh-TW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【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國泰智能投資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】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你的投資風險屬性改變，需調整配置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am****@ca****bk.com.tw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29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2019/10/31  10:01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電子郵件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再平衡</a:t>
                      </a:r>
                      <a:endParaRPr lang="en-US" altLang="zh-TW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【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國泰智能投資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】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你的投資風險屬性改變，需調整配置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am****@ca****bk.com.tw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240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2019/10/31  10:01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MMB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推播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再平衡</a:t>
                      </a:r>
                      <a:endParaRPr kumimoji="0" lang="zh-TW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【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國泰智能投資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】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需調整基金標的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240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2019/10/31  10:01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電子郵件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投資報告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【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國泰智能投資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】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投資季報：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2019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季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am****@ca****bk.com.tw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564826" y="4958453"/>
            <a:ext cx="806662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發送時間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226556" y="4992425"/>
            <a:ext cx="1666582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3184952" y="4987130"/>
            <a:ext cx="2433647" cy="303715"/>
            <a:chOff x="4139523" y="1148759"/>
            <a:chExt cx="1989791" cy="227786"/>
          </a:xfrm>
        </p:grpSpPr>
        <p:sp>
          <p:nvSpPr>
            <p:cNvPr id="78" name="矩形 77"/>
            <p:cNvSpPr/>
            <p:nvPr/>
          </p:nvSpPr>
          <p:spPr>
            <a:xfrm>
              <a:off x="4139523" y="1148759"/>
              <a:ext cx="659540" cy="22778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/>
              <a:r>
                <a:rPr lang="zh-TW" altLang="en-US" sz="933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通知方</a:t>
              </a:r>
              <a:r>
                <a:rPr lang="zh-TW" altLang="en-US" sz="933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式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4708418" y="1178560"/>
              <a:ext cx="1262782" cy="157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971207" y="1178560"/>
              <a:ext cx="158107" cy="157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148" y="1216097"/>
              <a:ext cx="82441" cy="82441"/>
            </a:xfrm>
            <a:prstGeom prst="rect">
              <a:avLst/>
            </a:prstGeom>
          </p:spPr>
        </p:pic>
      </p:grpSp>
      <p:sp>
        <p:nvSpPr>
          <p:cNvPr id="85" name="橢圓 84"/>
          <p:cNvSpPr/>
          <p:nvPr/>
        </p:nvSpPr>
        <p:spPr>
          <a:xfrm>
            <a:off x="305013" y="4796891"/>
            <a:ext cx="254351" cy="263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1</a:t>
            </a:r>
            <a:endParaRPr lang="zh-TW" altLang="en-US" sz="1200" dirty="0">
              <a:latin typeface="+mj-lt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117304" y="4813544"/>
            <a:ext cx="254351" cy="263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2</a:t>
            </a:r>
            <a:endParaRPr lang="zh-TW" altLang="en-US" sz="1200" dirty="0">
              <a:latin typeface="+mj-lt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5969941" y="4987129"/>
            <a:ext cx="2433647" cy="303715"/>
            <a:chOff x="4139523" y="1148759"/>
            <a:chExt cx="1989791" cy="227786"/>
          </a:xfrm>
        </p:grpSpPr>
        <p:sp>
          <p:nvSpPr>
            <p:cNvPr id="40" name="矩形 39"/>
            <p:cNvSpPr/>
            <p:nvPr/>
          </p:nvSpPr>
          <p:spPr>
            <a:xfrm>
              <a:off x="4139523" y="1148759"/>
              <a:ext cx="659540" cy="22778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/>
              <a:r>
                <a:rPr lang="zh-TW" altLang="en-US" sz="933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通知類別</a:t>
              </a:r>
              <a:endPara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08418" y="1178560"/>
              <a:ext cx="1262782" cy="157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971207" y="1178560"/>
              <a:ext cx="158107" cy="157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148" y="1216097"/>
              <a:ext cx="82441" cy="82441"/>
            </a:xfrm>
            <a:prstGeom prst="rect">
              <a:avLst/>
            </a:prstGeom>
          </p:spPr>
        </p:pic>
      </p:grpSp>
      <p:sp>
        <p:nvSpPr>
          <p:cNvPr id="45" name="橢圓 44"/>
          <p:cNvSpPr/>
          <p:nvPr/>
        </p:nvSpPr>
        <p:spPr>
          <a:xfrm>
            <a:off x="5814586" y="4817847"/>
            <a:ext cx="254351" cy="263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3</a:t>
            </a:r>
            <a:endParaRPr lang="zh-TW" altLang="en-US" sz="1200" dirty="0">
              <a:latin typeface="+mj-lt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1" y="1365209"/>
            <a:ext cx="10488295" cy="715102"/>
            <a:chOff x="1" y="1365209"/>
            <a:chExt cx="10351956" cy="715102"/>
          </a:xfrm>
        </p:grpSpPr>
        <p:sp>
          <p:nvSpPr>
            <p:cNvPr id="47" name="圓角矩形 46"/>
            <p:cNvSpPr/>
            <p:nvPr/>
          </p:nvSpPr>
          <p:spPr>
            <a:xfrm>
              <a:off x="1" y="1365209"/>
              <a:ext cx="10351956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51" name="圓角矩形 50"/>
          <p:cNvSpPr/>
          <p:nvPr/>
        </p:nvSpPr>
        <p:spPr>
          <a:xfrm>
            <a:off x="1449140" y="2201915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2709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期望開發時程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2300444" y="1151399"/>
          <a:ext cx="9826921" cy="102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17">
                  <a:extLst>
                    <a:ext uri="{9D8B030D-6E8A-4147-A177-3AD203B41FA5}">
                      <a16:colId xmlns:a16="http://schemas.microsoft.com/office/drawing/2014/main" val="3854446547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2242941248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184866063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359522615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103686764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1790330910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3424909956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3171997729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2068742613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3361728521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2267908053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940463644"/>
                    </a:ext>
                  </a:extLst>
                </a:gridCol>
                <a:gridCol w="755917">
                  <a:extLst>
                    <a:ext uri="{9D8B030D-6E8A-4147-A177-3AD203B41FA5}">
                      <a16:colId xmlns:a16="http://schemas.microsoft.com/office/drawing/2014/main" val="4202322421"/>
                    </a:ext>
                  </a:extLst>
                </a:gridCol>
              </a:tblGrid>
              <a:tr h="526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2019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2020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434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Dec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Jan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Feb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Mar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Apr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May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Jun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Jul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Aug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Sep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Oct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Nov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0" dirty="0" smtClean="0"/>
                        <a:t>Dec</a:t>
                      </a:r>
                      <a:endParaRPr lang="zh-TW" altLang="en-US" sz="1700" b="0" dirty="0"/>
                    </a:p>
                  </a:txBody>
                  <a:tcPr marL="121920" marR="121920" marT="60960" marB="609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755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322557" y="2497502"/>
            <a:ext cx="211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投組最新狀態優</a:t>
            </a:r>
            <a:r>
              <a:rPr lang="zh-TW" altLang="en-US" sz="1600" b="1" dirty="0" smtClean="0"/>
              <a:t>化</a:t>
            </a:r>
            <a:endParaRPr lang="en-US" altLang="zh-TW" sz="1600" b="1" dirty="0" smtClean="0"/>
          </a:p>
        </p:txBody>
      </p:sp>
      <p:sp>
        <p:nvSpPr>
          <p:cNvPr id="21" name="橢圓 20"/>
          <p:cNvSpPr/>
          <p:nvPr/>
        </p:nvSpPr>
        <p:spPr>
          <a:xfrm>
            <a:off x="47329" y="2536749"/>
            <a:ext cx="288031" cy="288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67" dirty="0"/>
              <a:t>1</a:t>
            </a:r>
            <a:endParaRPr lang="zh-TW" altLang="en-US" sz="2133" dirty="0"/>
          </a:p>
        </p:txBody>
      </p:sp>
      <p:sp>
        <p:nvSpPr>
          <p:cNvPr id="22" name="橢圓 21"/>
          <p:cNvSpPr/>
          <p:nvPr/>
        </p:nvSpPr>
        <p:spPr>
          <a:xfrm>
            <a:off x="47330" y="3162558"/>
            <a:ext cx="288031" cy="288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67" dirty="0"/>
              <a:t>2</a:t>
            </a:r>
            <a:endParaRPr lang="zh-TW" altLang="en-US" sz="1867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35359" y="3085211"/>
            <a:ext cx="213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申、贖、再</a:t>
            </a:r>
            <a:r>
              <a:rPr lang="zh-TW" altLang="en-US" sz="1600" b="1" dirty="0"/>
              <a:t>平衡</a:t>
            </a:r>
            <a:r>
              <a:rPr lang="zh-TW" altLang="en-US" sz="1600" b="1" dirty="0" smtClean="0"/>
              <a:t>歷程</a:t>
            </a:r>
            <a:endParaRPr lang="en-US" altLang="zh-TW" sz="1600" b="1" dirty="0" smtClean="0"/>
          </a:p>
          <a:p>
            <a:r>
              <a:rPr lang="en-US" altLang="zh-TW" sz="1600" b="1" dirty="0" smtClean="0"/>
              <a:t>phase1</a:t>
            </a:r>
            <a:endParaRPr lang="zh-TW" altLang="en-US" sz="1600" b="1" dirty="0"/>
          </a:p>
        </p:txBody>
      </p:sp>
      <p:sp>
        <p:nvSpPr>
          <p:cNvPr id="24" name="橢圓 23"/>
          <p:cNvSpPr/>
          <p:nvPr/>
        </p:nvSpPr>
        <p:spPr>
          <a:xfrm>
            <a:off x="47327" y="3865512"/>
            <a:ext cx="288031" cy="288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67" dirty="0"/>
              <a:t>3</a:t>
            </a:r>
            <a:endParaRPr lang="zh-TW" altLang="en-US" sz="1867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35358" y="3847451"/>
            <a:ext cx="193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ILP</a:t>
            </a:r>
            <a:r>
              <a:rPr lang="zh-TW" altLang="en-US" sz="1600" b="1" dirty="0" smtClean="0"/>
              <a:t>基本資料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註</a:t>
            </a:r>
            <a:r>
              <a:rPr lang="en-US" altLang="zh-TW" sz="1600" b="1" dirty="0" smtClean="0"/>
              <a:t>1)</a:t>
            </a:r>
            <a:endParaRPr lang="zh-TW" altLang="en-US" sz="1600" b="1" dirty="0"/>
          </a:p>
        </p:txBody>
      </p:sp>
      <p:sp>
        <p:nvSpPr>
          <p:cNvPr id="28" name="橢圓 27"/>
          <p:cNvSpPr/>
          <p:nvPr/>
        </p:nvSpPr>
        <p:spPr>
          <a:xfrm>
            <a:off x="47327" y="5259194"/>
            <a:ext cx="288031" cy="288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67" dirty="0"/>
              <a:t>5</a:t>
            </a:r>
            <a:endParaRPr lang="zh-TW" altLang="en-US" sz="1867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5359" y="5259194"/>
            <a:ext cx="196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管理費紀錄、</a:t>
            </a:r>
            <a:r>
              <a:rPr lang="en-US" altLang="zh-TW" sz="1600" b="1" dirty="0" smtClean="0"/>
              <a:t>ILP</a:t>
            </a:r>
            <a:r>
              <a:rPr lang="zh-TW" altLang="en-US" sz="1600" b="1" dirty="0" smtClean="0"/>
              <a:t>交易紀錄優化</a:t>
            </a:r>
            <a:endParaRPr lang="zh-TW" altLang="en-US" sz="1600" b="1" dirty="0"/>
          </a:p>
        </p:txBody>
      </p:sp>
      <p:sp>
        <p:nvSpPr>
          <p:cNvPr id="30" name="矩形 29"/>
          <p:cNvSpPr/>
          <p:nvPr/>
        </p:nvSpPr>
        <p:spPr>
          <a:xfrm>
            <a:off x="2300444" y="2458409"/>
            <a:ext cx="799765" cy="363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需求確認</a:t>
            </a:r>
          </a:p>
        </p:txBody>
      </p:sp>
      <p:sp>
        <p:nvSpPr>
          <p:cNvPr id="32" name="矩形 31"/>
          <p:cNvSpPr/>
          <p:nvPr/>
        </p:nvSpPr>
        <p:spPr>
          <a:xfrm>
            <a:off x="3100211" y="2458409"/>
            <a:ext cx="1430554" cy="360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開發</a:t>
            </a:r>
          </a:p>
        </p:txBody>
      </p:sp>
      <p:sp>
        <p:nvSpPr>
          <p:cNvPr id="33" name="矩形 32"/>
          <p:cNvSpPr/>
          <p:nvPr/>
        </p:nvSpPr>
        <p:spPr>
          <a:xfrm>
            <a:off x="4530765" y="2458409"/>
            <a:ext cx="766152" cy="3604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上線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300444" y="6131955"/>
            <a:ext cx="728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n-ea"/>
              </a:rPr>
              <a:t>註</a:t>
            </a:r>
            <a:r>
              <a:rPr lang="en-US" altLang="zh-TW" sz="1200" dirty="0" smtClean="0">
                <a:latin typeface="+mn-ea"/>
              </a:rPr>
              <a:t>1：</a:t>
            </a:r>
            <a:r>
              <a:rPr lang="zh-TW" altLang="en-US" sz="1200" dirty="0">
                <a:latin typeface="+mn-ea"/>
              </a:rPr>
              <a:t>投資型保單基金部位的再平衡查詢可能需同步</a:t>
            </a:r>
            <a:r>
              <a:rPr lang="zh-TW" altLang="en-US" sz="1200" dirty="0" smtClean="0">
                <a:latin typeface="+mn-ea"/>
              </a:rPr>
              <a:t>調整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註</a:t>
            </a:r>
            <a:r>
              <a:rPr lang="en-US" altLang="zh-TW" sz="1200" dirty="0" smtClean="0">
                <a:latin typeface="+mn-ea"/>
              </a:rPr>
              <a:t>2</a:t>
            </a:r>
            <a:r>
              <a:rPr lang="zh-TW" altLang="en-US" sz="1200" dirty="0" smtClean="0">
                <a:latin typeface="+mn-ea"/>
              </a:rPr>
              <a:t>：搭配平台優化時間</a:t>
            </a:r>
            <a:endParaRPr lang="zh-TW" altLang="en-US" sz="1200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30765" y="3154110"/>
            <a:ext cx="797149" cy="346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需求確認</a:t>
            </a:r>
          </a:p>
        </p:txBody>
      </p:sp>
      <p:sp>
        <p:nvSpPr>
          <p:cNvPr id="37" name="矩形 36"/>
          <p:cNvSpPr/>
          <p:nvPr/>
        </p:nvSpPr>
        <p:spPr>
          <a:xfrm>
            <a:off x="5327914" y="3154111"/>
            <a:ext cx="1497145" cy="346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開發</a:t>
            </a:r>
          </a:p>
        </p:txBody>
      </p:sp>
      <p:sp>
        <p:nvSpPr>
          <p:cNvPr id="38" name="矩形 37"/>
          <p:cNvSpPr/>
          <p:nvPr/>
        </p:nvSpPr>
        <p:spPr>
          <a:xfrm>
            <a:off x="6825059" y="3154110"/>
            <a:ext cx="726115" cy="346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上線</a:t>
            </a:r>
          </a:p>
        </p:txBody>
      </p:sp>
      <p:sp>
        <p:nvSpPr>
          <p:cNvPr id="39" name="矩形 38"/>
          <p:cNvSpPr/>
          <p:nvPr/>
        </p:nvSpPr>
        <p:spPr>
          <a:xfrm>
            <a:off x="4530764" y="3838130"/>
            <a:ext cx="797149" cy="351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需求確認</a:t>
            </a:r>
          </a:p>
        </p:txBody>
      </p:sp>
      <p:sp>
        <p:nvSpPr>
          <p:cNvPr id="40" name="矩形 39"/>
          <p:cNvSpPr/>
          <p:nvPr/>
        </p:nvSpPr>
        <p:spPr>
          <a:xfrm>
            <a:off x="5327913" y="3838130"/>
            <a:ext cx="2968661" cy="351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開發</a:t>
            </a:r>
          </a:p>
        </p:txBody>
      </p:sp>
      <p:sp>
        <p:nvSpPr>
          <p:cNvPr id="41" name="矩形 40"/>
          <p:cNvSpPr/>
          <p:nvPr/>
        </p:nvSpPr>
        <p:spPr>
          <a:xfrm>
            <a:off x="8296574" y="3838130"/>
            <a:ext cx="777689" cy="351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上線</a:t>
            </a:r>
          </a:p>
        </p:txBody>
      </p:sp>
      <p:sp>
        <p:nvSpPr>
          <p:cNvPr id="46" name="矩形 45"/>
          <p:cNvSpPr/>
          <p:nvPr/>
        </p:nvSpPr>
        <p:spPr>
          <a:xfrm>
            <a:off x="7973715" y="5336825"/>
            <a:ext cx="1198872" cy="363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需求確認</a:t>
            </a:r>
            <a:endParaRPr lang="zh-TW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72588" y="5342666"/>
            <a:ext cx="1428623" cy="3560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開發</a:t>
            </a:r>
          </a:p>
        </p:txBody>
      </p:sp>
      <p:sp>
        <p:nvSpPr>
          <p:cNvPr id="48" name="矩形 47"/>
          <p:cNvSpPr/>
          <p:nvPr/>
        </p:nvSpPr>
        <p:spPr>
          <a:xfrm>
            <a:off x="10601211" y="5336825"/>
            <a:ext cx="777689" cy="361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上線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352023" y="4376825"/>
            <a:ext cx="193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申、贖、再平衡</a:t>
            </a:r>
            <a:r>
              <a:rPr lang="zh-TW" altLang="en-US" sz="1600" b="1" dirty="0" smtClean="0"/>
              <a:t>歷程優化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註</a:t>
            </a:r>
            <a:r>
              <a:rPr lang="en-US" altLang="zh-TW" sz="1600" b="1" dirty="0" smtClean="0"/>
              <a:t>2)</a:t>
            </a:r>
            <a:r>
              <a:rPr lang="zh-TW" altLang="en-US" sz="1600" b="1" dirty="0" smtClean="0"/>
              <a:t>、通知紀錄</a:t>
            </a:r>
            <a:endParaRPr lang="zh-TW" altLang="en-US" sz="1600" b="1" dirty="0"/>
          </a:p>
        </p:txBody>
      </p:sp>
      <p:sp>
        <p:nvSpPr>
          <p:cNvPr id="42" name="橢圓 41"/>
          <p:cNvSpPr/>
          <p:nvPr/>
        </p:nvSpPr>
        <p:spPr>
          <a:xfrm>
            <a:off x="47327" y="4599159"/>
            <a:ext cx="288031" cy="288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67" dirty="0" smtClean="0"/>
              <a:t>4</a:t>
            </a:r>
            <a:endParaRPr lang="zh-TW" altLang="en-US" sz="1867" dirty="0"/>
          </a:p>
        </p:txBody>
      </p:sp>
      <p:sp>
        <p:nvSpPr>
          <p:cNvPr id="49" name="矩形 48"/>
          <p:cNvSpPr/>
          <p:nvPr/>
        </p:nvSpPr>
        <p:spPr>
          <a:xfrm>
            <a:off x="4530764" y="4557930"/>
            <a:ext cx="797149" cy="356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需求確認</a:t>
            </a:r>
          </a:p>
        </p:txBody>
      </p:sp>
      <p:sp>
        <p:nvSpPr>
          <p:cNvPr id="50" name="矩形 49"/>
          <p:cNvSpPr/>
          <p:nvPr/>
        </p:nvSpPr>
        <p:spPr>
          <a:xfrm>
            <a:off x="5327913" y="4558039"/>
            <a:ext cx="2968662" cy="346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開發</a:t>
            </a:r>
          </a:p>
        </p:txBody>
      </p:sp>
      <p:sp>
        <p:nvSpPr>
          <p:cNvPr id="51" name="矩形 50"/>
          <p:cNvSpPr/>
          <p:nvPr/>
        </p:nvSpPr>
        <p:spPr>
          <a:xfrm>
            <a:off x="8296574" y="4557930"/>
            <a:ext cx="777689" cy="3470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上線</a:t>
            </a:r>
          </a:p>
        </p:txBody>
      </p:sp>
    </p:spTree>
    <p:extLst>
      <p:ext uri="{BB962C8B-B14F-4D97-AF65-F5344CB8AC3E}">
        <p14:creationId xmlns:p14="http://schemas.microsoft.com/office/powerpoint/2010/main" val="32367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en-US" altLang="zh-TW" dirty="0" smtClean="0"/>
              <a:t>Q4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】</a:t>
            </a:r>
            <a:r>
              <a:rPr lang="zh-TW" altLang="en-US" dirty="0" smtClean="0"/>
              <a:t>管理費紀錄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介面</a:t>
            </a:r>
            <a:r>
              <a:rPr lang="zh-TW" altLang="en-US" sz="2000" dirty="0"/>
              <a:t>待規劃</a:t>
            </a:r>
          </a:p>
          <a:p>
            <a:r>
              <a:rPr lang="zh-TW" altLang="en-US" sz="2000" dirty="0" smtClean="0"/>
              <a:t>明年預計恢復收取管理費，期望今年底上線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19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en-US" altLang="zh-TW" dirty="0" smtClean="0"/>
              <a:t>Q4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】ILP</a:t>
            </a:r>
            <a:r>
              <a:rPr lang="zh-TW" altLang="en-US" dirty="0" smtClean="0"/>
              <a:t>頁籤資訊優化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介面待</a:t>
            </a:r>
            <a:r>
              <a:rPr lang="zh-TW" altLang="en-US" sz="2000" dirty="0" smtClean="0"/>
              <a:t>規劃</a:t>
            </a:r>
            <a:endParaRPr lang="en-US" altLang="zh-TW" sz="2000" dirty="0" smtClean="0"/>
          </a:p>
          <a:p>
            <a:r>
              <a:rPr lang="zh-TW" altLang="en-US" sz="2000" dirty="0" smtClean="0"/>
              <a:t>配合</a:t>
            </a:r>
            <a:r>
              <a:rPr lang="en-US" altLang="zh-TW" sz="2000" dirty="0" smtClean="0"/>
              <a:t>ILP</a:t>
            </a:r>
            <a:r>
              <a:rPr lang="zh-TW" altLang="en-US" sz="2000" dirty="0" smtClean="0"/>
              <a:t>內容，微調欄位資訊呈現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en-US" altLang="zh-TW" dirty="0" smtClean="0"/>
              <a:t>Q4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】</a:t>
            </a:r>
            <a:r>
              <a:rPr lang="zh-TW" altLang="en-US" dirty="0" smtClean="0"/>
              <a:t>客戶管理</a:t>
            </a:r>
            <a:r>
              <a:rPr lang="zh-TW" altLang="en-US" dirty="0" smtClean="0"/>
              <a:t>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待平台開發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交易時間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預設為近半年，理專可自行調整查詢起迄日，起日最早日期為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2018/01/01</a:t>
              </a: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異動項目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全部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預設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)/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每月投入金額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扣款日期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扣款帳號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扣款狀態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投資目標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異動項目內容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</a:p>
            <a:p>
              <a:pPr marL="228600" indent="-228600"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扣款日期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每月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{N}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號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indent="-228600"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扣款狀態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每月扣款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暫停扣款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indent="-228600"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每月投入金額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幣別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+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金額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ex. USD 5,000 / TWD 10,000</a:t>
              </a:r>
            </a:p>
            <a:p>
              <a:pPr marL="228600" indent="-228600"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投資目標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</a:p>
            <a:p>
              <a:r>
                <a:rPr lang="zh-TW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目標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金額</a:t>
              </a:r>
              <a:r>
                <a:rPr lang="en-US" altLang="zh-TW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  <a:r>
                <a:rPr lang="zh-TW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幣</a:t>
              </a:r>
              <a:r>
                <a:rPr lang="zh-TW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別</a:t>
              </a:r>
              <a:r>
                <a:rPr lang="en-US" altLang="zh-TW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r>
                <a:rPr lang="zh-TW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金額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>
                <a:defRPr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目標到期日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TW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YYYY/MM/DD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" y="2184731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 smtClean="0"/>
              <a:t>客戶管理</a:t>
            </a:r>
            <a:r>
              <a:rPr lang="zh-TW" altLang="en-US" sz="3200" dirty="0" smtClean="0"/>
              <a:t>紀錄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管理紀錄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33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3969" y="2798018"/>
            <a:ext cx="9747874" cy="1429173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3969" y="4407957"/>
            <a:ext cx="9777136" cy="283583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597184" y="4418193"/>
            <a:ext cx="1100753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4697937" y="4381067"/>
            <a:ext cx="5393168" cy="407241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06816" y="4440085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chemeClr val="bg1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42" name="矩形 41"/>
          <p:cNvSpPr/>
          <p:nvPr/>
        </p:nvSpPr>
        <p:spPr>
          <a:xfrm>
            <a:off x="559364" y="2926801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7" y="3259539"/>
            <a:ext cx="1225435" cy="863519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313968" y="4398925"/>
            <a:ext cx="3302899" cy="36124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6594" y="4447277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</a:p>
        </p:txBody>
      </p:sp>
      <p:sp>
        <p:nvSpPr>
          <p:cNvPr id="32" name="矩形 31"/>
          <p:cNvSpPr/>
          <p:nvPr/>
        </p:nvSpPr>
        <p:spPr>
          <a:xfrm>
            <a:off x="527451" y="4978924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</a:t>
            </a:r>
          </a:p>
        </p:txBody>
      </p:sp>
      <p:sp>
        <p:nvSpPr>
          <p:cNvPr id="34" name="矩形 33"/>
          <p:cNvSpPr/>
          <p:nvPr/>
        </p:nvSpPr>
        <p:spPr>
          <a:xfrm>
            <a:off x="1189180" y="5012895"/>
            <a:ext cx="1681667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64491" y="4974538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異</a:t>
            </a:r>
            <a:r>
              <a:rPr lang="zh-TW" altLang="en-US" sz="933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動</a:t>
            </a:r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項目</a:t>
            </a:r>
          </a:p>
        </p:txBody>
      </p:sp>
      <p:sp>
        <p:nvSpPr>
          <p:cNvPr id="39" name="矩形 38"/>
          <p:cNvSpPr/>
          <p:nvPr/>
        </p:nvSpPr>
        <p:spPr>
          <a:xfrm>
            <a:off x="3833811" y="5012895"/>
            <a:ext cx="728302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44971"/>
              </p:ext>
            </p:extLst>
          </p:nvPr>
        </p:nvGraphicFramePr>
        <p:xfrm>
          <a:off x="559364" y="5330018"/>
          <a:ext cx="9359732" cy="18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377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2090480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2956822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2539053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</a:tblGrid>
              <a:tr h="231104"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異動項目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交易日期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異動前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異動後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r>
                        <a:rPr lang="zh-TW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扣款日期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2019/10/31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每月</a:t>
                      </a:r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號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每月</a:t>
                      </a:r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en-US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號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扣款帳號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2019/09/15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001087011123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001087011259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扣款狀態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2019/08/25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每月扣款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暫停扣款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每月投入金額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USD</a:t>
                      </a:r>
                      <a:r>
                        <a:rPr lang="zh-TW" altLang="en-US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USD500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530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投資目標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2019/07/20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目標金額</a:t>
                      </a: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TWD1,150,000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目標到期日</a:t>
                      </a: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2029/10/30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目標金額</a:t>
                      </a: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TWD1,200,000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目標到期日</a:t>
                      </a: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2039/12/31</a:t>
                      </a:r>
                      <a:endParaRPr lang="zh-TW" altLang="en-US" sz="1100" b="0" kern="1200" noProof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4557537" y="5012785"/>
            <a:ext cx="224485" cy="2016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▽</a:t>
            </a:r>
          </a:p>
        </p:txBody>
      </p:sp>
      <p:sp>
        <p:nvSpPr>
          <p:cNvPr id="70" name="橢圓 69"/>
          <p:cNvSpPr/>
          <p:nvPr/>
        </p:nvSpPr>
        <p:spPr>
          <a:xfrm>
            <a:off x="2047184" y="7479487"/>
            <a:ext cx="103753" cy="36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556390" y="2877317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697937" y="2866420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088168" y="2866420"/>
            <a:ext cx="283092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編號</a:t>
            </a:r>
            <a:endParaRPr lang="en-US" altLang="zh-TW" sz="933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Travel.1D6166DC46F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2019/05/31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 smtClean="0">
                <a:solidFill>
                  <a:srgbClr val="0C9345"/>
                </a:solidFill>
              </a:rPr>
              <a:t>正</a:t>
            </a:r>
            <a:r>
              <a:rPr lang="zh-TW" altLang="en-US" sz="933" dirty="0">
                <a:solidFill>
                  <a:srgbClr val="0C9345"/>
                </a:solidFill>
              </a:rPr>
              <a:t>常</a:t>
            </a:r>
            <a:r>
              <a:rPr lang="zh-TW" altLang="en-US" sz="933" dirty="0" smtClean="0">
                <a:solidFill>
                  <a:srgbClr val="0C9345"/>
                </a:solidFill>
              </a:rPr>
              <a:t>扣</a:t>
            </a:r>
            <a:r>
              <a:rPr lang="zh-TW" altLang="en-US" sz="933" dirty="0">
                <a:solidFill>
                  <a:srgbClr val="0C9345"/>
                </a:solidFill>
              </a:rPr>
              <a:t>款</a:t>
            </a:r>
            <a:endParaRPr lang="en-US" altLang="zh-TW" sz="933" dirty="0">
              <a:solidFill>
                <a:srgbClr val="0C9345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562357" y="4443045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618273" y="4418193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srgbClr val="00B05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439321" y="4441815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01239" y="4788191"/>
            <a:ext cx="258125" cy="2384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1</a:t>
            </a:r>
            <a:endParaRPr lang="zh-TW" altLang="en-US" sz="1200" dirty="0">
              <a:latin typeface="+mj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2070476"/>
            <a:ext cx="10461522" cy="530296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20958" y="2197094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2477322" y="2197094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3472562" y="2197092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grpSp>
        <p:nvGrpSpPr>
          <p:cNvPr id="45" name="群組 44"/>
          <p:cNvGrpSpPr/>
          <p:nvPr/>
        </p:nvGrpSpPr>
        <p:grpSpPr>
          <a:xfrm>
            <a:off x="1" y="1365209"/>
            <a:ext cx="10488295" cy="715102"/>
            <a:chOff x="1" y="1365209"/>
            <a:chExt cx="10351956" cy="715102"/>
          </a:xfrm>
        </p:grpSpPr>
        <p:sp>
          <p:nvSpPr>
            <p:cNvPr id="46" name="圓角矩形 45"/>
            <p:cNvSpPr/>
            <p:nvPr/>
          </p:nvSpPr>
          <p:spPr>
            <a:xfrm>
              <a:off x="1" y="1365209"/>
              <a:ext cx="10351956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51" name="圓角矩形 50"/>
          <p:cNvSpPr/>
          <p:nvPr/>
        </p:nvSpPr>
        <p:spPr>
          <a:xfrm>
            <a:off x="1449140" y="2201915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  <p:sp>
        <p:nvSpPr>
          <p:cNvPr id="52" name="橢圓 51"/>
          <p:cNvSpPr/>
          <p:nvPr/>
        </p:nvSpPr>
        <p:spPr>
          <a:xfrm>
            <a:off x="3061256" y="4803096"/>
            <a:ext cx="258125" cy="2384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2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4166132" y="5334412"/>
            <a:ext cx="258125" cy="2384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3</a:t>
            </a:r>
            <a:endParaRPr lang="zh-TW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28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【Q2-Q3</a:t>
            </a:r>
            <a:r>
              <a:rPr lang="zh-TW" altLang="en-US" sz="3600" dirty="0" smtClean="0"/>
              <a:t>完整</a:t>
            </a:r>
            <a:r>
              <a:rPr lang="zh-TW" altLang="en-US" sz="3600" dirty="0" smtClean="0"/>
              <a:t>需</a:t>
            </a:r>
            <a:r>
              <a:rPr lang="zh-TW" altLang="en-US" sz="3600" dirty="0"/>
              <a:t>求</a:t>
            </a:r>
            <a:r>
              <a:rPr lang="en-US" altLang="zh-TW" sz="3600" dirty="0" smtClean="0"/>
              <a:t>】</a:t>
            </a:r>
            <a:r>
              <a:rPr lang="zh-TW" altLang="en-US" sz="3600" dirty="0"/>
              <a:t>再平衡、申購、贖回交易歷程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6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34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1.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投組基本資料：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連續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次以上扣款失敗，投組名稱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旁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顯示</a:t>
              </a:r>
              <a:r>
                <a:rPr lang="zh-TW" altLang="en-US" sz="1100" dirty="0" smtClean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「連續扣款失」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；如為目標式投資且表現低於預期，投組名稱旁顯示</a:t>
              </a:r>
              <a:r>
                <a:rPr lang="zh-TW" altLang="en-US" sz="1100" dirty="0" smtClean="0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「表現低於預期」</a:t>
              </a:r>
              <a:endParaRPr lang="en-US" altLang="zh-TW" sz="1100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投資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幣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別：台幣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美元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投資方式：每月投入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單筆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每月投入金額：如為單筆則無此欄位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目標金額、目標到期日：如投組類型為「策略」，無此欄位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扣款狀態：正常扣款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暫停扣款，如投資方式為單筆，無此欄位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推播通知：開啟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關閉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當頭組狀態為可再平衡、需調整、不適合投入時，顯示「</a:t>
              </a:r>
              <a:r>
                <a:rPr lang="zh-TW" altLang="en-US" sz="1100" dirty="0" smtClean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觸發原因：</a:t>
              </a:r>
              <a:r>
                <a:rPr lang="en-US" altLang="zh-TW" sz="1100" dirty="0" err="1" smtClean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xxxxxxx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」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可再平衡：</a:t>
              </a:r>
              <a:r>
                <a:rPr lang="zh-TW" altLang="en-US" sz="1100" dirty="0">
                  <a:solidFill>
                    <a:srgbClr val="FF0000"/>
                  </a:solidFill>
                </a:rPr>
                <a:t>偏離原始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比例</a:t>
              </a:r>
              <a:endParaRPr lang="en-US" altLang="zh-TW" sz="1100" dirty="0" smtClean="0">
                <a:solidFill>
                  <a:srgbClr val="FF0000"/>
                </a:solidFill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/>
                <a:t>需調整：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資產類別改變</a:t>
              </a:r>
              <a:r>
                <a:rPr lang="zh-TW" altLang="en-US" sz="1100" dirty="0">
                  <a:solidFill>
                    <a:srgbClr val="FF0000"/>
                  </a:solidFill>
                </a:rPr>
                <a:t>、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標的改變</a:t>
              </a:r>
              <a:r>
                <a:rPr lang="zh-TW" altLang="en-US" sz="1100" dirty="0">
                  <a:solidFill>
                    <a:srgbClr val="FF0000"/>
                  </a:solidFill>
                </a:rPr>
                <a:t>、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投資策略下架</a:t>
              </a:r>
              <a:endParaRPr lang="en-US" altLang="zh-TW" sz="1100" dirty="0" smtClean="0">
                <a:solidFill>
                  <a:srgbClr val="FF0000"/>
                </a:solidFill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arenBoth"/>
              </a:pPr>
              <a:r>
                <a:rPr lang="zh-TW" altLang="en-US" sz="1100" dirty="0" smtClean="0"/>
                <a:t>不適合投入：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風險屬性改變</a:t>
              </a:r>
              <a:endParaRPr lang="en-US" altLang="zh-TW" sz="1100" dirty="0">
                <a:solidFill>
                  <a:srgbClr val="FF0000"/>
                </a:solidFill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24306" cy="562073"/>
          </a:xfrm>
        </p:spPr>
        <p:txBody>
          <a:bodyPr/>
          <a:lstStyle/>
          <a:p>
            <a:r>
              <a:rPr lang="zh-TW" altLang="en-US" sz="3200" dirty="0" smtClean="0"/>
              <a:t>資產配置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資產配置</a:t>
            </a:r>
            <a:r>
              <a:rPr lang="en-US" altLang="zh-TW" sz="1400" dirty="0" smtClean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35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019"/>
            <a:ext cx="10451689" cy="522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1405" y="2731736"/>
            <a:ext cx="10451689" cy="48910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2810" y="2181856"/>
            <a:ext cx="10451689" cy="556106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42973" y="3337167"/>
            <a:ext cx="9738711" cy="1527717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0" y="3431491"/>
            <a:ext cx="1957069" cy="738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投資部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位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本金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投資部位現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值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%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42972" y="4989200"/>
            <a:ext cx="9767947" cy="2488323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08410" y="5025131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362497" y="5003545"/>
            <a:ext cx="1041632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390298" y="4971720"/>
            <a:ext cx="8720621" cy="373407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7867" y="5018559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695462" y="5012812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84" y="5890719"/>
            <a:ext cx="4227933" cy="12277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69897" y="3454848"/>
            <a:ext cx="1344965" cy="23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78" y="3758900"/>
            <a:ext cx="1224283" cy="852498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4828202" y="3431491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50" name="矩形 49"/>
          <p:cNvSpPr/>
          <p:nvPr/>
        </p:nvSpPr>
        <p:spPr>
          <a:xfrm>
            <a:off x="7250755" y="3439332"/>
            <a:ext cx="2830929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編號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endParaRPr lang="en-US" altLang="zh-TW" sz="933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Travel.1D6166DC46F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  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2019/05/31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投組狀態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    </a:t>
            </a:r>
            <a:r>
              <a:rPr lang="zh-TW" altLang="en-US" sz="933" dirty="0" smtClean="0">
                <a:solidFill>
                  <a:srgbClr val="FF0000"/>
                </a:solidFill>
                <a:latin typeface="Arial" panose="020B0604020202020204"/>
                <a:ea typeface="微軟正黑體" panose="020B0604030504040204" pitchFamily="34" charset="-120"/>
              </a:rPr>
              <a:t>可再平衡</a:t>
            </a:r>
            <a:endParaRPr lang="en-US" altLang="zh-TW" sz="933" dirty="0" smtClean="0">
              <a:solidFill>
                <a:srgbClr val="FF0000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扣款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狀態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正常扣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款</a:t>
            </a:r>
            <a:endParaRPr lang="en-US" altLang="zh-TW" sz="933" dirty="0" smtClean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推播通知               </a:t>
            </a:r>
            <a:r>
              <a:rPr lang="zh-TW" altLang="en-US" sz="933" dirty="0" smtClean="0">
                <a:solidFill>
                  <a:srgbClr val="008000"/>
                </a:solidFill>
                <a:latin typeface="Arial" panose="020B0604020202020204"/>
                <a:ea typeface="微軟正黑體" panose="020B0604030504040204" pitchFamily="34" charset="-120"/>
              </a:rPr>
              <a:t>開啟</a:t>
            </a:r>
            <a:endParaRPr lang="en-US" altLang="zh-TW" sz="933" dirty="0">
              <a:solidFill>
                <a:srgbClr val="008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174" y="5461973"/>
            <a:ext cx="1565909" cy="2775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1067" b="1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客戶投組配置</a:t>
            </a:r>
            <a:endParaRPr lang="zh-TW" altLang="en-US" sz="1067" b="1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022" y="5846606"/>
            <a:ext cx="4227933" cy="122770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349456" y="5477105"/>
            <a:ext cx="1565909" cy="2775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1067" b="1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模型投組配置</a:t>
            </a:r>
            <a:endParaRPr lang="zh-TW" altLang="en-US" sz="1067" b="1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625706" y="5545663"/>
            <a:ext cx="0" cy="129777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314892" y="5561758"/>
            <a:ext cx="0" cy="129777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200" y="5532430"/>
            <a:ext cx="422752" cy="238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35056" y="5461973"/>
            <a:ext cx="754654" cy="42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663147" y="5505933"/>
            <a:ext cx="1407619" cy="173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8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觸發</a:t>
            </a:r>
            <a:r>
              <a:rPr lang="zh-TW" altLang="en-US" sz="8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原因</a:t>
            </a:r>
            <a:r>
              <a:rPr lang="zh-TW" altLang="en-US" sz="8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：</a:t>
            </a:r>
            <a:r>
              <a:rPr lang="zh-TW" altLang="en-US" sz="800" dirty="0">
                <a:solidFill>
                  <a:srgbClr val="FF0000"/>
                </a:solidFill>
                <a:latin typeface="Arial" panose="020B0604020202020204"/>
                <a:ea typeface="微軟正黑體" panose="020B0604030504040204" pitchFamily="34" charset="-120"/>
              </a:rPr>
              <a:t>偏離原始比例</a:t>
            </a:r>
            <a:endParaRPr lang="en-US" altLang="zh-TW" sz="800" dirty="0">
              <a:solidFill>
                <a:srgbClr val="FF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47019"/>
            <a:ext cx="10448879" cy="83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549174" y="5364893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+mj-lt"/>
              </a:rPr>
              <a:t>２</a:t>
            </a:r>
            <a:endParaRPr lang="zh-TW" altLang="en-US" sz="1200" dirty="0">
              <a:latin typeface="+mj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82077" y="348267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>
                <a:solidFill>
                  <a:srgbClr val="FF0000"/>
                </a:solidFill>
              </a:rPr>
              <a:t>連續扣款失敗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36497" y="3219006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+mj-lt"/>
              </a:rPr>
              <a:t>１</a:t>
            </a:r>
          </a:p>
        </p:txBody>
      </p:sp>
      <p:sp>
        <p:nvSpPr>
          <p:cNvPr id="49" name="矩形 48"/>
          <p:cNvSpPr/>
          <p:nvPr/>
        </p:nvSpPr>
        <p:spPr>
          <a:xfrm>
            <a:off x="3687196" y="5017880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239250" y="361948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完整需求</a:t>
            </a:r>
            <a:endParaRPr lang="zh-TW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430654" y="1519601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投資總現值</a:t>
            </a:r>
            <a:endParaRPr lang="en-US" altLang="zh-TW" sz="1000" dirty="0" smtClean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1,500,000</a:t>
            </a:r>
          </a:p>
        </p:txBody>
      </p:sp>
      <p:sp>
        <p:nvSpPr>
          <p:cNvPr id="53" name="矩形 52"/>
          <p:cNvSpPr/>
          <p:nvPr/>
        </p:nvSpPr>
        <p:spPr>
          <a:xfrm>
            <a:off x="1805852" y="1525521"/>
            <a:ext cx="1261842" cy="53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lnSpc>
                <a:spcPts val="1500"/>
              </a:lnSpc>
            </a:pPr>
            <a:r>
              <a:rPr lang="zh-TW" altLang="en-US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投資總本</a:t>
            </a:r>
            <a:r>
              <a:rPr lang="zh-TW" altLang="en-US" sz="10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金</a:t>
            </a:r>
            <a:endParaRPr lang="en-US" altLang="zh-TW" sz="1000" dirty="0" smtClean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>
              <a:lnSpc>
                <a:spcPts val="1500"/>
              </a:lnSpc>
            </a:pP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TWD</a:t>
            </a:r>
            <a:r>
              <a:rPr lang="zh-TW" altLang="en-US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　</a:t>
            </a:r>
            <a:r>
              <a:rPr lang="en-US" altLang="zh-TW" sz="1000" b="1" dirty="0" smtClean="0">
                <a:solidFill>
                  <a:srgbClr val="00B050"/>
                </a:solidFill>
                <a:latin typeface="Arial" panose="020B0604020202020204"/>
                <a:ea typeface="微軟正黑體" panose="020B0604030504040204" pitchFamily="34" charset="-120"/>
              </a:rPr>
              <a:t>1,200,000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3377498" y="1639885"/>
            <a:ext cx="1082348" cy="284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219170">
              <a:lnSpc>
                <a:spcPts val="1500"/>
              </a:lnSpc>
            </a:pP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顯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示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歷史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現值圖</a:t>
            </a:r>
          </a:p>
        </p:txBody>
      </p:sp>
      <p:sp>
        <p:nvSpPr>
          <p:cNvPr id="43" name="圓角矩形 42"/>
          <p:cNvSpPr/>
          <p:nvPr/>
        </p:nvSpPr>
        <p:spPr>
          <a:xfrm>
            <a:off x="430654" y="235276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2487018" y="235276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82258" y="2352767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1458836" y="2357590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30396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91106" y="-33582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交易日期預設為近半年，理專可自行調整查詢起迄日，起日最早日期為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2018/01/01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4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交易類別為下拉選單：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全部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預設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)/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申購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贖回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再平衡調整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除權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配息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indent="-228600">
                <a:buFont typeface="Wingdings" panose="05000000000000000000" pitchFamily="2" charset="2"/>
                <a:buAutoNum type="circleNumWdWhitePlain"/>
              </a:pP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5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點選「查詢紀錄」至下一頁面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/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/>
              <a:r>
                <a:rPr lang="en-US" altLang="zh-TW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【</a:t>
              </a:r>
              <a:r>
                <a:rPr lang="zh-TW" altLang="en-US" sz="1100" dirty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預</a:t>
              </a:r>
              <a:r>
                <a:rPr lang="zh-TW" altLang="en-US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留需求欄位</a:t>
              </a:r>
              <a:r>
                <a:rPr lang="en-US" altLang="zh-TW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】</a:t>
              </a:r>
            </a:p>
            <a:p>
              <a:pPr lvl="0"/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1. 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金額小計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>
                <a:buAutoNum type="arabicParenBoth"/>
              </a:pP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扣款金額小計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加總篩選結果下的所有扣款金額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>
                <a:buAutoNum type="arabicParenBoth"/>
              </a:pP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入帳金額小計：加總篩選結果下的所有入帳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金額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 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狀態標示點：若該筆交易還在處理階段時，顯示處理中樣式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綠色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；已完成所有狀態，顯示已完成的樣式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灰色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6774" y="2147382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773" y="2021111"/>
            <a:ext cx="10461522" cy="528843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再平衡</a:t>
            </a:r>
            <a:r>
              <a:rPr lang="zh-TW" altLang="en-US" sz="3200" dirty="0" smtClean="0"/>
              <a:t>歷程 </a:t>
            </a:r>
            <a:r>
              <a:rPr lang="en-US" altLang="zh-TW" sz="1400" dirty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投資歷程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36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40742" y="2760669"/>
            <a:ext cx="9747874" cy="1490193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40742" y="4370608"/>
            <a:ext cx="9777136" cy="283583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33587" y="4386306"/>
            <a:ext cx="1100753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6944" y="4343718"/>
            <a:ext cx="7480934" cy="407241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33589" y="4402736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42" name="矩形 41"/>
          <p:cNvSpPr/>
          <p:nvPr/>
        </p:nvSpPr>
        <p:spPr>
          <a:xfrm>
            <a:off x="586137" y="2889452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40" y="3222190"/>
            <a:ext cx="1225435" cy="863519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340742" y="4361576"/>
            <a:ext cx="1186010" cy="36725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03367" y="4409928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</a:p>
        </p:txBody>
      </p:sp>
      <p:sp>
        <p:nvSpPr>
          <p:cNvPr id="32" name="矩形 31"/>
          <p:cNvSpPr/>
          <p:nvPr/>
        </p:nvSpPr>
        <p:spPr>
          <a:xfrm>
            <a:off x="554224" y="4941575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15953" y="4975546"/>
            <a:ext cx="1681667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91264" y="4937189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交易類別</a:t>
            </a:r>
          </a:p>
        </p:txBody>
      </p:sp>
      <p:sp>
        <p:nvSpPr>
          <p:cNvPr id="39" name="矩形 38"/>
          <p:cNvSpPr/>
          <p:nvPr/>
        </p:nvSpPr>
        <p:spPr>
          <a:xfrm>
            <a:off x="3860584" y="4975546"/>
            <a:ext cx="728302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628304" y="5432563"/>
          <a:ext cx="9250863" cy="167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1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375592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279339">
                <a:tc>
                  <a:txBody>
                    <a:bodyPr/>
                    <a:lstStyle/>
                    <a:p>
                      <a:endParaRPr lang="zh-TW" altLang="en-US" sz="11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交易類別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交易日期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</a:t>
                      </a:r>
                      <a:r>
                        <a:rPr lang="en-US" altLang="zh-TW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入帳金額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操作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贖回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2019/10/31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4,989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2019/09/15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2019/08/25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6,413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6,464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2019/07/20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8400792" y="5742155"/>
            <a:ext cx="686444" cy="1287470"/>
            <a:chOff x="9482842" y="5390484"/>
            <a:chExt cx="741618" cy="1432552"/>
          </a:xfrm>
        </p:grpSpPr>
        <p:sp>
          <p:nvSpPr>
            <p:cNvPr id="51" name="矩形 50"/>
            <p:cNvSpPr/>
            <p:nvPr/>
          </p:nvSpPr>
          <p:spPr>
            <a:xfrm>
              <a:off x="9482842" y="5390484"/>
              <a:ext cx="741618" cy="21766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 smtClea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rPr>
                <a:t>查詢紀錄</a:t>
              </a:r>
              <a:endPara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482842" y="5727172"/>
              <a:ext cx="741617" cy="192021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9482842" y="6032041"/>
              <a:ext cx="741617" cy="18584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9482842" y="6336909"/>
              <a:ext cx="741617" cy="201855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9482842" y="6647954"/>
              <a:ext cx="741617" cy="175082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</p:grpSp>
      <p:sp>
        <p:nvSpPr>
          <p:cNvPr id="59" name="橢圓 58"/>
          <p:cNvSpPr/>
          <p:nvPr/>
        </p:nvSpPr>
        <p:spPr>
          <a:xfrm>
            <a:off x="334137" y="493458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3</a:t>
            </a:r>
            <a:endParaRPr lang="zh-TW" altLang="en-US" sz="1200" dirty="0">
              <a:latin typeface="+mj-lt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3023908" y="4946330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4</a:t>
            </a:r>
            <a:endParaRPr lang="zh-TW" altLang="en-US" sz="1200" dirty="0">
              <a:latin typeface="+mj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84310" y="4975436"/>
            <a:ext cx="224485" cy="2016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▽</a:t>
            </a:r>
          </a:p>
        </p:txBody>
      </p:sp>
      <p:cxnSp>
        <p:nvCxnSpPr>
          <p:cNvPr id="64" name="Google Shape;93;p14"/>
          <p:cNvCxnSpPr/>
          <p:nvPr/>
        </p:nvCxnSpPr>
        <p:spPr>
          <a:xfrm flipH="1">
            <a:off x="916467" y="5892596"/>
            <a:ext cx="0" cy="10800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橢圓 64"/>
          <p:cNvSpPr/>
          <p:nvPr/>
        </p:nvSpPr>
        <p:spPr>
          <a:xfrm>
            <a:off x="870520" y="5804037"/>
            <a:ext cx="103753" cy="1037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864553" y="6088686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874421" y="6347553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64553" y="6637823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862218" y="6911988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800297" y="546382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+mj-lt"/>
              </a:rPr>
              <a:t>2</a:t>
            </a:r>
            <a:endParaRPr lang="zh-TW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046610" y="4864596"/>
            <a:ext cx="1888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申購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金額小計：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2,000,000</a:t>
            </a: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贖回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金額小計：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2,000,000</a:t>
            </a:r>
          </a:p>
          <a:p>
            <a:pPr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配息金額小計：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TWD50,000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7791308" y="490866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+mj-lt"/>
              </a:rPr>
              <a:t>1</a:t>
            </a:r>
            <a:endParaRPr lang="zh-TW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8051002" y="6273429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5</a:t>
            </a:r>
            <a:endParaRPr lang="zh-TW" altLang="en-US" sz="1200" dirty="0">
              <a:latin typeface="+mj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83163" y="2839968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724710" y="2829071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114941" y="2829071"/>
            <a:ext cx="2830929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正常扣款</a:t>
            </a:r>
            <a:endParaRPr lang="en-US" altLang="zh-TW" sz="933" dirty="0">
              <a:solidFill>
                <a:srgbClr val="0C9345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推播通知               </a:t>
            </a:r>
            <a:r>
              <a:rPr lang="zh-TW" altLang="en-US" sz="933" dirty="0">
                <a:solidFill>
                  <a:srgbClr val="008000"/>
                </a:solidFill>
              </a:rPr>
              <a:t>開啟</a:t>
            </a:r>
            <a:endParaRPr lang="en-US" altLang="zh-TW" sz="933" dirty="0">
              <a:solidFill>
                <a:srgbClr val="008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679794" y="4395580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645046" y="4380844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239250" y="361948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完整需求</a:t>
            </a:r>
            <a:endParaRPr lang="zh-TW" altLang="en-US" b="1" dirty="0"/>
          </a:p>
        </p:txBody>
      </p:sp>
      <p:grpSp>
        <p:nvGrpSpPr>
          <p:cNvPr id="62" name="群組 61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69" name="圓角矩形 68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83" name="圓角矩形 82"/>
          <p:cNvSpPr/>
          <p:nvPr/>
        </p:nvSpPr>
        <p:spPr>
          <a:xfrm>
            <a:off x="352526" y="2207063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2408890" y="2207063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85" name="圓角矩形 84"/>
          <p:cNvSpPr/>
          <p:nvPr/>
        </p:nvSpPr>
        <p:spPr>
          <a:xfrm>
            <a:off x="3404130" y="2207061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86" name="圓角矩形 85"/>
          <p:cNvSpPr/>
          <p:nvPr/>
        </p:nvSpPr>
        <p:spPr>
          <a:xfrm>
            <a:off x="1380708" y="2211884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21817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6. 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單位淨值幣別，依基金淨值計價幣別顯示 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(USD)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或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(TWD)</a:t>
              </a: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7-1~7-3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：依信託幣別顯示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(USD)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或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(TWD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【</a:t>
              </a:r>
              <a:r>
                <a:rPr lang="zh-TW" altLang="en-US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預留需求欄位</a:t>
              </a:r>
              <a:r>
                <a:rPr lang="en-US" altLang="zh-TW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】</a:t>
              </a: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3. 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交易狀態進度條，區分已完成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未完成項目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4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.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點選「調整前後配置」進入下一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頁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5.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交易狀態：完成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分配中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4090" y="2205670"/>
            <a:ext cx="10461522" cy="6702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089" y="2079399"/>
            <a:ext cx="10461522" cy="528843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再平衡</a:t>
            </a:r>
            <a:r>
              <a:rPr lang="zh-TW" altLang="en-US" sz="3200" dirty="0" smtClean="0"/>
              <a:t>歷程</a:t>
            </a:r>
            <a:r>
              <a:rPr lang="en-US" altLang="zh-TW" sz="3200" dirty="0"/>
              <a:t>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智能投資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詳細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投資歷程</a:t>
            </a:r>
            <a:r>
              <a:rPr lang="en-US" altLang="zh-TW" sz="1400" dirty="0" smtClean="0"/>
              <a:t>&gt;&gt;【</a:t>
            </a:r>
            <a:r>
              <a:rPr lang="zh-TW" altLang="en-US" sz="1400" dirty="0"/>
              <a:t>再</a:t>
            </a:r>
            <a:r>
              <a:rPr lang="zh-TW" altLang="en-US" sz="1400" dirty="0" smtClean="0"/>
              <a:t>平衡</a:t>
            </a:r>
            <a:r>
              <a:rPr lang="en-US" altLang="zh-TW" sz="1400" dirty="0" smtClean="0"/>
              <a:t>】</a:t>
            </a:r>
            <a:r>
              <a:rPr lang="zh-TW" altLang="en-US" sz="1400" dirty="0" smtClean="0"/>
              <a:t>查詢紀錄</a:t>
            </a:r>
            <a:r>
              <a:rPr lang="en-US" altLang="zh-TW" sz="1400" dirty="0" smtClean="0"/>
              <a:t>)</a:t>
            </a:r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37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28058" y="2818957"/>
            <a:ext cx="9747874" cy="1503640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3453" y="2947740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6" y="3280478"/>
            <a:ext cx="1225435" cy="863519"/>
          </a:xfrm>
          <a:prstGeom prst="rect">
            <a:avLst/>
          </a:prstGeom>
        </p:spPr>
      </p:pic>
      <p:sp>
        <p:nvSpPr>
          <p:cNvPr id="70" name="橢圓 69"/>
          <p:cNvSpPr/>
          <p:nvPr/>
        </p:nvSpPr>
        <p:spPr>
          <a:xfrm>
            <a:off x="2061273" y="8157913"/>
            <a:ext cx="103753" cy="36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570479" y="2898256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712026" y="2887359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102257" y="2887359"/>
            <a:ext cx="2830929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正常扣款</a:t>
            </a:r>
            <a:endParaRPr lang="en-US" altLang="zh-TW" sz="933" dirty="0">
              <a:solidFill>
                <a:srgbClr val="0C9345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推播通知               </a:t>
            </a:r>
            <a:r>
              <a:rPr lang="zh-TW" altLang="en-US" sz="933" dirty="0">
                <a:solidFill>
                  <a:srgbClr val="008000"/>
                </a:solidFill>
              </a:rPr>
              <a:t>開啟</a:t>
            </a:r>
            <a:endParaRPr lang="en-US" altLang="zh-TW" sz="933" dirty="0">
              <a:solidFill>
                <a:srgbClr val="008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60444" y="4395361"/>
            <a:ext cx="9715488" cy="4373128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1530079" y="4407745"/>
            <a:ext cx="1130754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2660833" y="4384954"/>
            <a:ext cx="7415099" cy="39700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44267" y="4417902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83" name="矩形 82"/>
          <p:cNvSpPr/>
          <p:nvPr/>
        </p:nvSpPr>
        <p:spPr>
          <a:xfrm>
            <a:off x="2673116" y="4431421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360443" y="4386329"/>
            <a:ext cx="1218335" cy="40863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23068" y="4434682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74407"/>
              </p:ext>
            </p:extLst>
          </p:nvPr>
        </p:nvGraphicFramePr>
        <p:xfrm>
          <a:off x="559163" y="5811272"/>
          <a:ext cx="9254025" cy="932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529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999440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785273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559328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469581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278874">
                  <a:extLst>
                    <a:ext uri="{9D8B030D-6E8A-4147-A177-3AD203B41FA5}">
                      <a16:colId xmlns:a16="http://schemas.microsoft.com/office/drawing/2014/main" val="2544530010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zh-TW" altLang="en-US" sz="11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基金標的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單位數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匯率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單位淨值</a:t>
                      </a:r>
                      <a:r>
                        <a:rPr lang="en-US" altLang="zh-TW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(USD)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交易狀態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MFS</a:t>
                      </a:r>
                      <a:r>
                        <a:rPr lang="zh-TW" alt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全盛美國政府債券基金 </a:t>
                      </a:r>
                      <a:r>
                        <a:rPr lang="en-US" altLang="zh-TW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A1(</a:t>
                      </a:r>
                      <a:r>
                        <a:rPr lang="zh-TW" alt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美元</a:t>
                      </a:r>
                      <a:r>
                        <a:rPr lang="en-US" altLang="zh-TW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zh-TW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完成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-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分配中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8914960" y="4949605"/>
            <a:ext cx="91930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←   返回上層</a:t>
            </a:r>
          </a:p>
        </p:txBody>
      </p:sp>
      <p:sp>
        <p:nvSpPr>
          <p:cNvPr id="88" name="矩形 87"/>
          <p:cNvSpPr/>
          <p:nvPr/>
        </p:nvSpPr>
        <p:spPr>
          <a:xfrm>
            <a:off x="515418" y="5340876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交易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類別       </a:t>
            </a:r>
            <a:r>
              <a:rPr lang="zh-TW" altLang="en-US" sz="933" dirty="0" smtClean="0">
                <a:solidFill>
                  <a:srgbClr val="0C9345"/>
                </a:solidFill>
              </a:rPr>
              <a:t>申</a:t>
            </a:r>
            <a:r>
              <a:rPr lang="zh-TW" altLang="en-US" sz="933" dirty="0">
                <a:solidFill>
                  <a:srgbClr val="0C9345"/>
                </a:solidFill>
              </a:rPr>
              <a:t>購</a:t>
            </a:r>
            <a:r>
              <a:rPr lang="zh-TW" altLang="en-US" sz="933" dirty="0" smtClean="0">
                <a:solidFill>
                  <a:srgbClr val="0C9345"/>
                </a:solidFill>
              </a:rPr>
              <a:t>  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日期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2019/10/31</a:t>
            </a:r>
          </a:p>
        </p:txBody>
      </p:sp>
      <p:sp>
        <p:nvSpPr>
          <p:cNvPr id="89" name="矩形 88"/>
          <p:cNvSpPr/>
          <p:nvPr/>
        </p:nvSpPr>
        <p:spPr>
          <a:xfrm>
            <a:off x="7921977" y="4949605"/>
            <a:ext cx="91930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調整</a:t>
            </a:r>
            <a:r>
              <a:rPr lang="zh-TW" altLang="en-US" sz="933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前後配置</a:t>
            </a:r>
            <a:endParaRPr lang="zh-TW" altLang="en-US" sz="933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15418" y="6976288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類別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贖回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 </a:t>
            </a: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2019/10/31</a:t>
            </a: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38300"/>
              </p:ext>
            </p:extLst>
          </p:nvPr>
        </p:nvGraphicFramePr>
        <p:xfrm>
          <a:off x="562259" y="7392825"/>
          <a:ext cx="9250928" cy="124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8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643146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681429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174317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384211">
                  <a:extLst>
                    <a:ext uri="{9D8B030D-6E8A-4147-A177-3AD203B41FA5}">
                      <a16:colId xmlns:a16="http://schemas.microsoft.com/office/drawing/2014/main" val="1230283159"/>
                    </a:ext>
                  </a:extLst>
                </a:gridCol>
                <a:gridCol w="1477386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384211">
                  <a:extLst>
                    <a:ext uri="{9D8B030D-6E8A-4147-A177-3AD203B41FA5}">
                      <a16:colId xmlns:a16="http://schemas.microsoft.com/office/drawing/2014/main" val="139447625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zh-TW" altLang="en-US" sz="1100" b="0" kern="12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基金標的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單位數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匯率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單位淨值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(USD)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贖回金額 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原始投資金額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交易狀態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MFS</a:t>
                      </a:r>
                      <a:r>
                        <a:rPr lang="zh-TW" altLang="en-US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全盛美國政府債券基金 </a:t>
                      </a:r>
                      <a:r>
                        <a:rPr lang="en-US" altLang="zh-TW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A1(</a:t>
                      </a:r>
                      <a:r>
                        <a:rPr lang="zh-TW" altLang="en-US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美元</a:t>
                      </a:r>
                      <a:r>
                        <a:rPr lang="en-US" altLang="zh-TW" sz="11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zh-TW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完成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0.131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1,261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1,261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zh-TW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完成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1,261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1,261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zh-TW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完成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515418" y="4914063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交易類別     </a:t>
            </a:r>
            <a:r>
              <a:rPr lang="zh-TW" altLang="en-US" sz="933" b="1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再平衡調整       </a:t>
            </a: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日期     </a:t>
            </a:r>
            <a:r>
              <a:rPr lang="en-US" altLang="zh-TW" sz="933" b="1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2019/10/31</a:t>
            </a:r>
          </a:p>
        </p:txBody>
      </p:sp>
      <p:cxnSp>
        <p:nvCxnSpPr>
          <p:cNvPr id="93" name="直線接點 92"/>
          <p:cNvCxnSpPr/>
          <p:nvPr/>
        </p:nvCxnSpPr>
        <p:spPr>
          <a:xfrm>
            <a:off x="605839" y="5260133"/>
            <a:ext cx="92284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5663106" y="4774458"/>
            <a:ext cx="91332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交易狀態</a:t>
            </a:r>
            <a:endParaRPr lang="en-US" altLang="zh-TW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7" name="圖片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106" y="4987188"/>
            <a:ext cx="2105637" cy="294222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3582791" y="4426356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9239250" y="361948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完整需求</a:t>
            </a:r>
            <a:endParaRPr lang="zh-TW" altLang="en-US" b="1" dirty="0"/>
          </a:p>
        </p:txBody>
      </p:sp>
      <p:sp>
        <p:nvSpPr>
          <p:cNvPr id="43" name="橢圓 42"/>
          <p:cNvSpPr/>
          <p:nvPr/>
        </p:nvSpPr>
        <p:spPr>
          <a:xfrm>
            <a:off x="5411106" y="4922505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+mj-lt"/>
              </a:rPr>
              <a:t>3</a:t>
            </a:r>
            <a:endParaRPr lang="zh-TW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786383" y="4800776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+mj-lt"/>
              </a:rPr>
              <a:t>4</a:t>
            </a:r>
            <a:endParaRPr lang="zh-TW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8841286" y="5844411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+mj-lt"/>
              </a:rPr>
              <a:t>5</a:t>
            </a:r>
            <a:endParaRPr lang="zh-TW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47" name="圓角矩形 46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51" name="橢圓 50"/>
          <p:cNvSpPr/>
          <p:nvPr/>
        </p:nvSpPr>
        <p:spPr>
          <a:xfrm>
            <a:off x="5726816" y="5835910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+mj-lt"/>
              </a:rPr>
              <a:t>６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7060015" y="5556310"/>
            <a:ext cx="574072" cy="34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7-1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5404744" y="7105332"/>
            <a:ext cx="574072" cy="34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7-2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6715924" y="7088645"/>
            <a:ext cx="574072" cy="34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+mj-lt"/>
              </a:rPr>
              <a:t>7-3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381492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2437856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60" name="圓角矩形 59"/>
          <p:cNvSpPr/>
          <p:nvPr/>
        </p:nvSpPr>
        <p:spPr>
          <a:xfrm>
            <a:off x="3433096" y="2254757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63" name="圓角矩形 62"/>
          <p:cNvSpPr/>
          <p:nvPr/>
        </p:nvSpPr>
        <p:spPr>
          <a:xfrm>
            <a:off x="1409674" y="2259580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17282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【</a:t>
              </a:r>
              <a:r>
                <a:rPr lang="zh-TW" altLang="en-US" sz="1100" dirty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預留需求欄位</a:t>
              </a:r>
              <a:r>
                <a:rPr lang="en-US" altLang="zh-TW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】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6.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顯示調整前與調整後餅圖及各資產比例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5"/>
            <a:ext cx="10461522" cy="498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4090" y="2187261"/>
            <a:ext cx="10461522" cy="51082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089" y="2060644"/>
            <a:ext cx="10461522" cy="530296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再平衡</a:t>
            </a:r>
            <a:r>
              <a:rPr lang="zh-TW" altLang="en-US" sz="3200" dirty="0" smtClean="0"/>
              <a:t>歷程 </a:t>
            </a:r>
            <a:r>
              <a:rPr lang="en-US" altLang="zh-TW" sz="1400" dirty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投資歷程</a:t>
            </a:r>
            <a:r>
              <a:rPr lang="en-US" altLang="zh-TW" sz="1400" dirty="0" smtClean="0"/>
              <a:t>&gt;&gt;【</a:t>
            </a:r>
            <a:r>
              <a:rPr lang="zh-TW" altLang="en-US" sz="1400" dirty="0"/>
              <a:t>再</a:t>
            </a:r>
            <a:r>
              <a:rPr lang="zh-TW" altLang="en-US" sz="1400" dirty="0" smtClean="0"/>
              <a:t>平衡</a:t>
            </a:r>
            <a:r>
              <a:rPr lang="en-US" altLang="zh-TW" sz="1400" dirty="0" smtClean="0"/>
              <a:t>】</a:t>
            </a:r>
            <a:r>
              <a:rPr lang="zh-TW" altLang="en-US" sz="1400" dirty="0" smtClean="0"/>
              <a:t>查詢紀錄</a:t>
            </a:r>
            <a:r>
              <a:rPr lang="en-US" altLang="zh-TW" sz="1400" dirty="0" smtClean="0"/>
              <a:t>&gt;&gt;</a:t>
            </a:r>
            <a:r>
              <a:rPr lang="zh-TW" altLang="en-US" sz="1400" dirty="0" smtClean="0"/>
              <a:t>調整前後配置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38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28058" y="2799292"/>
            <a:ext cx="9747874" cy="1479051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3453" y="2928075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6" y="3260813"/>
            <a:ext cx="1225435" cy="863519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2570479" y="2878591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712026" y="2867694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102257" y="2867694"/>
            <a:ext cx="2830929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正常扣款</a:t>
            </a:r>
            <a:endParaRPr lang="en-US" altLang="zh-TW" sz="933" dirty="0">
              <a:solidFill>
                <a:srgbClr val="0C9345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推播通知               </a:t>
            </a:r>
            <a:r>
              <a:rPr lang="zh-TW" altLang="en-US" sz="933" dirty="0">
                <a:solidFill>
                  <a:srgbClr val="008000"/>
                </a:solidFill>
              </a:rPr>
              <a:t>開啟</a:t>
            </a:r>
            <a:endParaRPr lang="en-US" altLang="zh-TW" sz="933" dirty="0">
              <a:solidFill>
                <a:srgbClr val="008000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45414" y="4391149"/>
            <a:ext cx="9713162" cy="2753440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1506309" y="4399705"/>
            <a:ext cx="1093550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2599859" y="4382781"/>
            <a:ext cx="7476072" cy="369347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92930" y="4423642"/>
            <a:ext cx="1089574" cy="3156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45" name="矩形 44"/>
          <p:cNvSpPr/>
          <p:nvPr/>
        </p:nvSpPr>
        <p:spPr>
          <a:xfrm>
            <a:off x="2631959" y="4418558"/>
            <a:ext cx="1089574" cy="3156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328059" y="4364833"/>
            <a:ext cx="1178250" cy="39532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0684" y="4413186"/>
            <a:ext cx="1089574" cy="3156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882576" y="4958968"/>
            <a:ext cx="915876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←   返回上層</a:t>
            </a:r>
          </a:p>
        </p:txBody>
      </p:sp>
      <p:sp>
        <p:nvSpPr>
          <p:cNvPr id="63" name="矩形 62"/>
          <p:cNvSpPr/>
          <p:nvPr/>
        </p:nvSpPr>
        <p:spPr>
          <a:xfrm>
            <a:off x="483033" y="4923426"/>
            <a:ext cx="7395695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交易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類別     </a:t>
            </a:r>
            <a:r>
              <a:rPr lang="zh-TW" altLang="en-US" sz="933" b="1" dirty="0">
                <a:solidFill>
                  <a:srgbClr val="0C9345"/>
                </a:solidFill>
              </a:rPr>
              <a:t>再平衡調整       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交易日期     </a:t>
            </a:r>
            <a:r>
              <a:rPr lang="en-US" altLang="zh-TW" sz="933" b="1" dirty="0">
                <a:solidFill>
                  <a:srgbClr val="0C9345"/>
                </a:solidFill>
              </a:rPr>
              <a:t>2019/10/31</a:t>
            </a:r>
          </a:p>
        </p:txBody>
      </p:sp>
      <p:cxnSp>
        <p:nvCxnSpPr>
          <p:cNvPr id="64" name="直線接點 63"/>
          <p:cNvCxnSpPr/>
          <p:nvPr/>
        </p:nvCxnSpPr>
        <p:spPr>
          <a:xfrm>
            <a:off x="573454" y="5269496"/>
            <a:ext cx="91939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630721" y="4783821"/>
            <a:ext cx="909909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交易狀態</a:t>
            </a:r>
            <a:endParaRPr lang="en-US" altLang="zh-TW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22" y="4996551"/>
            <a:ext cx="2097774" cy="294222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3601306" y="4413555"/>
            <a:ext cx="1089574" cy="3156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239250" y="361948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完整需求</a:t>
            </a:r>
            <a:endParaRPr lang="zh-TW" altLang="en-US" b="1" dirty="0"/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53" y="5841129"/>
            <a:ext cx="4227933" cy="1227700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191" y="5797016"/>
            <a:ext cx="4227933" cy="1227700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617290" y="5386924"/>
            <a:ext cx="1565909" cy="2775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1067" b="1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調整</a:t>
            </a:r>
            <a:r>
              <a:rPr lang="zh-TW" altLang="en-US" sz="1067" b="1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前</a:t>
            </a:r>
            <a:r>
              <a:rPr lang="zh-TW" altLang="en-US" sz="1067" b="1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投組配置</a:t>
            </a:r>
            <a:endParaRPr lang="zh-TW" altLang="en-US" sz="1067" b="1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345572" y="5402056"/>
            <a:ext cx="1565909" cy="2775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1067" b="1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調整</a:t>
            </a:r>
            <a:r>
              <a:rPr lang="zh-TW" altLang="en-US" sz="1067" b="1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後</a:t>
            </a:r>
            <a:r>
              <a:rPr lang="zh-TW" altLang="en-US" sz="1067" b="1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投組配置</a:t>
            </a:r>
            <a:endParaRPr lang="zh-TW" altLang="en-US" sz="1067" b="1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78" name="直線接點 77"/>
          <p:cNvCxnSpPr/>
          <p:nvPr/>
        </p:nvCxnSpPr>
        <p:spPr>
          <a:xfrm>
            <a:off x="641200" y="5450002"/>
            <a:ext cx="0" cy="129777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5359702" y="5469666"/>
            <a:ext cx="0" cy="129777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337111" y="5198002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+mj-lt"/>
              </a:rPr>
              <a:t>6</a:t>
            </a:r>
            <a:endParaRPr lang="zh-TW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85" name="圓角矩形 84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48" name="圓角矩形 47"/>
          <p:cNvSpPr/>
          <p:nvPr/>
        </p:nvSpPr>
        <p:spPr>
          <a:xfrm>
            <a:off x="381492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437856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50" name="圓角矩形 49"/>
          <p:cNvSpPr/>
          <p:nvPr/>
        </p:nvSpPr>
        <p:spPr>
          <a:xfrm>
            <a:off x="3433096" y="2254757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1409674" y="2259580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27401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8.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點選申購「查詢紀錄」進入下頁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4089" y="2215502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088" y="2089231"/>
            <a:ext cx="10461522" cy="528843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 smtClean="0"/>
              <a:t>申購歷程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</a:t>
            </a:r>
            <a:r>
              <a:rPr lang="zh-TW" altLang="en-US" sz="1400" dirty="0" smtClean="0"/>
              <a:t>歷程</a:t>
            </a:r>
            <a:r>
              <a:rPr lang="en-US" altLang="zh-TW" sz="1400" dirty="0" smtClean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39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28057" y="2828789"/>
            <a:ext cx="9747874" cy="1518667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28057" y="4438728"/>
            <a:ext cx="9777136" cy="283583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20902" y="4454426"/>
            <a:ext cx="1100753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24259" y="4411838"/>
            <a:ext cx="7480934" cy="407241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0904" y="4470856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42" name="矩形 41"/>
          <p:cNvSpPr/>
          <p:nvPr/>
        </p:nvSpPr>
        <p:spPr>
          <a:xfrm>
            <a:off x="573452" y="2957572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5" y="3290310"/>
            <a:ext cx="1225435" cy="863519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328057" y="4429696"/>
            <a:ext cx="1186010" cy="36725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90682" y="4478048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</a:p>
        </p:txBody>
      </p:sp>
      <p:sp>
        <p:nvSpPr>
          <p:cNvPr id="70" name="橢圓 69"/>
          <p:cNvSpPr/>
          <p:nvPr/>
        </p:nvSpPr>
        <p:spPr>
          <a:xfrm>
            <a:off x="2061272" y="8167745"/>
            <a:ext cx="103753" cy="36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570478" y="2908088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712025" y="2897191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102256" y="2897191"/>
            <a:ext cx="2830929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正常扣款</a:t>
            </a:r>
            <a:endParaRPr lang="en-US" altLang="zh-TW" sz="933" dirty="0">
              <a:solidFill>
                <a:srgbClr val="0C9345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推播通知               </a:t>
            </a:r>
            <a:r>
              <a:rPr lang="zh-TW" altLang="en-US" sz="933" dirty="0">
                <a:solidFill>
                  <a:srgbClr val="008000"/>
                </a:solidFill>
              </a:rPr>
              <a:t>開啟</a:t>
            </a:r>
            <a:endParaRPr lang="en-US" altLang="zh-TW" sz="933" dirty="0">
              <a:solidFill>
                <a:srgbClr val="008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667109" y="4463700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632361" y="4448964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1539" y="5009695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03268" y="5043666"/>
            <a:ext cx="1681667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78579" y="5005309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交易類別</a:t>
            </a:r>
          </a:p>
        </p:txBody>
      </p:sp>
      <p:sp>
        <p:nvSpPr>
          <p:cNvPr id="61" name="矩形 60"/>
          <p:cNvSpPr/>
          <p:nvPr/>
        </p:nvSpPr>
        <p:spPr>
          <a:xfrm>
            <a:off x="3847899" y="5043666"/>
            <a:ext cx="728302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34620"/>
              </p:ext>
            </p:extLst>
          </p:nvPr>
        </p:nvGraphicFramePr>
        <p:xfrm>
          <a:off x="615619" y="5500683"/>
          <a:ext cx="9250863" cy="167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1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375592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279339">
                <a:tc>
                  <a:txBody>
                    <a:bodyPr/>
                    <a:lstStyle/>
                    <a:p>
                      <a:endParaRPr lang="zh-TW" altLang="en-US" sz="11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交易類別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交易日期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</a:t>
                      </a:r>
                      <a:r>
                        <a:rPr lang="en-US" altLang="zh-TW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入帳金額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操作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贖回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2019/10/31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4,989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2019/09/15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2019/08/25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6,413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6,464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2019/07/20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grpSp>
        <p:nvGrpSpPr>
          <p:cNvPr id="69" name="群組 68"/>
          <p:cNvGrpSpPr/>
          <p:nvPr/>
        </p:nvGrpSpPr>
        <p:grpSpPr>
          <a:xfrm>
            <a:off x="8836817" y="5820310"/>
            <a:ext cx="686444" cy="1287470"/>
            <a:chOff x="9482842" y="5390484"/>
            <a:chExt cx="741618" cy="1432552"/>
          </a:xfrm>
        </p:grpSpPr>
        <p:sp>
          <p:nvSpPr>
            <p:cNvPr id="72" name="矩形 71"/>
            <p:cNvSpPr/>
            <p:nvPr/>
          </p:nvSpPr>
          <p:spPr>
            <a:xfrm>
              <a:off x="9482842" y="5390484"/>
              <a:ext cx="741618" cy="21766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 smtClea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rPr>
                <a:t>查詢紀錄</a:t>
              </a:r>
              <a:endPara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9482842" y="5727172"/>
              <a:ext cx="741617" cy="192021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9482842" y="6032041"/>
              <a:ext cx="741617" cy="18584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9482842" y="6336909"/>
              <a:ext cx="741617" cy="201855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9482842" y="6647954"/>
              <a:ext cx="741617" cy="175082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4571625" y="5043556"/>
            <a:ext cx="224485" cy="2016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▽</a:t>
            </a:r>
          </a:p>
        </p:txBody>
      </p:sp>
      <p:cxnSp>
        <p:nvCxnSpPr>
          <p:cNvPr id="87" name="Google Shape;93;p14"/>
          <p:cNvCxnSpPr/>
          <p:nvPr/>
        </p:nvCxnSpPr>
        <p:spPr>
          <a:xfrm flipH="1">
            <a:off x="903782" y="5960716"/>
            <a:ext cx="0" cy="10800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橢圓 87"/>
          <p:cNvSpPr/>
          <p:nvPr/>
        </p:nvSpPr>
        <p:spPr>
          <a:xfrm>
            <a:off x="857835" y="5872157"/>
            <a:ext cx="103753" cy="1037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851868" y="6156806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861736" y="6415673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851868" y="6705943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849533" y="6980108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8033925" y="4932716"/>
            <a:ext cx="1888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申購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金額小計：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2,000,000</a:t>
            </a: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贖回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金額小計：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2,000,000</a:t>
            </a:r>
          </a:p>
          <a:p>
            <a:pPr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配息金額小計：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TWD50,000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8516325" y="6072087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8</a:t>
            </a:r>
            <a:endParaRPr lang="zh-TW" altLang="en-US" sz="1200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239250" y="361948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完整需求</a:t>
            </a:r>
            <a:endParaRPr lang="zh-TW" altLang="en-US" b="1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53" name="圓角矩形 52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64" name="圓角矩形 63"/>
          <p:cNvSpPr/>
          <p:nvPr/>
        </p:nvSpPr>
        <p:spPr>
          <a:xfrm>
            <a:off x="381492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2437856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66" name="圓角矩形 65"/>
          <p:cNvSpPr/>
          <p:nvPr/>
        </p:nvSpPr>
        <p:spPr>
          <a:xfrm>
            <a:off x="3433096" y="2254757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67" name="圓角矩形 66"/>
          <p:cNvSpPr/>
          <p:nvPr/>
        </p:nvSpPr>
        <p:spPr>
          <a:xfrm>
            <a:off x="1409674" y="2259580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29069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WMS</a:t>
            </a:r>
            <a:r>
              <a:rPr lang="zh-TW" altLang="en-US" sz="3200" dirty="0" smtClean="0"/>
              <a:t>需求彙整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投組最新狀態優化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4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80693"/>
              </p:ext>
            </p:extLst>
          </p:nvPr>
        </p:nvGraphicFramePr>
        <p:xfrm>
          <a:off x="527383" y="968117"/>
          <a:ext cx="11014350" cy="5319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444">
                  <a:extLst>
                    <a:ext uri="{9D8B030D-6E8A-4147-A177-3AD203B41FA5}">
                      <a16:colId xmlns:a16="http://schemas.microsoft.com/office/drawing/2014/main" val="1210091110"/>
                    </a:ext>
                  </a:extLst>
                </a:gridCol>
                <a:gridCol w="1929916">
                  <a:extLst>
                    <a:ext uri="{9D8B030D-6E8A-4147-A177-3AD203B41FA5}">
                      <a16:colId xmlns:a16="http://schemas.microsoft.com/office/drawing/2014/main" val="2619251023"/>
                    </a:ext>
                  </a:extLst>
                </a:gridCol>
                <a:gridCol w="1324150">
                  <a:extLst>
                    <a:ext uri="{9D8B030D-6E8A-4147-A177-3AD203B41FA5}">
                      <a16:colId xmlns:a16="http://schemas.microsoft.com/office/drawing/2014/main" val="1712788297"/>
                    </a:ext>
                  </a:extLst>
                </a:gridCol>
                <a:gridCol w="1010275">
                  <a:extLst>
                    <a:ext uri="{9D8B030D-6E8A-4147-A177-3AD203B41FA5}">
                      <a16:colId xmlns:a16="http://schemas.microsoft.com/office/drawing/2014/main" val="1794694694"/>
                    </a:ext>
                  </a:extLst>
                </a:gridCol>
                <a:gridCol w="1010275">
                  <a:extLst>
                    <a:ext uri="{9D8B030D-6E8A-4147-A177-3AD203B41FA5}">
                      <a16:colId xmlns:a16="http://schemas.microsoft.com/office/drawing/2014/main" val="1376362225"/>
                    </a:ext>
                  </a:extLst>
                </a:gridCol>
                <a:gridCol w="851258">
                  <a:extLst>
                    <a:ext uri="{9D8B030D-6E8A-4147-A177-3AD203B41FA5}">
                      <a16:colId xmlns:a16="http://schemas.microsoft.com/office/drawing/2014/main" val="1722581684"/>
                    </a:ext>
                  </a:extLst>
                </a:gridCol>
                <a:gridCol w="851258">
                  <a:extLst>
                    <a:ext uri="{9D8B030D-6E8A-4147-A177-3AD203B41FA5}">
                      <a16:colId xmlns:a16="http://schemas.microsoft.com/office/drawing/2014/main" val="1613069962"/>
                    </a:ext>
                  </a:extLst>
                </a:gridCol>
                <a:gridCol w="851258">
                  <a:extLst>
                    <a:ext uri="{9D8B030D-6E8A-4147-A177-3AD203B41FA5}">
                      <a16:colId xmlns:a16="http://schemas.microsoft.com/office/drawing/2014/main" val="2941206647"/>
                    </a:ext>
                  </a:extLst>
                </a:gridCol>
                <a:gridCol w="851258">
                  <a:extLst>
                    <a:ext uri="{9D8B030D-6E8A-4147-A177-3AD203B41FA5}">
                      <a16:colId xmlns:a16="http://schemas.microsoft.com/office/drawing/2014/main" val="128305023"/>
                    </a:ext>
                  </a:extLst>
                </a:gridCol>
                <a:gridCol w="851258">
                  <a:extLst>
                    <a:ext uri="{9D8B030D-6E8A-4147-A177-3AD203B41FA5}">
                      <a16:colId xmlns:a16="http://schemas.microsoft.com/office/drawing/2014/main" val="365875656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大項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欄位資訊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既有資訊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zh-TW" altLang="en-US" sz="10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需求狀態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預期上線時間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實際上線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67899"/>
                  </a:ext>
                </a:extLst>
              </a:tr>
              <a:tr h="86738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Q2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Q3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Q4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85644"/>
                  </a:ext>
                </a:extLst>
              </a:tr>
              <a:tr h="21236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投組最新狀態優化</a:t>
                      </a:r>
                      <a:br>
                        <a:rPr lang="zh-TW" altLang="en-US" sz="1050" u="none" strike="noStrike" dirty="0">
                          <a:effectLst/>
                        </a:rPr>
                      </a:br>
                      <a:r>
                        <a:rPr lang="en-US" altLang="zh-TW" sz="1050" u="none" strike="noStrike" dirty="0">
                          <a:effectLst/>
                        </a:rPr>
                        <a:t>Phase 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CRM</a:t>
                      </a:r>
                      <a:r>
                        <a:rPr lang="zh-TW" altLang="en-US" sz="1050" u="none" strike="noStrike" dirty="0">
                          <a:effectLst/>
                        </a:rPr>
                        <a:t>首頁新增查詢入口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已</a:t>
                      </a:r>
                      <a:r>
                        <a:rPr lang="zh-TW" altLang="en-US" sz="1050" u="none" strike="noStrike" dirty="0" smtClean="0">
                          <a:effectLst/>
                        </a:rPr>
                        <a:t>完成待上線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 smtClean="0">
                          <a:effectLst/>
                        </a:rPr>
                        <a:t>V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69120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各單元查詢頁籤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V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23609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基金投組基本資料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建立日期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8056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投組名稱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11239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投組編號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08137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投組類型 </a:t>
                      </a:r>
                      <a:r>
                        <a:rPr lang="en-US" altLang="zh-TW" sz="1050" u="none" strike="noStrike" dirty="0">
                          <a:effectLst/>
                        </a:rPr>
                        <a:t>(</a:t>
                      </a:r>
                      <a:r>
                        <a:rPr lang="zh-TW" altLang="en-US" sz="1050" u="none" strike="noStrike" dirty="0">
                          <a:effectLst/>
                        </a:rPr>
                        <a:t>目標</a:t>
                      </a:r>
                      <a:r>
                        <a:rPr lang="en-US" altLang="zh-TW" sz="1050" u="none" strike="noStrike" dirty="0">
                          <a:effectLst/>
                        </a:rPr>
                        <a:t>/</a:t>
                      </a:r>
                      <a:r>
                        <a:rPr lang="zh-TW" altLang="en-US" sz="1050" u="none" strike="noStrike" dirty="0">
                          <a:effectLst/>
                        </a:rPr>
                        <a:t>策略</a:t>
                      </a:r>
                      <a:r>
                        <a:rPr lang="en-US" altLang="zh-TW" sz="1050" u="none" strike="noStrike" dirty="0">
                          <a:effectLst/>
                        </a:rPr>
                        <a:t>)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950870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投資方式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86355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投資標的數量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613625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投組狀態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49563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基金投組基本資料 </a:t>
                      </a:r>
                      <a:r>
                        <a:rPr lang="en-US" altLang="zh-TW" sz="1050" u="none" strike="noStrike" dirty="0">
                          <a:effectLst/>
                        </a:rPr>
                        <a:t>(</a:t>
                      </a:r>
                      <a:r>
                        <a:rPr lang="zh-TW" altLang="en-US" sz="1050" u="none" strike="noStrike" dirty="0">
                          <a:effectLst/>
                        </a:rPr>
                        <a:t>展開</a:t>
                      </a:r>
                      <a:r>
                        <a:rPr lang="en-US" altLang="zh-TW" sz="1050" u="none" strike="noStrike" dirty="0">
                          <a:effectLst/>
                        </a:rPr>
                        <a:t>)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投資部位本金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17451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投資部位現值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40685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投資歷程績效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9550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目標金額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24205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目標時程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98695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扣款帳號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48780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扣款日期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925113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投組基金標的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82515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投資部位本金</a:t>
                      </a:r>
                      <a:r>
                        <a:rPr lang="en-US" altLang="zh-TW" sz="1050" u="none" strike="noStrike">
                          <a:effectLst/>
                        </a:rPr>
                        <a:t>(</a:t>
                      </a:r>
                      <a:r>
                        <a:rPr lang="zh-TW" altLang="en-US" sz="1050" u="none" strike="noStrike">
                          <a:effectLst/>
                        </a:rPr>
                        <a:t>各基金</a:t>
                      </a:r>
                      <a:r>
                        <a:rPr lang="en-US" altLang="zh-TW" sz="1050" u="none" strike="noStrike">
                          <a:effectLst/>
                        </a:rPr>
                        <a:t>)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00205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投資部位現值</a:t>
                      </a:r>
                      <a:r>
                        <a:rPr lang="en-US" altLang="zh-TW" sz="1050" u="none" strike="noStrike">
                          <a:effectLst/>
                        </a:rPr>
                        <a:t>(</a:t>
                      </a:r>
                      <a:r>
                        <a:rPr lang="zh-TW" altLang="en-US" sz="1050" u="none" strike="noStrike">
                          <a:effectLst/>
                        </a:rPr>
                        <a:t>各基金</a:t>
                      </a:r>
                      <a:r>
                        <a:rPr lang="en-US" altLang="zh-TW" sz="1050" u="none" strike="noStrike">
                          <a:effectLst/>
                        </a:rPr>
                        <a:t>)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85470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基金投組</a:t>
                      </a:r>
                      <a:r>
                        <a:rPr lang="en-US" altLang="zh-TW" sz="1050" u="none" strike="noStrike" dirty="0" smtClean="0">
                          <a:effectLst/>
                        </a:rPr>
                        <a:t>【</a:t>
                      </a:r>
                      <a:r>
                        <a:rPr lang="zh-TW" altLang="en-US" sz="1050" u="none" strike="noStrike" dirty="0">
                          <a:effectLst/>
                        </a:rPr>
                        <a:t>詳細</a:t>
                      </a:r>
                      <a:r>
                        <a:rPr lang="en-US" altLang="zh-TW" sz="1050" u="none" strike="noStrike" dirty="0">
                          <a:effectLst/>
                        </a:rPr>
                        <a:t>】</a:t>
                      </a:r>
                      <a:r>
                        <a:rPr lang="zh-TW" altLang="en-US" sz="1050" u="none" strike="noStrike" dirty="0">
                          <a:effectLst/>
                        </a:rPr>
                        <a:t>入口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已完成待上線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7928"/>
                  </a:ext>
                </a:extLst>
              </a:tr>
              <a:tr h="2123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投組最新狀態優化</a:t>
                      </a:r>
                      <a:br>
                        <a:rPr lang="zh-TW" altLang="en-US" sz="1050" u="none" strike="noStrike">
                          <a:effectLst/>
                        </a:rPr>
                      </a:br>
                      <a:r>
                        <a:rPr lang="en-US" altLang="zh-TW" sz="1050" u="none" strike="noStrike">
                          <a:effectLst/>
                        </a:rPr>
                        <a:t>Phase 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投資總現值、總本金</a:t>
                      </a:r>
                      <a:r>
                        <a:rPr lang="zh-TW" altLang="en-US" sz="1050" u="none" strike="noStrike" dirty="0" smtClean="0">
                          <a:effectLst/>
                        </a:rPr>
                        <a:t>、</a:t>
                      </a:r>
                      <a:endParaRPr lang="en-US" altLang="zh-TW" sz="105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歷史</a:t>
                      </a:r>
                      <a:r>
                        <a:rPr lang="zh-TW" altLang="en-US" sz="1050" u="none" strike="noStrike" dirty="0">
                          <a:effectLst/>
                        </a:rPr>
                        <a:t>現值走勢圖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-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85248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基金投組基本資料</a:t>
                      </a:r>
                      <a:r>
                        <a:rPr lang="zh-TW" altLang="en-US" sz="1050" u="none" strike="noStrike" dirty="0">
                          <a:effectLst/>
                        </a:rPr>
                        <a:t>調整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>
                          <a:effectLst/>
                        </a:rPr>
                        <a:t>基金比例</a:t>
                      </a:r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26879"/>
                  </a:ext>
                </a:extLst>
              </a:tr>
              <a:tr h="2123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基金含息報酬率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 smtClean="0">
                          <a:effectLst/>
                        </a:rPr>
                        <a:t>Y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6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0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【</a:t>
              </a:r>
              <a:r>
                <a:rPr lang="zh-TW" altLang="en-US" sz="1100" dirty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預</a:t>
              </a:r>
              <a:r>
                <a:rPr lang="zh-TW" altLang="en-US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留需求欄位</a:t>
              </a:r>
              <a:r>
                <a:rPr lang="en-US" altLang="zh-TW" sz="1100" dirty="0" smtClean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】</a:t>
              </a: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7.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交易狀態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申購扣款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基金分配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交易完成</a:t>
              </a: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8.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交易狀態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分配中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完成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2205669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" y="2079398"/>
            <a:ext cx="10461522" cy="528843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40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3968" y="2818956"/>
            <a:ext cx="9747874" cy="1497218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363" y="2947739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6" y="3280477"/>
            <a:ext cx="1225435" cy="863519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2556389" y="2898255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697936" y="2887358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088167" y="2887358"/>
            <a:ext cx="2830929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正常扣款</a:t>
            </a:r>
            <a:endParaRPr lang="en-US" altLang="zh-TW" sz="933" dirty="0">
              <a:solidFill>
                <a:srgbClr val="0C9345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推播通知               </a:t>
            </a:r>
            <a:r>
              <a:rPr lang="zh-TW" altLang="en-US" sz="933" dirty="0">
                <a:solidFill>
                  <a:srgbClr val="008000"/>
                </a:solidFill>
              </a:rPr>
              <a:t>開啟</a:t>
            </a:r>
            <a:endParaRPr lang="en-US" altLang="zh-TW" sz="933" dirty="0">
              <a:solidFill>
                <a:srgbClr val="008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46354" y="4395360"/>
            <a:ext cx="9715488" cy="2781191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1515989" y="4407744"/>
            <a:ext cx="1130754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2646743" y="4384953"/>
            <a:ext cx="7415099" cy="39700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30177" y="4417901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83" name="矩形 82"/>
          <p:cNvSpPr/>
          <p:nvPr/>
        </p:nvSpPr>
        <p:spPr>
          <a:xfrm>
            <a:off x="2659026" y="4431420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346353" y="4386328"/>
            <a:ext cx="1218335" cy="40863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8978" y="4434681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88046"/>
              </p:ext>
            </p:extLst>
          </p:nvPr>
        </p:nvGraphicFramePr>
        <p:xfrm>
          <a:off x="591749" y="5427442"/>
          <a:ext cx="9254025" cy="124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529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999440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785273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559328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469581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278874">
                  <a:extLst>
                    <a:ext uri="{9D8B030D-6E8A-4147-A177-3AD203B41FA5}">
                      <a16:colId xmlns:a16="http://schemas.microsoft.com/office/drawing/2014/main" val="2544530010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zh-TW" altLang="en-US" sz="11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基金標的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單位數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匯率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單位淨值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(USD)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交易狀態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zh-TW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完成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  <a:endParaRPr lang="zh-TW" altLang="en-US" sz="110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  <a:endParaRPr lang="zh-TW" altLang="en-US" sz="110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50631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8900870" y="4949604"/>
            <a:ext cx="91930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←   返回上層</a:t>
            </a:r>
          </a:p>
        </p:txBody>
      </p:sp>
      <p:sp>
        <p:nvSpPr>
          <p:cNvPr id="92" name="矩形 91"/>
          <p:cNvSpPr/>
          <p:nvPr/>
        </p:nvSpPr>
        <p:spPr>
          <a:xfrm>
            <a:off x="501328" y="4914062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交易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類別     </a:t>
            </a:r>
            <a:r>
              <a:rPr lang="zh-TW" altLang="en-US" sz="933" b="1" dirty="0" smtClean="0">
                <a:solidFill>
                  <a:srgbClr val="0C9345"/>
                </a:solidFill>
              </a:rPr>
              <a:t>申</a:t>
            </a:r>
            <a:r>
              <a:rPr lang="zh-TW" altLang="en-US" sz="933" b="1" dirty="0">
                <a:solidFill>
                  <a:srgbClr val="0C9345"/>
                </a:solidFill>
              </a:rPr>
              <a:t>購</a:t>
            </a:r>
            <a:r>
              <a:rPr lang="zh-TW" altLang="en-US" sz="933" b="1" dirty="0" smtClean="0">
                <a:solidFill>
                  <a:srgbClr val="0C9345"/>
                </a:solidFill>
              </a:rPr>
              <a:t>       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交易日期     </a:t>
            </a:r>
            <a:r>
              <a:rPr lang="en-US" altLang="zh-TW" sz="933" b="1" dirty="0" smtClean="0">
                <a:solidFill>
                  <a:srgbClr val="0C9345"/>
                </a:solidFill>
              </a:rPr>
              <a:t>2019/08/15</a:t>
            </a:r>
            <a:endParaRPr lang="en-US" altLang="zh-TW" sz="933" b="1" dirty="0">
              <a:solidFill>
                <a:srgbClr val="0C9345"/>
              </a:solidFill>
            </a:endParaRPr>
          </a:p>
        </p:txBody>
      </p:sp>
      <p:cxnSp>
        <p:nvCxnSpPr>
          <p:cNvPr id="93" name="直線接點 92"/>
          <p:cNvCxnSpPr/>
          <p:nvPr/>
        </p:nvCxnSpPr>
        <p:spPr>
          <a:xfrm>
            <a:off x="591749" y="5260132"/>
            <a:ext cx="92284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923898" y="4793892"/>
            <a:ext cx="91332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交易狀態</a:t>
            </a:r>
            <a:endParaRPr lang="en-US" altLang="zh-TW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68701" y="4426355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52" y="5013101"/>
            <a:ext cx="1813094" cy="270611"/>
          </a:xfrm>
          <a:prstGeom prst="rect">
            <a:avLst/>
          </a:prstGeom>
        </p:spPr>
      </p:pic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 smtClean="0"/>
              <a:t>申購歷程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投資歷程</a:t>
            </a:r>
            <a:r>
              <a:rPr lang="en-US" altLang="zh-TW" sz="1400" dirty="0" smtClean="0"/>
              <a:t>&gt;&gt;【</a:t>
            </a:r>
            <a:r>
              <a:rPr lang="zh-TW" altLang="en-US" sz="1400" dirty="0" smtClean="0"/>
              <a:t>申</a:t>
            </a:r>
            <a:r>
              <a:rPr lang="zh-TW" altLang="en-US" sz="1400" dirty="0"/>
              <a:t>購</a:t>
            </a:r>
            <a:r>
              <a:rPr lang="en-US" altLang="zh-TW" sz="1400" dirty="0" smtClean="0"/>
              <a:t>】</a:t>
            </a:r>
            <a:r>
              <a:rPr lang="zh-TW" altLang="en-US" sz="1400" dirty="0"/>
              <a:t>查詢紀錄</a:t>
            </a:r>
            <a:r>
              <a:rPr lang="en-US" altLang="zh-TW" sz="1400" dirty="0"/>
              <a:t>)</a:t>
            </a:r>
            <a:endParaRPr lang="zh-TW" altLang="en-US" sz="3200" dirty="0"/>
          </a:p>
        </p:txBody>
      </p:sp>
      <p:sp>
        <p:nvSpPr>
          <p:cNvPr id="37" name="橢圓 36"/>
          <p:cNvSpPr/>
          <p:nvPr/>
        </p:nvSpPr>
        <p:spPr>
          <a:xfrm>
            <a:off x="6657809" y="4891746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+mj-lt"/>
              </a:rPr>
              <a:t>7</a:t>
            </a:r>
            <a:endParaRPr lang="zh-TW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239250" y="361948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完整需求</a:t>
            </a:r>
            <a:endParaRPr lang="zh-TW" altLang="en-US" b="1" dirty="0"/>
          </a:p>
        </p:txBody>
      </p:sp>
      <p:grpSp>
        <p:nvGrpSpPr>
          <p:cNvPr id="39" name="群組 38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40" name="圓角矩形 39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45" name="橢圓 44"/>
          <p:cNvSpPr/>
          <p:nvPr/>
        </p:nvSpPr>
        <p:spPr>
          <a:xfrm>
            <a:off x="8900870" y="5486312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+mj-lt"/>
              </a:rPr>
              <a:t>8</a:t>
            </a:r>
            <a:endParaRPr lang="zh-TW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381492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2437856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3433096" y="2254757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1409674" y="2259580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30229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9. 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點選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贖回</a:t>
              </a:r>
              <a:r>
                <a:rPr lang="zh-TW" altLang="en-US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「查詢紀錄」進入下頁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4089" y="2184731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088" y="2058460"/>
            <a:ext cx="10461522" cy="528843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41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28057" y="2798018"/>
            <a:ext cx="9747874" cy="149696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28057" y="4407957"/>
            <a:ext cx="9777136" cy="2835836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20902" y="4423655"/>
            <a:ext cx="1100753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24259" y="4381067"/>
            <a:ext cx="7480934" cy="407241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0904" y="4440085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42" name="矩形 41"/>
          <p:cNvSpPr/>
          <p:nvPr/>
        </p:nvSpPr>
        <p:spPr>
          <a:xfrm>
            <a:off x="573452" y="2926801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5" y="3259539"/>
            <a:ext cx="1225435" cy="863519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328057" y="4398925"/>
            <a:ext cx="1186010" cy="36725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90682" y="4447277"/>
            <a:ext cx="1096750" cy="2932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</a:p>
        </p:txBody>
      </p:sp>
      <p:sp>
        <p:nvSpPr>
          <p:cNvPr id="70" name="橢圓 69"/>
          <p:cNvSpPr/>
          <p:nvPr/>
        </p:nvSpPr>
        <p:spPr>
          <a:xfrm>
            <a:off x="2047184" y="7479487"/>
            <a:ext cx="103753" cy="36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570478" y="2877317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712025" y="2866420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102256" y="2866420"/>
            <a:ext cx="2830929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正常扣款</a:t>
            </a:r>
            <a:endParaRPr lang="en-US" altLang="zh-TW" sz="933" dirty="0">
              <a:solidFill>
                <a:srgbClr val="0C9345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推播通知               </a:t>
            </a:r>
            <a:r>
              <a:rPr lang="zh-TW" altLang="en-US" sz="933" dirty="0">
                <a:solidFill>
                  <a:srgbClr val="008000"/>
                </a:solidFill>
              </a:rPr>
              <a:t>開啟</a:t>
            </a:r>
            <a:endParaRPr lang="en-US" altLang="zh-TW" sz="933" dirty="0">
              <a:solidFill>
                <a:srgbClr val="008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667109" y="4432929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632361" y="4418193"/>
            <a:ext cx="1095719" cy="2981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贖回</a:t>
            </a:r>
            <a:r>
              <a:rPr lang="zh-TW" altLang="en-US" sz="3200" dirty="0" smtClean="0"/>
              <a:t>歷程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</a:t>
            </a:r>
            <a:r>
              <a:rPr lang="zh-TW" altLang="en-US" sz="1400" dirty="0" smtClean="0"/>
              <a:t>歷程</a:t>
            </a:r>
            <a:r>
              <a:rPr lang="en-US" altLang="zh-TW" sz="1400" dirty="0" smtClean="0"/>
              <a:t>)</a:t>
            </a:r>
            <a:endParaRPr lang="zh-TW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541539" y="4978924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交易日期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03268" y="5012895"/>
            <a:ext cx="1681667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78579" y="4974538"/>
            <a:ext cx="813964" cy="2729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交易類別</a:t>
            </a:r>
          </a:p>
        </p:txBody>
      </p:sp>
      <p:sp>
        <p:nvSpPr>
          <p:cNvPr id="62" name="矩形 61"/>
          <p:cNvSpPr/>
          <p:nvPr/>
        </p:nvSpPr>
        <p:spPr>
          <a:xfrm>
            <a:off x="3847899" y="5012895"/>
            <a:ext cx="728302" cy="2015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05739"/>
              </p:ext>
            </p:extLst>
          </p:nvPr>
        </p:nvGraphicFramePr>
        <p:xfrm>
          <a:off x="615619" y="5469912"/>
          <a:ext cx="9250863" cy="167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1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834065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375592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279339">
                <a:tc>
                  <a:txBody>
                    <a:bodyPr/>
                    <a:lstStyle/>
                    <a:p>
                      <a:endParaRPr lang="zh-TW" altLang="en-US" sz="11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交易類別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交易日期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申購金額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</a:t>
                      </a:r>
                      <a:r>
                        <a:rPr lang="en-US" altLang="zh-TW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zh-TW" altLang="en-US" sz="1100" b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入帳金額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操作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贖回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2019/10/31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4,989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2019/09/15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2019/08/25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6,413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6,464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申購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2019/08/15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 5,000</a:t>
                      </a:r>
                      <a:endParaRPr lang="zh-TW" altLang="en-US" sz="11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279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再平衡調整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2019/07/20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1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grpSp>
        <p:nvGrpSpPr>
          <p:cNvPr id="72" name="群組 71"/>
          <p:cNvGrpSpPr/>
          <p:nvPr/>
        </p:nvGrpSpPr>
        <p:grpSpPr>
          <a:xfrm>
            <a:off x="8896028" y="5793043"/>
            <a:ext cx="686444" cy="1287470"/>
            <a:chOff x="9482842" y="5390484"/>
            <a:chExt cx="741618" cy="1432552"/>
          </a:xfrm>
        </p:grpSpPr>
        <p:sp>
          <p:nvSpPr>
            <p:cNvPr id="75" name="矩形 74"/>
            <p:cNvSpPr/>
            <p:nvPr/>
          </p:nvSpPr>
          <p:spPr>
            <a:xfrm>
              <a:off x="9482842" y="5390484"/>
              <a:ext cx="741618" cy="21766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 smtClean="0">
                  <a:solidFill>
                    <a:prstClr val="white"/>
                  </a:solidFill>
                  <a:latin typeface="Arial" panose="020B0604020202020204"/>
                  <a:ea typeface="微軟正黑體" panose="020B0604030504040204" pitchFamily="34" charset="-120"/>
                </a:rPr>
                <a:t>查詢紀錄</a:t>
              </a:r>
              <a:endPara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482842" y="5727172"/>
              <a:ext cx="741617" cy="192021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9482842" y="6032041"/>
              <a:ext cx="741617" cy="185844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9482842" y="6336909"/>
              <a:ext cx="741617" cy="201855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9482842" y="6647954"/>
              <a:ext cx="741617" cy="175082"/>
            </a:xfrm>
            <a:prstGeom prst="rect">
              <a:avLst/>
            </a:prstGeom>
            <a:solidFill>
              <a:srgbClr val="54AD3C"/>
            </a:solidFill>
            <a:ln w="6350">
              <a:solidFill>
                <a:srgbClr val="54AD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zh-TW" altLang="en-US" sz="933" dirty="0">
                  <a:solidFill>
                    <a:prstClr val="white"/>
                  </a:solidFill>
                </a:rPr>
                <a:t>查詢紀錄</a:t>
              </a:r>
            </a:p>
          </p:txBody>
        </p:sp>
      </p:grpSp>
      <p:sp>
        <p:nvSpPr>
          <p:cNvPr id="85" name="矩形 84"/>
          <p:cNvSpPr/>
          <p:nvPr/>
        </p:nvSpPr>
        <p:spPr>
          <a:xfrm>
            <a:off x="4571625" y="5012785"/>
            <a:ext cx="224485" cy="2016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▽</a:t>
            </a:r>
          </a:p>
        </p:txBody>
      </p:sp>
      <p:cxnSp>
        <p:nvCxnSpPr>
          <p:cNvPr id="86" name="Google Shape;93;p14"/>
          <p:cNvCxnSpPr/>
          <p:nvPr/>
        </p:nvCxnSpPr>
        <p:spPr>
          <a:xfrm flipH="1">
            <a:off x="903782" y="5929945"/>
            <a:ext cx="0" cy="10800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橢圓 86"/>
          <p:cNvSpPr/>
          <p:nvPr/>
        </p:nvSpPr>
        <p:spPr>
          <a:xfrm>
            <a:off x="857835" y="5841386"/>
            <a:ext cx="103753" cy="1037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851868" y="6126035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861736" y="6384902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851868" y="6675172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849533" y="6949337"/>
            <a:ext cx="103753" cy="103753"/>
          </a:xfrm>
          <a:prstGeom prst="ellipse">
            <a:avLst/>
          </a:prstGeom>
          <a:solidFill>
            <a:srgbClr val="4FAB3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8033925" y="4901945"/>
            <a:ext cx="1888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申購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金額小計：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2,000,000</a:t>
            </a: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贖回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金額小計：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2,000,000</a:t>
            </a:r>
          </a:p>
          <a:p>
            <a:pPr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配息金額小計：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TWD50,000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51" name="圓角矩形 50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9239250" y="361948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完整需求</a:t>
            </a:r>
            <a:endParaRPr lang="zh-TW" altLang="en-US" b="1" dirty="0"/>
          </a:p>
        </p:txBody>
      </p:sp>
      <p:sp>
        <p:nvSpPr>
          <p:cNvPr id="63" name="橢圓 62"/>
          <p:cNvSpPr/>
          <p:nvPr/>
        </p:nvSpPr>
        <p:spPr>
          <a:xfrm>
            <a:off x="8602522" y="5788368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+mj-lt"/>
              </a:rPr>
              <a:t>9</a:t>
            </a:r>
            <a:endParaRPr lang="zh-TW" altLang="en-US" sz="1200" dirty="0">
              <a:latin typeface="+mj-lt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381492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2437856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66" name="圓角矩形 65"/>
          <p:cNvSpPr/>
          <p:nvPr/>
        </p:nvSpPr>
        <p:spPr>
          <a:xfrm>
            <a:off x="3433096" y="2254757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67" name="圓角矩形 66"/>
          <p:cNvSpPr/>
          <p:nvPr/>
        </p:nvSpPr>
        <p:spPr>
          <a:xfrm>
            <a:off x="1409674" y="2259580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28697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0489701" y="0"/>
            <a:ext cx="1698625" cy="6858000"/>
            <a:chOff x="10489701" y="0"/>
            <a:chExt cx="1698625" cy="6858000"/>
          </a:xfrm>
        </p:grpSpPr>
        <p:sp>
          <p:nvSpPr>
            <p:cNvPr id="57" name="Google Shape;70;p14"/>
            <p:cNvSpPr txBox="1"/>
            <p:nvPr/>
          </p:nvSpPr>
          <p:spPr>
            <a:xfrm>
              <a:off x="10489701" y="274640"/>
              <a:ext cx="1698625" cy="6583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z="1100" dirty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【</a:t>
              </a:r>
              <a:r>
                <a:rPr lang="zh-TW" altLang="en-US" sz="1100" dirty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預留需求欄位</a:t>
              </a:r>
              <a:r>
                <a:rPr lang="en-US" altLang="zh-TW" sz="1100" dirty="0">
                  <a:solidFill>
                    <a:srgbClr val="9966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】</a:t>
              </a: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9. 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交易狀態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申購扣款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基金分配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交易完成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10. 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交易狀態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: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分配中</a:t>
              </a: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/</a:t>
              </a:r>
              <a:r>
                <a:rPr lang="zh-TW" altLang="en-US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完成</a:t>
              </a:r>
              <a:endParaRPr lang="en-US" altLang="zh-TW"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1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altLang="zh-TW" sz="1100" dirty="0" smtClean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altLang="zh-TW" sz="1100" dirty="0" smtClean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" name="Google Shape;70;p14"/>
            <p:cNvSpPr txBox="1"/>
            <p:nvPr/>
          </p:nvSpPr>
          <p:spPr>
            <a:xfrm>
              <a:off x="10489701" y="0"/>
              <a:ext cx="1698625" cy="27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100" smtClean="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說</a:t>
              </a:r>
              <a:r>
                <a:rPr lang="zh-TW" altLang="en-US" sz="1100">
                  <a:solidFill>
                    <a:schemeClr val="bg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明</a:t>
              </a:r>
              <a:endParaRPr sz="1100" dirty="0">
                <a:solidFill>
                  <a:schemeClr val="bg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486"/>
            <a:ext cx="10461522" cy="4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" y="2215502"/>
            <a:ext cx="10461522" cy="5330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2089231"/>
            <a:ext cx="10461522" cy="528843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42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3969" y="2828789"/>
            <a:ext cx="9747874" cy="1480438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364" y="2957572"/>
            <a:ext cx="134623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/>
            <a:r>
              <a:rPr lang="zh-TW" altLang="en-US" sz="1067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希望不要賠</a:t>
            </a:r>
            <a:endParaRPr lang="en-US" altLang="zh-TW" sz="1067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7" y="3290310"/>
            <a:ext cx="1225435" cy="863519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2556390" y="2908088"/>
            <a:ext cx="1957069" cy="67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投資本金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24,908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投資現值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26,612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投資歷程績效      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2.1%</a:t>
            </a:r>
          </a:p>
        </p:txBody>
      </p:sp>
      <p:sp>
        <p:nvSpPr>
          <p:cNvPr id="81" name="矩形 80"/>
          <p:cNvSpPr/>
          <p:nvPr/>
        </p:nvSpPr>
        <p:spPr>
          <a:xfrm>
            <a:off x="4697937" y="2897191"/>
            <a:ext cx="1957069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投資幣別                             </a:t>
            </a:r>
            <a:r>
              <a:rPr lang="zh-TW" altLang="en-US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台幣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投資方式                      </a:t>
            </a:r>
            <a:r>
              <a:rPr lang="zh-TW" altLang="en-US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每月投入</a:t>
            </a:r>
            <a:endParaRPr lang="en-US" altLang="zh-TW" sz="933" dirty="0">
              <a:solidFill>
                <a:srgbClr val="0C9345"/>
              </a:solidFill>
              <a:latin typeface="Arial" panose="020B0604020202020204"/>
              <a:ea typeface="微軟正黑體" panose="020B0604030504040204" pitchFamily="34" charset="-120"/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每月投入金額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5,000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目標金額            </a:t>
            </a:r>
            <a:r>
              <a:rPr lang="en-US" altLang="zh-TW" sz="933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TWD 1,200,000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目標到期日              </a:t>
            </a:r>
            <a:r>
              <a:rPr lang="zh-TW" altLang="en-US" sz="933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  </a:t>
            </a:r>
            <a:r>
              <a:rPr lang="en-US" altLang="zh-TW" sz="933" dirty="0" smtClean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2029/12/31</a:t>
            </a:r>
          </a:p>
        </p:txBody>
      </p:sp>
      <p:sp>
        <p:nvSpPr>
          <p:cNvPr id="82" name="矩形 81"/>
          <p:cNvSpPr/>
          <p:nvPr/>
        </p:nvSpPr>
        <p:spPr>
          <a:xfrm>
            <a:off x="7088168" y="2897191"/>
            <a:ext cx="2830929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投組編號   </a:t>
            </a:r>
            <a:endParaRPr lang="en-US" altLang="zh-TW" sz="9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en-US" altLang="zh-TW" sz="933" dirty="0">
                <a:solidFill>
                  <a:srgbClr val="0C9345"/>
                </a:solidFill>
              </a:rPr>
              <a:t>Travel.1D6166DC46F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建立日期        </a:t>
            </a:r>
            <a:r>
              <a:rPr lang="en-US" altLang="zh-TW" sz="933" dirty="0">
                <a:solidFill>
                  <a:srgbClr val="0C9345"/>
                </a:solidFill>
              </a:rPr>
              <a:t>2019/05/31</a:t>
            </a: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投組狀態        </a:t>
            </a:r>
            <a:r>
              <a:rPr lang="zh-TW" altLang="en-US" sz="933" dirty="0">
                <a:solidFill>
                  <a:srgbClr val="FF0000"/>
                </a:solidFill>
              </a:rPr>
              <a:t>可再平衡</a:t>
            </a:r>
            <a:endParaRPr lang="en-US" altLang="zh-TW" sz="933" dirty="0">
              <a:solidFill>
                <a:srgbClr val="FF0000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扣款狀態        </a:t>
            </a:r>
            <a:r>
              <a:rPr lang="zh-TW" altLang="en-US" sz="933" dirty="0">
                <a:solidFill>
                  <a:srgbClr val="0C9345"/>
                </a:solidFill>
              </a:rPr>
              <a:t>正常扣款</a:t>
            </a:r>
            <a:endParaRPr lang="en-US" altLang="zh-TW" sz="933" dirty="0">
              <a:solidFill>
                <a:srgbClr val="0C9345"/>
              </a:solidFill>
            </a:endParaRPr>
          </a:p>
          <a:p>
            <a:pPr defTabSz="1219170" fontAlgn="ctr">
              <a:lnSpc>
                <a:spcPct val="150000"/>
              </a:lnSpc>
            </a:pPr>
            <a:r>
              <a:rPr lang="zh-TW" altLang="en-US" sz="933" dirty="0">
                <a:solidFill>
                  <a:prstClr val="black">
                    <a:lumMod val="65000"/>
                    <a:lumOff val="35000"/>
                  </a:prstClr>
                </a:solidFill>
              </a:rPr>
              <a:t>推播通知               </a:t>
            </a:r>
            <a:r>
              <a:rPr lang="zh-TW" altLang="en-US" sz="933" dirty="0">
                <a:solidFill>
                  <a:srgbClr val="008000"/>
                </a:solidFill>
              </a:rPr>
              <a:t>開啟</a:t>
            </a:r>
            <a:endParaRPr lang="en-US" altLang="zh-TW" sz="933" dirty="0">
              <a:solidFill>
                <a:srgbClr val="008000"/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46355" y="4405193"/>
            <a:ext cx="9715488" cy="2781191"/>
          </a:xfrm>
          <a:prstGeom prst="roundRect">
            <a:avLst>
              <a:gd name="adj" fmla="val 2173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1515990" y="4417577"/>
            <a:ext cx="1130754" cy="0"/>
          </a:xfrm>
          <a:prstGeom prst="line">
            <a:avLst/>
          </a:prstGeom>
          <a:ln w="38100">
            <a:solidFill>
              <a:srgbClr val="54A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2646744" y="4394786"/>
            <a:ext cx="7415099" cy="397000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30178" y="4427734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srgbClr val="0C9345"/>
                </a:solidFill>
                <a:latin typeface="Arial" panose="020B0604020202020204"/>
                <a:ea typeface="微軟正黑體" panose="020B0604030504040204" pitchFamily="34" charset="-120"/>
              </a:rPr>
              <a:t>投資歷程</a:t>
            </a:r>
          </a:p>
        </p:txBody>
      </p:sp>
      <p:sp>
        <p:nvSpPr>
          <p:cNvPr id="83" name="矩形 82"/>
          <p:cNvSpPr/>
          <p:nvPr/>
        </p:nvSpPr>
        <p:spPr>
          <a:xfrm>
            <a:off x="2659027" y="4441253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通</a:t>
            </a:r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知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346354" y="4396161"/>
            <a:ext cx="1218335" cy="408635"/>
          </a:xfrm>
          <a:prstGeom prst="roundRect">
            <a:avLst>
              <a:gd name="adj" fmla="val 0"/>
            </a:avLst>
          </a:prstGeom>
          <a:solidFill>
            <a:srgbClr val="0C934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8979" y="4444514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資產配置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05954"/>
              </p:ext>
            </p:extLst>
          </p:nvPr>
        </p:nvGraphicFramePr>
        <p:xfrm>
          <a:off x="591750" y="5437275"/>
          <a:ext cx="9228430" cy="124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06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651888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702654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1212913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497467">
                  <a:extLst>
                    <a:ext uri="{9D8B030D-6E8A-4147-A177-3AD203B41FA5}">
                      <a16:colId xmlns:a16="http://schemas.microsoft.com/office/drawing/2014/main" val="2337416913"/>
                    </a:ext>
                  </a:extLst>
                </a:gridCol>
                <a:gridCol w="1144324">
                  <a:extLst>
                    <a:ext uri="{9D8B030D-6E8A-4147-A177-3AD203B41FA5}">
                      <a16:colId xmlns:a16="http://schemas.microsoft.com/office/drawing/2014/main" val="2544530010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zh-TW" altLang="en-US" sz="11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基金標的</a:t>
                      </a:r>
                      <a:endParaRPr lang="zh-TW" altLang="en-US" sz="11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單位數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匯率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單位淨值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(USD)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贖回金額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原始投資金額</a:t>
                      </a:r>
                      <a:r>
                        <a:rPr lang="en-US" altLang="zh-TW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(TWD)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交易狀態</a:t>
                      </a:r>
                      <a:endParaRPr lang="zh-TW" altLang="en-US" sz="11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5,000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zh-TW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完成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5,000</a:t>
                      </a:r>
                      <a:endParaRPr lang="zh-TW" altLang="en-US" sz="110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  <a:endParaRPr lang="zh-TW" altLang="en-US" sz="110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MFS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全盛美國政府債券基金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A1(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美元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0.620</a:t>
                      </a:r>
                      <a:endParaRPr lang="zh-TW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31.2300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180.65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4,989</a:t>
                      </a:r>
                      <a:endParaRPr kumimoji="0" lang="zh-TW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5,000</a:t>
                      </a:r>
                      <a:endParaRPr lang="zh-TW" altLang="en-US" sz="110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  <a:endParaRPr lang="zh-TW" altLang="en-US" sz="110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50631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8900871" y="4959437"/>
            <a:ext cx="91930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←   返回上層</a:t>
            </a:r>
          </a:p>
        </p:txBody>
      </p:sp>
      <p:sp>
        <p:nvSpPr>
          <p:cNvPr id="92" name="矩形 91"/>
          <p:cNvSpPr/>
          <p:nvPr/>
        </p:nvSpPr>
        <p:spPr>
          <a:xfrm>
            <a:off x="501329" y="4923895"/>
            <a:ext cx="7423416" cy="30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lnSpc>
                <a:spcPct val="150000"/>
              </a:lnSpc>
            </a:pPr>
            <a:r>
              <a:rPr lang="zh-TW" altLang="en-US" sz="933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交易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類別     </a:t>
            </a:r>
            <a:r>
              <a:rPr lang="zh-TW" altLang="en-US" sz="933" b="1" dirty="0">
                <a:solidFill>
                  <a:srgbClr val="0C9345"/>
                </a:solidFill>
              </a:rPr>
              <a:t>贖回</a:t>
            </a:r>
            <a:r>
              <a:rPr lang="zh-TW" altLang="en-US" sz="933" b="1" dirty="0" smtClean="0">
                <a:solidFill>
                  <a:srgbClr val="0C9345"/>
                </a:solidFill>
              </a:rPr>
              <a:t>       </a:t>
            </a:r>
            <a:r>
              <a:rPr lang="zh-TW" altLang="en-US" sz="933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交易日期     </a:t>
            </a:r>
            <a:r>
              <a:rPr lang="en-US" altLang="zh-TW" sz="933" b="1" dirty="0" smtClean="0">
                <a:solidFill>
                  <a:srgbClr val="0C9345"/>
                </a:solidFill>
              </a:rPr>
              <a:t>2019/10/31</a:t>
            </a:r>
            <a:endParaRPr lang="en-US" altLang="zh-TW" sz="933" b="1" dirty="0">
              <a:solidFill>
                <a:srgbClr val="0C9345"/>
              </a:solidFill>
            </a:endParaRPr>
          </a:p>
        </p:txBody>
      </p:sp>
      <p:cxnSp>
        <p:nvCxnSpPr>
          <p:cNvPr id="93" name="直線接點 92"/>
          <p:cNvCxnSpPr/>
          <p:nvPr/>
        </p:nvCxnSpPr>
        <p:spPr>
          <a:xfrm>
            <a:off x="591750" y="5269965"/>
            <a:ext cx="92284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923899" y="4803725"/>
            <a:ext cx="91332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交易狀態</a:t>
            </a:r>
            <a:endParaRPr lang="en-US" altLang="zh-TW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68702" y="4436188"/>
            <a:ext cx="1126643" cy="32631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200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管理</a:t>
            </a:r>
            <a:r>
              <a:rPr lang="zh-TW" altLang="en-US" sz="1200" dirty="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紀錄</a:t>
            </a:r>
            <a:endParaRPr lang="zh-TW" altLang="en-US" sz="12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10" y="4972432"/>
            <a:ext cx="1961373" cy="292742"/>
          </a:xfrm>
          <a:prstGeom prst="rect">
            <a:avLst/>
          </a:prstGeom>
        </p:spPr>
      </p:pic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9912863" cy="562073"/>
          </a:xfrm>
        </p:spPr>
        <p:txBody>
          <a:bodyPr/>
          <a:lstStyle/>
          <a:p>
            <a:r>
              <a:rPr lang="zh-TW" altLang="en-US" sz="3200" dirty="0"/>
              <a:t>贖回</a:t>
            </a:r>
            <a:r>
              <a:rPr lang="zh-TW" altLang="en-US" sz="3200" dirty="0" smtClean="0"/>
              <a:t>歷程 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智能投資</a:t>
            </a:r>
            <a:r>
              <a:rPr lang="en-US" altLang="zh-TW" sz="1400" dirty="0"/>
              <a:t>&gt;&gt;</a:t>
            </a:r>
            <a:r>
              <a:rPr lang="zh-TW" altLang="en-US" sz="1400" dirty="0"/>
              <a:t>詳細</a:t>
            </a:r>
            <a:r>
              <a:rPr lang="en-US" altLang="zh-TW" sz="1400" dirty="0"/>
              <a:t>&gt;&gt;</a:t>
            </a:r>
            <a:r>
              <a:rPr lang="zh-TW" altLang="en-US" sz="1400" dirty="0"/>
              <a:t>投資</a:t>
            </a:r>
            <a:r>
              <a:rPr lang="zh-TW" altLang="en-US" sz="1400" dirty="0" smtClean="0"/>
              <a:t>歷程</a:t>
            </a:r>
            <a:r>
              <a:rPr lang="en-US" altLang="zh-TW" sz="1400" dirty="0" smtClean="0"/>
              <a:t>&gt;&gt;【</a:t>
            </a:r>
            <a:r>
              <a:rPr lang="zh-TW" altLang="en-US" sz="1400" dirty="0"/>
              <a:t>贖回</a:t>
            </a:r>
            <a:r>
              <a:rPr lang="en-US" altLang="zh-TW" sz="1400" dirty="0" smtClean="0"/>
              <a:t>】</a:t>
            </a:r>
            <a:r>
              <a:rPr lang="zh-TW" altLang="en-US" sz="1400" dirty="0"/>
              <a:t>查詢紀錄</a:t>
            </a:r>
            <a:r>
              <a:rPr lang="en-US" altLang="zh-TW" sz="1400" dirty="0" smtClean="0"/>
              <a:t>)</a:t>
            </a:r>
            <a:endParaRPr lang="zh-TW" altLang="en-US" sz="32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" y="1365209"/>
            <a:ext cx="10461521" cy="715102"/>
            <a:chOff x="1" y="1365209"/>
            <a:chExt cx="10325530" cy="715102"/>
          </a:xfrm>
        </p:grpSpPr>
        <p:sp>
          <p:nvSpPr>
            <p:cNvPr id="38" name="圓角矩形 37"/>
            <p:cNvSpPr/>
            <p:nvPr/>
          </p:nvSpPr>
          <p:spPr>
            <a:xfrm>
              <a:off x="1" y="1365209"/>
              <a:ext cx="10325530" cy="715102"/>
            </a:xfrm>
            <a:prstGeom prst="roundRect">
              <a:avLst>
                <a:gd name="adj" fmla="val 2173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TW" altLang="en-US" sz="240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27989" y="145014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投資總現值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1,500,000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3187" y="1456067"/>
              <a:ext cx="1261842" cy="533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投資總本</a:t>
              </a:r>
              <a:r>
                <a:rPr lang="zh-TW" altLang="en-US" sz="1000" dirty="0">
                  <a:solidFill>
                    <a:prstClr val="white">
                      <a:lumMod val="50000"/>
                    </a:prstClr>
                  </a:solidFill>
                  <a:latin typeface="Arial" panose="020B0604020202020204"/>
                  <a:ea typeface="微軟正黑體" panose="020B0604030504040204" pitchFamily="34" charset="-120"/>
                </a:rPr>
                <a:t>金</a:t>
              </a:r>
              <a:endParaRPr lang="en-US" altLang="zh-TW" sz="1000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endParaRPr>
            </a:p>
            <a:p>
              <a:pPr defTabSz="1219170">
                <a:lnSpc>
                  <a:spcPts val="1500"/>
                </a:lnSpc>
              </a:pP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TWD</a:t>
              </a:r>
              <a:r>
                <a:rPr lang="zh-TW" altLang="en-US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　</a:t>
              </a:r>
              <a:r>
                <a:rPr lang="en-US" altLang="zh-TW" sz="1000" b="1" dirty="0" smtClean="0">
                  <a:solidFill>
                    <a:srgbClr val="00B050"/>
                  </a:solidFill>
                  <a:latin typeface="Arial" panose="020B0604020202020204"/>
                  <a:ea typeface="微軟正黑體" panose="020B0604030504040204" pitchFamily="34" charset="-120"/>
                </a:rPr>
                <a:t>1,200,000</a:t>
              </a: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474833" y="1570431"/>
              <a:ext cx="1082348" cy="284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219170">
                <a:lnSpc>
                  <a:spcPts val="1500"/>
                </a:lnSpc>
              </a:pP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顯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示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歷史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軟正黑體" panose="020B0604030504040204" pitchFamily="34" charset="-120"/>
                </a:rPr>
                <a:t>現值圖</a:t>
              </a:r>
            </a:p>
          </p:txBody>
        </p:sp>
      </p:grpSp>
      <p:sp>
        <p:nvSpPr>
          <p:cNvPr id="43" name="橢圓 42"/>
          <p:cNvSpPr/>
          <p:nvPr/>
        </p:nvSpPr>
        <p:spPr>
          <a:xfrm>
            <a:off x="6671899" y="489855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+mj-lt"/>
              </a:rPr>
              <a:t>9</a:t>
            </a:r>
            <a:endParaRPr lang="en-US" altLang="zh-TW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600399" y="5445820"/>
            <a:ext cx="506367" cy="2881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81492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rgbClr val="126532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2437856" y="2254759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3433096" y="2254757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1409674" y="2259580"/>
            <a:ext cx="912907" cy="250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投資型保</a:t>
            </a:r>
            <a:r>
              <a:rPr lang="zh-TW" altLang="en-US" sz="1067" b="1" dirty="0">
                <a:solidFill>
                  <a:srgbClr val="126532"/>
                </a:solidFill>
                <a:latin typeface="Arial" panose="020B0604020202020204"/>
                <a:ea typeface="微軟正黑體" panose="020B0604030504040204" pitchFamily="34" charset="-120"/>
              </a:rPr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35304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WMS</a:t>
            </a:r>
            <a:r>
              <a:rPr lang="zh-TW" altLang="en-US" sz="3200" dirty="0" smtClean="0"/>
              <a:t>需求彙整 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再平衡、申購、</a:t>
            </a:r>
            <a:r>
              <a:rPr lang="zh-TW" altLang="en-US" sz="3200" dirty="0" smtClean="0"/>
              <a:t>贖回交易歷程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5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18395"/>
              </p:ext>
            </p:extLst>
          </p:nvPr>
        </p:nvGraphicFramePr>
        <p:xfrm>
          <a:off x="527383" y="966437"/>
          <a:ext cx="11014347" cy="6046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469">
                  <a:extLst>
                    <a:ext uri="{9D8B030D-6E8A-4147-A177-3AD203B41FA5}">
                      <a16:colId xmlns:a16="http://schemas.microsoft.com/office/drawing/2014/main" val="1210091110"/>
                    </a:ext>
                  </a:extLst>
                </a:gridCol>
                <a:gridCol w="1709207">
                  <a:extLst>
                    <a:ext uri="{9D8B030D-6E8A-4147-A177-3AD203B41FA5}">
                      <a16:colId xmlns:a16="http://schemas.microsoft.com/office/drawing/2014/main" val="2619251023"/>
                    </a:ext>
                  </a:extLst>
                </a:gridCol>
                <a:gridCol w="1103713">
                  <a:extLst>
                    <a:ext uri="{9D8B030D-6E8A-4147-A177-3AD203B41FA5}">
                      <a16:colId xmlns:a16="http://schemas.microsoft.com/office/drawing/2014/main" val="1712788297"/>
                    </a:ext>
                  </a:extLst>
                </a:gridCol>
                <a:gridCol w="660118">
                  <a:extLst>
                    <a:ext uri="{9D8B030D-6E8A-4147-A177-3AD203B41FA5}">
                      <a16:colId xmlns:a16="http://schemas.microsoft.com/office/drawing/2014/main" val="1794694694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1376362225"/>
                    </a:ext>
                  </a:extLst>
                </a:gridCol>
                <a:gridCol w="935099">
                  <a:extLst>
                    <a:ext uri="{9D8B030D-6E8A-4147-A177-3AD203B41FA5}">
                      <a16:colId xmlns:a16="http://schemas.microsoft.com/office/drawing/2014/main" val="1722581684"/>
                    </a:ext>
                  </a:extLst>
                </a:gridCol>
                <a:gridCol w="935099">
                  <a:extLst>
                    <a:ext uri="{9D8B030D-6E8A-4147-A177-3AD203B41FA5}">
                      <a16:colId xmlns:a16="http://schemas.microsoft.com/office/drawing/2014/main" val="3134096486"/>
                    </a:ext>
                  </a:extLst>
                </a:gridCol>
                <a:gridCol w="935099">
                  <a:extLst>
                    <a:ext uri="{9D8B030D-6E8A-4147-A177-3AD203B41FA5}">
                      <a16:colId xmlns:a16="http://schemas.microsoft.com/office/drawing/2014/main" val="4034791125"/>
                    </a:ext>
                  </a:extLst>
                </a:gridCol>
                <a:gridCol w="935099">
                  <a:extLst>
                    <a:ext uri="{9D8B030D-6E8A-4147-A177-3AD203B41FA5}">
                      <a16:colId xmlns:a16="http://schemas.microsoft.com/office/drawing/2014/main" val="926441894"/>
                    </a:ext>
                  </a:extLst>
                </a:gridCol>
                <a:gridCol w="997411">
                  <a:extLst>
                    <a:ext uri="{9D8B030D-6E8A-4147-A177-3AD203B41FA5}">
                      <a16:colId xmlns:a16="http://schemas.microsoft.com/office/drawing/2014/main" val="2885296584"/>
                    </a:ext>
                  </a:extLst>
                </a:gridCol>
              </a:tblGrid>
              <a:tr h="1614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大項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欄位資訊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既有資訊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需求狀態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預期上線時間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實際上線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25492"/>
                  </a:ext>
                </a:extLst>
              </a:tr>
              <a:tr h="161450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Q2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Q3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Q4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85644"/>
                  </a:ext>
                </a:extLst>
              </a:tr>
              <a:tr h="138725">
                <a:tc rowSpan="41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再平衡、申購、贖回</a:t>
                      </a:r>
                      <a:b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TW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交易歷程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基金投組基本資料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投資部位本金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15498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投資部位現值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45991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投資歷程績效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41587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投資幣別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78660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投資方式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41961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每月投入金額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60671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目標金額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87861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目標到期日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881198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投組編號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21064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建立日期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86365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投組狀態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42273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扣款狀態</a:t>
                      </a:r>
                      <a:endParaRPr lang="zh-TW" altLang="en-US" sz="9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70087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連續扣款失敗提示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05450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推播通知</a:t>
                      </a:r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平台待開發</a:t>
                      </a:r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966449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資產配置</a:t>
                      </a:r>
                      <a:r>
                        <a:rPr lang="en-US" sz="900" u="none" strike="noStrike" dirty="0">
                          <a:effectLst/>
                        </a:rPr>
                        <a:t>Tab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客戶投組</a:t>
                      </a:r>
                      <a:r>
                        <a:rPr lang="zh-TW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配置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14136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模型投組</a:t>
                      </a:r>
                      <a:r>
                        <a:rPr lang="zh-TW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配置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68187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再平衡觸發原因說明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06607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投資歷程</a:t>
                      </a:r>
                      <a:r>
                        <a:rPr lang="en-US" sz="900" u="none" strike="noStrike" dirty="0">
                          <a:effectLst/>
                        </a:rPr>
                        <a:t>Tab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交易日期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44915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交易類別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26356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申購金額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95645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贖回</a:t>
                      </a:r>
                      <a:r>
                        <a:rPr lang="en-US" altLang="zh-TW" sz="900" u="none" strike="noStrike" dirty="0">
                          <a:effectLst/>
                        </a:rPr>
                        <a:t>/</a:t>
                      </a:r>
                      <a:r>
                        <a:rPr lang="zh-TW" altLang="en-US" sz="900" u="none" strike="noStrike" dirty="0">
                          <a:effectLst/>
                        </a:rPr>
                        <a:t>入帳金額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待提出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97208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交易狀態提示點</a:t>
                      </a:r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78661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申購金額小計</a:t>
                      </a:r>
                      <a:endParaRPr lang="zh-TW" altLang="en-US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61381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贖回金額小計</a:t>
                      </a:r>
                      <a:endParaRPr lang="zh-TW" altLang="en-US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609583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配息金額小計</a:t>
                      </a:r>
                      <a:endParaRPr lang="zh-TW" altLang="en-US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53446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投資歷程</a:t>
                      </a:r>
                      <a:r>
                        <a:rPr lang="en-US" altLang="zh-TW" sz="900" u="none" strike="noStrike" dirty="0">
                          <a:effectLst/>
                        </a:rPr>
                        <a:t>Tab&gt;</a:t>
                      </a:r>
                      <a:r>
                        <a:rPr lang="zh-TW" altLang="en-US" sz="900" u="none" strike="noStrike" dirty="0">
                          <a:effectLst/>
                        </a:rPr>
                        <a:t>查詢紀錄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入口按鈕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effectLst/>
                        </a:rPr>
                        <a:t>-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40971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交易類別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6022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交易日期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65488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基金標的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450139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單位數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40553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匯率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36753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單位淨值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043463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申購金額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549817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贖回金額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455896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原始投資金額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待提出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118378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交易狀態</a:t>
                      </a:r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96543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交易狀態進度條</a:t>
                      </a:r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66500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投資歷程</a:t>
                      </a:r>
                      <a:r>
                        <a:rPr lang="en-US" altLang="zh-TW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Tab&gt;</a:t>
                      </a:r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查詢紀錄</a:t>
                      </a:r>
                      <a:r>
                        <a:rPr lang="en-US" altLang="zh-TW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algn="ctr" fontAlgn="ctr"/>
                      <a:r>
                        <a:rPr lang="zh-TW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再</a:t>
                      </a:r>
                      <a:r>
                        <a:rPr lang="zh-TW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平衡調整前後配置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交易進度條</a:t>
                      </a:r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22091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調整前投組配置</a:t>
                      </a:r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04383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調整後投組配置</a:t>
                      </a:r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r>
                        <a:rPr lang="en-US" altLang="zh-TW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(7</a:t>
                      </a:r>
                      <a:r>
                        <a:rPr lang="zh-TW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月交付</a:t>
                      </a:r>
                      <a:r>
                        <a:rPr lang="en-US" altLang="zh-TW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zh-TW" sz="9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54895"/>
                  </a:ext>
                </a:extLst>
              </a:tr>
              <a:tr h="138725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ILP</a:t>
                      </a:r>
                      <a:r>
                        <a:rPr lang="zh-TW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頁籤資訊優化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-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待提出</a:t>
                      </a:r>
                      <a:endParaRPr lang="en-US" altLang="zh-TW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8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4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9C576-32B0-4AA4-BE96-42D17ABD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WMS</a:t>
            </a:r>
            <a:r>
              <a:rPr lang="zh-TW" altLang="en-US" sz="3200" dirty="0"/>
              <a:t>需求彙整 </a:t>
            </a:r>
            <a:r>
              <a:rPr lang="en-US" altLang="zh-TW" sz="3200" dirty="0"/>
              <a:t>(ILP</a:t>
            </a:r>
            <a:r>
              <a:rPr lang="zh-TW" altLang="en-US" sz="3200" dirty="0"/>
              <a:t>投組最新狀態優化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B2F70D-6502-49B9-B05B-C185A1AAD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6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CAF411D-D11A-4C31-8442-FAF6E77B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75891"/>
              </p:ext>
            </p:extLst>
          </p:nvPr>
        </p:nvGraphicFramePr>
        <p:xfrm>
          <a:off x="527385" y="973397"/>
          <a:ext cx="11064000" cy="5884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132">
                  <a:extLst>
                    <a:ext uri="{9D8B030D-6E8A-4147-A177-3AD203B41FA5}">
                      <a16:colId xmlns:a16="http://schemas.microsoft.com/office/drawing/2014/main" val="1210091110"/>
                    </a:ext>
                  </a:extLst>
                </a:gridCol>
                <a:gridCol w="1938616">
                  <a:extLst>
                    <a:ext uri="{9D8B030D-6E8A-4147-A177-3AD203B41FA5}">
                      <a16:colId xmlns:a16="http://schemas.microsoft.com/office/drawing/2014/main" val="2619251023"/>
                    </a:ext>
                  </a:extLst>
                </a:gridCol>
                <a:gridCol w="1330119">
                  <a:extLst>
                    <a:ext uri="{9D8B030D-6E8A-4147-A177-3AD203B41FA5}">
                      <a16:colId xmlns:a16="http://schemas.microsoft.com/office/drawing/2014/main" val="1712788297"/>
                    </a:ext>
                  </a:extLst>
                </a:gridCol>
                <a:gridCol w="1014829">
                  <a:extLst>
                    <a:ext uri="{9D8B030D-6E8A-4147-A177-3AD203B41FA5}">
                      <a16:colId xmlns:a16="http://schemas.microsoft.com/office/drawing/2014/main" val="1794694694"/>
                    </a:ext>
                  </a:extLst>
                </a:gridCol>
                <a:gridCol w="1014829">
                  <a:extLst>
                    <a:ext uri="{9D8B030D-6E8A-4147-A177-3AD203B41FA5}">
                      <a16:colId xmlns:a16="http://schemas.microsoft.com/office/drawing/2014/main" val="1376362225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1722581684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67513362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127932748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1149236783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22973652"/>
                    </a:ext>
                  </a:extLst>
                </a:gridCol>
              </a:tblGrid>
              <a:tr h="1642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大項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欄位資訊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既有資訊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需求狀態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預期上線時間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實際上線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20802"/>
                  </a:ext>
                </a:extLst>
              </a:tr>
              <a:tr h="164234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Q2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Q3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Q4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85644"/>
                  </a:ext>
                </a:extLst>
              </a:tr>
              <a:tr h="336452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ILP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投組最新狀態優化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Phase 1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新增投資型保險頁面彈出顯示智能投資功能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363031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ILP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查詢頁籤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369120"/>
                  </a:ext>
                </a:extLst>
              </a:tr>
              <a:tr h="336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投資總現值、總本金、歷史現值走勢圖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923609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基金投組基本資料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基金比例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88056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投組類型</a:t>
                      </a:r>
                      <a:r>
                        <a:rPr lang="en-US" altLang="zh-TW" sz="1050" u="none" strike="noStrike" dirty="0">
                          <a:effectLst/>
                        </a:rPr>
                        <a:t>(</a:t>
                      </a:r>
                      <a:r>
                        <a:rPr lang="zh-TW" altLang="en-US" sz="1050" u="none" strike="noStrike" dirty="0">
                          <a:effectLst/>
                        </a:rPr>
                        <a:t>投資型保險</a:t>
                      </a:r>
                      <a:r>
                        <a:rPr lang="en-US" altLang="zh-TW" sz="1050" u="none" strike="noStrike" dirty="0">
                          <a:effectLst/>
                        </a:rPr>
                        <a:t>)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950870"/>
                  </a:ext>
                </a:extLst>
              </a:tr>
              <a:tr h="336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投資方式</a:t>
                      </a:r>
                      <a:r>
                        <a:rPr lang="en-US" altLang="zh-TW" sz="1050" u="none" strike="noStrike" dirty="0">
                          <a:effectLst/>
                        </a:rPr>
                        <a:t>(</a:t>
                      </a:r>
                      <a:r>
                        <a:rPr lang="zh-TW" altLang="en-US" sz="1050" u="none" strike="noStrike" dirty="0">
                          <a:effectLst/>
                        </a:rPr>
                        <a:t>躉繳</a:t>
                      </a:r>
                      <a:r>
                        <a:rPr lang="en-US" altLang="zh-TW" sz="1050" u="none" strike="noStrike" dirty="0">
                          <a:effectLst/>
                        </a:rPr>
                        <a:t>/</a:t>
                      </a:r>
                      <a:r>
                        <a:rPr lang="zh-TW" altLang="en-US" sz="1050" u="none" strike="noStrike" dirty="0">
                          <a:effectLst/>
                        </a:rPr>
                        <a:t>分期繳</a:t>
                      </a:r>
                      <a:r>
                        <a:rPr lang="en-US" altLang="zh-TW" sz="1050" u="none" strike="noStrike" dirty="0">
                          <a:effectLst/>
                        </a:rPr>
                        <a:t>)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486355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投資標的數量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13625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投組狀態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49563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投組編號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135219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基金投組基本資料 </a:t>
                      </a:r>
                      <a:r>
                        <a:rPr lang="en-US" altLang="zh-TW" sz="1050" u="none" strike="noStrike" dirty="0">
                          <a:effectLst/>
                        </a:rPr>
                        <a:t>(</a:t>
                      </a:r>
                      <a:r>
                        <a:rPr lang="zh-TW" altLang="en-US" sz="1050" u="none" strike="noStrike" dirty="0">
                          <a:effectLst/>
                        </a:rPr>
                        <a:t>展開</a:t>
                      </a:r>
                      <a:r>
                        <a:rPr lang="en-US" altLang="zh-TW" sz="1050" u="none" strike="noStrike" dirty="0">
                          <a:effectLst/>
                        </a:rPr>
                        <a:t>)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總保費投資報酬率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106229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總投資報酬率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68231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移除投資歷程績效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88374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投資部位本金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117451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投資部位現值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40685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目標金額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324205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目標時程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998695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投組基金標的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482515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投資部位本金</a:t>
                      </a:r>
                      <a:r>
                        <a:rPr lang="en-US" altLang="zh-TW" sz="1050" u="none" strike="noStrike" dirty="0">
                          <a:effectLst/>
                        </a:rPr>
                        <a:t>(</a:t>
                      </a:r>
                      <a:r>
                        <a:rPr lang="zh-TW" altLang="en-US" sz="1050" u="none" strike="noStrike" dirty="0">
                          <a:effectLst/>
                        </a:rPr>
                        <a:t>各基金</a:t>
                      </a:r>
                      <a:r>
                        <a:rPr lang="en-US" altLang="zh-TW" sz="1050" u="none" strike="noStrike" dirty="0">
                          <a:effectLst/>
                        </a:rPr>
                        <a:t>)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400205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投資部位現值</a:t>
                      </a:r>
                      <a:r>
                        <a:rPr lang="en-US" altLang="zh-TW" sz="1050" u="none" strike="noStrike" dirty="0">
                          <a:effectLst/>
                        </a:rPr>
                        <a:t>(</a:t>
                      </a:r>
                      <a:r>
                        <a:rPr lang="zh-TW" altLang="en-US" sz="1050" u="none" strike="noStrike" dirty="0">
                          <a:effectLst/>
                        </a:rPr>
                        <a:t>各基金</a:t>
                      </a:r>
                      <a:r>
                        <a:rPr lang="en-US" altLang="zh-TW" sz="1050" u="none" strike="noStrike" dirty="0">
                          <a:effectLst/>
                        </a:rPr>
                        <a:t>)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785470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基金投組</a:t>
                      </a:r>
                      <a:r>
                        <a:rPr lang="en-US" altLang="zh-TW" sz="1050" u="none" strike="noStrike" dirty="0" smtClean="0">
                          <a:effectLst/>
                        </a:rPr>
                        <a:t>【</a:t>
                      </a:r>
                      <a:r>
                        <a:rPr lang="zh-TW" altLang="en-US" sz="1050" u="none" strike="noStrike" dirty="0">
                          <a:effectLst/>
                        </a:rPr>
                        <a:t>詳細</a:t>
                      </a:r>
                      <a:r>
                        <a:rPr lang="en-US" altLang="zh-TW" sz="1050" u="none" strike="noStrike" dirty="0">
                          <a:effectLst/>
                        </a:rPr>
                        <a:t>】</a:t>
                      </a:r>
                      <a:r>
                        <a:rPr lang="zh-TW" altLang="en-US" sz="1050" u="none" strike="noStrike" dirty="0">
                          <a:effectLst/>
                        </a:rPr>
                        <a:t>入口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待提出</a:t>
                      </a: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7928"/>
                  </a:ext>
                </a:extLst>
              </a:tr>
              <a:tr h="336452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投資總現值、總本金、歷史現值走勢圖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-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85248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 smtClean="0">
                          <a:effectLst/>
                        </a:rPr>
                        <a:t>基金投組基本資料</a:t>
                      </a:r>
                      <a:r>
                        <a:rPr lang="zh-TW" altLang="en-US" sz="1050" u="none" strike="noStrike" dirty="0">
                          <a:effectLst/>
                        </a:rPr>
                        <a:t>調整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基金比例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26879"/>
                  </a:ext>
                </a:extLst>
              </a:tr>
              <a:tr h="221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基金含息報酬率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Y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effectLst/>
                        </a:rPr>
                        <a:t>待提出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en-US" altLang="zh-TW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6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WMS</a:t>
            </a:r>
            <a:r>
              <a:rPr lang="zh-TW" altLang="en-US" sz="3200" dirty="0" smtClean="0"/>
              <a:t>需求彙整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通知紀錄、管理費、客戶管理紀錄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7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11557"/>
              </p:ext>
            </p:extLst>
          </p:nvPr>
        </p:nvGraphicFramePr>
        <p:xfrm>
          <a:off x="527383" y="1058547"/>
          <a:ext cx="11133625" cy="2190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1952">
                  <a:extLst>
                    <a:ext uri="{9D8B030D-6E8A-4147-A177-3AD203B41FA5}">
                      <a16:colId xmlns:a16="http://schemas.microsoft.com/office/drawing/2014/main" val="1210091110"/>
                    </a:ext>
                  </a:extLst>
                </a:gridCol>
                <a:gridCol w="1731952">
                  <a:extLst>
                    <a:ext uri="{9D8B030D-6E8A-4147-A177-3AD203B41FA5}">
                      <a16:colId xmlns:a16="http://schemas.microsoft.com/office/drawing/2014/main" val="2619251023"/>
                    </a:ext>
                  </a:extLst>
                </a:gridCol>
                <a:gridCol w="1343758">
                  <a:extLst>
                    <a:ext uri="{9D8B030D-6E8A-4147-A177-3AD203B41FA5}">
                      <a16:colId xmlns:a16="http://schemas.microsoft.com/office/drawing/2014/main" val="1712788297"/>
                    </a:ext>
                  </a:extLst>
                </a:gridCol>
                <a:gridCol w="1025235">
                  <a:extLst>
                    <a:ext uri="{9D8B030D-6E8A-4147-A177-3AD203B41FA5}">
                      <a16:colId xmlns:a16="http://schemas.microsoft.com/office/drawing/2014/main" val="1794694694"/>
                    </a:ext>
                  </a:extLst>
                </a:gridCol>
                <a:gridCol w="981413">
                  <a:extLst>
                    <a:ext uri="{9D8B030D-6E8A-4147-A177-3AD203B41FA5}">
                      <a16:colId xmlns:a16="http://schemas.microsoft.com/office/drawing/2014/main" val="1376362225"/>
                    </a:ext>
                  </a:extLst>
                </a:gridCol>
                <a:gridCol w="863863">
                  <a:extLst>
                    <a:ext uri="{9D8B030D-6E8A-4147-A177-3AD203B41FA5}">
                      <a16:colId xmlns:a16="http://schemas.microsoft.com/office/drawing/2014/main" val="1722581684"/>
                    </a:ext>
                  </a:extLst>
                </a:gridCol>
                <a:gridCol w="863863">
                  <a:extLst>
                    <a:ext uri="{9D8B030D-6E8A-4147-A177-3AD203B41FA5}">
                      <a16:colId xmlns:a16="http://schemas.microsoft.com/office/drawing/2014/main" val="3500919287"/>
                    </a:ext>
                  </a:extLst>
                </a:gridCol>
                <a:gridCol w="863863">
                  <a:extLst>
                    <a:ext uri="{9D8B030D-6E8A-4147-A177-3AD203B41FA5}">
                      <a16:colId xmlns:a16="http://schemas.microsoft.com/office/drawing/2014/main" val="3700467186"/>
                    </a:ext>
                  </a:extLst>
                </a:gridCol>
                <a:gridCol w="863863">
                  <a:extLst>
                    <a:ext uri="{9D8B030D-6E8A-4147-A177-3AD203B41FA5}">
                      <a16:colId xmlns:a16="http://schemas.microsoft.com/office/drawing/2014/main" val="3074804873"/>
                    </a:ext>
                  </a:extLst>
                </a:gridCol>
                <a:gridCol w="863863">
                  <a:extLst>
                    <a:ext uri="{9D8B030D-6E8A-4147-A177-3AD203B41FA5}">
                      <a16:colId xmlns:a16="http://schemas.microsoft.com/office/drawing/2014/main" val="4088917641"/>
                    </a:ext>
                  </a:extLst>
                </a:gridCol>
              </a:tblGrid>
              <a:tr h="1508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大項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欄位資訊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既有資訊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需求狀態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預期上線時間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實際上線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21612"/>
                  </a:ext>
                </a:extLst>
              </a:tr>
              <a:tr h="175228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Q2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Q3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Q4</a:t>
                      </a:r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85644"/>
                  </a:ext>
                </a:extLst>
              </a:tr>
              <a:tr h="648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通知紀錄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通知紀錄</a:t>
                      </a:r>
                      <a:r>
                        <a:rPr lang="en-US" sz="1200" u="none" strike="noStrike" dirty="0">
                          <a:effectLst/>
                        </a:rPr>
                        <a:t>Tab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發送時間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待提出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03728"/>
                  </a:ext>
                </a:extLst>
              </a:tr>
              <a:tr h="648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通知方式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待提出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38369"/>
                  </a:ext>
                </a:extLst>
              </a:tr>
              <a:tr h="648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通知類別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待提出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00380"/>
                  </a:ext>
                </a:extLst>
              </a:tr>
              <a:tr h="648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主旨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待提出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90122"/>
                  </a:ext>
                </a:extLst>
              </a:tr>
              <a:tr h="648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郵件地址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待提出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58411"/>
                  </a:ext>
                </a:extLst>
              </a:tr>
              <a:tr h="6486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管理費紀錄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管理費分頁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待規劃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4611"/>
                  </a:ext>
                </a:extLst>
              </a:tr>
              <a:tr h="6486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客戶管理</a:t>
                      </a:r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紀錄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管理紀錄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Tab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交易日期</a:t>
                      </a:r>
                      <a:endParaRPr lang="zh-TW" alt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56537"/>
                  </a:ext>
                </a:extLst>
              </a:tr>
              <a:tr h="648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異動項目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29967"/>
                  </a:ext>
                </a:extLst>
              </a:tr>
              <a:tr h="648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異動前資訊</a:t>
                      </a:r>
                      <a:endParaRPr lang="zh-TW" alt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25249"/>
                  </a:ext>
                </a:extLst>
              </a:tr>
              <a:tr h="648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異動後資訊</a:t>
                      </a:r>
                      <a:endParaRPr lang="zh-TW" altLang="en-US" sz="12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平台待開發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386" marR="2386" marT="2386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1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4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CRM</a:t>
            </a:r>
            <a:r>
              <a:rPr lang="zh-TW" altLang="en-US" sz="2400" dirty="0" smtClean="0"/>
              <a:t>入口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8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0" y="944821"/>
            <a:ext cx="12192000" cy="5342476"/>
            <a:chOff x="0" y="944820"/>
            <a:chExt cx="10431633" cy="489554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44820"/>
              <a:ext cx="10431633" cy="489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987845" y="4680155"/>
              <a:ext cx="4277032" cy="2458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8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投組最新狀態優</a:t>
            </a:r>
            <a:r>
              <a:rPr lang="zh-TW" altLang="en-US" sz="2800" dirty="0" smtClean="0"/>
              <a:t>化</a:t>
            </a:r>
            <a:r>
              <a:rPr lang="en-US" altLang="zh-TW" sz="2800" dirty="0" smtClean="0"/>
              <a:t>phase 1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需求已完成，待上線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4" y="982019"/>
            <a:ext cx="11302381" cy="604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15414" y="1508787"/>
            <a:ext cx="10726317" cy="515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240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59964"/>
              </p:ext>
            </p:extLst>
          </p:nvPr>
        </p:nvGraphicFramePr>
        <p:xfrm>
          <a:off x="651864" y="2564905"/>
          <a:ext cx="10916745" cy="429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0">
                  <a:extLst>
                    <a:ext uri="{9D8B030D-6E8A-4147-A177-3AD203B41FA5}">
                      <a16:colId xmlns:a16="http://schemas.microsoft.com/office/drawing/2014/main" val="3611816000"/>
                    </a:ext>
                  </a:extLst>
                </a:gridCol>
                <a:gridCol w="879208">
                  <a:extLst>
                    <a:ext uri="{9D8B030D-6E8A-4147-A177-3AD203B41FA5}">
                      <a16:colId xmlns:a16="http://schemas.microsoft.com/office/drawing/2014/main" val="3484386898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616213215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19580522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25325357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381742154"/>
                    </a:ext>
                  </a:extLst>
                </a:gridCol>
                <a:gridCol w="2058931">
                  <a:extLst>
                    <a:ext uri="{9D8B030D-6E8A-4147-A177-3AD203B41FA5}">
                      <a16:colId xmlns:a16="http://schemas.microsoft.com/office/drawing/2014/main" val="92182079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1037952951"/>
                    </a:ext>
                  </a:extLst>
                </a:gridCol>
                <a:gridCol w="917400">
                  <a:extLst>
                    <a:ext uri="{9D8B030D-6E8A-4147-A177-3AD203B41FA5}">
                      <a16:colId xmlns:a16="http://schemas.microsoft.com/office/drawing/2014/main" val="668567670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建立日期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投組名稱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投組編號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投組類型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投資方式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投資標的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投組狀態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b="0" dirty="0" smtClean="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zh-TW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AD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2935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－</a:t>
                      </a:r>
                      <a:endParaRPr lang="zh-TW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2018/10/10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希望不要賠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Travel.1D6166DC46F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需再平衡</a:t>
                      </a:r>
                      <a:endParaRPr lang="zh-TW" altLang="en-US" sz="105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6043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966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0990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9807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706295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87389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13198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71634"/>
                  </a:ext>
                </a:extLst>
              </a:tr>
              <a:tr h="153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93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35433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全球</a:t>
                      </a:r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fund</a:t>
                      </a: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手中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2P4l2g1aMurEf2Pc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專家策略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處理中</a:t>
                      </a:r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5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1054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  <a:endParaRPr lang="zh-TW" altLang="en-US" sz="105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亞洲佈局通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2P4l2g1aMurEf2Pc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5,000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投資中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42577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趨勢獨角獸</a:t>
                      </a:r>
                      <a:endParaRPr lang="zh-TW" alt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2P4l2g1aMurEf2Pc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</a:t>
                      </a: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</a:t>
                      </a:r>
                      <a:endParaRPr lang="zh-TW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投資中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92159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微軟正黑體" panose="020B0604030504040204" pitchFamily="34" charset="-120"/>
                          <a:cs typeface="+mn-cs"/>
                        </a:rPr>
                        <a:t>2018/10/10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月領雙薪流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2P4l2g1aMurEf2Pc</a:t>
                      </a:r>
                      <a:endParaRPr lang="zh-TW" altLang="en-US" sz="10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專家策略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單筆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050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支基金</a:t>
                      </a:r>
                      <a:endParaRPr lang="zh-TW" altLang="en-US" sz="105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投組失效</a:t>
                      </a: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8664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37461" y="2152472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建立日期</a:t>
            </a:r>
          </a:p>
        </p:txBody>
      </p:sp>
      <p:sp>
        <p:nvSpPr>
          <p:cNvPr id="8" name="矩形 7"/>
          <p:cNvSpPr/>
          <p:nvPr/>
        </p:nvSpPr>
        <p:spPr>
          <a:xfrm>
            <a:off x="1199192" y="2186445"/>
            <a:ext cx="1816833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TW" sz="1067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2019/01/31 - 2019/12/31</a:t>
            </a:r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4501" y="2148087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投組狀態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3823" y="2186445"/>
            <a:ext cx="786840" cy="224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全部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77762" y="2148087"/>
            <a:ext cx="879387" cy="3037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TW" altLang="en-US" sz="933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軟正黑體" panose="020B0604030504040204" pitchFamily="34" charset="-120"/>
              </a:rPr>
              <a:t>投組名稱</a:t>
            </a:r>
            <a:endParaRPr lang="zh-TW" altLang="en-US" sz="933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49621" y="2187822"/>
            <a:ext cx="16837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33330" y="2187822"/>
            <a:ext cx="210809" cy="2100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72" y="2237871"/>
            <a:ext cx="109921" cy="10992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43004" y="1363479"/>
            <a:ext cx="11302381" cy="608571"/>
          </a:xfrm>
          <a:prstGeom prst="rect">
            <a:avLst/>
          </a:prstGeom>
          <a:solidFill>
            <a:srgbClr val="54AD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TW" altLang="en-US" sz="1067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897796" y="1508788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基金投組</a:t>
            </a:r>
            <a:endParaRPr lang="zh-TW" altLang="en-US" sz="1067" b="1" dirty="0">
              <a:solidFill>
                <a:schemeClr val="bg1">
                  <a:lumMod val="75000"/>
                </a:schemeClr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966461" y="1508788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管理費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3041695" y="1508788"/>
            <a:ext cx="986283" cy="2880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5400" dist="25400" dir="54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1067" b="1">
                <a:solidFill>
                  <a:schemeClr val="bg1">
                    <a:lumMod val="75000"/>
                  </a:schemeClr>
                </a:solidFill>
                <a:latin typeface="Arial" panose="020B0604020202020204"/>
                <a:ea typeface="微軟正黑體" panose="020B0604030504040204" pitchFamily="34" charset="-120"/>
              </a:rPr>
              <a:t>個人資料</a:t>
            </a:r>
          </a:p>
        </p:txBody>
      </p:sp>
      <p:sp>
        <p:nvSpPr>
          <p:cNvPr id="29" name="矩形 28"/>
          <p:cNvSpPr/>
          <p:nvPr/>
        </p:nvSpPr>
        <p:spPr>
          <a:xfrm>
            <a:off x="10606285" y="2932475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36" name="矩形 35"/>
          <p:cNvSpPr/>
          <p:nvPr/>
        </p:nvSpPr>
        <p:spPr>
          <a:xfrm>
            <a:off x="10620430" y="5695207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37" name="矩形 36"/>
          <p:cNvSpPr/>
          <p:nvPr/>
        </p:nvSpPr>
        <p:spPr>
          <a:xfrm>
            <a:off x="10620430" y="5986127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 dirty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</a:p>
        </p:txBody>
      </p:sp>
      <p:sp>
        <p:nvSpPr>
          <p:cNvPr id="38" name="矩形 37"/>
          <p:cNvSpPr/>
          <p:nvPr/>
        </p:nvSpPr>
        <p:spPr>
          <a:xfrm>
            <a:off x="10620430" y="6309377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  <a:endParaRPr lang="zh-TW" altLang="en-US" sz="933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620430" y="6619783"/>
            <a:ext cx="538379" cy="192021"/>
          </a:xfrm>
          <a:prstGeom prst="rect">
            <a:avLst/>
          </a:prstGeom>
          <a:solidFill>
            <a:srgbClr val="54AD3C"/>
          </a:solidFill>
          <a:ln w="6350">
            <a:solidFill>
              <a:srgbClr val="54A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zh-TW" altLang="en-US" sz="933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t>詳細</a:t>
            </a:r>
            <a:endParaRPr lang="zh-TW" altLang="en-US" sz="933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429498" y="3623400"/>
            <a:ext cx="3631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施羅德環球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歐元企業債券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美元避險</a:t>
            </a:r>
            <a:r>
              <a:rPr lang="en-US" altLang="zh-TW" sz="1067">
                <a:solidFill>
                  <a:schemeClr val="bg1"/>
                </a:solidFill>
              </a:rPr>
              <a:t>)A-</a:t>
            </a:r>
            <a:r>
              <a:rPr lang="zh-TW" altLang="zh-TW" sz="1067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>
                <a:solidFill>
                  <a:schemeClr val="bg1"/>
                </a:solidFill>
              </a:rPr>
              <a:t>A1(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聯博美國成長基金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全盛歐洲研究基金</a:t>
            </a:r>
            <a:r>
              <a:rPr lang="en-US" altLang="zh-TW" sz="1067">
                <a:solidFill>
                  <a:schemeClr val="bg1"/>
                </a:solidFill>
              </a:rPr>
              <a:t>A1-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瑞銀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盧森堡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r>
              <a:rPr lang="zh-TW" altLang="zh-TW" sz="1067">
                <a:solidFill>
                  <a:schemeClr val="bg1"/>
                </a:solidFill>
              </a:rPr>
              <a:t>美元高收益債券基金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)(</a:t>
            </a:r>
            <a:r>
              <a:rPr lang="zh-TW" altLang="zh-TW" sz="1067">
                <a:solidFill>
                  <a:schemeClr val="bg1"/>
                </a:solidFill>
              </a:rPr>
              <a:t>不配息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施羅德環球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歐元企業債券</a:t>
            </a:r>
            <a:r>
              <a:rPr lang="en-US" altLang="zh-TW" sz="1067">
                <a:solidFill>
                  <a:schemeClr val="bg1"/>
                </a:solidFill>
              </a:rPr>
              <a:t>(</a:t>
            </a:r>
            <a:r>
              <a:rPr lang="zh-TW" altLang="zh-TW" sz="1067">
                <a:solidFill>
                  <a:schemeClr val="bg1"/>
                </a:solidFill>
              </a:rPr>
              <a:t>美元避險</a:t>
            </a:r>
            <a:r>
              <a:rPr lang="en-US" altLang="zh-TW" sz="1067">
                <a:solidFill>
                  <a:schemeClr val="bg1"/>
                </a:solidFill>
              </a:rPr>
              <a:t>)A-</a:t>
            </a:r>
            <a:r>
              <a:rPr lang="zh-TW" altLang="zh-TW" sz="1067">
                <a:solidFill>
                  <a:schemeClr val="bg1"/>
                </a:solidFill>
              </a:rPr>
              <a:t>累積</a:t>
            </a:r>
          </a:p>
          <a:p>
            <a:pPr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MFS</a:t>
            </a:r>
            <a:r>
              <a:rPr lang="zh-TW" altLang="zh-TW" sz="1067">
                <a:solidFill>
                  <a:schemeClr val="bg1"/>
                </a:solidFill>
              </a:rPr>
              <a:t>全盛美國政府債券基金 </a:t>
            </a:r>
            <a:r>
              <a:rPr lang="en-US" altLang="zh-TW" sz="1067">
                <a:solidFill>
                  <a:schemeClr val="bg1"/>
                </a:solidFill>
              </a:rPr>
              <a:t>A1(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r>
              <a:rPr lang="en-US" altLang="zh-TW" sz="1067">
                <a:solidFill>
                  <a:schemeClr val="bg1"/>
                </a:solidFill>
              </a:rPr>
              <a:t>)</a:t>
            </a:r>
            <a:endParaRPr lang="zh-TW" altLang="zh-TW" sz="1067">
              <a:solidFill>
                <a:schemeClr val="bg1"/>
              </a:solidFill>
            </a:endParaRPr>
          </a:p>
          <a:p>
            <a:pPr fontAlgn="ctr">
              <a:lnSpc>
                <a:spcPts val="1467"/>
              </a:lnSpc>
            </a:pPr>
            <a:r>
              <a:rPr lang="zh-TW" altLang="zh-TW" sz="1067">
                <a:solidFill>
                  <a:schemeClr val="bg1"/>
                </a:solidFill>
              </a:rPr>
              <a:t>聯博美國成長基金</a:t>
            </a:r>
            <a:r>
              <a:rPr lang="en-US" altLang="zh-TW" sz="1067">
                <a:solidFill>
                  <a:schemeClr val="bg1"/>
                </a:solidFill>
              </a:rPr>
              <a:t>-</a:t>
            </a:r>
            <a:r>
              <a:rPr lang="zh-TW" altLang="zh-TW" sz="1067">
                <a:solidFill>
                  <a:schemeClr val="bg1"/>
                </a:solidFill>
              </a:rPr>
              <a:t>美元</a:t>
            </a:r>
            <a:endParaRPr lang="zh-TW" altLang="en-US" sz="1067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151402" y="3520589"/>
            <a:ext cx="2698308" cy="140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>
                <a:solidFill>
                  <a:schemeClr val="bg1"/>
                </a:solidFill>
              </a:rPr>
              <a:t>投資部位本金</a:t>
            </a:r>
            <a:endParaRPr lang="en-US" altLang="zh-TW" sz="1067" b="1">
              <a:solidFill>
                <a:schemeClr val="bg1"/>
              </a:solidFill>
            </a:endParaRPr>
          </a:p>
          <a:p>
            <a:pPr fontAlgn="ctr"/>
            <a:r>
              <a:rPr lang="en-US" altLang="zh-TW" sz="1067">
                <a:solidFill>
                  <a:schemeClr val="bg1"/>
                </a:solidFill>
              </a:rPr>
              <a:t>TWD 24,908</a:t>
            </a:r>
          </a:p>
          <a:p>
            <a:pPr fontAlgn="ctr"/>
            <a:endParaRPr lang="en-US" altLang="zh-TW" sz="1067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>
                <a:solidFill>
                  <a:schemeClr val="bg1"/>
                </a:solidFill>
              </a:rPr>
              <a:t>投資部位現值</a:t>
            </a:r>
            <a:endParaRPr lang="en-US" altLang="zh-TW" sz="1067" b="1">
              <a:solidFill>
                <a:schemeClr val="bg1"/>
              </a:solidFill>
            </a:endParaRPr>
          </a:p>
          <a:p>
            <a:pPr fontAlgn="ctr"/>
            <a:r>
              <a:rPr lang="en-US" altLang="zh-TW" sz="1067">
                <a:solidFill>
                  <a:schemeClr val="bg1"/>
                </a:solidFill>
              </a:rPr>
              <a:t>TWD 26,612</a:t>
            </a:r>
          </a:p>
          <a:p>
            <a:pPr fontAlgn="ctr"/>
            <a:endParaRPr lang="en-US" altLang="zh-TW" sz="1067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>
                <a:solidFill>
                  <a:schemeClr val="bg1"/>
                </a:solidFill>
              </a:rPr>
              <a:t>投資歷程績效</a:t>
            </a:r>
            <a:endParaRPr lang="en-US" altLang="zh-TW" sz="1067" b="1">
              <a:solidFill>
                <a:schemeClr val="bg1"/>
              </a:solidFill>
            </a:endParaRPr>
          </a:p>
          <a:p>
            <a:pPr fontAlgn="ctr"/>
            <a:r>
              <a:rPr lang="en-US" altLang="zh-TW" sz="1067">
                <a:solidFill>
                  <a:schemeClr val="bg1"/>
                </a:solidFill>
              </a:rPr>
              <a:t>2.1%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1145515" y="3232855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投資表現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1151401" y="3269603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4429497" y="3277802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435022" y="3207727"/>
            <a:ext cx="26983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 smtClean="0">
                <a:solidFill>
                  <a:schemeClr val="bg1"/>
                </a:solidFill>
              </a:rPr>
              <a:t>基金投組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33708" y="3423766"/>
            <a:ext cx="94049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>
                <a:solidFill>
                  <a:schemeClr val="bg1"/>
                </a:solidFill>
              </a:rPr>
              <a:t>基金標的</a:t>
            </a:r>
            <a:endParaRPr lang="en-US" altLang="zh-TW" sz="1067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431791" y="3417027"/>
            <a:ext cx="116618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>
                <a:solidFill>
                  <a:schemeClr val="bg1"/>
                </a:solidFill>
              </a:rPr>
              <a:t>投資部位本金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8471605" y="3423766"/>
            <a:ext cx="111385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 smtClean="0">
                <a:solidFill>
                  <a:schemeClr val="bg1"/>
                </a:solidFill>
              </a:rPr>
              <a:t>投資</a:t>
            </a:r>
            <a:r>
              <a:rPr lang="zh-TW" altLang="en-US" sz="1067" b="1" dirty="0">
                <a:solidFill>
                  <a:schemeClr val="bg1"/>
                </a:solidFill>
              </a:rPr>
              <a:t>部位現值</a:t>
            </a:r>
            <a:endParaRPr lang="en-US" altLang="zh-TW" sz="1067" b="1" dirty="0">
              <a:solidFill>
                <a:schemeClr val="bg1"/>
              </a:solidFill>
            </a:endParaRPr>
          </a:p>
        </p:txBody>
      </p:sp>
      <p:cxnSp>
        <p:nvCxnSpPr>
          <p:cNvPr id="73" name="直線接點 72"/>
          <p:cNvCxnSpPr/>
          <p:nvPr/>
        </p:nvCxnSpPr>
        <p:spPr>
          <a:xfrm>
            <a:off x="2888422" y="3295563"/>
            <a:ext cx="0" cy="2117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2893947" y="3225487"/>
            <a:ext cx="9543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投資設定</a:t>
            </a:r>
            <a:endParaRPr lang="en-US" altLang="zh-TW" sz="1067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806538" y="4483014"/>
            <a:ext cx="1508444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扣款帳號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007506140182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扣款日期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dirty="0">
                <a:solidFill>
                  <a:schemeClr val="bg1"/>
                </a:solidFill>
              </a:rPr>
              <a:t>每月</a:t>
            </a:r>
            <a:r>
              <a:rPr lang="en-US" altLang="zh-TW" sz="1067" dirty="0">
                <a:solidFill>
                  <a:schemeClr val="bg1"/>
                </a:solidFill>
              </a:rPr>
              <a:t>20</a:t>
            </a:r>
            <a:r>
              <a:rPr lang="zh-TW" altLang="en-US" sz="1067" dirty="0" smtClean="0">
                <a:solidFill>
                  <a:schemeClr val="bg1"/>
                </a:solidFill>
              </a:rPr>
              <a:t>號</a:t>
            </a:r>
            <a:endParaRPr lang="en-US" altLang="zh-TW" sz="1067" dirty="0" smtClean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823751" y="3534303"/>
            <a:ext cx="1508444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目標金額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>
                <a:solidFill>
                  <a:schemeClr val="bg1"/>
                </a:solidFill>
              </a:rPr>
              <a:t>TWD 1,200,000</a:t>
            </a:r>
          </a:p>
          <a:p>
            <a:pPr fontAlgn="ctr"/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r>
              <a:rPr lang="zh-TW" altLang="en-US" sz="1067" b="1" dirty="0">
                <a:solidFill>
                  <a:schemeClr val="bg1"/>
                </a:solidFill>
              </a:rPr>
              <a:t>目標時程</a:t>
            </a:r>
            <a:endParaRPr lang="en-US" altLang="zh-TW" sz="1067" b="1" dirty="0">
              <a:solidFill>
                <a:schemeClr val="bg1"/>
              </a:solidFill>
            </a:endParaRPr>
          </a:p>
          <a:p>
            <a:pPr fontAlgn="ctr"/>
            <a:r>
              <a:rPr lang="en-US" altLang="zh-TW" sz="1067" dirty="0" smtClean="0">
                <a:solidFill>
                  <a:schemeClr val="bg1"/>
                </a:solidFill>
              </a:rPr>
              <a:t>2029/12/31</a:t>
            </a:r>
            <a:endParaRPr lang="en-US" altLang="zh-TW" sz="1067" dirty="0">
              <a:solidFill>
                <a:schemeClr val="bg1"/>
              </a:solidFill>
            </a:endParaRPr>
          </a:p>
          <a:p>
            <a:pPr fontAlgn="ctr"/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11930" y="3633775"/>
            <a:ext cx="993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1,990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1,240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 dirty="0">
                <a:solidFill>
                  <a:schemeClr val="bg1"/>
                </a:solidFill>
              </a:rPr>
              <a:t>TWD 290</a:t>
            </a:r>
            <a:endParaRPr lang="zh-TW" altLang="en-US" sz="1067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425690" y="3641714"/>
            <a:ext cx="1035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1,990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1,240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</a:p>
          <a:p>
            <a:pPr algn="r" fontAlgn="ctr">
              <a:lnSpc>
                <a:spcPts val="1467"/>
              </a:lnSpc>
            </a:pPr>
            <a:r>
              <a:rPr lang="en-US" altLang="zh-TW" sz="1067">
                <a:solidFill>
                  <a:schemeClr val="bg1"/>
                </a:solidFill>
              </a:rPr>
              <a:t>TWD 290</a:t>
            </a:r>
            <a:endParaRPr lang="zh-TW" altLang="en-US" sz="1067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1509773" y="6248303"/>
            <a:ext cx="648000" cy="379200"/>
          </a:xfrm>
        </p:spPr>
        <p:txBody>
          <a:bodyPr/>
          <a:lstStyle/>
          <a:p>
            <a:pPr defTabSz="1219170"/>
            <a:fld id="{ADAF07C5-463E-4746-8662-F9EAE6427DB3}" type="slidenum">
              <a:rPr lang="zh-TW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219170"/>
              <a:t>9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16929" y="1529264"/>
            <a:ext cx="347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*</a:t>
            </a:r>
            <a:r>
              <a:rPr lang="zh-TW" altLang="en-US" sz="1200" dirty="0" smtClean="0">
                <a:solidFill>
                  <a:schemeClr val="bg1"/>
                </a:solidFill>
              </a:rPr>
              <a:t>尚未有「管理費」、「個人資料」，選單先隱藏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ROBO">
      <a:dk1>
        <a:sysClr val="windowText" lastClr="000000"/>
      </a:dk1>
      <a:lt1>
        <a:sysClr val="window" lastClr="FFFFFF"/>
      </a:lt1>
      <a:dk2>
        <a:srgbClr val="00B0F0"/>
      </a:dk2>
      <a:lt2>
        <a:srgbClr val="0070C0"/>
      </a:lt2>
      <a:accent1>
        <a:srgbClr val="1F497D"/>
      </a:accent1>
      <a:accent2>
        <a:srgbClr val="25668C"/>
      </a:accent2>
      <a:accent3>
        <a:srgbClr val="378190"/>
      </a:accent3>
      <a:accent4>
        <a:srgbClr val="50A896"/>
      </a:accent4>
      <a:accent5>
        <a:srgbClr val="4BACC6"/>
      </a:accent5>
      <a:accent6>
        <a:srgbClr val="29A4B1"/>
      </a:accent6>
      <a:hlink>
        <a:srgbClr val="0000FF"/>
      </a:hlink>
      <a:folHlink>
        <a:srgbClr val="EEEFD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7537</Words>
  <Application>Microsoft Office PowerPoint</Application>
  <PresentationFormat>寬螢幕</PresentationFormat>
  <Paragraphs>2348</Paragraphs>
  <Slides>42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微軟正黑體</vt:lpstr>
      <vt:lpstr>微軟正黑體</vt:lpstr>
      <vt:lpstr>新細明體</vt:lpstr>
      <vt:lpstr>Arial</vt:lpstr>
      <vt:lpstr>Calibri</vt:lpstr>
      <vt:lpstr>Wingdings</vt:lpstr>
      <vt:lpstr>1_Office 佈景主題</vt:lpstr>
      <vt:lpstr>ROBO查詢介面－WMS需求</vt:lpstr>
      <vt:lpstr>前線訪談認為最重要、急迫的ROBO後台功能</vt:lpstr>
      <vt:lpstr>期望開發時程</vt:lpstr>
      <vt:lpstr>WMS需求彙整 (投組最新狀態優化)</vt:lpstr>
      <vt:lpstr>WMS需求彙整 (再平衡、申購、贖回交易歷程)</vt:lpstr>
      <vt:lpstr>WMS需求彙整 (ILP投組最新狀態優化)</vt:lpstr>
      <vt:lpstr>WMS需求彙整 (通知紀錄、管理費、客戶管理紀錄)</vt:lpstr>
      <vt:lpstr>CRM入口</vt:lpstr>
      <vt:lpstr>投組最新狀態優化phase 1 (需求已完成，待上線)</vt:lpstr>
      <vt:lpstr>【Q2需求】投組最新狀態優化phase2</vt:lpstr>
      <vt:lpstr>投組最新狀態優化phase2：新增投資總現值、總本金</vt:lpstr>
      <vt:lpstr>投組最新狀態優化phase2：歷史現值圖、調整基本資料內容</vt:lpstr>
      <vt:lpstr>【Q2需求】再平衡、申購、贖回交易歷程</vt:lpstr>
      <vt:lpstr>資產配置 (智能投資&gt;&gt;詳細&gt;&gt;資產配置)</vt:lpstr>
      <vt:lpstr>再平衡歷程 (智能投資&gt;&gt;詳細&gt;&gt;投資歷程)</vt:lpstr>
      <vt:lpstr>再平衡歷程 (智能投資&gt;&gt;詳細&gt;&gt;投資歷程&gt;&gt;查詢紀錄-【再平衡】)</vt:lpstr>
      <vt:lpstr>申購歷程 (智能投資&gt;&gt;詳細&gt;&gt;投資歷程)</vt:lpstr>
      <vt:lpstr>申購歷程 (智能投資&gt;&gt;詳細&gt;&gt;投資歷程&gt;&gt;查詢紀錄-【申購】)</vt:lpstr>
      <vt:lpstr>贖回歷程 (智能投資&gt;&gt;詳細&gt;&gt;投資歷程)</vt:lpstr>
      <vt:lpstr>贖回歷程 (智能投資&gt;&gt;詳細&gt;&gt;投資歷程&gt;&gt;查詢紀錄-【贖回】)</vt:lpstr>
      <vt:lpstr>【Q3需求】智能投資保險資訊查詢功能</vt:lpstr>
      <vt:lpstr>CRM入口- 新增智能投資保險資訊於智能投資內(不含淨值)</vt:lpstr>
      <vt:lpstr>智能投資投資型保單投組狀態(投資&gt;&gt;智能投資&gt;&gt;投資型保單) </vt:lpstr>
      <vt:lpstr>智能投資總部位含投資型保單</vt:lpstr>
      <vt:lpstr>CRM入口- 新增智能投資保險資訊於智能投資內(不含淨值)</vt:lpstr>
      <vt:lpstr>投資型保險頁面 (保險&gt;&gt;投資型) </vt:lpstr>
      <vt:lpstr>投資型商品頁面 (保險&gt;&gt;投資型商品&gt;&gt;主約產品名稱&gt;&gt;有ROBO服務商品) </vt:lpstr>
      <vt:lpstr>【Q3需求】通知紀錄</vt:lpstr>
      <vt:lpstr>通知紀錄  (智能投資&gt;&gt;詳細&gt;&gt;通知紀錄)</vt:lpstr>
      <vt:lpstr>【Q4需求】管理費紀錄</vt:lpstr>
      <vt:lpstr>【Q4需求】ILP頁籤資訊優化</vt:lpstr>
      <vt:lpstr>【Q4需求】客戶管理紀錄</vt:lpstr>
      <vt:lpstr>客戶管理紀錄 (智能投資&gt;&gt;詳細&gt;&gt;管理紀錄)</vt:lpstr>
      <vt:lpstr>【Q2-Q3完整需求】再平衡、申購、贖回交易歷程</vt:lpstr>
      <vt:lpstr>資產配置 (智能投資&gt;&gt;詳細&gt;&gt;資產配置)</vt:lpstr>
      <vt:lpstr>再平衡歷程 (智能投資&gt;&gt;詳細&gt;&gt;投資歷程)</vt:lpstr>
      <vt:lpstr>再平衡歷程 (智能投資&gt;&gt;詳細&gt;&gt;投資歷程&gt;&gt;【再平衡】查詢紀錄)</vt:lpstr>
      <vt:lpstr>再平衡歷程 (智能投資&gt;&gt;詳細&gt;&gt;投資歷程&gt;&gt;【再平衡】查詢紀錄&gt;&gt;調整前後配置)</vt:lpstr>
      <vt:lpstr>申購歷程 (智能投資&gt;&gt;詳細&gt;&gt;投資歷程)</vt:lpstr>
      <vt:lpstr>申購歷程 (智能投資&gt;&gt;詳細&gt;&gt;投資歷程&gt;&gt;【申購】查詢紀錄)</vt:lpstr>
      <vt:lpstr>贖回歷程 (智能投資&gt;&gt;詳細&gt;&gt;投資歷程)</vt:lpstr>
      <vt:lpstr>贖回歷程 (智能投資&gt;&gt;詳細&gt;&gt;投資歷程&gt;&gt;【贖回】查詢紀錄)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理專後台 - 再平衡歷程與通知</dc:title>
  <dc:creator>宋學鳳</dc:creator>
  <cp:lastModifiedBy>宋學鳳</cp:lastModifiedBy>
  <cp:revision>155</cp:revision>
  <dcterms:created xsi:type="dcterms:W3CDTF">2020-03-23T08:40:09Z</dcterms:created>
  <dcterms:modified xsi:type="dcterms:W3CDTF">2020-04-06T06:25:31Z</dcterms:modified>
</cp:coreProperties>
</file>