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43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43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65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870" y="182556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870" y="4098240"/>
            <a:ext cx="253935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43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43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43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650" y="409824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43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650" y="1825560"/>
            <a:ext cx="384831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43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13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AEDF1CD-FEDD-45A5-A8AC-653CE4398605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22.08.2024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028860" y="6356520"/>
            <a:ext cx="308583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7860" y="6356520"/>
            <a:ext cx="205713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23F0DA8-9C9B-4FC9-9084-6803C8DAB50A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2160" y="0"/>
            <a:ext cx="9143640" cy="6857640"/>
          </a:xfrm>
          <a:prstGeom prst="rect">
            <a:avLst/>
          </a:prstGeom>
          <a:solidFill>
            <a:srgbClr val="25656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Рисунок 3"/>
          <p:cNvPicPr/>
          <p:nvPr/>
        </p:nvPicPr>
        <p:blipFill>
          <a:blip r:embed="rId2"/>
          <a:stretch/>
        </p:blipFill>
        <p:spPr>
          <a:xfrm>
            <a:off x="1108320" y="376560"/>
            <a:ext cx="3130920" cy="108756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108320" y="2021041"/>
            <a:ext cx="717624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FFFFFF"/>
                </a:solidFill>
                <a:latin typeface="Book Antiqua"/>
              </a:rPr>
              <a:t>Оптимизация систем компьютерного зрения</a:t>
            </a:r>
          </a:p>
        </p:txBody>
      </p:sp>
      <p:pic>
        <p:nvPicPr>
          <p:cNvPr id="126" name="Рисунок 5"/>
          <p:cNvPicPr/>
          <p:nvPr/>
        </p:nvPicPr>
        <p:blipFill>
          <a:blip r:embed="rId3"/>
          <a:stretch/>
        </p:blipFill>
        <p:spPr>
          <a:xfrm>
            <a:off x="3075360" y="493920"/>
            <a:ext cx="6068160" cy="636372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1219200" y="3775320"/>
            <a:ext cx="5513760" cy="453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874144" y="4014840"/>
            <a:ext cx="5788324" cy="1383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FFFFFF"/>
                </a:solidFill>
                <a:latin typeface="Book Antiqua"/>
              </a:rPr>
              <a:t>Лекция </a:t>
            </a:r>
            <a:r>
              <a:rPr lang="ru-RU" sz="2800" spc="-1" dirty="0" smtClean="0">
                <a:solidFill>
                  <a:srgbClr val="FFFFFF"/>
                </a:solidFill>
                <a:latin typeface="Book Antiqua"/>
              </a:rPr>
              <a:t>5.</a:t>
            </a:r>
            <a:r>
              <a:rPr lang="ru-RU" sz="2800" spc="-1" dirty="0">
                <a:solidFill>
                  <a:srgbClr val="FFFFFF"/>
                </a:solidFill>
                <a:latin typeface="Book Antiqua"/>
              </a:rPr>
              <a:t>	Оптимизация </a:t>
            </a:r>
            <a:r>
              <a:rPr lang="ru-RU" sz="2800" spc="-1" dirty="0" smtClean="0">
                <a:solidFill>
                  <a:srgbClr val="FFFFFF"/>
                </a:solidFill>
                <a:latin typeface="Book Antiqua"/>
              </a:rPr>
              <a:t>обучения моделей компьютерного зрения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74020" y="17946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Рисунок 5"/>
          <p:cNvPicPr/>
          <p:nvPr/>
        </p:nvPicPr>
        <p:blipFill>
          <a:blip r:embed="rId2"/>
          <a:stretch/>
        </p:blipFill>
        <p:spPr>
          <a:xfrm>
            <a:off x="7263348" y="12222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542220" y="243180"/>
            <a:ext cx="223648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spc="-1">
                <a:solidFill>
                  <a:srgbClr val="FFFFFF"/>
                </a:solidFill>
                <a:latin typeface="Book Antiqua"/>
              </a:rPr>
              <a:t>Учебные вопросы</a:t>
            </a:r>
            <a:endParaRPr lang="en-US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542220" y="4290781"/>
            <a:ext cx="78562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latin typeface="Book Antiqua"/>
              </a:rPr>
              <a:t>Источники</a:t>
            </a:r>
            <a:r>
              <a:rPr lang="ru-RU" sz="2000" b="1" spc="-1" dirty="0" smtClean="0">
                <a:latin typeface="Book Antiqua"/>
              </a:rPr>
              <a:t>: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spc="-1" dirty="0" smtClean="0">
                <a:latin typeface="Book Antiqua"/>
              </a:rPr>
              <a:t>CS231n </a:t>
            </a:r>
            <a:r>
              <a:rPr lang="ru-RU" sz="2000" b="1" spc="-1" dirty="0" smtClean="0">
                <a:latin typeface="Book Antiqua"/>
              </a:rPr>
              <a:t>2017 </a:t>
            </a:r>
            <a:r>
              <a:rPr lang="en-US" sz="2000" b="1" spc="-1" dirty="0" smtClean="0">
                <a:latin typeface="Book Antiqua"/>
              </a:rPr>
              <a:t>Lecture 15. </a:t>
            </a:r>
            <a:r>
              <a:rPr lang="en-US" sz="2000" b="1" spc="-1" dirty="0">
                <a:latin typeface="Book Antiqua"/>
              </a:rPr>
              <a:t>Efficient Methods and Hardware for Deep Learning</a:t>
            </a:r>
            <a:endParaRPr lang="ru-RU" sz="2000" b="1" spc="-1" dirty="0" smtClean="0">
              <a:latin typeface="Book Antiqua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542220" y="1284120"/>
            <a:ext cx="802381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buClr>
                <a:srgbClr val="595959"/>
              </a:buClr>
              <a:buFont typeface="StarSymbol"/>
              <a:buAutoNum type="arabicParenR"/>
            </a:pPr>
            <a:r>
              <a:rPr lang="ru-RU" sz="2400" b="1" spc="-1" dirty="0">
                <a:latin typeface="Book Antiqua"/>
              </a:rPr>
              <a:t>Оптимизация программного </a:t>
            </a:r>
            <a:r>
              <a:rPr lang="ru-RU" sz="2400" b="1" spc="-1" dirty="0" smtClean="0">
                <a:latin typeface="Book Antiqua"/>
              </a:rPr>
              <a:t>обеспечения</a:t>
            </a:r>
          </a:p>
          <a:p>
            <a:pPr marL="457200" indent="-456840">
              <a:buClr>
                <a:srgbClr val="595959"/>
              </a:buClr>
              <a:buFont typeface="StarSymbol"/>
              <a:buAutoNum type="arabicParenR"/>
            </a:pPr>
            <a:r>
              <a:rPr lang="ru-RU" sz="2400" b="1" spc="-1" dirty="0">
                <a:latin typeface="Book Antiqua"/>
              </a:rPr>
              <a:t>Оптимизация </a:t>
            </a:r>
            <a:r>
              <a:rPr lang="ru-RU" sz="2400" b="1" spc="-1" dirty="0" smtClean="0">
                <a:latin typeface="Book Antiqua"/>
              </a:rPr>
              <a:t>аппаратного обеспечения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74056" y="150840"/>
            <a:ext cx="6040479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Рисунок 5"/>
          <p:cNvPicPr/>
          <p:nvPr/>
        </p:nvPicPr>
        <p:blipFill>
          <a:blip r:embed="rId2"/>
          <a:stretch/>
        </p:blipFill>
        <p:spPr>
          <a:xfrm>
            <a:off x="7220216" y="9360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471697" y="214560"/>
            <a:ext cx="125474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spc="-1" dirty="0" smtClean="0">
                <a:solidFill>
                  <a:srgbClr val="FFFFFF"/>
                </a:solidFill>
                <a:latin typeface="Book Antiqua"/>
              </a:rPr>
              <a:t>Системы</a:t>
            </a:r>
            <a:r>
              <a:rPr lang="en-US" b="1" spc="-1" dirty="0" smtClean="0">
                <a:solidFill>
                  <a:srgbClr val="FFFFFF"/>
                </a:solidFill>
                <a:latin typeface="Book Antiqua"/>
              </a:rPr>
              <a:t> </a:t>
            </a:r>
            <a:endParaRPr lang="ru-RU" b="1" spc="-1" dirty="0">
              <a:solidFill>
                <a:srgbClr val="FFFFFF"/>
              </a:solidFill>
              <a:latin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74057" y="150840"/>
            <a:ext cx="5936962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Рисунок 5"/>
          <p:cNvPicPr/>
          <p:nvPr/>
        </p:nvPicPr>
        <p:blipFill>
          <a:blip r:embed="rId2"/>
          <a:stretch/>
        </p:blipFill>
        <p:spPr>
          <a:xfrm>
            <a:off x="7220216" y="9360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471697" y="214560"/>
            <a:ext cx="1025771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spc="-1" dirty="0" smtClean="0">
                <a:solidFill>
                  <a:srgbClr val="FFFFFF"/>
                </a:solidFill>
                <a:latin typeface="Book Antiqua"/>
              </a:rPr>
              <a:t>Резюме</a:t>
            </a:r>
            <a:endParaRPr lang="ru-RU" b="1" spc="-1" dirty="0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542220" y="1284120"/>
            <a:ext cx="802381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buClr>
                <a:srgbClr val="595959"/>
              </a:buClr>
              <a:buFont typeface="StarSymbol"/>
              <a:buAutoNum type="arabicParenR"/>
            </a:pPr>
            <a:r>
              <a:rPr lang="ru-RU" sz="2400" b="1" spc="-1" dirty="0" smtClean="0">
                <a:latin typeface="Book Antiqua"/>
              </a:rPr>
              <a:t>. </a:t>
            </a:r>
            <a:endParaRPr lang="ru-RU" sz="2400" b="1" spc="-1" dirty="0" smtClean="0">
              <a:latin typeface="Book Antiqua"/>
            </a:endParaRPr>
          </a:p>
          <a:p>
            <a:pPr marL="457200" indent="-456840">
              <a:buClr>
                <a:srgbClr val="595959"/>
              </a:buClr>
              <a:buFont typeface="StarSymbol"/>
              <a:buAutoNum type="arabicParenR"/>
            </a:pPr>
            <a:endParaRPr lang="ru-RU" sz="2400" b="1" spc="-1" dirty="0" smtClean="0">
              <a:latin typeface="Book Antiqua"/>
            </a:endParaRPr>
          </a:p>
          <a:p>
            <a:pPr marL="457200" indent="-456840">
              <a:buClr>
                <a:srgbClr val="595959"/>
              </a:buClr>
              <a:buFont typeface="StarSymbol"/>
              <a:buAutoNum type="arabicParenR"/>
            </a:pPr>
            <a:r>
              <a:rPr lang="ru-RU" sz="2400" b="1" spc="-1" dirty="0" smtClean="0">
                <a:latin typeface="Book Antiqua"/>
              </a:rPr>
              <a:t>.</a:t>
            </a:r>
            <a:endParaRPr lang="ru-RU" sz="2400" b="1" spc="-1" dirty="0" smtClean="0">
              <a:latin typeface="Book Antiqua"/>
            </a:endParaRPr>
          </a:p>
          <a:p>
            <a:pPr marL="457200" indent="-456840">
              <a:buClr>
                <a:srgbClr val="595959"/>
              </a:buClr>
              <a:buFont typeface="StarSymbol"/>
              <a:buAutoNum type="arabicParenR"/>
            </a:pPr>
            <a:endParaRPr lang="ru-RU" sz="2400" b="1" spc="-1" dirty="0">
              <a:latin typeface="Book Antiqua"/>
            </a:endParaRPr>
          </a:p>
          <a:p>
            <a:pPr marL="457200" indent="-456840">
              <a:buClr>
                <a:srgbClr val="595959"/>
              </a:buClr>
              <a:buFont typeface="StarSymbol"/>
              <a:buAutoNum type="arabicParenR"/>
            </a:pPr>
            <a:r>
              <a:rPr lang="ru-RU" sz="2400" b="1" spc="-1" dirty="0" smtClean="0">
                <a:latin typeface="Book Antiqua"/>
              </a:rPr>
              <a:t>.</a:t>
            </a: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5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34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3" baseType="lpstr">
      <vt:lpstr>Arial</vt:lpstr>
      <vt:lpstr>Book Antiqua</vt:lpstr>
      <vt:lpstr>Calibri</vt:lpstr>
      <vt:lpstr>DejaVu Sans</vt:lpstr>
      <vt:lpstr>StarSymbol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Андрей</dc:creator>
  <dc:description/>
  <cp:lastModifiedBy>Andrej</cp:lastModifiedBy>
  <cp:revision>58</cp:revision>
  <dcterms:created xsi:type="dcterms:W3CDTF">2021-08-31T15:01:20Z</dcterms:created>
  <dcterms:modified xsi:type="dcterms:W3CDTF">2024-08-22T10:00:07Z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