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772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6783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4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DDB176-616B-443F-8A75-A4936E58F69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B287DED-8DFF-4B49-9F8B-577CF4CCB6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7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4488" y="442913"/>
            <a:ext cx="8915399" cy="383440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4000" dirty="0" smtClean="0"/>
              <a:t>Презентация по теме: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3600" dirty="0" smtClean="0"/>
              <a:t>«Сравнительный анализ методов квадратичного программирования при использовании </a:t>
            </a:r>
            <a:r>
              <a:rPr lang="en-US" sz="3600" dirty="0" smtClean="0"/>
              <a:t>SVM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в задачах распознавания»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5963" y="4643436"/>
            <a:ext cx="4860925" cy="1685925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latin typeface="+mj-lt"/>
              </a:rPr>
              <a:t>Выполнили студенты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+mj-lt"/>
              </a:rPr>
              <a:t>группы 3630102/80201: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latin typeface="+mj-lt"/>
              </a:rPr>
              <a:t>Деркаченко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 Анна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latin typeface="+mj-lt"/>
              </a:rPr>
              <a:t>Хрипунков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 Дмитрий</a:t>
            </a: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latin typeface="+mj-lt"/>
              </a:rPr>
              <a:t>Войнова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 Алена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0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28725" y="2900361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79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850" y="557212"/>
            <a:ext cx="9601200" cy="14859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Постановка задачи квадратичного программирования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85850" y="2043112"/>
                <a:ext cx="9601200" cy="4343400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Задача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минимизации квадратичной функции</a:t>
                </a:r>
                <a:r>
                  <a:rPr lang="ru-RU" dirty="0">
                    <a:solidFill>
                      <a:schemeClr val="tx1"/>
                    </a:solidFill>
                  </a:rPr>
                  <a:t> на выпуклом многогранном множестве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:</a:t>
                </a:r>
                <a:br>
                  <a:rPr lang="ru-RU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&gt;+&lt;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ru-R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симметрична </a:t>
                </a:r>
                <a:r>
                  <a:rPr lang="ru-RU" dirty="0">
                    <a:solidFill>
                      <a:schemeClr val="tx1"/>
                    </a:solidFill>
                  </a:rPr>
                  <a:t>и положительно определена,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ru-RU" b="1" i="1" dirty="0" smtClean="0">
                    <a:solidFill>
                      <a:schemeClr val="tx1"/>
                    </a:solidFill>
                  </a:rPr>
                  <a:t>Оптимальный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план </a:t>
                </a:r>
                <a:r>
                  <a:rPr lang="ru-RU" b="1" i="1" dirty="0" smtClean="0">
                    <a:solidFill>
                      <a:schemeClr val="tx1"/>
                    </a:solidFill>
                  </a:rPr>
                  <a:t>задачи </a:t>
                </a:r>
                <a:r>
                  <a:rPr lang="ru-RU" dirty="0">
                    <a:solidFill>
                      <a:schemeClr val="tx1"/>
                    </a:solidFill>
                  </a:rPr>
                  <a:t>- вектор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ru-RU" b="1" i="1" dirty="0" smtClean="0">
                    <a:solidFill>
                      <a:schemeClr val="tx1"/>
                    </a:solidFill>
                  </a:rPr>
                  <a:t>Двойственная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задача квадратичного программирования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&gt;+&lt;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Решение задачи </a:t>
                </a:r>
                <a:r>
                  <a:rPr lang="ru-RU" dirty="0">
                    <a:solidFill>
                      <a:schemeClr val="tx1"/>
                    </a:solidFill>
                  </a:rPr>
                  <a:t>равносильно разрешению системы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теоремы Куна-</a:t>
                </a:r>
                <a:r>
                  <a:rPr lang="ru-RU" b="1" i="1" dirty="0" err="1">
                    <a:solidFill>
                      <a:schemeClr val="tx1"/>
                    </a:solidFill>
                  </a:rPr>
                  <a:t>Такера</a:t>
                </a:r>
                <a:endParaRPr lang="ru-RU" b="1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850" y="2043112"/>
                <a:ext cx="9601200" cy="4343400"/>
              </a:xfrm>
              <a:blipFill rotWithShape="0">
                <a:blip r:embed="rId2"/>
                <a:stretch>
                  <a:fillRect l="-571" t="-1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Постановка задачи распознавания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52006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700" b="1" i="1" dirty="0" smtClean="0"/>
                  <a:t>Атрибуты личности:</a:t>
                </a:r>
              </a:p>
              <a:p>
                <a:r>
                  <a:rPr lang="ru-RU" sz="1700" dirty="0" smtClean="0"/>
                  <a:t>«пол» – бинарная классификация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ru-RU" sz="1700" b="0" dirty="0" smtClean="0"/>
              </a:p>
              <a:p>
                <a:r>
                  <a:rPr lang="ru-RU" sz="1700" dirty="0" smtClean="0"/>
                  <a:t>«раса» – множественная классификация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17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ru-RU" sz="1700" dirty="0" smtClean="0"/>
              </a:p>
              <a:p>
                <a:r>
                  <a:rPr lang="ru-RU" sz="1700" dirty="0" smtClean="0"/>
                  <a:t>«возраст» - восстановление регресси</a:t>
                </a:r>
                <a:r>
                  <a:rPr lang="ru-RU" sz="1700" dirty="0"/>
                  <a:t>и</a:t>
                </a:r>
                <a:r>
                  <a:rPr lang="ru-RU" sz="1700" dirty="0" smtClean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[5,100]</m:t>
                    </m:r>
                  </m:oMath>
                </a14:m>
                <a:endParaRPr lang="ru-RU" sz="1700" dirty="0" smtClean="0"/>
              </a:p>
              <a:p>
                <a:pPr marL="0" indent="0">
                  <a:buNone/>
                </a:pPr>
                <a:r>
                  <a:rPr lang="ru-RU" sz="1700" b="1" i="1" dirty="0" smtClean="0"/>
                  <a:t>Процесс определения атрибутов личности:</a:t>
                </a:r>
              </a:p>
              <a:p>
                <a:r>
                  <a:rPr lang="ru-RU" sz="1700" dirty="0" smtClean="0"/>
                  <a:t>Сформировать вектор признаков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700" dirty="0" smtClean="0"/>
                  <a:t/>
                </a:r>
                <a:br>
                  <a:rPr lang="ru-RU" sz="1700" dirty="0" smtClean="0"/>
                </a:br>
                <a:r>
                  <a:rPr lang="ru-RU" sz="1700" dirty="0" smtClean="0"/>
                  <a:t>нормализованного изображения</a:t>
                </a:r>
              </a:p>
              <a:p>
                <a:r>
                  <a:rPr lang="ru-RU" sz="1700" dirty="0" smtClean="0"/>
                  <a:t>На этапе обучения сформировать обучающую выборку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dirty="0" smtClean="0"/>
                  <a:t> </a:t>
                </a:r>
                <a:r>
                  <a:rPr lang="ru-RU" sz="1700" dirty="0" smtClean="0"/>
                  <a:t>из известных пар </a:t>
                </a:r>
                <a:r>
                  <a:rPr lang="en-US" sz="17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i="1" dirty="0" smtClean="0"/>
                  <a:t>)</a:t>
                </a:r>
                <a:endParaRPr lang="ru-RU" sz="1700" i="1" dirty="0" smtClean="0"/>
              </a:p>
              <a:p>
                <a:r>
                  <a:rPr lang="ru-RU" sz="1700" dirty="0" smtClean="0"/>
                  <a:t>Построить решающую функцию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ru-RU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700" dirty="0" smtClean="0"/>
                  <a:t>, </a:t>
                </a:r>
                <a:r>
                  <a:rPr lang="ru-RU" sz="1700" dirty="0" err="1" smtClean="0"/>
                  <a:t>максимизирующую</a:t>
                </a:r>
                <a:r>
                  <a:rPr lang="ru-RU" sz="1700" dirty="0" smtClean="0"/>
                  <a:t> оценку достоверности</a:t>
                </a:r>
                <a:endParaRPr lang="ru-RU" sz="1700" dirty="0"/>
              </a:p>
              <a:p>
                <a:pPr marL="0" indent="0">
                  <a:buNone/>
                </a:pPr>
                <a:r>
                  <a:rPr lang="ru-RU" sz="1700" b="1" i="1" dirty="0" smtClean="0"/>
                  <a:t>Методы формирования вектора признаков изображения:</a:t>
                </a:r>
              </a:p>
              <a:p>
                <a:r>
                  <a:rPr lang="ru-RU" sz="1700" dirty="0"/>
                  <a:t>Г</a:t>
                </a:r>
                <a:r>
                  <a:rPr lang="ru-RU" sz="1700" dirty="0" smtClean="0"/>
                  <a:t>руппа методов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7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700" dirty="0" smtClean="0"/>
                  <a:t>, </a:t>
                </a:r>
                <a:r>
                  <a:rPr lang="ru-RU" sz="1700" dirty="0"/>
                  <a:t>основанная на </a:t>
                </a:r>
                <a:r>
                  <a:rPr lang="ru-RU" sz="1700" dirty="0" smtClean="0"/>
                  <a:t>использовании значений интенсивности пикселей</a:t>
                </a:r>
              </a:p>
              <a:p>
                <a:r>
                  <a:rPr lang="ru-RU" sz="1700" dirty="0" smtClean="0"/>
                  <a:t>группа методов</a:t>
                </a:r>
                <a:r>
                  <a:rPr lang="en-US" sz="17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700" dirty="0" smtClean="0"/>
                  <a:t>, </a:t>
                </a:r>
                <a:r>
                  <a:rPr lang="ru-RU" sz="1700" dirty="0"/>
                  <a:t>основанная на выделении антропометрических точек </a:t>
                </a:r>
                <a:r>
                  <a:rPr lang="ru-RU" sz="1700" dirty="0" smtClean="0"/>
                  <a:t>на изображении </a:t>
                </a:r>
                <a:r>
                  <a:rPr lang="ru-RU" sz="1700" dirty="0"/>
                  <a:t>лица человека с последующим выделением информации о </a:t>
                </a:r>
                <a:r>
                  <a:rPr lang="ru-RU" sz="1700" dirty="0" smtClean="0"/>
                  <a:t>расстоянии </a:t>
                </a:r>
                <a:r>
                  <a:rPr lang="ru-RU" sz="1700" dirty="0"/>
                  <a:t>между этими точками и их взаимном расположении</a:t>
                </a:r>
                <a:endParaRPr lang="en-US" sz="17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5200650"/>
              </a:xfrm>
              <a:blipFill rotWithShape="0">
                <a:blip r:embed="rId2"/>
                <a:stretch>
                  <a:fillRect l="-381" t="-5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Пример готовой системы распознавания лиц с открытым кодом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4" y="1428750"/>
            <a:ext cx="4200525" cy="23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опорных векторов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3025"/>
                <a:ext cx="6429375" cy="50863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Пусть имеется обучающая выборка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из </a:t>
                </a:r>
                <a:r>
                  <a:rPr lang="ru-RU" dirty="0"/>
                  <a:t>пар прецедентов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ортонормированный </a:t>
                </a:r>
                <a:r>
                  <a:rPr lang="ru-RU" dirty="0"/>
                  <a:t>вектор к разделяющей классы гиперплоскости,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сдвиг гиперплоскости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ru-RU" b="1" i="1" dirty="0" smtClean="0"/>
                  <a:t>Прямая задача</a:t>
                </a:r>
                <a:r>
                  <a:rPr lang="ru-RU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&gt;≥1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ru-RU" b="1" i="1" dirty="0" smtClean="0"/>
                  <a:t>Двойственная задача: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ru-RU" b="1" i="1" dirty="0" smtClean="0"/>
                  <a:t>Решающая функция: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/>
                  <a:t>где </a:t>
                </a:r>
                <a:r>
                  <a:rPr lang="ru-RU" dirty="0" smtClean="0"/>
                  <a:t>параметр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Возможны случаи линейно разделимой и неразделимой выборки, подбора ядер и множественной классификации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3025"/>
                <a:ext cx="6429375" cy="5086350"/>
              </a:xfrm>
              <a:blipFill rotWithShape="0"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VM. Объяснение с нуля и реализация на python. Подробный разбор метода  опорных векторов / Блог компании Open Data Science / Хаб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814513"/>
            <a:ext cx="4043362" cy="348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внутренней </a:t>
            </a:r>
            <a:r>
              <a:rPr lang="ru-RU" sz="3600" dirty="0" smtClean="0"/>
              <a:t>точки (</a:t>
            </a:r>
            <a:r>
              <a:rPr lang="en-US" sz="3600" dirty="0" smtClean="0"/>
              <a:t>IP</a:t>
            </a:r>
            <a:r>
              <a:rPr lang="ru-RU" sz="3600" dirty="0" smtClean="0"/>
              <a:t>)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1718" y="1428749"/>
                <a:ext cx="6999090" cy="5286376"/>
              </a:xfrm>
            </p:spPr>
            <p:txBody>
              <a:bodyPr>
                <a:noAutofit/>
              </a:bodyPr>
              <a:lstStyle/>
              <a:p>
                <a:r>
                  <a:rPr lang="ru-RU" sz="1700" dirty="0" smtClean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Позволяет </a:t>
                </a:r>
                <a:r>
                  <a:rPr lang="ru-RU" sz="1700" b="0" i="0" dirty="0" smtClean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решать </a:t>
                </a:r>
                <a:r>
                  <a:rPr lang="ru-RU" sz="17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задачи выпуклой оптимизации с условиями, заданными в виде неравенств, сводя исходную задачу к задаче выпуклой </a:t>
                </a:r>
                <a:r>
                  <a:rPr lang="ru-RU" sz="1700" b="0" i="0" dirty="0" smtClean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оптимизации</a:t>
                </a:r>
                <a:endParaRPr lang="ru-RU" sz="17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ru-RU" sz="1700" b="1" i="1" dirty="0"/>
                  <a:t>Прямо-двойственный метод внутренней точки</a:t>
                </a:r>
                <a:r>
                  <a:rPr lang="ru-RU" sz="1700" i="1" dirty="0"/>
                  <a:t> </a:t>
                </a:r>
                <a:r>
                  <a:rPr lang="ru-RU" sz="1700" dirty="0"/>
                  <a:t>оптимизирует прямые и двойственные переменные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</m:d>
                  </m:oMath>
                </a14:m>
                <a:r>
                  <a:rPr lang="en-US" sz="17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700" dirty="0"/>
                  <a:t>путем решения линеаризованной возмущенной системы </a:t>
                </a:r>
                <a:r>
                  <a:rPr lang="ru-RU" sz="1700" dirty="0" smtClean="0"/>
                  <a:t>Куна-</a:t>
                </a:r>
                <a:r>
                  <a:rPr lang="ru-RU" sz="1700" dirty="0" err="1" smtClean="0"/>
                  <a:t>Таккера</a:t>
                </a:r>
                <a:endParaRPr lang="en-US" sz="17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700" b="1" i="1" dirty="0"/>
                  <a:t>Алгоритм</a:t>
                </a:r>
                <a:r>
                  <a:rPr lang="en-US" sz="1700" b="1" i="1" dirty="0"/>
                  <a:t>: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:r>
                  <a:rPr lang="ru-RU" sz="1700" dirty="0">
                    <a:cs typeface="Times New Roman" panose="02020603050405020304" pitchFamily="18" charset="0"/>
                  </a:rPr>
                  <a:t>Выбираются начальные значения</a:t>
                </a: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1.</a:t>
                </a:r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Находится решение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7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7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СЛАУ для текущего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7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Решается задача одномерной </a:t>
                </a:r>
                <a14:m>
                  <m:oMath xmlns:m="http://schemas.openxmlformats.org/officeDocument/2006/math"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минимизац</m:t>
                    </m:r>
                    <m:r>
                      <a:rPr lang="ru-RU" sz="17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</m:t>
                    </m:r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</m:t>
                    </m:r>
                  </m:oMath>
                </a14:m>
                <a:r>
                  <a:rPr lang="ru-RU" sz="17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ru-RU" sz="17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7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7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ru-RU" sz="17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ru-RU" sz="17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ru-RU" sz="17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для нового набора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</m:d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выполнено условие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𝑑𝑢𝑎𝑙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𝑓𝑒𝑎𝑠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𝑝𝑟𝑖𝑚𝑎𝑙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7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𝑓𝑒𝑎𝑠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и−</m:t>
                    </m:r>
                    <m:sSup>
                      <m:sSup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то алгоритм заканчивает </a:t>
                </a:r>
                <a:r>
                  <a:rPr lang="ru-RU" sz="17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работу</a:t>
                </a: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4. </a:t>
                </a:r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7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устанавливается как </a:t>
                </a:r>
                <a14:m>
                  <m:oMath xmlns:m="http://schemas.openxmlformats.org/officeDocument/2006/math"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𝑚𝑖𝑛</m:t>
                    </m:r>
                    <m:d>
                      <m:d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ru-RU" sz="17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ϵ</m:t>
                            </m:r>
                          </m:den>
                        </m:f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7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τ</m:t>
                        </m:r>
                        <m:d>
                          <m:dPr>
                            <m:ctrlPr>
                              <a:rPr lang="ru-RU" sz="17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7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sz="17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7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ru-RU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переход в шагу </a:t>
                </a:r>
                <a:r>
                  <a:rPr lang="ru-RU" sz="17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ru-RU" sz="17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7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718" y="1428749"/>
                <a:ext cx="6999090" cy="5286376"/>
              </a:xfrm>
              <a:blipFill rotWithShape="0">
                <a:blip r:embed="rId2"/>
                <a:stretch>
                  <a:fillRect l="-523" t="-576" r="-610" b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073F9F1-3B09-4A38-AEA4-008075C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34" y="1093509"/>
            <a:ext cx="4178328" cy="4167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182C6B-FE83-4020-AF7E-4F7E6EF02506}"/>
              </a:ext>
            </a:extLst>
          </p:cNvPr>
          <p:cNvSpPr txBox="1"/>
          <p:nvPr/>
        </p:nvSpPr>
        <p:spPr>
          <a:xfrm>
            <a:off x="7733120" y="5348025"/>
            <a:ext cx="45485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поиска решения. Фиолетовые линии показывают ограничения, красные точки показывают результат каждой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34239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913" y="319087"/>
            <a:ext cx="10628722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Последовательное квадратичное программирование (</a:t>
            </a:r>
            <a:r>
              <a:rPr lang="en-US" sz="3600" dirty="0"/>
              <a:t>SQP)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04913" y="1519335"/>
                <a:ext cx="10413476" cy="5038628"/>
              </a:xfrm>
            </p:spPr>
            <p:txBody>
              <a:bodyPr>
                <a:normAutofit/>
              </a:bodyPr>
              <a:lstStyle/>
              <a:p>
                <a:r>
                  <a:rPr lang="ru-RU" b="1" i="1" dirty="0" smtClean="0"/>
                  <a:t>Идея</a:t>
                </a:r>
                <a:r>
                  <a:rPr lang="en-US" b="1" i="1" dirty="0"/>
                  <a:t>:</a:t>
                </a:r>
                <a:r>
                  <a:rPr lang="ru-RU" i="1" dirty="0"/>
                  <a:t> </a:t>
                </a:r>
                <a:r>
                  <a:rPr lang="ru-RU" dirty="0"/>
                  <a:t>последовательное решение задач квадратичного программирования, аппроксимирующих данную задачу оптимизации. </a:t>
                </a:r>
              </a:p>
              <a:p>
                <a:r>
                  <a:rPr lang="ru-RU" b="1" i="1" dirty="0"/>
                  <a:t>Последовательное линейно-квадратичное программирование </a:t>
                </a:r>
                <a:r>
                  <a:rPr lang="ru-RU" b="1" i="1" dirty="0" smtClean="0"/>
                  <a:t>(SLQP) </a:t>
                </a:r>
                <a:r>
                  <a:rPr lang="ru-RU" dirty="0"/>
                  <a:t>- это итерационный метод для задач нелинейной оптимизации, в котором целевая функция и ограничения дважды непрерывно дифференцируемы</a:t>
                </a:r>
                <a:endParaRPr lang="en-US" dirty="0"/>
              </a:p>
              <a:p>
                <a:r>
                  <a:rPr lang="ru-RU" b="1" i="1" dirty="0"/>
                  <a:t>Двухфазовый алгоритм</a:t>
                </a:r>
                <a:r>
                  <a:rPr lang="en-US" b="1" i="1" dirty="0" smtClean="0"/>
                  <a:t>:</a:t>
                </a:r>
                <a:r>
                  <a:rPr lang="en-US" b="1" i="1" dirty="0"/>
                  <a:t/>
                </a:r>
                <a:br>
                  <a:rPr lang="en-US" b="1" i="1" dirty="0"/>
                </a:br>
                <a:r>
                  <a:rPr lang="en-US" i="1" dirty="0"/>
                  <a:t>LP (</a:t>
                </a:r>
                <a:r>
                  <a:rPr lang="ru-RU" i="1" dirty="0"/>
                  <a:t>линейная программа</a:t>
                </a:r>
                <a:r>
                  <a:rPr lang="en-US" i="1" dirty="0"/>
                  <a:t>):</a:t>
                </a:r>
                <a:r>
                  <a:rPr lang="ru-RU" b="1" dirty="0"/>
                  <a:t/>
                </a:r>
                <a:br>
                  <a:rPr lang="ru-RU" b="1" dirty="0"/>
                </a:b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𝑚𝑖𝑛𝑓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ru-RU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ru-RU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ru-RU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i="1" dirty="0"/>
                  <a:t>EQP (</a:t>
                </a:r>
                <a:r>
                  <a:rPr lang="ru-RU" i="1" dirty="0"/>
                  <a:t>квадратичная программа</a:t>
                </a:r>
                <a:r>
                  <a:rPr lang="en-US" i="1" dirty="0" smtClean="0"/>
                  <a:t>):</a:t>
                </a: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𝑚𝑖𝑛𝑓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𝓀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𝓀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4913" y="1519335"/>
                <a:ext cx="10413476" cy="5038628"/>
              </a:xfrm>
              <a:blipFill rotWithShape="0">
                <a:blip r:embed="rId2"/>
                <a:stretch>
                  <a:fillRect l="-527" t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198" y="688893"/>
            <a:ext cx="10717449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Последовательная минимальная </a:t>
            </a:r>
            <a:r>
              <a:rPr lang="ru-RU" sz="3600" dirty="0" smtClean="0"/>
              <a:t>оптимизация (</a:t>
            </a:r>
            <a:r>
              <a:rPr lang="en-US" sz="3600" dirty="0"/>
              <a:t>SMO</a:t>
            </a:r>
            <a:r>
              <a:rPr lang="ru-RU" sz="36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443039"/>
                <a:ext cx="4924426" cy="54149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SMO разбивает проблему на серию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/>
                  <a:t>минимально возможных подзадач,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/>
                  <a:t>которые затем решаются </a:t>
                </a:r>
                <a:r>
                  <a:rPr lang="ru-RU" dirty="0" smtClean="0"/>
                  <a:t>аналитически</a:t>
                </a:r>
                <a:endParaRPr lang="en-US" dirty="0"/>
              </a:p>
              <a:p>
                <a:r>
                  <a:rPr lang="ru-RU" b="1" i="1" dirty="0"/>
                  <a:t>Итерационный алгоритм</a:t>
                </a:r>
                <a:r>
                  <a:rPr lang="en-US" b="1" i="1" dirty="0"/>
                  <a:t>:</a:t>
                </a:r>
                <a:br>
                  <a:rPr lang="en-US" b="1" i="1" dirty="0"/>
                </a:br>
                <a:r>
                  <a:rPr lang="en-US" dirty="0"/>
                  <a:t>1. </a:t>
                </a:r>
                <a:r>
                  <a:rPr lang="ru-RU" dirty="0"/>
                  <a:t>Найти множитель Лагранжа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:br>
                  <a:rPr lang="en-US" dirty="0"/>
                </a:br>
                <a:r>
                  <a:rPr lang="ru-RU" dirty="0"/>
                  <a:t>который нарушает Условия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err="1"/>
                  <a:t>Каруша</a:t>
                </a:r>
                <a:r>
                  <a:rPr lang="ru-RU" dirty="0"/>
                  <a:t> — Куна — </a:t>
                </a:r>
                <a:r>
                  <a:rPr lang="ru-RU" dirty="0" err="1"/>
                  <a:t>Таккера</a:t>
                </a:r>
                <a:r>
                  <a:rPr lang="ru-RU" dirty="0"/>
                  <a:t> (</a:t>
                </a:r>
                <a:r>
                  <a:rPr lang="en-US" dirty="0"/>
                  <a:t>KKT) </a:t>
                </a:r>
                <a:r>
                  <a:rPr lang="ru-RU" dirty="0"/>
                  <a:t>для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/>
                  <a:t>задачи </a:t>
                </a:r>
                <a:r>
                  <a:rPr lang="ru-RU" dirty="0" smtClean="0"/>
                  <a:t>оптимизации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2. </a:t>
                </a:r>
                <a:r>
                  <a:rPr lang="ru-RU" dirty="0"/>
                  <a:t>Выбрать второй множитель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/>
                  <a:t>и</a:t>
                </a:r>
                <a:br>
                  <a:rPr lang="ru-RU" dirty="0" smtClean="0"/>
                </a:br>
                <a:r>
                  <a:rPr lang="ru-RU" dirty="0" smtClean="0"/>
                  <a:t>оптимизировать </a:t>
                </a:r>
                <a:r>
                  <a:rPr lang="ru-RU" dirty="0"/>
                  <a:t>пару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3. </a:t>
                </a:r>
                <a:r>
                  <a:rPr lang="ru-RU" dirty="0"/>
                  <a:t>Повторить шаги 1 и 2 до </a:t>
                </a:r>
                <a:r>
                  <a:rPr lang="ru-RU" dirty="0" smtClean="0"/>
                  <a:t>сходимости</a:t>
                </a:r>
                <a:endParaRPr lang="en-US" dirty="0"/>
              </a:p>
              <a:p>
                <a:r>
                  <a:rPr lang="ru-RU" dirty="0"/>
                  <a:t>Когда все множители Лагранжа удовлетворяют условиям KKT (в пределах заданного пользователем допуска</a:t>
                </a:r>
                <a:r>
                  <a:rPr lang="ru-RU" dirty="0" smtClean="0"/>
                  <a:t>), </a:t>
                </a:r>
                <a:r>
                  <a:rPr lang="ru-RU" dirty="0"/>
                  <a:t>проблема </a:t>
                </a:r>
                <a:r>
                  <a:rPr lang="ru-RU" dirty="0" smtClean="0"/>
                  <a:t>решена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443039"/>
                <a:ext cx="4924426" cy="5414962"/>
              </a:xfrm>
              <a:blipFill rotWithShape="0">
                <a:blip r:embed="rId2"/>
                <a:stretch>
                  <a:fillRect l="-1114" t="-1014" r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8309870-305B-4E38-B0E3-AB5C1EE6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35" y="2432705"/>
            <a:ext cx="5578002" cy="24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Практическое задание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0340"/>
            <a:ext cx="4140396" cy="4134645"/>
          </a:xfrm>
        </p:spPr>
      </p:pic>
      <p:sp>
        <p:nvSpPr>
          <p:cNvPr id="6" name="TextBox 5"/>
          <p:cNvSpPr txBox="1"/>
          <p:nvPr/>
        </p:nvSpPr>
        <p:spPr>
          <a:xfrm>
            <a:off x="1756351" y="5862161"/>
            <a:ext cx="33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Распознавание при 10 классах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67849" y="5862161"/>
            <a:ext cx="327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Распознавание при 2 классах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470340"/>
            <a:ext cx="5347883" cy="41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Сравнительный анализ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28750"/>
                <a:ext cx="10201275" cy="50863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Метод </a:t>
                </a:r>
                <a:r>
                  <a:rPr lang="ru-RU" b="1" i="1" dirty="0"/>
                  <a:t>внутренней </a:t>
                </a:r>
                <a:r>
                  <a:rPr lang="ru-RU" b="1" i="1" dirty="0" smtClean="0"/>
                  <a:t>точки:</a:t>
                </a:r>
              </a:p>
              <a:p>
                <a:r>
                  <a:rPr lang="ru-RU" dirty="0" smtClean="0"/>
                  <a:t>Теоретическая </a:t>
                </a:r>
                <a:r>
                  <a:rPr lang="ru-RU" dirty="0"/>
                  <a:t>сходимость </a:t>
                </a:r>
                <a:r>
                  <a:rPr lang="ru-RU" dirty="0" smtClean="0"/>
                  <a:t>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итераций, но каждая итерация трудоемкая</a:t>
                </a:r>
              </a:p>
              <a:p>
                <a:r>
                  <a:rPr lang="ru-RU" dirty="0" smtClean="0"/>
                  <a:t>Подходит для данных большого объема, на данных малого объема теряет преимущества</a:t>
                </a:r>
              </a:p>
              <a:p>
                <a:pPr marL="0" indent="0">
                  <a:buNone/>
                </a:pPr>
                <a:r>
                  <a:rPr lang="ru-RU" b="1" i="1" dirty="0" smtClean="0"/>
                  <a:t>Последовательное квадратичное программирование:</a:t>
                </a:r>
              </a:p>
              <a:p>
                <a:r>
                  <a:rPr lang="ru-RU" dirty="0" smtClean="0"/>
                  <a:t>Не </a:t>
                </a:r>
                <a:r>
                  <a:rPr lang="ru-RU" dirty="0"/>
                  <a:t>требует предварительного решения линейной </a:t>
                </a:r>
                <a:r>
                  <a:rPr lang="ru-RU" dirty="0" smtClean="0"/>
                  <a:t>задачи</a:t>
                </a:r>
              </a:p>
              <a:p>
                <a:r>
                  <a:rPr lang="ru-RU" dirty="0" smtClean="0"/>
                  <a:t>Учитывается </a:t>
                </a:r>
                <a:r>
                  <a:rPr lang="ru-RU" dirty="0"/>
                  <a:t>погрешность, </a:t>
                </a:r>
                <a:r>
                  <a:rPr lang="ru-RU" dirty="0" smtClean="0"/>
                  <a:t>возникающая </a:t>
                </a:r>
                <a:r>
                  <a:rPr lang="ru-RU" dirty="0"/>
                  <a:t>на </a:t>
                </a:r>
                <a:r>
                  <a:rPr lang="ru-RU" dirty="0" smtClean="0"/>
                  <a:t>предыдущих итерациях</a:t>
                </a:r>
              </a:p>
              <a:p>
                <a:r>
                  <a:rPr lang="ru-RU" dirty="0" smtClean="0"/>
                  <a:t>Менее затратный по времени</a:t>
                </a:r>
              </a:p>
              <a:p>
                <a:r>
                  <a:rPr lang="ru-RU" dirty="0" smtClean="0"/>
                  <a:t>Промежуточные решения могут не удовлетворять ограничениям</a:t>
                </a:r>
              </a:p>
              <a:p>
                <a:r>
                  <a:rPr lang="ru-RU" dirty="0" smtClean="0"/>
                  <a:t>Дает </a:t>
                </a:r>
                <a:r>
                  <a:rPr lang="ru-RU" dirty="0"/>
                  <a:t>преимущество, </a:t>
                </a:r>
                <a:r>
                  <a:rPr lang="ru-RU" dirty="0" smtClean="0"/>
                  <a:t>если большая часть переменных константны в ходе</a:t>
                </a:r>
              </a:p>
              <a:p>
                <a:pPr marL="0" indent="0">
                  <a:buNone/>
                </a:pPr>
                <a:r>
                  <a:rPr lang="ru-RU" b="1" i="1" dirty="0" smtClean="0"/>
                  <a:t>Последовательная </a:t>
                </a:r>
                <a:r>
                  <a:rPr lang="ru-RU" b="1" i="1" dirty="0"/>
                  <a:t>минимальна </a:t>
                </a:r>
                <a:r>
                  <a:rPr lang="ru-RU" b="1" i="1" dirty="0" smtClean="0"/>
                  <a:t>оптимизация:</a:t>
                </a:r>
              </a:p>
              <a:p>
                <a:r>
                  <a:rPr lang="ru-RU" dirty="0" smtClean="0"/>
                  <a:t>Отсутствует дополнительное хранение матрицы и итерационного порядка подготовки подзадачи</a:t>
                </a:r>
              </a:p>
              <a:p>
                <a:r>
                  <a:rPr lang="ru-RU" dirty="0" smtClean="0"/>
                  <a:t>Высокий уровень точности</a:t>
                </a:r>
              </a:p>
              <a:p>
                <a:r>
                  <a:rPr lang="ru-RU" dirty="0" smtClean="0"/>
                  <a:t>Параметры для ускорения сходимости можно подобрать только эвристически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28750"/>
                <a:ext cx="10201275" cy="5086350"/>
              </a:xfrm>
              <a:blipFill rotWithShape="0">
                <a:blip r:embed="rId2"/>
                <a:stretch>
                  <a:fillRect l="-538" t="-2156" b="-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69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242</TotalTime>
  <Words>184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Times New Roman</vt:lpstr>
      <vt:lpstr>Crop</vt:lpstr>
      <vt:lpstr>Презентация по теме:  «Сравнительный анализ методов квадратичного программирования при использовании SVM в задачах распознавания»</vt:lpstr>
      <vt:lpstr>Постановка задачи квадратичного программирования</vt:lpstr>
      <vt:lpstr>Постановка задачи распознавания</vt:lpstr>
      <vt:lpstr>Метод опорных векторов</vt:lpstr>
      <vt:lpstr>Метод внутренней точки (IP)</vt:lpstr>
      <vt:lpstr>Последовательное квадратичное программирование (SQP)</vt:lpstr>
      <vt:lpstr>Последовательная минимальная оптимизация (SMO)</vt:lpstr>
      <vt:lpstr>Практическое задание</vt:lpstr>
      <vt:lpstr>Сравнительный анализ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теме: «Сравнительный анализ методов квадратичного программирования при использовании SVM в задачах распознавания»</dc:title>
  <dc:creator>User</dc:creator>
  <cp:lastModifiedBy>User</cp:lastModifiedBy>
  <cp:revision>32</cp:revision>
  <dcterms:created xsi:type="dcterms:W3CDTF">2021-05-11T19:00:16Z</dcterms:created>
  <dcterms:modified xsi:type="dcterms:W3CDTF">2021-05-13T00:43:03Z</dcterms:modified>
</cp:coreProperties>
</file>