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2" r:id="rId1"/>
  </p:sldMasterIdLst>
  <p:notesMasterIdLst>
    <p:notesMasterId r:id="rId3"/>
  </p:notesMasterIdLst>
  <p:handoutMasterIdLst>
    <p:handoutMasterId r:id="rId4"/>
  </p:handoutMasterIdLst>
  <p:sldIdLst>
    <p:sldId id="2621" r:id="rId2"/>
  </p:sldIdLst>
  <p:sldSz cx="9144000" cy="5143500" type="screen16x9"/>
  <p:notesSz cx="6858000" cy="9144000"/>
  <p:defaultTextStyle>
    <a:defPPr>
      <a:defRPr lang="en-US"/>
    </a:defPPr>
    <a:lvl1pPr marL="0" algn="l" defTabSz="45631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316" algn="l" defTabSz="45631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2632" algn="l" defTabSz="45631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68949" algn="l" defTabSz="45631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5268" algn="l" defTabSz="45631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1587" algn="l" defTabSz="45631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37900" algn="l" defTabSz="45631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4219" algn="l" defTabSz="45631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0538" algn="l" defTabSz="45631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loop="1"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A37D"/>
    <a:srgbClr val="547358"/>
    <a:srgbClr val="76A230"/>
    <a:srgbClr val="C1FFC9"/>
    <a:srgbClr val="A1D4A7"/>
    <a:srgbClr val="FED96A"/>
    <a:srgbClr val="6C9270"/>
    <a:srgbClr val="587925"/>
    <a:srgbClr val="527C83"/>
    <a:srgbClr val="77A2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80" autoAdjust="0"/>
    <p:restoredTop sz="90735" autoAdjust="0"/>
  </p:normalViewPr>
  <p:slideViewPr>
    <p:cSldViewPr snapToGrid="0" snapToObjects="1">
      <p:cViewPr varScale="1">
        <p:scale>
          <a:sx n="270" d="100"/>
          <a:sy n="270" d="100"/>
        </p:scale>
        <p:origin x="552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E4FE553-1C7E-4E43-ABFA-184BED6F0DF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8E6F0E-305C-FA4C-BC2D-0E231DC3091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7E5C0-ED0D-C348-B44A-63E0CD70D4DD}" type="datetimeFigureOut">
              <a:rPr lang="en-US" smtClean="0"/>
              <a:t>3/12/21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EB70B-6C5D-C544-85BE-55791C825E0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B4C7BB-632B-5245-83BE-3A35459A840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DE5B5C-2D4C-154F-A172-95BEEDF3D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268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31C4D0-80C2-9E48-ACD7-758180780CB5}" type="datetimeFigureOut">
              <a:rPr lang="en-US" smtClean="0"/>
              <a:t>3/12/21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/>
              <a:t>Click to edit Master text styles</a:t>
            </a:r>
          </a:p>
          <a:p>
            <a:pPr lvl="1"/>
            <a:r>
              <a:rPr lang="nl-BE"/>
              <a:t>Second level</a:t>
            </a:r>
          </a:p>
          <a:p>
            <a:pPr lvl="2"/>
            <a:r>
              <a:rPr lang="nl-BE"/>
              <a:t>Third level</a:t>
            </a:r>
          </a:p>
          <a:p>
            <a:pPr lvl="3"/>
            <a:r>
              <a:rPr lang="nl-BE"/>
              <a:t>Fourth level</a:t>
            </a:r>
          </a:p>
          <a:p>
            <a:pPr lvl="4"/>
            <a:r>
              <a:rPr lang="nl-B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71BE8-7FD5-8141-9025-F466D9BDF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95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63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316" algn="l" defTabSz="4563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2632" algn="l" defTabSz="4563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68949" algn="l" defTabSz="4563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5268" algn="l" defTabSz="4563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1587" algn="l" defTabSz="4563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7900" algn="l" defTabSz="4563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4219" algn="l" defTabSz="4563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0538" algn="l" defTabSz="45631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fluencer - With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57068" y="285750"/>
            <a:ext cx="8381735" cy="457200"/>
          </a:xfrm>
          <a:prstGeom prst="rect">
            <a:avLst/>
          </a:prstGeom>
        </p:spPr>
        <p:txBody>
          <a:bodyPr vert="horz" lIns="90972" tIns="45464" rIns="90972" bIns="45464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90557888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8740094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luencer - With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57068" y="285750"/>
            <a:ext cx="8381735" cy="457200"/>
          </a:xfrm>
          <a:prstGeom prst="rect">
            <a:avLst/>
          </a:prstGeom>
        </p:spPr>
        <p:txBody>
          <a:bodyPr vert="horz" lIns="90972" tIns="45464" rIns="90972" bIns="45464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5"/>
          <p:cNvSpPr>
            <a:spLocks noGrp="1"/>
          </p:cNvSpPr>
          <p:nvPr>
            <p:ph type="body" sz="quarter" idx="10"/>
          </p:nvPr>
        </p:nvSpPr>
        <p:spPr>
          <a:xfrm>
            <a:off x="1657181" y="879510"/>
            <a:ext cx="5781390" cy="285750"/>
          </a:xfrm>
          <a:prstGeom prst="rect">
            <a:avLst/>
          </a:prstGeom>
        </p:spPr>
        <p:txBody>
          <a:bodyPr lIns="90972" tIns="45464" rIns="90972" bIns="45464" anchor="ctr"/>
          <a:lstStyle>
            <a:lvl1pPr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9932010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8125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nfluencer - With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57068" y="285750"/>
            <a:ext cx="8381735" cy="457200"/>
          </a:xfrm>
          <a:prstGeom prst="rect">
            <a:avLst/>
          </a:prstGeom>
        </p:spPr>
        <p:txBody>
          <a:bodyPr vert="horz" lIns="90972" tIns="45464" rIns="90972" bIns="45464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6F71D-4C76-854D-8EC1-9CE14478E36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57069" y="1170305"/>
            <a:ext cx="3885748" cy="3273425"/>
          </a:xfrm>
          <a:prstGeom prst="rect">
            <a:avLst/>
          </a:prstGeom>
        </p:spPr>
        <p:txBody>
          <a:bodyPr/>
          <a:lstStyle>
            <a:lvl1pPr marL="342900" indent="-342900" algn="l">
              <a:buFont typeface="Arial" panose="020B0604020202020204" pitchFamily="34" charset="0"/>
              <a:buChar char="•"/>
              <a:defRPr lang="en-US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A684C5-E80A-324C-9120-F470B4DA0C0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853055" y="1170304"/>
            <a:ext cx="3885748" cy="3273425"/>
          </a:xfrm>
          <a:prstGeom prst="rect">
            <a:avLst/>
          </a:prstGeom>
        </p:spPr>
        <p:txBody>
          <a:bodyPr/>
          <a:lstStyle>
            <a:lvl1pPr marL="342900" indent="-342900" algn="l">
              <a:buFont typeface="Arial" panose="020B0604020202020204" pitchFamily="34" charset="0"/>
              <a:buChar char="•"/>
              <a:defRPr lang="en-US" sz="3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0479511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 userDrawn="1">
            <p:ph type="title"/>
          </p:nvPr>
        </p:nvSpPr>
        <p:spPr>
          <a:xfrm>
            <a:off x="357065" y="285750"/>
            <a:ext cx="8381735" cy="457200"/>
          </a:xfrm>
          <a:prstGeom prst="rect">
            <a:avLst/>
          </a:prstGeom>
          <a:noFill/>
        </p:spPr>
        <p:txBody>
          <a:bodyPr vert="horz" lIns="90993" tIns="45474" rIns="90993" bIns="45474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0442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700" r:id="rId2"/>
    <p:sldLayoutId id="2147483684" r:id="rId3"/>
    <p:sldLayoutId id="2147483706" r:id="rId4"/>
    <p:sldLayoutId id="2147483713" r:id="rId5"/>
  </p:sldLayoutIdLst>
  <p:transition spd="slow">
    <p:wipe/>
  </p:transition>
  <p:hf sldNum="0" hdr="0" ftr="0" dt="0"/>
  <p:txStyles>
    <p:titleStyle>
      <a:lvl1pPr algn="ctr" defTabSz="454967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Bebas Neue Bold" panose="020B0606020202050201" pitchFamily="34" charset="0"/>
          <a:ea typeface="+mj-ea"/>
          <a:cs typeface="+mj-cs"/>
        </a:defRPr>
      </a:lvl1pPr>
    </p:titleStyle>
    <p:bodyStyle>
      <a:lvl1pPr marL="0" marR="0" indent="0" algn="ctr" defTabSz="4549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kern="1200">
          <a:solidFill>
            <a:schemeClr val="bg1">
              <a:lumMod val="75000"/>
            </a:schemeClr>
          </a:solidFill>
          <a:latin typeface="Bebas Neue Bold" panose="020B0606020202050201" pitchFamily="34" charset="0"/>
          <a:ea typeface="+mn-ea"/>
          <a:cs typeface="+mn-cs"/>
        </a:defRPr>
      </a:lvl1pPr>
      <a:lvl2pPr marL="739329" indent="-284348" algn="l" defTabSz="454967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37423" indent="-227482" algn="l" defTabSz="454967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2392" indent="-227482" algn="l" defTabSz="454967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47363" indent="-227482" algn="l" defTabSz="454967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02329" indent="-227482" algn="l" defTabSz="45496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57298" indent="-227482" algn="l" defTabSz="45496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12271" indent="-227482" algn="l" defTabSz="45496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67239" indent="-227482" algn="l" defTabSz="45496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49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4967" algn="l" defTabSz="4549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09931" algn="l" defTabSz="4549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4901" algn="l" defTabSz="4549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19874" algn="l" defTabSz="4549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4847" algn="l" defTabSz="4549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29812" algn="l" defTabSz="4549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4784" algn="l" defTabSz="4549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39755" algn="l" defTabSz="45496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deed.en" TargetMode="External"/><Relationship Id="rId2" Type="http://schemas.openxmlformats.org/officeDocument/2006/relationships/hyperlink" Target="https://en.wikipedia.org/wiki/en:Creative_Common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58">
            <a:extLst>
              <a:ext uri="{FF2B5EF4-FFF2-40B4-BE49-F238E27FC236}">
                <a16:creationId xmlns:a16="http://schemas.microsoft.com/office/drawing/2014/main" id="{D676D950-91ED-B646-9EF2-EC92BB379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2" y="295174"/>
            <a:ext cx="3345140" cy="457200"/>
          </a:xfrm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en-BE" sz="3200" dirty="0"/>
              <a:t>Agile Capabilities Model</a:t>
            </a:r>
          </a:p>
        </p:txBody>
      </p: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B67718BF-4CAE-EA47-9703-65BEDBF3A0AD}"/>
              </a:ext>
            </a:extLst>
          </p:cNvPr>
          <p:cNvCxnSpPr>
            <a:cxnSpLocks/>
            <a:stCxn id="37" idx="0"/>
            <a:endCxn id="25" idx="2"/>
          </p:cNvCxnSpPr>
          <p:nvPr/>
        </p:nvCxnSpPr>
        <p:spPr>
          <a:xfrm rot="16200000" flipV="1">
            <a:off x="2416189" y="2209808"/>
            <a:ext cx="267770" cy="125722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8BEA3D13-79CE-2447-8515-4664FFE61F93}"/>
              </a:ext>
            </a:extLst>
          </p:cNvPr>
          <p:cNvCxnSpPr>
            <a:cxnSpLocks/>
            <a:stCxn id="40" idx="4"/>
            <a:endCxn id="58" idx="0"/>
          </p:cNvCxnSpPr>
          <p:nvPr/>
        </p:nvCxnSpPr>
        <p:spPr>
          <a:xfrm rot="5400000">
            <a:off x="6059585" y="3160536"/>
            <a:ext cx="186975" cy="2441829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urved Connector 65">
            <a:extLst>
              <a:ext uri="{FF2B5EF4-FFF2-40B4-BE49-F238E27FC236}">
                <a16:creationId xmlns:a16="http://schemas.microsoft.com/office/drawing/2014/main" id="{89311C0E-E326-2E4E-B066-1F39439B8903}"/>
              </a:ext>
            </a:extLst>
          </p:cNvPr>
          <p:cNvCxnSpPr>
            <a:cxnSpLocks/>
            <a:stCxn id="57" idx="0"/>
            <a:endCxn id="84" idx="2"/>
          </p:cNvCxnSpPr>
          <p:nvPr/>
        </p:nvCxnSpPr>
        <p:spPr>
          <a:xfrm rot="16200000" flipV="1">
            <a:off x="2644885" y="3609298"/>
            <a:ext cx="210544" cy="106350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urved Connector 89">
            <a:extLst>
              <a:ext uri="{FF2B5EF4-FFF2-40B4-BE49-F238E27FC236}">
                <a16:creationId xmlns:a16="http://schemas.microsoft.com/office/drawing/2014/main" id="{21735DBC-9FFE-B348-8E2E-2C80E958C953}"/>
              </a:ext>
            </a:extLst>
          </p:cNvPr>
          <p:cNvCxnSpPr>
            <a:cxnSpLocks/>
            <a:stCxn id="82" idx="0"/>
            <a:endCxn id="28" idx="2"/>
          </p:cNvCxnSpPr>
          <p:nvPr/>
        </p:nvCxnSpPr>
        <p:spPr>
          <a:xfrm rot="5400000" flipH="1" flipV="1">
            <a:off x="1204720" y="3101476"/>
            <a:ext cx="293002" cy="805129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059AF8AA-8C4F-C647-B1AE-588A7090ADE5}"/>
              </a:ext>
            </a:extLst>
          </p:cNvPr>
          <p:cNvGrpSpPr/>
          <p:nvPr/>
        </p:nvGrpSpPr>
        <p:grpSpPr>
          <a:xfrm>
            <a:off x="438330" y="3650541"/>
            <a:ext cx="3398464" cy="613853"/>
            <a:chOff x="410034" y="3445254"/>
            <a:chExt cx="3398464" cy="613853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3336D822-8DEE-654C-A622-EE7B4AA0DAF2}"/>
                </a:ext>
              </a:extLst>
            </p:cNvPr>
            <p:cNvSpPr/>
            <p:nvPr/>
          </p:nvSpPr>
          <p:spPr>
            <a:xfrm>
              <a:off x="410034" y="3445254"/>
              <a:ext cx="1020653" cy="613853"/>
            </a:xfrm>
            <a:prstGeom prst="ellipse">
              <a:avLst/>
            </a:prstGeom>
            <a:solidFill>
              <a:srgbClr val="FED96A"/>
            </a:solidFill>
            <a:ln w="19050">
              <a:solidFill>
                <a:srgbClr val="FFC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Increased</a:t>
              </a:r>
              <a:r>
                <a:rPr lang="en-US" sz="1050" dirty="0">
                  <a:solidFill>
                    <a:schemeClr val="bg1"/>
                  </a:solidFill>
                </a:rPr>
                <a:t> </a:t>
              </a:r>
              <a:r>
                <a:rPr lang="en-US" sz="1050" dirty="0">
                  <a:solidFill>
                    <a:schemeClr val="tx1"/>
                  </a:solidFill>
                </a:rPr>
                <a:t>options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718D2BAC-E5AE-D649-A7F1-E5EAC504B6D4}"/>
                </a:ext>
              </a:extLst>
            </p:cNvPr>
            <p:cNvSpPr/>
            <p:nvPr/>
          </p:nvSpPr>
          <p:spPr>
            <a:xfrm>
              <a:off x="2111800" y="3673871"/>
              <a:ext cx="156619" cy="156619"/>
            </a:xfrm>
            <a:prstGeom prst="rect">
              <a:avLst/>
            </a:prstGeom>
            <a:solidFill>
              <a:srgbClr val="FED96A"/>
            </a:solidFill>
            <a:ln w="381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50"/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0C469C50-E1B5-F04C-94D9-65DADB0A7755}"/>
                </a:ext>
              </a:extLst>
            </p:cNvPr>
            <p:cNvCxnSpPr>
              <a:cxnSpLocks/>
              <a:stCxn id="84" idx="3"/>
              <a:endCxn id="94" idx="3"/>
            </p:cNvCxnSpPr>
            <p:nvPr/>
          </p:nvCxnSpPr>
          <p:spPr>
            <a:xfrm>
              <a:off x="2268419" y="3752181"/>
              <a:ext cx="512834" cy="2141"/>
            </a:xfrm>
            <a:prstGeom prst="straightConnector1">
              <a:avLst/>
            </a:prstGeom>
            <a:ln w="19050">
              <a:solidFill>
                <a:srgbClr val="FED96A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82FA2625-EB59-B748-BA91-63F920055DA1}"/>
                </a:ext>
              </a:extLst>
            </p:cNvPr>
            <p:cNvCxnSpPr>
              <a:cxnSpLocks/>
              <a:stCxn id="84" idx="1"/>
              <a:endCxn id="82" idx="6"/>
            </p:cNvCxnSpPr>
            <p:nvPr/>
          </p:nvCxnSpPr>
          <p:spPr>
            <a:xfrm flipH="1">
              <a:off x="1430687" y="3752181"/>
              <a:ext cx="681113" cy="0"/>
            </a:xfrm>
            <a:prstGeom prst="straightConnector1">
              <a:avLst/>
            </a:prstGeom>
            <a:ln w="19050">
              <a:solidFill>
                <a:srgbClr val="FED96A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981F9C6-8D30-0349-AC29-2AE052D31826}"/>
                </a:ext>
              </a:extLst>
            </p:cNvPr>
            <p:cNvSpPr txBox="1"/>
            <p:nvPr/>
          </p:nvSpPr>
          <p:spPr>
            <a:xfrm>
              <a:off x="1429837" y="3591083"/>
              <a:ext cx="47320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800">
                  <a:solidFill>
                    <a:srgbClr val="0081C8"/>
                  </a:solidFill>
                </a:defRPr>
              </a:lvl1pPr>
            </a:lstStyle>
            <a:p>
              <a:r>
                <a:rPr lang="en-US" sz="600" dirty="0">
                  <a:solidFill>
                    <a:schemeClr val="tx1"/>
                  </a:solidFill>
                </a:rPr>
                <a:t>produces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D5B05D2-FBBB-C64E-A343-73DA6C3D006F}"/>
                </a:ext>
              </a:extLst>
            </p:cNvPr>
            <p:cNvSpPr txBox="1"/>
            <p:nvPr/>
          </p:nvSpPr>
          <p:spPr>
            <a:xfrm flipH="1">
              <a:off x="2781253" y="3641919"/>
              <a:ext cx="1027245" cy="224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80000"/>
                </a:lnSpc>
                <a:defRPr sz="3200">
                  <a:solidFill>
                    <a:srgbClr val="0081C8"/>
                  </a:solidFill>
                </a:defRPr>
              </a:lvl1pPr>
            </a:lstStyle>
            <a:p>
              <a:pPr algn="l"/>
              <a:r>
                <a:rPr lang="en-US" sz="1050" dirty="0">
                  <a:solidFill>
                    <a:srgbClr val="FF0000"/>
                  </a:solidFill>
                </a:rPr>
                <a:t>Options </a:t>
              </a:r>
              <a:r>
                <a:rPr lang="en-US" sz="1050" dirty="0" err="1">
                  <a:solidFill>
                    <a:srgbClr val="FF0000"/>
                  </a:solidFill>
                </a:rPr>
                <a:t>mgmt</a:t>
              </a:r>
              <a:endParaRPr lang="en-US" sz="105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15" name="Curved Connector 114">
            <a:extLst>
              <a:ext uri="{FF2B5EF4-FFF2-40B4-BE49-F238E27FC236}">
                <a16:creationId xmlns:a16="http://schemas.microsoft.com/office/drawing/2014/main" id="{BEC251E5-B9A8-3C47-B1C7-9E4A2DDB5F9B}"/>
              </a:ext>
            </a:extLst>
          </p:cNvPr>
          <p:cNvCxnSpPr>
            <a:cxnSpLocks/>
            <a:stCxn id="110" idx="4"/>
            <a:endCxn id="102" idx="0"/>
          </p:cNvCxnSpPr>
          <p:nvPr/>
        </p:nvCxnSpPr>
        <p:spPr>
          <a:xfrm rot="5400000">
            <a:off x="7265772" y="2579529"/>
            <a:ext cx="350620" cy="96910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0E01E3F-BD89-1644-95BA-81C17FB8303D}"/>
              </a:ext>
            </a:extLst>
          </p:cNvPr>
          <p:cNvGrpSpPr/>
          <p:nvPr/>
        </p:nvGrpSpPr>
        <p:grpSpPr>
          <a:xfrm flipH="1">
            <a:off x="5005505" y="3010776"/>
            <a:ext cx="3376601" cy="613853"/>
            <a:chOff x="5180898" y="2402406"/>
            <a:chExt cx="3376601" cy="613853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03246F51-C408-BA48-8494-B62659ECE380}"/>
                </a:ext>
              </a:extLst>
            </p:cNvPr>
            <p:cNvSpPr/>
            <p:nvPr/>
          </p:nvSpPr>
          <p:spPr>
            <a:xfrm>
              <a:off x="7447721" y="2402406"/>
              <a:ext cx="1109778" cy="613853"/>
            </a:xfrm>
            <a:prstGeom prst="ellipse">
              <a:avLst/>
            </a:prstGeom>
            <a:solidFill>
              <a:srgbClr val="85CCD2"/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Limited WIP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12C757C1-2198-9445-9FBE-AA4F98F2D4AA}"/>
                </a:ext>
              </a:extLst>
            </p:cNvPr>
            <p:cNvSpPr/>
            <p:nvPr/>
          </p:nvSpPr>
          <p:spPr>
            <a:xfrm>
              <a:off x="6528166" y="2631023"/>
              <a:ext cx="156619" cy="156619"/>
            </a:xfrm>
            <a:prstGeom prst="rect">
              <a:avLst/>
            </a:prstGeom>
            <a:solidFill>
              <a:srgbClr val="85CCD2"/>
            </a:solidFill>
            <a:ln w="381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50"/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0A8ADE00-78BA-8444-A0B0-9E00AC2EC029}"/>
                </a:ext>
              </a:extLst>
            </p:cNvPr>
            <p:cNvCxnSpPr>
              <a:cxnSpLocks/>
              <a:stCxn id="102" idx="3"/>
              <a:endCxn id="100" idx="2"/>
            </p:cNvCxnSpPr>
            <p:nvPr/>
          </p:nvCxnSpPr>
          <p:spPr>
            <a:xfrm>
              <a:off x="6684785" y="2709333"/>
              <a:ext cx="762936" cy="0"/>
            </a:xfrm>
            <a:prstGeom prst="straightConnector1">
              <a:avLst/>
            </a:prstGeom>
            <a:ln w="19050">
              <a:solidFill>
                <a:srgbClr val="85CCD2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1B5803E9-3C99-DC40-AFA5-090A0AD52227}"/>
                </a:ext>
              </a:extLst>
            </p:cNvPr>
            <p:cNvCxnSpPr>
              <a:cxnSpLocks/>
              <a:stCxn id="55" idx="1"/>
              <a:endCxn id="102" idx="1"/>
            </p:cNvCxnSpPr>
            <p:nvPr/>
          </p:nvCxnSpPr>
          <p:spPr>
            <a:xfrm>
              <a:off x="5969117" y="2709332"/>
              <a:ext cx="559049" cy="1"/>
            </a:xfrm>
            <a:prstGeom prst="straightConnector1">
              <a:avLst/>
            </a:prstGeom>
            <a:ln w="19050">
              <a:solidFill>
                <a:srgbClr val="85CCD2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B34189F-03BA-6B4B-8F8A-ECC943FF2806}"/>
                </a:ext>
              </a:extLst>
            </p:cNvPr>
            <p:cNvSpPr txBox="1"/>
            <p:nvPr/>
          </p:nvSpPr>
          <p:spPr>
            <a:xfrm>
              <a:off x="6947451" y="2548024"/>
              <a:ext cx="47320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800">
                  <a:solidFill>
                    <a:srgbClr val="0081C8"/>
                  </a:solidFill>
                </a:defRPr>
              </a:lvl1pPr>
            </a:lstStyle>
            <a:p>
              <a:r>
                <a:rPr lang="en-US" sz="600" dirty="0">
                  <a:solidFill>
                    <a:schemeClr val="tx1"/>
                  </a:solidFill>
                </a:rPr>
                <a:t>produces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6266397-7EC7-0E4D-9A43-49E72EF0B295}"/>
                </a:ext>
              </a:extLst>
            </p:cNvPr>
            <p:cNvSpPr txBox="1"/>
            <p:nvPr/>
          </p:nvSpPr>
          <p:spPr>
            <a:xfrm flipH="1">
              <a:off x="5180898" y="2596929"/>
              <a:ext cx="788219" cy="224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80000"/>
                </a:lnSpc>
                <a:defRPr sz="3200">
                  <a:solidFill>
                    <a:srgbClr val="0081C8"/>
                  </a:solidFill>
                </a:defRPr>
              </a:lvl1pPr>
            </a:lstStyle>
            <a:p>
              <a:pPr algn="l"/>
              <a:r>
                <a:rPr lang="en-US" sz="1050" dirty="0">
                  <a:solidFill>
                    <a:srgbClr val="FF0000"/>
                  </a:solidFill>
                </a:rPr>
                <a:t>WIP policy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BA41D1E-A46F-8E45-8066-33C72680DA3C}"/>
              </a:ext>
            </a:extLst>
          </p:cNvPr>
          <p:cNvGrpSpPr/>
          <p:nvPr/>
        </p:nvGrpSpPr>
        <p:grpSpPr>
          <a:xfrm>
            <a:off x="129182" y="2319296"/>
            <a:ext cx="3650317" cy="613853"/>
            <a:chOff x="218743" y="1538216"/>
            <a:chExt cx="3650317" cy="613853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1079B01-F196-1F46-9D7F-BB2583969C69}"/>
                </a:ext>
              </a:extLst>
            </p:cNvPr>
            <p:cNvSpPr/>
            <p:nvPr/>
          </p:nvSpPr>
          <p:spPr>
            <a:xfrm flipH="1">
              <a:off x="218743" y="1538216"/>
              <a:ext cx="1109778" cy="613853"/>
            </a:xfrm>
            <a:prstGeom prst="ellipse">
              <a:avLst/>
            </a:prstGeom>
            <a:solidFill>
              <a:srgbClr val="FED96A"/>
            </a:solidFill>
            <a:ln w="19050">
              <a:solidFill>
                <a:srgbClr val="FFC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Predictable delivery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0828451-20F2-CC43-BA99-36A150BEBF5B}"/>
                </a:ext>
              </a:extLst>
            </p:cNvPr>
            <p:cNvSpPr/>
            <p:nvPr/>
          </p:nvSpPr>
          <p:spPr>
            <a:xfrm flipH="1">
              <a:off x="1932716" y="1766834"/>
              <a:ext cx="156619" cy="156619"/>
            </a:xfrm>
            <a:prstGeom prst="rect">
              <a:avLst/>
            </a:prstGeom>
            <a:solidFill>
              <a:srgbClr val="FED96A"/>
            </a:solidFill>
            <a:ln w="381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5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73B5B6C-236C-844E-84D1-6910461AB47B}"/>
                </a:ext>
              </a:extLst>
            </p:cNvPr>
            <p:cNvCxnSpPr>
              <a:cxnSpLocks/>
              <a:stCxn id="25" idx="3"/>
              <a:endCxn id="23" idx="2"/>
            </p:cNvCxnSpPr>
            <p:nvPr/>
          </p:nvCxnSpPr>
          <p:spPr>
            <a:xfrm flipH="1" flipV="1">
              <a:off x="1328521" y="1845143"/>
              <a:ext cx="604195" cy="1"/>
            </a:xfrm>
            <a:prstGeom prst="straightConnector1">
              <a:avLst/>
            </a:prstGeom>
            <a:ln w="19050">
              <a:solidFill>
                <a:srgbClr val="FED96A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4330F33-052C-D747-AA36-491C5F023ED7}"/>
                </a:ext>
              </a:extLst>
            </p:cNvPr>
            <p:cNvCxnSpPr>
              <a:cxnSpLocks/>
              <a:stCxn id="63" idx="3"/>
              <a:endCxn id="25" idx="1"/>
            </p:cNvCxnSpPr>
            <p:nvPr/>
          </p:nvCxnSpPr>
          <p:spPr>
            <a:xfrm flipH="1">
              <a:off x="2089335" y="1837157"/>
              <a:ext cx="522507" cy="7987"/>
            </a:xfrm>
            <a:prstGeom prst="straightConnector1">
              <a:avLst/>
            </a:prstGeom>
            <a:ln w="19050">
              <a:solidFill>
                <a:srgbClr val="FED96A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8238577-C18E-A54E-B9FF-F14D45710963}"/>
                </a:ext>
              </a:extLst>
            </p:cNvPr>
            <p:cNvSpPr txBox="1"/>
            <p:nvPr/>
          </p:nvSpPr>
          <p:spPr>
            <a:xfrm flipH="1">
              <a:off x="1349203" y="1668112"/>
              <a:ext cx="47320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800">
                  <a:solidFill>
                    <a:srgbClr val="0081C8"/>
                  </a:solidFill>
                </a:defRPr>
              </a:lvl1pPr>
            </a:lstStyle>
            <a:p>
              <a:r>
                <a:rPr lang="en-US" sz="600" dirty="0">
                  <a:solidFill>
                    <a:schemeClr val="tx1"/>
                  </a:solidFill>
                </a:rPr>
                <a:t>produces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626A279-0214-F449-B793-90C42EF9C06E}"/>
                </a:ext>
              </a:extLst>
            </p:cNvPr>
            <p:cNvSpPr txBox="1"/>
            <p:nvPr/>
          </p:nvSpPr>
          <p:spPr>
            <a:xfrm flipH="1">
              <a:off x="2611842" y="1724754"/>
              <a:ext cx="1257218" cy="224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80000"/>
                </a:lnSpc>
                <a:defRPr sz="3200">
                  <a:solidFill>
                    <a:srgbClr val="0081C8"/>
                  </a:solidFill>
                </a:defRPr>
              </a:lvl1pPr>
            </a:lstStyle>
            <a:p>
              <a:pPr algn="l"/>
              <a:r>
                <a:rPr lang="en-US" sz="1050" dirty="0">
                  <a:solidFill>
                    <a:srgbClr val="FF0000"/>
                  </a:solidFill>
                </a:rPr>
                <a:t>Manage delivery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7887372-875D-C141-8A93-768DC414368E}"/>
              </a:ext>
            </a:extLst>
          </p:cNvPr>
          <p:cNvGrpSpPr/>
          <p:nvPr/>
        </p:nvGrpSpPr>
        <p:grpSpPr>
          <a:xfrm>
            <a:off x="303874" y="2972303"/>
            <a:ext cx="3385137" cy="613853"/>
            <a:chOff x="686930" y="2347119"/>
            <a:chExt cx="3385137" cy="613853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7CBA7C7-43BA-9840-8857-D6044E0BF741}"/>
                </a:ext>
              </a:extLst>
            </p:cNvPr>
            <p:cNvSpPr/>
            <p:nvPr/>
          </p:nvSpPr>
          <p:spPr>
            <a:xfrm flipH="1">
              <a:off x="2058533" y="2575736"/>
              <a:ext cx="156619" cy="156619"/>
            </a:xfrm>
            <a:prstGeom prst="rect">
              <a:avLst/>
            </a:prstGeom>
            <a:solidFill>
              <a:srgbClr val="FED96A"/>
            </a:solidFill>
            <a:ln w="381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5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25FCE75-08F2-4E45-A6F0-88C10E768DF8}"/>
                </a:ext>
              </a:extLst>
            </p:cNvPr>
            <p:cNvCxnSpPr>
              <a:cxnSpLocks/>
              <a:stCxn id="28" idx="3"/>
              <a:endCxn id="67" idx="1"/>
            </p:cNvCxnSpPr>
            <p:nvPr/>
          </p:nvCxnSpPr>
          <p:spPr>
            <a:xfrm flipH="1">
              <a:off x="1336557" y="2654046"/>
              <a:ext cx="721976" cy="0"/>
            </a:xfrm>
            <a:prstGeom prst="straightConnector1">
              <a:avLst/>
            </a:prstGeom>
            <a:ln w="19050">
              <a:solidFill>
                <a:srgbClr val="FED96A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A40EBB8-2353-224F-919C-E2F278F5D5F2}"/>
                </a:ext>
              </a:extLst>
            </p:cNvPr>
            <p:cNvCxnSpPr>
              <a:cxnSpLocks/>
              <a:stCxn id="28" idx="1"/>
              <a:endCxn id="37" idx="6"/>
            </p:cNvCxnSpPr>
            <p:nvPr/>
          </p:nvCxnSpPr>
          <p:spPr>
            <a:xfrm>
              <a:off x="2215152" y="2654046"/>
              <a:ext cx="836262" cy="0"/>
            </a:xfrm>
            <a:prstGeom prst="straightConnector1">
              <a:avLst/>
            </a:prstGeom>
            <a:ln w="19050">
              <a:solidFill>
                <a:srgbClr val="FED96A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F85922E-DB4B-3A4A-97AD-38121B092589}"/>
                </a:ext>
              </a:extLst>
            </p:cNvPr>
            <p:cNvSpPr/>
            <p:nvPr/>
          </p:nvSpPr>
          <p:spPr>
            <a:xfrm flipH="1">
              <a:off x="3051414" y="2347119"/>
              <a:ext cx="1020653" cy="613853"/>
            </a:xfrm>
            <a:prstGeom prst="ellipse">
              <a:avLst/>
            </a:prstGeom>
            <a:solidFill>
              <a:srgbClr val="FED96A"/>
            </a:solidFill>
            <a:ln w="19050">
              <a:solidFill>
                <a:schemeClr val="accent6">
                  <a:lumMod val="1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Time-box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CA1B3B2-7380-834B-AA9A-F01FE125AE36}"/>
                </a:ext>
              </a:extLst>
            </p:cNvPr>
            <p:cNvSpPr txBox="1"/>
            <p:nvPr/>
          </p:nvSpPr>
          <p:spPr>
            <a:xfrm flipH="1">
              <a:off x="2564381" y="2505235"/>
              <a:ext cx="47320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800">
                  <a:solidFill>
                    <a:srgbClr val="0081C8"/>
                  </a:solidFill>
                </a:defRPr>
              </a:lvl1pPr>
            </a:lstStyle>
            <a:p>
              <a:r>
                <a:rPr lang="en-US" sz="600" dirty="0">
                  <a:solidFill>
                    <a:schemeClr val="tx1"/>
                  </a:solidFill>
                </a:rPr>
                <a:t>produces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68C5A30-6AAB-3645-ABE5-32A1E1C58932}"/>
                </a:ext>
              </a:extLst>
            </p:cNvPr>
            <p:cNvSpPr txBox="1"/>
            <p:nvPr/>
          </p:nvSpPr>
          <p:spPr>
            <a:xfrm flipH="1">
              <a:off x="686930" y="2541643"/>
              <a:ext cx="649627" cy="224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80000"/>
                </a:lnSpc>
                <a:defRPr sz="3200">
                  <a:solidFill>
                    <a:srgbClr val="0081C8"/>
                  </a:solidFill>
                </a:defRPr>
              </a:lvl1pPr>
            </a:lstStyle>
            <a:p>
              <a:pPr algn="r"/>
              <a:r>
                <a:rPr lang="en-US" sz="1050" dirty="0">
                  <a:solidFill>
                    <a:srgbClr val="FF0000"/>
                  </a:solidFill>
                </a:rPr>
                <a:t>Rituals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315D623-B0E9-EB45-BED9-111397405647}"/>
              </a:ext>
            </a:extLst>
          </p:cNvPr>
          <p:cNvGrpSpPr/>
          <p:nvPr/>
        </p:nvGrpSpPr>
        <p:grpSpPr>
          <a:xfrm flipH="1">
            <a:off x="554897" y="854948"/>
            <a:ext cx="3998811" cy="613853"/>
            <a:chOff x="429431" y="1538216"/>
            <a:chExt cx="3998811" cy="613853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9E2ABA10-CA05-654A-BE3F-E2D27DC3CBEB}"/>
                </a:ext>
              </a:extLst>
            </p:cNvPr>
            <p:cNvSpPr/>
            <p:nvPr/>
          </p:nvSpPr>
          <p:spPr>
            <a:xfrm flipH="1">
              <a:off x="429431" y="1538216"/>
              <a:ext cx="1109778" cy="613853"/>
            </a:xfrm>
            <a:prstGeom prst="ellipse">
              <a:avLst/>
            </a:prstGeom>
            <a:solidFill>
              <a:srgbClr val="A1D4A7"/>
            </a:solidFill>
            <a:ln w="19050">
              <a:solidFill>
                <a:srgbClr val="76A23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Synchronized</a:t>
              </a:r>
              <a:br>
                <a:rPr lang="en-US" sz="1050" dirty="0">
                  <a:solidFill>
                    <a:schemeClr val="tx1"/>
                  </a:solidFill>
                </a:rPr>
              </a:br>
              <a:r>
                <a:rPr lang="en-US" sz="1050" dirty="0">
                  <a:solidFill>
                    <a:schemeClr val="tx1"/>
                  </a:solidFill>
                </a:rPr>
                <a:t>cadence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EAE78D6B-3A4E-B842-982F-40FC13F22687}"/>
                </a:ext>
              </a:extLst>
            </p:cNvPr>
            <p:cNvSpPr/>
            <p:nvPr/>
          </p:nvSpPr>
          <p:spPr>
            <a:xfrm flipH="1">
              <a:off x="2354521" y="1766833"/>
              <a:ext cx="156619" cy="156619"/>
            </a:xfrm>
            <a:prstGeom prst="rect">
              <a:avLst/>
            </a:prstGeom>
            <a:solidFill>
              <a:srgbClr val="A1D4A7"/>
            </a:solidFill>
            <a:ln w="381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50"/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C8B4B014-7DF1-9F4B-B1F2-828C7609A49F}"/>
                </a:ext>
              </a:extLst>
            </p:cNvPr>
            <p:cNvCxnSpPr>
              <a:cxnSpLocks/>
              <a:stCxn id="75" idx="3"/>
              <a:endCxn id="74" idx="2"/>
            </p:cNvCxnSpPr>
            <p:nvPr/>
          </p:nvCxnSpPr>
          <p:spPr>
            <a:xfrm flipH="1">
              <a:off x="1539209" y="1845143"/>
              <a:ext cx="815312" cy="0"/>
            </a:xfrm>
            <a:prstGeom prst="straightConnector1">
              <a:avLst/>
            </a:prstGeom>
            <a:ln w="19050">
              <a:solidFill>
                <a:srgbClr val="A1D4A7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4C4C6DA5-79AD-B04F-B926-6E8EF655E75B}"/>
                </a:ext>
              </a:extLst>
            </p:cNvPr>
            <p:cNvCxnSpPr>
              <a:cxnSpLocks/>
              <a:stCxn id="79" idx="3"/>
              <a:endCxn id="75" idx="1"/>
            </p:cNvCxnSpPr>
            <p:nvPr/>
          </p:nvCxnSpPr>
          <p:spPr>
            <a:xfrm flipH="1">
              <a:off x="2511140" y="1845143"/>
              <a:ext cx="704774" cy="0"/>
            </a:xfrm>
            <a:prstGeom prst="straightConnector1">
              <a:avLst/>
            </a:prstGeom>
            <a:ln w="19050">
              <a:solidFill>
                <a:srgbClr val="A1D4A7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4798B2E-3A10-C147-A17A-553E60BE8AFF}"/>
                </a:ext>
              </a:extLst>
            </p:cNvPr>
            <p:cNvSpPr txBox="1"/>
            <p:nvPr/>
          </p:nvSpPr>
          <p:spPr>
            <a:xfrm flipH="1">
              <a:off x="1476899" y="1662094"/>
              <a:ext cx="47320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800">
                  <a:solidFill>
                    <a:srgbClr val="0081C8"/>
                  </a:solidFill>
                </a:defRPr>
              </a:lvl1pPr>
            </a:lstStyle>
            <a:p>
              <a:r>
                <a:rPr lang="en-US" sz="600" dirty="0">
                  <a:solidFill>
                    <a:schemeClr val="tx1"/>
                  </a:solidFill>
                </a:rPr>
                <a:t>produces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0F17D77-7C14-944C-B6B0-D9AE01C43920}"/>
                </a:ext>
              </a:extLst>
            </p:cNvPr>
            <p:cNvSpPr txBox="1"/>
            <p:nvPr/>
          </p:nvSpPr>
          <p:spPr>
            <a:xfrm flipH="1">
              <a:off x="3215914" y="1668107"/>
              <a:ext cx="1212328" cy="3540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80000"/>
                </a:lnSpc>
                <a:defRPr sz="3200">
                  <a:solidFill>
                    <a:srgbClr val="0081C8"/>
                  </a:solidFill>
                </a:defRPr>
              </a:lvl1pPr>
            </a:lstStyle>
            <a:p>
              <a:pPr algn="r"/>
              <a:r>
                <a:rPr lang="en-US" sz="1050" dirty="0">
                  <a:solidFill>
                    <a:srgbClr val="FF0000"/>
                  </a:solidFill>
                </a:rPr>
                <a:t>Cadence</a:t>
              </a:r>
              <a:br>
                <a:rPr lang="en-US" sz="1050" dirty="0">
                  <a:solidFill>
                    <a:srgbClr val="FF0000"/>
                  </a:solidFill>
                </a:rPr>
              </a:br>
              <a:r>
                <a:rPr lang="en-US" sz="1050" dirty="0">
                  <a:solidFill>
                    <a:srgbClr val="FF0000"/>
                  </a:solidFill>
                </a:rPr>
                <a:t>planning</a:t>
              </a:r>
            </a:p>
          </p:txBody>
        </p:sp>
      </p:grpSp>
      <p:cxnSp>
        <p:nvCxnSpPr>
          <p:cNvPr id="81" name="Curved Connector 80">
            <a:extLst>
              <a:ext uri="{FF2B5EF4-FFF2-40B4-BE49-F238E27FC236}">
                <a16:creationId xmlns:a16="http://schemas.microsoft.com/office/drawing/2014/main" id="{D2DFAB47-89EF-E046-87B4-7D92AD7743A9}"/>
              </a:ext>
            </a:extLst>
          </p:cNvPr>
          <p:cNvCxnSpPr>
            <a:cxnSpLocks/>
            <a:stCxn id="23" idx="0"/>
            <a:endCxn id="231" idx="2"/>
          </p:cNvCxnSpPr>
          <p:nvPr/>
        </p:nvCxnSpPr>
        <p:spPr>
          <a:xfrm rot="5400000" flipH="1" flipV="1">
            <a:off x="1074285" y="1580640"/>
            <a:ext cx="348443" cy="112887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45ABD5D-69ED-A24B-8D52-480FC4A1DFF9}"/>
              </a:ext>
            </a:extLst>
          </p:cNvPr>
          <p:cNvGrpSpPr/>
          <p:nvPr/>
        </p:nvGrpSpPr>
        <p:grpSpPr>
          <a:xfrm flipH="1">
            <a:off x="3258773" y="54933"/>
            <a:ext cx="3884563" cy="613853"/>
            <a:chOff x="493966" y="1538216"/>
            <a:chExt cx="3884563" cy="613853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FE16AE6F-3865-0F43-9F4A-4E106CF8A822}"/>
                </a:ext>
              </a:extLst>
            </p:cNvPr>
            <p:cNvSpPr/>
            <p:nvPr/>
          </p:nvSpPr>
          <p:spPr>
            <a:xfrm flipH="1">
              <a:off x="493966" y="1538216"/>
              <a:ext cx="1109778" cy="613853"/>
            </a:xfrm>
            <a:prstGeom prst="ellipse">
              <a:avLst/>
            </a:prstGeom>
            <a:solidFill>
              <a:srgbClr val="A1D4A7"/>
            </a:solidFill>
            <a:ln w="190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Work</a:t>
              </a:r>
              <a:br>
                <a:rPr lang="en-US" sz="1050" dirty="0">
                  <a:solidFill>
                    <a:schemeClr val="tx1"/>
                  </a:solidFill>
                </a:rPr>
              </a:br>
              <a:r>
                <a:rPr lang="en-US" sz="1050" dirty="0">
                  <a:solidFill>
                    <a:schemeClr val="tx1"/>
                  </a:solidFill>
                </a:rPr>
                <a:t>(in) cells</a:t>
              </a:r>
              <a:r>
                <a:rPr lang="en-US" sz="1050" baseline="30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F1F321F-C6F7-BB42-A8A3-1A7736DD17C5}"/>
                </a:ext>
              </a:extLst>
            </p:cNvPr>
            <p:cNvSpPr/>
            <p:nvPr/>
          </p:nvSpPr>
          <p:spPr>
            <a:xfrm flipH="1">
              <a:off x="2376936" y="1766834"/>
              <a:ext cx="156619" cy="156619"/>
            </a:xfrm>
            <a:prstGeom prst="rect">
              <a:avLst/>
            </a:prstGeom>
            <a:solidFill>
              <a:srgbClr val="A1D4A7"/>
            </a:solidFill>
            <a:ln w="381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50"/>
            </a:p>
          </p:txBody>
        </p: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5B70CC12-35E9-9F40-8C12-85FC9A47E139}"/>
                </a:ext>
              </a:extLst>
            </p:cNvPr>
            <p:cNvCxnSpPr>
              <a:cxnSpLocks/>
              <a:stCxn id="97" idx="3"/>
              <a:endCxn id="96" idx="2"/>
            </p:cNvCxnSpPr>
            <p:nvPr/>
          </p:nvCxnSpPr>
          <p:spPr>
            <a:xfrm flipH="1" flipV="1">
              <a:off x="1603744" y="1845143"/>
              <a:ext cx="773192" cy="1"/>
            </a:xfrm>
            <a:prstGeom prst="straightConnector1">
              <a:avLst/>
            </a:prstGeom>
            <a:ln w="19050">
              <a:solidFill>
                <a:srgbClr val="A1D4A7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1402231D-A1C8-214D-9F9F-F70DD0E4393D}"/>
                </a:ext>
              </a:extLst>
            </p:cNvPr>
            <p:cNvCxnSpPr>
              <a:cxnSpLocks/>
              <a:stCxn id="108" idx="3"/>
              <a:endCxn id="97" idx="1"/>
            </p:cNvCxnSpPr>
            <p:nvPr/>
          </p:nvCxnSpPr>
          <p:spPr>
            <a:xfrm flipH="1">
              <a:off x="2533555" y="1845142"/>
              <a:ext cx="661736" cy="2"/>
            </a:xfrm>
            <a:prstGeom prst="straightConnector1">
              <a:avLst/>
            </a:prstGeom>
            <a:ln w="19050">
              <a:solidFill>
                <a:srgbClr val="A1D4A7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45C0907-D146-2D41-988E-C086E9AF2799}"/>
                </a:ext>
              </a:extLst>
            </p:cNvPr>
            <p:cNvSpPr txBox="1"/>
            <p:nvPr/>
          </p:nvSpPr>
          <p:spPr>
            <a:xfrm flipH="1">
              <a:off x="1640275" y="1682196"/>
              <a:ext cx="47320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800">
                  <a:solidFill>
                    <a:srgbClr val="0081C8"/>
                  </a:solidFill>
                </a:defRPr>
              </a:lvl1pPr>
            </a:lstStyle>
            <a:p>
              <a:r>
                <a:rPr lang="en-US" sz="600" dirty="0">
                  <a:solidFill>
                    <a:schemeClr val="tx1"/>
                  </a:solidFill>
                </a:rPr>
                <a:t>produces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3443FE5-CDD9-BF4E-B43A-16DB11034789}"/>
                </a:ext>
              </a:extLst>
            </p:cNvPr>
            <p:cNvSpPr txBox="1"/>
            <p:nvPr/>
          </p:nvSpPr>
          <p:spPr>
            <a:xfrm flipH="1">
              <a:off x="3195291" y="1668106"/>
              <a:ext cx="1183238" cy="3540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80000"/>
                </a:lnSpc>
                <a:defRPr sz="3200">
                  <a:solidFill>
                    <a:srgbClr val="0081C8"/>
                  </a:solidFill>
                </a:defRPr>
              </a:lvl1pPr>
            </a:lstStyle>
            <a:p>
              <a:pPr algn="r"/>
              <a:r>
                <a:rPr lang="en-US" sz="1050" dirty="0">
                  <a:solidFill>
                    <a:srgbClr val="FF0000"/>
                  </a:solidFill>
                </a:rPr>
                <a:t>Collaboration policies</a:t>
              </a:r>
            </a:p>
          </p:txBody>
        </p:sp>
      </p:grpSp>
      <p:cxnSp>
        <p:nvCxnSpPr>
          <p:cNvPr id="116" name="Curved Connector 115">
            <a:extLst>
              <a:ext uri="{FF2B5EF4-FFF2-40B4-BE49-F238E27FC236}">
                <a16:creationId xmlns:a16="http://schemas.microsoft.com/office/drawing/2014/main" id="{E0AD9243-F963-E444-8A8D-77D05C8FFE25}"/>
              </a:ext>
            </a:extLst>
          </p:cNvPr>
          <p:cNvCxnSpPr>
            <a:cxnSpLocks/>
            <a:stCxn id="74" idx="0"/>
            <a:endCxn id="97" idx="2"/>
          </p:cNvCxnSpPr>
          <p:nvPr/>
        </p:nvCxnSpPr>
        <p:spPr>
          <a:xfrm rot="5400000" flipH="1" flipV="1">
            <a:off x="4383049" y="55940"/>
            <a:ext cx="414778" cy="118323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Curved Connector 117">
            <a:extLst>
              <a:ext uri="{FF2B5EF4-FFF2-40B4-BE49-F238E27FC236}">
                <a16:creationId xmlns:a16="http://schemas.microsoft.com/office/drawing/2014/main" id="{8361A33B-16D3-E34C-B481-8024D6C7F8A4}"/>
              </a:ext>
            </a:extLst>
          </p:cNvPr>
          <p:cNvCxnSpPr>
            <a:cxnSpLocks/>
            <a:stCxn id="247" idx="4"/>
            <a:endCxn id="111" idx="0"/>
          </p:cNvCxnSpPr>
          <p:nvPr/>
        </p:nvCxnSpPr>
        <p:spPr>
          <a:xfrm rot="16200000" flipH="1">
            <a:off x="5844926" y="2082025"/>
            <a:ext cx="383601" cy="459424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3A717D5D-0A20-184C-B754-183D66D88DD1}"/>
              </a:ext>
            </a:extLst>
          </p:cNvPr>
          <p:cNvGrpSpPr/>
          <p:nvPr/>
        </p:nvGrpSpPr>
        <p:grpSpPr>
          <a:xfrm>
            <a:off x="4572741" y="2274920"/>
            <a:ext cx="3907784" cy="613853"/>
            <a:chOff x="4555930" y="1944488"/>
            <a:chExt cx="3907784" cy="613853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4D26623F-8AB2-4948-8879-ACA58B68A996}"/>
                </a:ext>
              </a:extLst>
            </p:cNvPr>
            <p:cNvSpPr/>
            <p:nvPr/>
          </p:nvSpPr>
          <p:spPr>
            <a:xfrm>
              <a:off x="7353936" y="1944488"/>
              <a:ext cx="1109778" cy="613853"/>
            </a:xfrm>
            <a:prstGeom prst="ellipse">
              <a:avLst/>
            </a:prstGeom>
            <a:solidFill>
              <a:srgbClr val="85CCD2"/>
            </a:solidFill>
            <a:ln w="19050">
              <a:solidFill>
                <a:srgbClr val="328CC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Reduced impediments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6A2E46DE-AE42-D148-B78F-7B53FE7FBBEE}"/>
                </a:ext>
              </a:extLst>
            </p:cNvPr>
            <p:cNvSpPr/>
            <p:nvPr/>
          </p:nvSpPr>
          <p:spPr>
            <a:xfrm>
              <a:off x="6171317" y="2173106"/>
              <a:ext cx="156619" cy="156619"/>
            </a:xfrm>
            <a:prstGeom prst="rect">
              <a:avLst/>
            </a:prstGeom>
            <a:solidFill>
              <a:srgbClr val="85CCD2"/>
            </a:solidFill>
            <a:ln w="381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50"/>
            </a:p>
          </p:txBody>
        </p: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3EFA2983-3592-7947-B413-5A6D343C315C}"/>
                </a:ext>
              </a:extLst>
            </p:cNvPr>
            <p:cNvCxnSpPr>
              <a:cxnSpLocks/>
              <a:stCxn id="111" idx="3"/>
              <a:endCxn id="110" idx="2"/>
            </p:cNvCxnSpPr>
            <p:nvPr/>
          </p:nvCxnSpPr>
          <p:spPr>
            <a:xfrm flipV="1">
              <a:off x="6327936" y="2251415"/>
              <a:ext cx="1026000" cy="1"/>
            </a:xfrm>
            <a:prstGeom prst="straightConnector1">
              <a:avLst/>
            </a:prstGeom>
            <a:ln w="19050">
              <a:solidFill>
                <a:srgbClr val="85CCD2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5F430CF8-477C-0A4B-957D-599BFF8A5D4D}"/>
                </a:ext>
              </a:extLst>
            </p:cNvPr>
            <p:cNvCxnSpPr>
              <a:cxnSpLocks/>
              <a:endCxn id="111" idx="1"/>
            </p:cNvCxnSpPr>
            <p:nvPr/>
          </p:nvCxnSpPr>
          <p:spPr>
            <a:xfrm>
              <a:off x="5476121" y="2251416"/>
              <a:ext cx="695196" cy="0"/>
            </a:xfrm>
            <a:prstGeom prst="straightConnector1">
              <a:avLst/>
            </a:prstGeom>
            <a:ln w="19050">
              <a:solidFill>
                <a:srgbClr val="85CCD2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846F297D-BD83-F840-83F3-19421F923CC1}"/>
                </a:ext>
              </a:extLst>
            </p:cNvPr>
            <p:cNvSpPr txBox="1"/>
            <p:nvPr/>
          </p:nvSpPr>
          <p:spPr>
            <a:xfrm>
              <a:off x="6851029" y="2091588"/>
              <a:ext cx="47320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800">
                  <a:solidFill>
                    <a:srgbClr val="0081C8"/>
                  </a:solidFill>
                </a:defRPr>
              </a:lvl1pPr>
            </a:lstStyle>
            <a:p>
              <a:r>
                <a:rPr lang="en-US" sz="600" dirty="0">
                  <a:solidFill>
                    <a:schemeClr val="tx1"/>
                  </a:solidFill>
                </a:rPr>
                <a:t>produces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822A8478-8F0B-7B48-AE94-1250FBD23726}"/>
                </a:ext>
              </a:extLst>
            </p:cNvPr>
            <p:cNvSpPr txBox="1"/>
            <p:nvPr/>
          </p:nvSpPr>
          <p:spPr>
            <a:xfrm flipH="1">
              <a:off x="4555930" y="2087530"/>
              <a:ext cx="942128" cy="3540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80000"/>
                </a:lnSpc>
                <a:defRPr sz="3200">
                  <a:solidFill>
                    <a:srgbClr val="0081C8"/>
                  </a:solidFill>
                </a:defRPr>
              </a:lvl1pPr>
            </a:lstStyle>
            <a:p>
              <a:pPr algn="r"/>
              <a:r>
                <a:rPr lang="en-US" sz="1050" dirty="0">
                  <a:solidFill>
                    <a:srgbClr val="FF0000"/>
                  </a:solidFill>
                </a:rPr>
                <a:t>Blocker management</a:t>
              </a:r>
            </a:p>
          </p:txBody>
        </p:sp>
      </p:grpSp>
      <p:cxnSp>
        <p:nvCxnSpPr>
          <p:cNvPr id="135" name="Curved Connector 134">
            <a:extLst>
              <a:ext uri="{FF2B5EF4-FFF2-40B4-BE49-F238E27FC236}">
                <a16:creationId xmlns:a16="http://schemas.microsoft.com/office/drawing/2014/main" id="{8D47244D-896D-2943-A30E-55C63A2F2148}"/>
              </a:ext>
            </a:extLst>
          </p:cNvPr>
          <p:cNvCxnSpPr>
            <a:cxnSpLocks/>
            <a:stCxn id="100" idx="4"/>
            <a:endCxn id="144" idx="0"/>
          </p:cNvCxnSpPr>
          <p:nvPr/>
        </p:nvCxnSpPr>
        <p:spPr>
          <a:xfrm rot="16200000" flipH="1">
            <a:off x="5706171" y="3478851"/>
            <a:ext cx="281644" cy="573199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6DFBF224-D32F-6640-BAE0-B554E85CABD0}"/>
              </a:ext>
            </a:extLst>
          </p:cNvPr>
          <p:cNvGrpSpPr/>
          <p:nvPr/>
        </p:nvGrpSpPr>
        <p:grpSpPr>
          <a:xfrm>
            <a:off x="4447987" y="3674110"/>
            <a:ext cx="3480888" cy="613853"/>
            <a:chOff x="4717530" y="3659420"/>
            <a:chExt cx="3480888" cy="613853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707CA52-83B5-0D4B-A74E-585920F6BC9E}"/>
                </a:ext>
              </a:extLst>
            </p:cNvPr>
            <p:cNvSpPr/>
            <p:nvPr/>
          </p:nvSpPr>
          <p:spPr>
            <a:xfrm>
              <a:off x="7088640" y="3659420"/>
              <a:ext cx="1109778" cy="613853"/>
            </a:xfrm>
            <a:prstGeom prst="ellipse">
              <a:avLst/>
            </a:prstGeom>
            <a:solidFill>
              <a:srgbClr val="85CCD2"/>
            </a:solidFill>
            <a:ln w="19050">
              <a:solidFill>
                <a:srgbClr val="328CC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Short lead time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B729958-7DD1-E04A-AD0E-0EED7BA19BDB}"/>
                </a:ext>
              </a:extLst>
            </p:cNvPr>
            <p:cNvSpPr txBox="1"/>
            <p:nvPr/>
          </p:nvSpPr>
          <p:spPr>
            <a:xfrm>
              <a:off x="6674975" y="3946089"/>
              <a:ext cx="47320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800">
                  <a:solidFill>
                    <a:srgbClr val="0081C8"/>
                  </a:solidFill>
                </a:defRPr>
              </a:lvl1pPr>
            </a:lstStyle>
            <a:p>
              <a:r>
                <a:rPr lang="en-US" sz="600" dirty="0">
                  <a:solidFill>
                    <a:schemeClr val="tx1"/>
                  </a:solidFill>
                </a:rPr>
                <a:t>produces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808BFDDA-A052-524A-8E36-52FFB515C689}"/>
                </a:ext>
              </a:extLst>
            </p:cNvPr>
            <p:cNvSpPr/>
            <p:nvPr/>
          </p:nvSpPr>
          <p:spPr>
            <a:xfrm>
              <a:off x="6324826" y="3891583"/>
              <a:ext cx="156619" cy="156619"/>
            </a:xfrm>
            <a:prstGeom prst="rect">
              <a:avLst/>
            </a:prstGeom>
            <a:solidFill>
              <a:srgbClr val="85CCD2"/>
            </a:solidFill>
            <a:ln w="381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50"/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FA2E077D-D28D-364B-9F88-552933C3F064}"/>
                </a:ext>
              </a:extLst>
            </p:cNvPr>
            <p:cNvCxnSpPr>
              <a:cxnSpLocks/>
              <a:stCxn id="144" idx="3"/>
              <a:endCxn id="40" idx="2"/>
            </p:cNvCxnSpPr>
            <p:nvPr/>
          </p:nvCxnSpPr>
          <p:spPr>
            <a:xfrm flipV="1">
              <a:off x="6481445" y="3966347"/>
              <a:ext cx="607195" cy="3546"/>
            </a:xfrm>
            <a:prstGeom prst="straightConnector1">
              <a:avLst/>
            </a:prstGeom>
            <a:ln w="19050">
              <a:solidFill>
                <a:srgbClr val="85CCD2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B66507F9-85BD-AC48-BF2B-07580AB0D393}"/>
                </a:ext>
              </a:extLst>
            </p:cNvPr>
            <p:cNvCxnSpPr>
              <a:cxnSpLocks/>
              <a:stCxn id="148" idx="1"/>
              <a:endCxn id="144" idx="1"/>
            </p:cNvCxnSpPr>
            <p:nvPr/>
          </p:nvCxnSpPr>
          <p:spPr>
            <a:xfrm>
              <a:off x="5659659" y="3969892"/>
              <a:ext cx="665167" cy="1"/>
            </a:xfrm>
            <a:prstGeom prst="straightConnector1">
              <a:avLst/>
            </a:prstGeom>
            <a:ln w="19050">
              <a:solidFill>
                <a:srgbClr val="85CCD2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A72AF41A-C75B-8744-A932-3943D7B7EB40}"/>
                </a:ext>
              </a:extLst>
            </p:cNvPr>
            <p:cNvSpPr txBox="1"/>
            <p:nvPr/>
          </p:nvSpPr>
          <p:spPr>
            <a:xfrm flipH="1">
              <a:off x="4717530" y="3857489"/>
              <a:ext cx="942129" cy="2248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80000"/>
                </a:lnSpc>
                <a:defRPr sz="3200">
                  <a:solidFill>
                    <a:srgbClr val="0081C8"/>
                  </a:solidFill>
                </a:defRPr>
              </a:lvl1pPr>
            </a:lstStyle>
            <a:p>
              <a:pPr algn="l"/>
              <a:r>
                <a:rPr lang="en-US" sz="1050" dirty="0">
                  <a:solidFill>
                    <a:srgbClr val="FF0000"/>
                  </a:solidFill>
                </a:rPr>
                <a:t>Manage flow</a:t>
              </a:r>
            </a:p>
          </p:txBody>
        </p:sp>
      </p:grpSp>
      <p:cxnSp>
        <p:nvCxnSpPr>
          <p:cNvPr id="160" name="Curved Connector 159">
            <a:extLst>
              <a:ext uri="{FF2B5EF4-FFF2-40B4-BE49-F238E27FC236}">
                <a16:creationId xmlns:a16="http://schemas.microsoft.com/office/drawing/2014/main" id="{737602CB-EC35-5544-943A-749DEF523EE2}"/>
              </a:ext>
            </a:extLst>
          </p:cNvPr>
          <p:cNvCxnSpPr>
            <a:cxnSpLocks/>
            <a:stCxn id="57" idx="4"/>
            <a:endCxn id="273" idx="0"/>
          </p:cNvCxnSpPr>
          <p:nvPr/>
        </p:nvCxnSpPr>
        <p:spPr>
          <a:xfrm rot="5400000" flipH="1" flipV="1">
            <a:off x="3551701" y="1498934"/>
            <a:ext cx="3091445" cy="3631035"/>
          </a:xfrm>
          <a:prstGeom prst="curvedConnector5">
            <a:avLst>
              <a:gd name="adj1" fmla="val -2265"/>
              <a:gd name="adj2" fmla="val 152240"/>
              <a:gd name="adj3" fmla="val 105390"/>
            </a:avLst>
          </a:prstGeom>
          <a:ln w="19050">
            <a:solidFill>
              <a:schemeClr val="tx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4" name="Rectangle 223">
            <a:extLst>
              <a:ext uri="{FF2B5EF4-FFF2-40B4-BE49-F238E27FC236}">
                <a16:creationId xmlns:a16="http://schemas.microsoft.com/office/drawing/2014/main" id="{D65CC52A-65DB-A340-9DD5-406FEBA3C234}"/>
              </a:ext>
            </a:extLst>
          </p:cNvPr>
          <p:cNvSpPr/>
          <p:nvPr/>
        </p:nvSpPr>
        <p:spPr>
          <a:xfrm>
            <a:off x="6956528" y="-28372"/>
            <a:ext cx="99297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500" baseline="30000" dirty="0"/>
              <a:t>1</a:t>
            </a:r>
            <a:r>
              <a:rPr lang="en-US" sz="500" dirty="0"/>
              <a:t>Work cells involve the joint activity of two or more persons bounded in time and space</a:t>
            </a:r>
            <a:endParaRPr lang="en-BE" sz="500" baseline="30000" dirty="0"/>
          </a:p>
        </p:txBody>
      </p: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D92C5794-0C2A-DF48-8304-531F8ACA3111}"/>
              </a:ext>
            </a:extLst>
          </p:cNvPr>
          <p:cNvGrpSpPr/>
          <p:nvPr/>
        </p:nvGrpSpPr>
        <p:grpSpPr>
          <a:xfrm flipH="1">
            <a:off x="211342" y="1585617"/>
            <a:ext cx="3393881" cy="613853"/>
            <a:chOff x="218743" y="1538216"/>
            <a:chExt cx="3393881" cy="613853"/>
          </a:xfrm>
        </p:grpSpPr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A18D06B0-CC64-F747-B875-3D000549906D}"/>
                </a:ext>
              </a:extLst>
            </p:cNvPr>
            <p:cNvSpPr/>
            <p:nvPr/>
          </p:nvSpPr>
          <p:spPr>
            <a:xfrm flipH="1">
              <a:off x="218743" y="1538216"/>
              <a:ext cx="1109778" cy="61385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Frequent integration</a:t>
              </a: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165A1E97-91A6-224A-A4F0-36D095DDD54D}"/>
                </a:ext>
              </a:extLst>
            </p:cNvPr>
            <p:cNvSpPr/>
            <p:nvPr/>
          </p:nvSpPr>
          <p:spPr>
            <a:xfrm flipH="1">
              <a:off x="1932716" y="1766833"/>
              <a:ext cx="156619" cy="156619"/>
            </a:xfrm>
            <a:prstGeom prst="rect">
              <a:avLst/>
            </a:prstGeom>
            <a:solidFill>
              <a:schemeClr val="accent3"/>
            </a:solidFill>
            <a:ln w="381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50"/>
            </a:p>
          </p:txBody>
        </p:sp>
        <p:cxnSp>
          <p:nvCxnSpPr>
            <p:cNvPr id="232" name="Straight Arrow Connector 231">
              <a:extLst>
                <a:ext uri="{FF2B5EF4-FFF2-40B4-BE49-F238E27FC236}">
                  <a16:creationId xmlns:a16="http://schemas.microsoft.com/office/drawing/2014/main" id="{8F0B27ED-EBF5-214F-8546-212CA335D4A1}"/>
                </a:ext>
              </a:extLst>
            </p:cNvPr>
            <p:cNvCxnSpPr>
              <a:cxnSpLocks/>
              <a:stCxn id="231" idx="3"/>
              <a:endCxn id="230" idx="2"/>
            </p:cNvCxnSpPr>
            <p:nvPr/>
          </p:nvCxnSpPr>
          <p:spPr>
            <a:xfrm flipH="1">
              <a:off x="1328521" y="1845143"/>
              <a:ext cx="604195" cy="0"/>
            </a:xfrm>
            <a:prstGeom prst="straightConnector1">
              <a:avLst/>
            </a:prstGeom>
            <a:ln w="19050">
              <a:solidFill>
                <a:schemeClr val="accent3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Arrow Connector 232">
              <a:extLst>
                <a:ext uri="{FF2B5EF4-FFF2-40B4-BE49-F238E27FC236}">
                  <a16:creationId xmlns:a16="http://schemas.microsoft.com/office/drawing/2014/main" id="{232DF159-71B4-E64B-BF26-1675930DBF8E}"/>
                </a:ext>
              </a:extLst>
            </p:cNvPr>
            <p:cNvCxnSpPr>
              <a:cxnSpLocks/>
              <a:stCxn id="235" idx="3"/>
              <a:endCxn id="231" idx="1"/>
            </p:cNvCxnSpPr>
            <p:nvPr/>
          </p:nvCxnSpPr>
          <p:spPr>
            <a:xfrm flipH="1">
              <a:off x="2089335" y="1845143"/>
              <a:ext cx="479802" cy="0"/>
            </a:xfrm>
            <a:prstGeom prst="straightConnector1">
              <a:avLst/>
            </a:prstGeom>
            <a:ln w="19050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00442CEC-F081-7F48-9851-B1180400841E}"/>
                </a:ext>
              </a:extLst>
            </p:cNvPr>
            <p:cNvSpPr txBox="1"/>
            <p:nvPr/>
          </p:nvSpPr>
          <p:spPr>
            <a:xfrm flipH="1">
              <a:off x="1357400" y="1682347"/>
              <a:ext cx="47320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800">
                  <a:solidFill>
                    <a:srgbClr val="0081C8"/>
                  </a:solidFill>
                </a:defRPr>
              </a:lvl1pPr>
            </a:lstStyle>
            <a:p>
              <a:r>
                <a:rPr lang="en-US" sz="600" dirty="0">
                  <a:solidFill>
                    <a:schemeClr val="tx1"/>
                  </a:solidFill>
                </a:rPr>
                <a:t>produces</a:t>
              </a: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1D65531F-D253-2745-AB21-4965A63A5F50}"/>
                </a:ext>
              </a:extLst>
            </p:cNvPr>
            <p:cNvSpPr txBox="1"/>
            <p:nvPr/>
          </p:nvSpPr>
          <p:spPr>
            <a:xfrm flipH="1">
              <a:off x="2569137" y="1668107"/>
              <a:ext cx="1043487" cy="3540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80000"/>
                </a:lnSpc>
                <a:defRPr sz="3200">
                  <a:solidFill>
                    <a:srgbClr val="0081C8"/>
                  </a:solidFill>
                </a:defRPr>
              </a:lvl1pPr>
            </a:lstStyle>
            <a:p>
              <a:pPr algn="r"/>
              <a:r>
                <a:rPr lang="en-US" sz="1050" dirty="0">
                  <a:solidFill>
                    <a:srgbClr val="FF0000"/>
                  </a:solidFill>
                </a:rPr>
                <a:t>Integration points</a:t>
              </a:r>
            </a:p>
          </p:txBody>
        </p:sp>
      </p:grpSp>
      <p:cxnSp>
        <p:nvCxnSpPr>
          <p:cNvPr id="239" name="Curved Connector 238">
            <a:extLst>
              <a:ext uri="{FF2B5EF4-FFF2-40B4-BE49-F238E27FC236}">
                <a16:creationId xmlns:a16="http://schemas.microsoft.com/office/drawing/2014/main" id="{323A1CB4-FD82-D04A-9C11-7093309E4BD0}"/>
              </a:ext>
            </a:extLst>
          </p:cNvPr>
          <p:cNvCxnSpPr>
            <a:cxnSpLocks/>
            <a:stCxn id="230" idx="0"/>
            <a:endCxn id="75" idx="2"/>
          </p:cNvCxnSpPr>
          <p:nvPr/>
        </p:nvCxnSpPr>
        <p:spPr>
          <a:xfrm rot="16200000" flipV="1">
            <a:off x="2627606" y="1162888"/>
            <a:ext cx="345433" cy="50002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Curved Connector 253">
            <a:extLst>
              <a:ext uri="{FF2B5EF4-FFF2-40B4-BE49-F238E27FC236}">
                <a16:creationId xmlns:a16="http://schemas.microsoft.com/office/drawing/2014/main" id="{1EF79B7B-C4E6-0643-A5B2-09BCD70FA03B}"/>
              </a:ext>
            </a:extLst>
          </p:cNvPr>
          <p:cNvCxnSpPr>
            <a:cxnSpLocks/>
            <a:stCxn id="230" idx="6"/>
            <a:endCxn id="58" idx="2"/>
          </p:cNvCxnSpPr>
          <p:nvPr/>
        </p:nvCxnSpPr>
        <p:spPr>
          <a:xfrm>
            <a:off x="3605223" y="1892544"/>
            <a:ext cx="1326934" cy="2739013"/>
          </a:xfrm>
          <a:prstGeom prst="curvedConnector4">
            <a:avLst>
              <a:gd name="adj1" fmla="val 47049"/>
              <a:gd name="adj2" fmla="val 108346"/>
            </a:avLst>
          </a:prstGeom>
          <a:ln w="19050">
            <a:solidFill>
              <a:schemeClr val="tx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Curved Connector 260">
            <a:extLst>
              <a:ext uri="{FF2B5EF4-FFF2-40B4-BE49-F238E27FC236}">
                <a16:creationId xmlns:a16="http://schemas.microsoft.com/office/drawing/2014/main" id="{9C631028-071C-FE40-84BF-1D6DC419C099}"/>
              </a:ext>
            </a:extLst>
          </p:cNvPr>
          <p:cNvCxnSpPr>
            <a:cxnSpLocks/>
            <a:stCxn id="247" idx="3"/>
            <a:endCxn id="231" idx="2"/>
          </p:cNvCxnSpPr>
          <p:nvPr/>
        </p:nvCxnSpPr>
        <p:spPr>
          <a:xfrm rot="5400000" flipH="1">
            <a:off x="3579218" y="204577"/>
            <a:ext cx="69154" cy="3601707"/>
          </a:xfrm>
          <a:prstGeom prst="curvedConnector3">
            <a:avLst>
              <a:gd name="adj1" fmla="val -446149"/>
            </a:avLst>
          </a:prstGeom>
          <a:ln w="19050">
            <a:solidFill>
              <a:schemeClr val="tx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Curved Connector 290">
            <a:extLst>
              <a:ext uri="{FF2B5EF4-FFF2-40B4-BE49-F238E27FC236}">
                <a16:creationId xmlns:a16="http://schemas.microsoft.com/office/drawing/2014/main" id="{CE94079F-087E-C54A-98C9-88A9EB0238C3}"/>
              </a:ext>
            </a:extLst>
          </p:cNvPr>
          <p:cNvCxnSpPr>
            <a:cxnSpLocks/>
            <a:stCxn id="96" idx="4"/>
            <a:endCxn id="128" idx="0"/>
          </p:cNvCxnSpPr>
          <p:nvPr/>
        </p:nvCxnSpPr>
        <p:spPr>
          <a:xfrm rot="5400000">
            <a:off x="6261378" y="698179"/>
            <a:ext cx="356462" cy="297676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51C7AA19-FB35-B14C-A798-18F3151DCA76}"/>
              </a:ext>
            </a:extLst>
          </p:cNvPr>
          <p:cNvGrpSpPr/>
          <p:nvPr/>
        </p:nvGrpSpPr>
        <p:grpSpPr>
          <a:xfrm>
            <a:off x="5252125" y="1574139"/>
            <a:ext cx="3011803" cy="545798"/>
            <a:chOff x="5252125" y="1574139"/>
            <a:chExt cx="3011803" cy="545798"/>
          </a:xfrm>
        </p:grpSpPr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3D4F5CA0-A60F-6241-81DD-4CBB59BDF48D}"/>
                </a:ext>
              </a:extLst>
            </p:cNvPr>
            <p:cNvSpPr/>
            <p:nvPr/>
          </p:nvSpPr>
          <p:spPr>
            <a:xfrm>
              <a:off x="5252125" y="1574139"/>
              <a:ext cx="1109778" cy="545798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Collaborative improvement</a:t>
              </a:r>
              <a:endParaRPr lang="en-US" sz="1050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AA6BCEE9-4719-8E4F-BA20-3839C2318413}"/>
                </a:ext>
              </a:extLst>
            </p:cNvPr>
            <p:cNvSpPr/>
            <p:nvPr/>
          </p:nvSpPr>
          <p:spPr>
            <a:xfrm>
              <a:off x="6834632" y="1768729"/>
              <a:ext cx="156619" cy="156619"/>
            </a:xfrm>
            <a:prstGeom prst="rect">
              <a:avLst/>
            </a:prstGeom>
            <a:solidFill>
              <a:schemeClr val="accent3"/>
            </a:solidFill>
            <a:ln w="381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50"/>
            </a:p>
          </p:txBody>
        </p:sp>
        <p:cxnSp>
          <p:nvCxnSpPr>
            <p:cNvPr id="274" name="Straight Arrow Connector 273">
              <a:extLst>
                <a:ext uri="{FF2B5EF4-FFF2-40B4-BE49-F238E27FC236}">
                  <a16:creationId xmlns:a16="http://schemas.microsoft.com/office/drawing/2014/main" id="{017BB712-7C99-1045-8524-8ABDA82686A0}"/>
                </a:ext>
              </a:extLst>
            </p:cNvPr>
            <p:cNvCxnSpPr>
              <a:cxnSpLocks/>
              <a:stCxn id="273" idx="3"/>
              <a:endCxn id="297" idx="1"/>
            </p:cNvCxnSpPr>
            <p:nvPr/>
          </p:nvCxnSpPr>
          <p:spPr>
            <a:xfrm>
              <a:off x="6991251" y="1847039"/>
              <a:ext cx="300141" cy="0"/>
            </a:xfrm>
            <a:prstGeom prst="straightConnector1">
              <a:avLst/>
            </a:prstGeom>
            <a:ln w="19050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>
              <a:extLst>
                <a:ext uri="{FF2B5EF4-FFF2-40B4-BE49-F238E27FC236}">
                  <a16:creationId xmlns:a16="http://schemas.microsoft.com/office/drawing/2014/main" id="{FD4BB73D-111B-0F43-B16F-467E173FBCCB}"/>
                </a:ext>
              </a:extLst>
            </p:cNvPr>
            <p:cNvCxnSpPr>
              <a:cxnSpLocks/>
              <a:stCxn id="273" idx="1"/>
              <a:endCxn id="247" idx="6"/>
            </p:cNvCxnSpPr>
            <p:nvPr/>
          </p:nvCxnSpPr>
          <p:spPr>
            <a:xfrm flipH="1" flipV="1">
              <a:off x="6361903" y="1847038"/>
              <a:ext cx="472729" cy="1"/>
            </a:xfrm>
            <a:prstGeom prst="straightConnector1">
              <a:avLst/>
            </a:prstGeom>
            <a:ln w="19050">
              <a:solidFill>
                <a:schemeClr val="accent3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C962507A-AE56-B24E-B184-B6C1F967E96B}"/>
                </a:ext>
              </a:extLst>
            </p:cNvPr>
            <p:cNvSpPr txBox="1"/>
            <p:nvPr/>
          </p:nvSpPr>
          <p:spPr>
            <a:xfrm>
              <a:off x="7291392" y="1670003"/>
              <a:ext cx="972536" cy="3540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80000"/>
                </a:lnSpc>
                <a:defRPr sz="3200">
                  <a:solidFill>
                    <a:srgbClr val="0081C8"/>
                  </a:solidFill>
                </a:defRPr>
              </a:lvl1pPr>
            </a:lstStyle>
            <a:p>
              <a:pPr algn="l"/>
              <a:r>
                <a:rPr lang="en-US" sz="1050" dirty="0">
                  <a:solidFill>
                    <a:srgbClr val="FF0000"/>
                  </a:solidFill>
                </a:rPr>
                <a:t>Improvement models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0855B053-13AD-BA4A-882D-5E1CA930BADC}"/>
              </a:ext>
            </a:extLst>
          </p:cNvPr>
          <p:cNvGrpSpPr/>
          <p:nvPr/>
        </p:nvGrpSpPr>
        <p:grpSpPr>
          <a:xfrm flipH="1">
            <a:off x="4665904" y="796630"/>
            <a:ext cx="3586146" cy="613853"/>
            <a:chOff x="493966" y="1538216"/>
            <a:chExt cx="3586146" cy="613853"/>
          </a:xfrm>
        </p:grpSpPr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B4A46326-CD02-3E4F-94D7-D42CC78698DD}"/>
                </a:ext>
              </a:extLst>
            </p:cNvPr>
            <p:cNvSpPr/>
            <p:nvPr/>
          </p:nvSpPr>
          <p:spPr>
            <a:xfrm flipH="1">
              <a:off x="493966" y="1538216"/>
              <a:ext cx="1109778" cy="613853"/>
            </a:xfrm>
            <a:prstGeom prst="ellipse">
              <a:avLst/>
            </a:prstGeom>
            <a:solidFill>
              <a:srgbClr val="A1D4A7"/>
            </a:solidFill>
            <a:ln w="19050">
              <a:solidFill>
                <a:srgbClr val="76A23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</a:rPr>
                <a:t>High staff liquidity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E6925E16-4544-9C4B-B5F7-9ADB4FE04A12}"/>
                </a:ext>
              </a:extLst>
            </p:cNvPr>
            <p:cNvSpPr/>
            <p:nvPr/>
          </p:nvSpPr>
          <p:spPr>
            <a:xfrm flipH="1">
              <a:off x="2376936" y="1766834"/>
              <a:ext cx="156619" cy="156619"/>
            </a:xfrm>
            <a:prstGeom prst="rect">
              <a:avLst/>
            </a:prstGeom>
            <a:solidFill>
              <a:srgbClr val="A1D4A7"/>
            </a:solidFill>
            <a:ln w="381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50"/>
            </a:p>
          </p:txBody>
        </p: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44C2ABA4-5E44-5745-BB1A-8AF3651B26CE}"/>
                </a:ext>
              </a:extLst>
            </p:cNvPr>
            <p:cNvCxnSpPr>
              <a:cxnSpLocks/>
              <a:stCxn id="128" idx="3"/>
              <a:endCxn id="127" idx="2"/>
            </p:cNvCxnSpPr>
            <p:nvPr/>
          </p:nvCxnSpPr>
          <p:spPr>
            <a:xfrm flipH="1" flipV="1">
              <a:off x="1603744" y="1845143"/>
              <a:ext cx="773192" cy="1"/>
            </a:xfrm>
            <a:prstGeom prst="straightConnector1">
              <a:avLst/>
            </a:prstGeom>
            <a:ln w="19050">
              <a:solidFill>
                <a:srgbClr val="A1D4A7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4CA8C4F3-452D-6E44-89E4-698A72B006AA}"/>
                </a:ext>
              </a:extLst>
            </p:cNvPr>
            <p:cNvCxnSpPr>
              <a:cxnSpLocks/>
              <a:stCxn id="133" idx="3"/>
              <a:endCxn id="128" idx="1"/>
            </p:cNvCxnSpPr>
            <p:nvPr/>
          </p:nvCxnSpPr>
          <p:spPr>
            <a:xfrm flipH="1" flipV="1">
              <a:off x="2533555" y="1845144"/>
              <a:ext cx="604429" cy="147"/>
            </a:xfrm>
            <a:prstGeom prst="straightConnector1">
              <a:avLst/>
            </a:prstGeom>
            <a:ln w="19050">
              <a:solidFill>
                <a:srgbClr val="A1D4A7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313851A6-A149-8544-979C-EBD989FF09C5}"/>
                </a:ext>
              </a:extLst>
            </p:cNvPr>
            <p:cNvSpPr txBox="1"/>
            <p:nvPr/>
          </p:nvSpPr>
          <p:spPr>
            <a:xfrm flipH="1">
              <a:off x="1640275" y="1682196"/>
              <a:ext cx="47320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800">
                  <a:solidFill>
                    <a:srgbClr val="0081C8"/>
                  </a:solidFill>
                </a:defRPr>
              </a:lvl1pPr>
            </a:lstStyle>
            <a:p>
              <a:r>
                <a:rPr lang="en-US" sz="600" dirty="0">
                  <a:solidFill>
                    <a:schemeClr val="tx1"/>
                  </a:solidFill>
                </a:rPr>
                <a:t>produces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B73FE4E-80BF-FB4C-BF5E-E7EE0D87151D}"/>
                </a:ext>
              </a:extLst>
            </p:cNvPr>
            <p:cNvSpPr txBox="1"/>
            <p:nvPr/>
          </p:nvSpPr>
          <p:spPr>
            <a:xfrm flipH="1">
              <a:off x="3137984" y="1668255"/>
              <a:ext cx="942128" cy="3540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80000"/>
                </a:lnSpc>
                <a:defRPr sz="3200">
                  <a:solidFill>
                    <a:srgbClr val="0081C8"/>
                  </a:solidFill>
                </a:defRPr>
              </a:lvl1pPr>
            </a:lstStyle>
            <a:p>
              <a:pPr algn="r"/>
              <a:r>
                <a:rPr lang="en-US" sz="1050" dirty="0">
                  <a:solidFill>
                    <a:srgbClr val="FF0000"/>
                  </a:solidFill>
                </a:rPr>
                <a:t>Manage competence</a:t>
              </a:r>
            </a:p>
          </p:txBody>
        </p:sp>
      </p:grpSp>
      <p:cxnSp>
        <p:nvCxnSpPr>
          <p:cNvPr id="136" name="Curved Connector 135">
            <a:extLst>
              <a:ext uri="{FF2B5EF4-FFF2-40B4-BE49-F238E27FC236}">
                <a16:creationId xmlns:a16="http://schemas.microsoft.com/office/drawing/2014/main" id="{8C30D646-7AE2-4640-932B-166D9170564C}"/>
              </a:ext>
            </a:extLst>
          </p:cNvPr>
          <p:cNvCxnSpPr>
            <a:cxnSpLocks/>
            <a:stCxn id="127" idx="4"/>
            <a:endCxn id="273" idx="0"/>
          </p:cNvCxnSpPr>
          <p:nvPr/>
        </p:nvCxnSpPr>
        <p:spPr>
          <a:xfrm rot="5400000">
            <a:off x="7125929" y="1197497"/>
            <a:ext cx="358246" cy="784219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7616CE3-A00D-BE4C-A4E3-D07DBDF0FD18}"/>
              </a:ext>
            </a:extLst>
          </p:cNvPr>
          <p:cNvSpPr txBox="1"/>
          <p:nvPr/>
        </p:nvSpPr>
        <p:spPr>
          <a:xfrm>
            <a:off x="7179867" y="283071"/>
            <a:ext cx="1897539" cy="441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BE" sz="1400" b="1" dirty="0">
                <a:solidFill>
                  <a:srgbClr val="587925"/>
                </a:solidFill>
              </a:rPr>
              <a:t>Specialist vs generalist competency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0347C2C-99A4-0046-939D-0DEAC2E175F4}"/>
              </a:ext>
            </a:extLst>
          </p:cNvPr>
          <p:cNvSpPr txBox="1"/>
          <p:nvPr/>
        </p:nvSpPr>
        <p:spPr>
          <a:xfrm>
            <a:off x="173375" y="4469530"/>
            <a:ext cx="2282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BE" sz="1400" b="1" dirty="0">
                <a:solidFill>
                  <a:srgbClr val="FFC000"/>
                </a:solidFill>
              </a:rPr>
              <a:t>Commitment vs Uncertainty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D8DC13-9D61-604A-BE86-161E844D5950}"/>
              </a:ext>
            </a:extLst>
          </p:cNvPr>
          <p:cNvSpPr/>
          <p:nvPr/>
        </p:nvSpPr>
        <p:spPr>
          <a:xfrm>
            <a:off x="0" y="4828554"/>
            <a:ext cx="3345140" cy="307777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GB" sz="700" dirty="0">
                <a:solidFill>
                  <a:srgbClr val="202122"/>
                </a:solidFill>
                <a:latin typeface="Arial" panose="020B0604020202020204" pitchFamily="34" charset="0"/>
              </a:rPr>
              <a:t>The Agile Capabilities Model, by Patrick </a:t>
            </a:r>
            <a:r>
              <a:rPr lang="en-GB" sz="700" dirty="0" err="1">
                <a:solidFill>
                  <a:srgbClr val="202122"/>
                </a:solidFill>
                <a:latin typeface="Arial" panose="020B0604020202020204" pitchFamily="34" charset="0"/>
              </a:rPr>
              <a:t>Steyaert</a:t>
            </a:r>
            <a:r>
              <a:rPr lang="en-GB" sz="700" dirty="0">
                <a:solidFill>
                  <a:srgbClr val="202122"/>
                </a:solidFill>
                <a:latin typeface="Arial" panose="020B0604020202020204" pitchFamily="34" charset="0"/>
              </a:rPr>
              <a:t>, is licensed under the </a:t>
            </a:r>
            <a:r>
              <a:rPr lang="en-GB" sz="700" dirty="0">
                <a:solidFill>
                  <a:srgbClr val="3366BB"/>
                </a:solidFill>
                <a:latin typeface="Arial" panose="020B0604020202020204" pitchFamily="34" charset="0"/>
                <a:hlinkClick r:id="rId2" tooltip="w:en:Creative Commons"/>
              </a:rPr>
              <a:t>Creative Commons</a:t>
            </a:r>
            <a:r>
              <a:rPr lang="en-GB" sz="700" dirty="0">
                <a:solidFill>
                  <a:srgbClr val="202122"/>
                </a:solidFill>
                <a:latin typeface="Arial" panose="020B0604020202020204" pitchFamily="34" charset="0"/>
              </a:rPr>
              <a:t> </a:t>
            </a:r>
            <a:r>
              <a:rPr lang="en-GB" sz="700" dirty="0">
                <a:solidFill>
                  <a:srgbClr val="3366BB"/>
                </a:solidFill>
                <a:latin typeface="Arial" panose="020B0604020202020204" pitchFamily="34" charset="0"/>
                <a:hlinkClick r:id="rId3"/>
              </a:rPr>
              <a:t>Attribution-Share Alike 4.0 International</a:t>
            </a:r>
            <a:r>
              <a:rPr lang="en-GB" sz="700" dirty="0">
                <a:solidFill>
                  <a:srgbClr val="202122"/>
                </a:solidFill>
                <a:latin typeface="Arial" panose="020B0604020202020204" pitchFamily="34" charset="0"/>
              </a:rPr>
              <a:t> license (CC BY-SA 4.0).</a:t>
            </a:r>
            <a:endParaRPr lang="en-BE" sz="7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1AFA480-BE43-4943-BF63-DEE13C5430E5}"/>
              </a:ext>
            </a:extLst>
          </p:cNvPr>
          <p:cNvGrpSpPr/>
          <p:nvPr/>
        </p:nvGrpSpPr>
        <p:grpSpPr>
          <a:xfrm>
            <a:off x="2771580" y="4246321"/>
            <a:ext cx="4294942" cy="613853"/>
            <a:chOff x="2762293" y="4311533"/>
            <a:chExt cx="4294942" cy="613853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AF13414-9710-2641-A2BE-C9B231F4A48A}"/>
                </a:ext>
              </a:extLst>
            </p:cNvPr>
            <p:cNvSpPr/>
            <p:nvPr/>
          </p:nvSpPr>
          <p:spPr>
            <a:xfrm>
              <a:off x="2762293" y="4311533"/>
              <a:ext cx="1020653" cy="613853"/>
            </a:xfrm>
            <a:prstGeom prst="ellipse">
              <a:avLst/>
            </a:prstGeom>
            <a:solidFill>
              <a:schemeClr val="accent3"/>
            </a:solidFill>
            <a:ln w="190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Deferred commitment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065FF72-892A-BB46-A0D9-DD132124DD05}"/>
                </a:ext>
              </a:extLst>
            </p:cNvPr>
            <p:cNvSpPr/>
            <p:nvPr/>
          </p:nvSpPr>
          <p:spPr>
            <a:xfrm>
              <a:off x="4844560" y="4540150"/>
              <a:ext cx="156619" cy="156619"/>
            </a:xfrm>
            <a:prstGeom prst="rect">
              <a:avLst/>
            </a:prstGeom>
            <a:solidFill>
              <a:schemeClr val="accent3"/>
            </a:solidFill>
            <a:ln w="381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50"/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41CA50B6-8084-BD4D-A4D6-62E7E3FA4DA3}"/>
                </a:ext>
              </a:extLst>
            </p:cNvPr>
            <p:cNvCxnSpPr>
              <a:cxnSpLocks/>
              <a:stCxn id="58" idx="3"/>
              <a:endCxn id="93" idx="3"/>
            </p:cNvCxnSpPr>
            <p:nvPr/>
          </p:nvCxnSpPr>
          <p:spPr>
            <a:xfrm flipV="1">
              <a:off x="5001179" y="4613594"/>
              <a:ext cx="665393" cy="4866"/>
            </a:xfrm>
            <a:prstGeom prst="straightConnector1">
              <a:avLst/>
            </a:prstGeom>
            <a:ln w="19050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2C91B27E-ABA9-3F40-95CE-5B2E5E4893ED}"/>
                </a:ext>
              </a:extLst>
            </p:cNvPr>
            <p:cNvCxnSpPr>
              <a:cxnSpLocks/>
              <a:stCxn id="58" idx="1"/>
              <a:endCxn id="57" idx="6"/>
            </p:cNvCxnSpPr>
            <p:nvPr/>
          </p:nvCxnSpPr>
          <p:spPr>
            <a:xfrm flipH="1">
              <a:off x="3782946" y="4618460"/>
              <a:ext cx="1061614" cy="0"/>
            </a:xfrm>
            <a:prstGeom prst="straightConnector1">
              <a:avLst/>
            </a:prstGeom>
            <a:ln w="19050">
              <a:solidFill>
                <a:schemeClr val="accent3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F3F6554-FA61-9944-88C7-4C41336D5D52}"/>
                </a:ext>
              </a:extLst>
            </p:cNvPr>
            <p:cNvSpPr txBox="1"/>
            <p:nvPr/>
          </p:nvSpPr>
          <p:spPr>
            <a:xfrm>
              <a:off x="3782832" y="4442585"/>
              <a:ext cx="47320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800">
                  <a:solidFill>
                    <a:srgbClr val="0081C8"/>
                  </a:solidFill>
                </a:defRPr>
              </a:lvl1pPr>
            </a:lstStyle>
            <a:p>
              <a:r>
                <a:rPr lang="en-US" sz="600" dirty="0">
                  <a:solidFill>
                    <a:schemeClr val="tx1"/>
                  </a:solidFill>
                </a:rPr>
                <a:t>produces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92C0F39-3849-F748-9DFF-A581C7235A95}"/>
                </a:ext>
              </a:extLst>
            </p:cNvPr>
            <p:cNvSpPr txBox="1"/>
            <p:nvPr/>
          </p:nvSpPr>
          <p:spPr>
            <a:xfrm flipH="1">
              <a:off x="5666572" y="4436558"/>
              <a:ext cx="1390663" cy="3540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80000"/>
                </a:lnSpc>
                <a:defRPr sz="3200">
                  <a:solidFill>
                    <a:srgbClr val="0081C8"/>
                  </a:solidFill>
                </a:defRPr>
              </a:lvl1pPr>
            </a:lstStyle>
            <a:p>
              <a:pPr algn="l"/>
              <a:r>
                <a:rPr lang="en-US" sz="1050" dirty="0">
                  <a:solidFill>
                    <a:srgbClr val="FF0000"/>
                  </a:solidFill>
                </a:rPr>
                <a:t>Cadenced replenishment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0D1C0CC1-3D72-0E47-B636-65B109F1608F}"/>
              </a:ext>
            </a:extLst>
          </p:cNvPr>
          <p:cNvSpPr/>
          <p:nvPr/>
        </p:nvSpPr>
        <p:spPr>
          <a:xfrm>
            <a:off x="6191463" y="2748268"/>
            <a:ext cx="7468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BE" b="1" dirty="0">
                <a:solidFill>
                  <a:srgbClr val="328CCF"/>
                </a:solidFill>
              </a:rPr>
              <a:t>FLOW</a:t>
            </a:r>
            <a:endParaRPr lang="en-BE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BFF0C75-4BE3-E142-ADB6-5A8D5B9DC26F}"/>
              </a:ext>
            </a:extLst>
          </p:cNvPr>
          <p:cNvSpPr/>
          <p:nvPr/>
        </p:nvSpPr>
        <p:spPr>
          <a:xfrm>
            <a:off x="4532027" y="603491"/>
            <a:ext cx="1814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BE" b="1" dirty="0">
                <a:solidFill>
                  <a:srgbClr val="587925"/>
                </a:solidFill>
              </a:rPr>
              <a:t>COLLABORATION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2EFAB6CD-54EB-AF42-8814-9E89F5917340}"/>
              </a:ext>
            </a:extLst>
          </p:cNvPr>
          <p:cNvSpPr/>
          <p:nvPr/>
        </p:nvSpPr>
        <p:spPr>
          <a:xfrm>
            <a:off x="1507619" y="3419417"/>
            <a:ext cx="11741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BE" b="1" dirty="0">
                <a:solidFill>
                  <a:srgbClr val="FFC000"/>
                </a:solidFill>
              </a:rPr>
              <a:t>LEARNING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0A3F18-EB80-3644-B238-85B1EA0701F5}"/>
              </a:ext>
            </a:extLst>
          </p:cNvPr>
          <p:cNvSpPr txBox="1"/>
          <p:nvPr/>
        </p:nvSpPr>
        <p:spPr>
          <a:xfrm>
            <a:off x="7831222" y="4388171"/>
            <a:ext cx="972537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BE" sz="1400" b="1" dirty="0">
                <a:solidFill>
                  <a:srgbClr val="328CCF"/>
                </a:solidFill>
              </a:rPr>
              <a:t>Resource vs Flow</a:t>
            </a:r>
          </a:p>
          <a:p>
            <a:pPr algn="ctr">
              <a:lnSpc>
                <a:spcPct val="80000"/>
              </a:lnSpc>
            </a:pPr>
            <a:r>
              <a:rPr lang="en-BE" sz="1400" b="1" dirty="0">
                <a:solidFill>
                  <a:srgbClr val="328CCF"/>
                </a:solidFill>
              </a:rPr>
              <a:t>Efficiency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8309D1-9341-7442-9400-096A4105114A}"/>
              </a:ext>
            </a:extLst>
          </p:cNvPr>
          <p:cNvSpPr txBox="1"/>
          <p:nvPr/>
        </p:nvSpPr>
        <p:spPr>
          <a:xfrm>
            <a:off x="8857321" y="5001865"/>
            <a:ext cx="30809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500" dirty="0">
                <a:solidFill>
                  <a:schemeClr val="bg1">
                    <a:lumMod val="50000"/>
                  </a:schemeClr>
                </a:solidFill>
              </a:rPr>
              <a:t>v 1.0</a:t>
            </a:r>
          </a:p>
        </p:txBody>
      </p:sp>
    </p:spTree>
    <p:extLst>
      <p:ext uri="{BB962C8B-B14F-4D97-AF65-F5344CB8AC3E}">
        <p14:creationId xmlns:p14="http://schemas.microsoft.com/office/powerpoint/2010/main" val="1255308426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6_Influencer - With Logos">
  <a:themeElements>
    <a:clrScheme name="Custom 1">
      <a:dk1>
        <a:srgbClr val="253437"/>
      </a:dk1>
      <a:lt1>
        <a:srgbClr val="FFFFFF"/>
      </a:lt1>
      <a:dk2>
        <a:srgbClr val="EE3938"/>
      </a:dk2>
      <a:lt2>
        <a:srgbClr val="F8F8F8"/>
      </a:lt2>
      <a:accent1>
        <a:srgbClr val="395055"/>
      </a:accent1>
      <a:accent2>
        <a:srgbClr val="FFFFFF"/>
      </a:accent2>
      <a:accent3>
        <a:srgbClr val="EE3938"/>
      </a:accent3>
      <a:accent4>
        <a:srgbClr val="EE3938"/>
      </a:accent4>
      <a:accent5>
        <a:srgbClr val="F8F8F8"/>
      </a:accent5>
      <a:accent6>
        <a:srgbClr val="F8F8F8"/>
      </a:accent6>
      <a:hlink>
        <a:srgbClr val="EE3938"/>
      </a:hlink>
      <a:folHlink>
        <a:srgbClr val="BCBCB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18CCF"/>
        </a:solidFill>
        <a:ln w="38100"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8100"/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38773</TotalTime>
  <Words>125</Words>
  <Application>Microsoft Macintosh PowerPoint</Application>
  <PresentationFormat>On-screen Show (16:9)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Bebas Neue Bold</vt:lpstr>
      <vt:lpstr>Calibri</vt:lpstr>
      <vt:lpstr>6_Influencer - With Logos</vt:lpstr>
      <vt:lpstr>Agile Capabilities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Arlette Vertcammen</dc:creator>
  <cp:lastModifiedBy>Patrick Steyaert</cp:lastModifiedBy>
  <cp:revision>2251</cp:revision>
  <cp:lastPrinted>2021-02-16T16:49:22Z</cp:lastPrinted>
  <dcterms:created xsi:type="dcterms:W3CDTF">2017-02-22T12:40:03Z</dcterms:created>
  <dcterms:modified xsi:type="dcterms:W3CDTF">2021-03-12T17:19:02Z</dcterms:modified>
</cp:coreProperties>
</file>