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3"/>
  </p:notesMasterIdLst>
  <p:handoutMasterIdLst>
    <p:handoutMasterId r:id="rId4"/>
  </p:handoutMasterIdLst>
  <p:sldIdLst>
    <p:sldId id="1331" r:id="rId2"/>
  </p:sldIdLst>
  <p:sldSz cx="9144000" cy="5143500" type="screen16x9"/>
  <p:notesSz cx="6858000" cy="9144000"/>
  <p:defaultTextStyle>
    <a:defPPr>
      <a:defRPr lang="en-US"/>
    </a:defPPr>
    <a:lvl1pPr marL="0" algn="l" defTabSz="456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316" algn="l" defTabSz="456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632" algn="l" defTabSz="456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949" algn="l" defTabSz="456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268" algn="l" defTabSz="456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587" algn="l" defTabSz="456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900" algn="l" defTabSz="456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4219" algn="l" defTabSz="456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538" algn="l" defTabSz="456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37D"/>
    <a:srgbClr val="547358"/>
    <a:srgbClr val="76A230"/>
    <a:srgbClr val="C1FFC9"/>
    <a:srgbClr val="A1D4A7"/>
    <a:srgbClr val="FED96A"/>
    <a:srgbClr val="6C9270"/>
    <a:srgbClr val="587925"/>
    <a:srgbClr val="527C83"/>
    <a:srgbClr val="77A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54" autoAdjust="0"/>
    <p:restoredTop sz="90748" autoAdjust="0"/>
  </p:normalViewPr>
  <p:slideViewPr>
    <p:cSldViewPr snapToGrid="0" snapToObjects="1">
      <p:cViewPr varScale="1">
        <p:scale>
          <a:sx n="154" d="100"/>
          <a:sy n="154" d="100"/>
        </p:scale>
        <p:origin x="1392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4FE553-1C7E-4E43-ABFA-184BED6F0D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E6F0E-305C-FA4C-BC2D-0E231DC309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7E5C0-ED0D-C348-B44A-63E0CD70D4DD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EB70B-6C5D-C544-85BE-55791C825E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4C7BB-632B-5245-83BE-3A35459A84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E5B5C-2D4C-154F-A172-95BEEDF3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26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1C4D0-80C2-9E48-ACD7-758180780CB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71BE8-7FD5-8141-9025-F466D9BD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9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3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316" algn="l" defTabSz="4563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632" algn="l" defTabSz="4563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949" algn="l" defTabSz="4563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268" algn="l" defTabSz="4563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587" algn="l" defTabSz="4563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900" algn="l" defTabSz="4563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219" algn="l" defTabSz="4563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538" algn="l" defTabSz="4563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luencer -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7068" y="285750"/>
            <a:ext cx="8381735" cy="457200"/>
          </a:xfrm>
          <a:prstGeom prst="rect">
            <a:avLst/>
          </a:prstGeom>
        </p:spPr>
        <p:txBody>
          <a:bodyPr vert="horz" lIns="90972" tIns="45464" rIns="90972" bIns="4546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55788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74009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luencer -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7068" y="285750"/>
            <a:ext cx="8381735" cy="457200"/>
          </a:xfrm>
          <a:prstGeom prst="rect">
            <a:avLst/>
          </a:prstGeom>
        </p:spPr>
        <p:txBody>
          <a:bodyPr vert="horz" lIns="90972" tIns="45464" rIns="90972" bIns="4546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1657181" y="879510"/>
            <a:ext cx="5781390" cy="285750"/>
          </a:xfrm>
          <a:prstGeom prst="rect">
            <a:avLst/>
          </a:prstGeom>
        </p:spPr>
        <p:txBody>
          <a:bodyPr lIns="90972" tIns="45464" rIns="90972" bIns="45464" anchor="ctr"/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93201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12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fluencer -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7068" y="285750"/>
            <a:ext cx="8381735" cy="457200"/>
          </a:xfrm>
          <a:prstGeom prst="rect">
            <a:avLst/>
          </a:prstGeom>
        </p:spPr>
        <p:txBody>
          <a:bodyPr vert="horz" lIns="90972" tIns="45464" rIns="90972" bIns="4546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6F71D-4C76-854D-8EC1-9CE14478E3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57069" y="1170305"/>
            <a:ext cx="3885748" cy="3273425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A684C5-E80A-324C-9120-F470B4DA0C0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3055" y="1170304"/>
            <a:ext cx="3885748" cy="3273425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47951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 userDrawn="1">
            <p:ph type="title"/>
          </p:nvPr>
        </p:nvSpPr>
        <p:spPr>
          <a:xfrm>
            <a:off x="357065" y="285750"/>
            <a:ext cx="8381735" cy="457200"/>
          </a:xfrm>
          <a:prstGeom prst="rect">
            <a:avLst/>
          </a:prstGeom>
          <a:noFill/>
        </p:spPr>
        <p:txBody>
          <a:bodyPr vert="horz" lIns="90993" tIns="45474" rIns="90993" bIns="4547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442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00" r:id="rId2"/>
    <p:sldLayoutId id="2147483684" r:id="rId3"/>
    <p:sldLayoutId id="2147483706" r:id="rId4"/>
    <p:sldLayoutId id="2147483713" r:id="rId5"/>
  </p:sldLayoutIdLst>
  <p:transition spd="slow">
    <p:wipe/>
  </p:transition>
  <p:hf sldNum="0" hdr="0" ftr="0" dt="0"/>
  <p:txStyles>
    <p:titleStyle>
      <a:lvl1pPr algn="ctr" defTabSz="454967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0" marR="0" indent="0" algn="ctr" defTabSz="4549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bg1">
              <a:lumMod val="75000"/>
            </a:schemeClr>
          </a:solidFill>
          <a:latin typeface="Bebas Neue Bold" panose="020B0606020202050201" pitchFamily="34" charset="0"/>
          <a:ea typeface="+mn-ea"/>
          <a:cs typeface="+mn-cs"/>
        </a:defRPr>
      </a:lvl1pPr>
      <a:lvl2pPr marL="739329" indent="-284348" algn="l" defTabSz="454967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7423" indent="-227482" algn="l" defTabSz="45496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2392" indent="-227482" algn="l" defTabSz="45496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363" indent="-227482" algn="l" defTabSz="454967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2329" indent="-227482" algn="l" defTabSz="45496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7298" indent="-227482" algn="l" defTabSz="45496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2271" indent="-227482" algn="l" defTabSz="45496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7239" indent="-227482" algn="l" defTabSz="45496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4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967" algn="l" defTabSz="454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9931" algn="l" defTabSz="454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4901" algn="l" defTabSz="454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9874" algn="l" defTabSz="454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4847" algn="l" defTabSz="454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812" algn="l" defTabSz="454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4784" algn="l" defTabSz="454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9755" algn="l" defTabSz="454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deed.en" TargetMode="External"/><Relationship Id="rId2" Type="http://schemas.openxmlformats.org/officeDocument/2006/relationships/hyperlink" Target="https://en.wikipedia.org/wiki/en:Creative_Common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Knowledge discovery Process</a:t>
            </a:r>
          </a:p>
        </p:txBody>
      </p:sp>
      <p:cxnSp>
        <p:nvCxnSpPr>
          <p:cNvPr id="21" name="Elbow Connector 20"/>
          <p:cNvCxnSpPr>
            <a:stCxn id="17" idx="0"/>
            <a:endCxn id="6" idx="0"/>
          </p:cNvCxnSpPr>
          <p:nvPr/>
        </p:nvCxnSpPr>
        <p:spPr>
          <a:xfrm rot="16200000" flipV="1">
            <a:off x="4028038" y="102433"/>
            <a:ext cx="2095985" cy="4699344"/>
          </a:xfrm>
          <a:prstGeom prst="bentConnector3">
            <a:avLst>
              <a:gd name="adj1" fmla="val 110907"/>
            </a:avLst>
          </a:prstGeom>
          <a:ln w="12700" cmpd="sng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43492" y="1112316"/>
            <a:ext cx="913664" cy="355518"/>
          </a:xfrm>
          <a:prstGeom prst="rect">
            <a:avLst/>
          </a:prstGeom>
          <a:noFill/>
        </p:spPr>
        <p:txBody>
          <a:bodyPr wrap="none" lIns="77764" tIns="38880" rIns="77764" bIns="38880" rtlCol="0">
            <a:spAutoFit/>
          </a:bodyPr>
          <a:lstStyle/>
          <a:p>
            <a:pPr algn="r"/>
            <a:r>
              <a:rPr lang="en-US" dirty="0">
                <a:solidFill>
                  <a:schemeClr val="accent3"/>
                </a:solidFill>
              </a:rPr>
              <a:t>Viability</a:t>
            </a:r>
          </a:p>
        </p:txBody>
      </p:sp>
      <p:cxnSp>
        <p:nvCxnSpPr>
          <p:cNvPr id="23" name="Elbow Connector 22"/>
          <p:cNvCxnSpPr>
            <a:stCxn id="17" idx="0"/>
            <a:endCxn id="13" idx="0"/>
          </p:cNvCxnSpPr>
          <p:nvPr/>
        </p:nvCxnSpPr>
        <p:spPr>
          <a:xfrm rot="16200000" flipV="1">
            <a:off x="5376718" y="1451114"/>
            <a:ext cx="1314666" cy="2783301"/>
          </a:xfrm>
          <a:prstGeom prst="bentConnector3">
            <a:avLst>
              <a:gd name="adj1" fmla="val 117388"/>
            </a:avLst>
          </a:prstGeom>
          <a:ln w="12700" cmpd="sng">
            <a:solidFill>
              <a:srgbClr val="2C6A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7" idx="0"/>
            <a:endCxn id="7" idx="0"/>
          </p:cNvCxnSpPr>
          <p:nvPr/>
        </p:nvCxnSpPr>
        <p:spPr>
          <a:xfrm rot="16200000" flipV="1">
            <a:off x="6575199" y="2649595"/>
            <a:ext cx="535870" cy="1165134"/>
          </a:xfrm>
          <a:prstGeom prst="bentConnector3">
            <a:avLst>
              <a:gd name="adj1" fmla="val 142660"/>
            </a:avLst>
          </a:prstGeom>
          <a:ln w="12700" cmpd="sng">
            <a:solidFill>
              <a:srgbClr val="2DBE2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67354" y="2681833"/>
            <a:ext cx="1089803" cy="355518"/>
          </a:xfrm>
          <a:prstGeom prst="rect">
            <a:avLst/>
          </a:prstGeom>
          <a:noFill/>
          <a:ln>
            <a:noFill/>
          </a:ln>
        </p:spPr>
        <p:txBody>
          <a:bodyPr wrap="none" lIns="77764" tIns="38880" rIns="77764" bIns="38880" rtlCol="0">
            <a:spAutoFit/>
          </a:bodyPr>
          <a:lstStyle/>
          <a:p>
            <a:pPr algn="r"/>
            <a:r>
              <a:rPr lang="en-US" dirty="0">
                <a:solidFill>
                  <a:srgbClr val="2DBE2D"/>
                </a:solidFill>
              </a:rPr>
              <a:t>Feasibility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1682" y="1920897"/>
            <a:ext cx="1205475" cy="355518"/>
          </a:xfrm>
          <a:prstGeom prst="rect">
            <a:avLst/>
          </a:prstGeom>
          <a:noFill/>
        </p:spPr>
        <p:txBody>
          <a:bodyPr wrap="none" lIns="77764" tIns="38880" rIns="77764" bIns="38880" rtlCol="0">
            <a:spAutoFit/>
          </a:bodyPr>
          <a:lstStyle/>
          <a:p>
            <a:pPr algn="r"/>
            <a:r>
              <a:rPr lang="en-US" dirty="0">
                <a:solidFill>
                  <a:srgbClr val="2C6A99"/>
                </a:solidFill>
              </a:rPr>
              <a:t>Desirability</a:t>
            </a:r>
          </a:p>
        </p:txBody>
      </p:sp>
      <p:sp>
        <p:nvSpPr>
          <p:cNvPr id="36" name="TextBox 35"/>
          <p:cNvSpPr txBox="1"/>
          <p:nvPr/>
        </p:nvSpPr>
        <p:spPr>
          <a:xfrm rot="5400000">
            <a:off x="6877255" y="1967835"/>
            <a:ext cx="1477729" cy="447851"/>
          </a:xfrm>
          <a:prstGeom prst="rect">
            <a:avLst/>
          </a:prstGeom>
          <a:noFill/>
        </p:spPr>
        <p:txBody>
          <a:bodyPr wrap="none" lIns="77764" tIns="38880" rIns="77764" bIns="38880" rtlCol="0">
            <a:spAutoFit/>
          </a:bodyPr>
          <a:lstStyle/>
          <a:p>
            <a:r>
              <a:rPr lang="en-US" sz="2400" b="1" dirty="0">
                <a:solidFill>
                  <a:srgbClr val="FFAD00"/>
                </a:solidFill>
              </a:rPr>
              <a:t>FEEDBACK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8313" y="3796222"/>
            <a:ext cx="364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3"/>
                </a:solidFill>
              </a:rPr>
              <a:t>What is the problem or opportunity?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73822" y="4195431"/>
            <a:ext cx="237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rgbClr val="2C6A99"/>
                </a:solidFill>
              </a:rPr>
              <a:t>How does it impact users?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67738" y="4465699"/>
            <a:ext cx="21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AD00"/>
                </a:solidFill>
              </a:rPr>
              <a:t>Can we solve the problem?</a:t>
            </a:r>
          </a:p>
        </p:txBody>
      </p:sp>
      <p:sp>
        <p:nvSpPr>
          <p:cNvPr id="6" name="Diamond 5"/>
          <p:cNvSpPr/>
          <p:nvPr/>
        </p:nvSpPr>
        <p:spPr>
          <a:xfrm>
            <a:off x="1071092" y="1404113"/>
            <a:ext cx="3310530" cy="2307467"/>
          </a:xfrm>
          <a:prstGeom prst="diamond">
            <a:avLst/>
          </a:prstGeom>
          <a:solidFill>
            <a:srgbClr val="EE3938">
              <a:alpha val="60000"/>
            </a:srgb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383979" y="2185430"/>
            <a:ext cx="2589798" cy="632436"/>
          </a:xfrm>
          <a:prstGeom prst="rect">
            <a:avLst/>
          </a:prstGeom>
          <a:noFill/>
        </p:spPr>
        <p:txBody>
          <a:bodyPr wrap="square" lIns="91399" tIns="45698" rIns="91399" bIns="45698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</a:rPr>
              <a:t>Discover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1900" dirty="0">
                <a:solidFill>
                  <a:schemeClr val="bg1"/>
                </a:solidFill>
              </a:rPr>
              <a:t>(tension)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318D3E-A5F1-F843-9E42-346D8644FDFC}"/>
              </a:ext>
            </a:extLst>
          </p:cNvPr>
          <p:cNvSpPr txBox="1"/>
          <p:nvPr/>
        </p:nvSpPr>
        <p:spPr>
          <a:xfrm rot="19492661">
            <a:off x="1770042" y="1740251"/>
            <a:ext cx="852670" cy="263177"/>
          </a:xfrm>
          <a:prstGeom prst="rect">
            <a:avLst/>
          </a:prstGeom>
          <a:noFill/>
        </p:spPr>
        <p:txBody>
          <a:bodyPr wrap="none" lIns="77756" tIns="38876" rIns="77756" bIns="38876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Divergence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B54F1-C3A9-4942-BDFE-F2833BBE4644}"/>
              </a:ext>
            </a:extLst>
          </p:cNvPr>
          <p:cNvSpPr txBox="1"/>
          <p:nvPr/>
        </p:nvSpPr>
        <p:spPr>
          <a:xfrm rot="2131215">
            <a:off x="2766598" y="1757275"/>
            <a:ext cx="963918" cy="263177"/>
          </a:xfrm>
          <a:prstGeom prst="rect">
            <a:avLst/>
          </a:prstGeom>
          <a:noFill/>
        </p:spPr>
        <p:txBody>
          <a:bodyPr wrap="none" lIns="77756" tIns="38876" rIns="77756" bIns="38876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Convergence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50F2D9-6360-0F4A-A1E3-40BE857C9F94}"/>
              </a:ext>
            </a:extLst>
          </p:cNvPr>
          <p:cNvSpPr txBox="1"/>
          <p:nvPr/>
        </p:nvSpPr>
        <p:spPr>
          <a:xfrm>
            <a:off x="2092453" y="3131456"/>
            <a:ext cx="1182525" cy="427592"/>
          </a:xfrm>
          <a:prstGeom prst="rect">
            <a:avLst/>
          </a:prstGeom>
          <a:noFill/>
        </p:spPr>
        <p:txBody>
          <a:bodyPr wrap="square" lIns="77889" tIns="38945" rIns="77889" bIns="38945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/>
                </a:solidFill>
              </a:rPr>
              <a:t>One of many options</a:t>
            </a:r>
          </a:p>
        </p:txBody>
      </p:sp>
      <p:sp>
        <p:nvSpPr>
          <p:cNvPr id="13" name="Diamond 12"/>
          <p:cNvSpPr/>
          <p:nvPr/>
        </p:nvSpPr>
        <p:spPr>
          <a:xfrm>
            <a:off x="3191290" y="2185432"/>
            <a:ext cx="2902220" cy="2022871"/>
          </a:xfrm>
          <a:prstGeom prst="diamond">
            <a:avLst/>
          </a:prstGeom>
          <a:solidFill>
            <a:srgbClr val="2C6A99">
              <a:alpha val="60000"/>
            </a:srgbClr>
          </a:solidFill>
          <a:ln w="38100" cmpd="sng">
            <a:solidFill>
              <a:srgbClr val="2C6A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64482" y="2920940"/>
            <a:ext cx="1355836" cy="604737"/>
          </a:xfrm>
          <a:prstGeom prst="rect">
            <a:avLst/>
          </a:prstGeom>
          <a:noFill/>
        </p:spPr>
        <p:txBody>
          <a:bodyPr wrap="square" lIns="91399" tIns="45698" rIns="91399" bIns="45698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900" b="1" dirty="0">
                <a:solidFill>
                  <a:schemeClr val="bg1"/>
                </a:solidFill>
              </a:rPr>
              <a:t>Design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(concept)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84DD14-D7DA-3E4A-A77C-7C34E18392EC}"/>
              </a:ext>
            </a:extLst>
          </p:cNvPr>
          <p:cNvSpPr txBox="1"/>
          <p:nvPr/>
        </p:nvSpPr>
        <p:spPr>
          <a:xfrm rot="1962929">
            <a:off x="4655580" y="2501745"/>
            <a:ext cx="904030" cy="247788"/>
          </a:xfrm>
          <a:prstGeom prst="rect">
            <a:avLst/>
          </a:prstGeom>
          <a:noFill/>
        </p:spPr>
        <p:txBody>
          <a:bodyPr wrap="none" lIns="77756" tIns="38876" rIns="77756" bIns="38876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Convergence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391E34-6732-414C-B6A8-845B48CCFE62}"/>
              </a:ext>
            </a:extLst>
          </p:cNvPr>
          <p:cNvSpPr txBox="1"/>
          <p:nvPr/>
        </p:nvSpPr>
        <p:spPr>
          <a:xfrm>
            <a:off x="4058234" y="3711579"/>
            <a:ext cx="1182525" cy="377771"/>
          </a:xfrm>
          <a:prstGeom prst="rect">
            <a:avLst/>
          </a:prstGeom>
          <a:noFill/>
        </p:spPr>
        <p:txBody>
          <a:bodyPr wrap="square" lIns="77889" tIns="38945" rIns="77889" bIns="38945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</a:rPr>
              <a:t>One of few options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E467CE-E5FD-E04B-A135-0D026518F1F4}"/>
              </a:ext>
            </a:extLst>
          </p:cNvPr>
          <p:cNvSpPr txBox="1"/>
          <p:nvPr/>
        </p:nvSpPr>
        <p:spPr>
          <a:xfrm rot="19460789">
            <a:off x="3794251" y="2480835"/>
            <a:ext cx="799835" cy="247788"/>
          </a:xfrm>
          <a:prstGeom prst="rect">
            <a:avLst/>
          </a:prstGeom>
          <a:noFill/>
        </p:spPr>
        <p:txBody>
          <a:bodyPr wrap="none" lIns="77756" tIns="38876" rIns="77756" bIns="38876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Divergence</a:t>
            </a:r>
          </a:p>
        </p:txBody>
      </p:sp>
      <p:sp>
        <p:nvSpPr>
          <p:cNvPr id="7" name="Diamond 6"/>
          <p:cNvSpPr/>
          <p:nvPr/>
        </p:nvSpPr>
        <p:spPr>
          <a:xfrm>
            <a:off x="5215880" y="2964228"/>
            <a:ext cx="2089374" cy="1456311"/>
          </a:xfrm>
          <a:prstGeom prst="diamond">
            <a:avLst/>
          </a:prstGeom>
          <a:solidFill>
            <a:srgbClr val="2DBE2D">
              <a:alpha val="60000"/>
            </a:srgbClr>
          </a:solidFill>
          <a:ln w="38100" cmpd="sng">
            <a:solidFill>
              <a:srgbClr val="2DBE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C48140-CECB-D843-8835-613FFEE91796}"/>
              </a:ext>
            </a:extLst>
          </p:cNvPr>
          <p:cNvSpPr txBox="1"/>
          <p:nvPr/>
        </p:nvSpPr>
        <p:spPr>
          <a:xfrm rot="2142767">
            <a:off x="6228430" y="3200424"/>
            <a:ext cx="769378" cy="217011"/>
          </a:xfrm>
          <a:prstGeom prst="rect">
            <a:avLst/>
          </a:prstGeom>
          <a:noFill/>
        </p:spPr>
        <p:txBody>
          <a:bodyPr wrap="none" lIns="77756" tIns="38876" rIns="77756" bIns="38876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Convergence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6912B-2194-584F-82B1-4B7EAC72D784}"/>
              </a:ext>
            </a:extLst>
          </p:cNvPr>
          <p:cNvSpPr txBox="1"/>
          <p:nvPr/>
        </p:nvSpPr>
        <p:spPr>
          <a:xfrm>
            <a:off x="5862298" y="4000553"/>
            <a:ext cx="783018" cy="327950"/>
          </a:xfrm>
          <a:prstGeom prst="rect">
            <a:avLst/>
          </a:prstGeom>
          <a:noFill/>
        </p:spPr>
        <p:txBody>
          <a:bodyPr wrap="square" lIns="77889" tIns="38945" rIns="77889" bIns="38945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00" dirty="0">
                <a:solidFill>
                  <a:schemeClr val="bg1"/>
                </a:solidFill>
              </a:rPr>
              <a:t>Embedded options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0569" y="3413774"/>
            <a:ext cx="1054445" cy="53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Develop</a:t>
            </a:r>
            <a:r>
              <a:rPr lang="en-US" sz="1700" b="1" dirty="0">
                <a:solidFill>
                  <a:schemeClr val="bg1"/>
                </a:solidFill>
              </a:rPr>
              <a:t> </a:t>
            </a:r>
            <a:r>
              <a:rPr lang="en-US" sz="1500" dirty="0">
                <a:solidFill>
                  <a:schemeClr val="bg1"/>
                </a:solidFill>
              </a:rPr>
              <a:t>(product)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6FDE65-5C44-874B-BB62-B48450AC73B3}"/>
              </a:ext>
            </a:extLst>
          </p:cNvPr>
          <p:cNvSpPr txBox="1"/>
          <p:nvPr/>
        </p:nvSpPr>
        <p:spPr>
          <a:xfrm rot="19424007">
            <a:off x="5602712" y="3201228"/>
            <a:ext cx="687335" cy="138499"/>
          </a:xfrm>
          <a:prstGeom prst="rect">
            <a:avLst/>
          </a:prstGeom>
          <a:noFill/>
        </p:spPr>
        <p:txBody>
          <a:bodyPr wrap="none" lIns="79200" tIns="0" rIns="79200" bIns="0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Divergence</a:t>
            </a:r>
          </a:p>
        </p:txBody>
      </p:sp>
      <p:sp>
        <p:nvSpPr>
          <p:cNvPr id="17" name="Diamond 16"/>
          <p:cNvSpPr/>
          <p:nvPr/>
        </p:nvSpPr>
        <p:spPr>
          <a:xfrm>
            <a:off x="6626277" y="3500098"/>
            <a:ext cx="1598848" cy="1114411"/>
          </a:xfrm>
          <a:prstGeom prst="diamond">
            <a:avLst/>
          </a:prstGeom>
          <a:solidFill>
            <a:srgbClr val="FFAD00">
              <a:alpha val="60000"/>
            </a:srgbClr>
          </a:solidFill>
          <a:ln w="38100" cmpd="sng">
            <a:solidFill>
              <a:srgbClr val="FFAD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0431" y="3833362"/>
            <a:ext cx="1028500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500" b="1" dirty="0">
                <a:solidFill>
                  <a:schemeClr val="bg1"/>
                </a:solidFill>
              </a:rPr>
              <a:t>Deliver </a:t>
            </a:r>
            <a:r>
              <a:rPr lang="en-US" sz="1200" b="1" dirty="0">
                <a:solidFill>
                  <a:schemeClr val="bg1"/>
                </a:solidFill>
              </a:rPr>
              <a:t>(</a:t>
            </a:r>
            <a:r>
              <a:rPr lang="en-US" sz="1200" dirty="0">
                <a:solidFill>
                  <a:schemeClr val="bg1"/>
                </a:solidFill>
              </a:rPr>
              <a:t>solution)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3380658" y="1355444"/>
            <a:ext cx="4023443" cy="488544"/>
          </a:xfrm>
          <a:prstGeom prst="rightArrow">
            <a:avLst>
              <a:gd name="adj1" fmla="val 50000"/>
              <a:gd name="adj2" fmla="val 227886"/>
            </a:avLst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7808" tIns="38903" rIns="77808" bIns="38903" rtlCol="0" anchor="ctr"/>
          <a:lstStyle/>
          <a:p>
            <a:pPr algn="ctr"/>
            <a:r>
              <a:rPr lang="en-US" dirty="0"/>
              <a:t>Minimum Viable Product (MVP)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5267098" y="2249407"/>
            <a:ext cx="2137003" cy="367955"/>
          </a:xfrm>
          <a:prstGeom prst="rightArrow">
            <a:avLst>
              <a:gd name="adj1" fmla="val 50000"/>
              <a:gd name="adj2" fmla="val 171219"/>
            </a:avLst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7808" tIns="38903" rIns="77808" bIns="38903" rtlCol="0" anchor="ctr"/>
          <a:lstStyle/>
          <a:p>
            <a:pPr algn="ctr"/>
            <a:r>
              <a:rPr lang="en-US" sz="1600" dirty="0"/>
              <a:t>Test / Experiment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6735504" y="3031515"/>
            <a:ext cx="668597" cy="331743"/>
          </a:xfrm>
          <a:prstGeom prst="rightArrow">
            <a:avLst>
              <a:gd name="adj1" fmla="val 50000"/>
              <a:gd name="adj2" fmla="val 71067"/>
            </a:avLst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8903" rIns="0" bIns="38903" rtlCol="0" anchor="ctr"/>
          <a:lstStyle/>
          <a:p>
            <a:pPr algn="ctr"/>
            <a:r>
              <a:rPr lang="en-US" sz="1400" dirty="0"/>
              <a:t>Spike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C15A40-B42E-3F41-B5BB-FDD2753A4CD6}"/>
              </a:ext>
            </a:extLst>
          </p:cNvPr>
          <p:cNvSpPr/>
          <p:nvPr/>
        </p:nvSpPr>
        <p:spPr>
          <a:xfrm>
            <a:off x="34172" y="4813820"/>
            <a:ext cx="3583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202122"/>
                </a:solidFill>
                <a:latin typeface="Arial" panose="020B0604020202020204" pitchFamily="34" charset="0"/>
              </a:rPr>
              <a:t>The Knowledge Discovery Process, by Patrick </a:t>
            </a:r>
            <a:r>
              <a:rPr lang="en-GB" sz="700" dirty="0" err="1">
                <a:solidFill>
                  <a:srgbClr val="202122"/>
                </a:solidFill>
                <a:latin typeface="Arial" panose="020B0604020202020204" pitchFamily="34" charset="0"/>
              </a:rPr>
              <a:t>Steyaert</a:t>
            </a:r>
            <a:r>
              <a:rPr lang="en-GB" sz="700" dirty="0">
                <a:solidFill>
                  <a:srgbClr val="202122"/>
                </a:solidFill>
                <a:latin typeface="Arial" panose="020B0604020202020204" pitchFamily="34" charset="0"/>
              </a:rPr>
              <a:t>, is licensed under the</a:t>
            </a:r>
            <a:br>
              <a:rPr lang="en-GB" sz="7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GB" sz="700" dirty="0">
                <a:solidFill>
                  <a:srgbClr val="3366BB"/>
                </a:solidFill>
                <a:latin typeface="Arial" panose="020B0604020202020204" pitchFamily="34" charset="0"/>
                <a:hlinkClick r:id="rId2" tooltip="w:en:Creative Commons"/>
              </a:rPr>
              <a:t>Creative Commons</a:t>
            </a:r>
            <a:r>
              <a:rPr lang="en-GB" sz="700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GB" sz="700" dirty="0">
                <a:solidFill>
                  <a:srgbClr val="3366BB"/>
                </a:solidFill>
                <a:latin typeface="Arial" panose="020B0604020202020204" pitchFamily="34" charset="0"/>
                <a:hlinkClick r:id="rId3"/>
              </a:rPr>
              <a:t>Attribution-Share Alike 4.0 International</a:t>
            </a:r>
            <a:r>
              <a:rPr lang="en-GB" sz="700" dirty="0">
                <a:solidFill>
                  <a:srgbClr val="202122"/>
                </a:solidFill>
                <a:latin typeface="Arial" panose="020B0604020202020204" pitchFamily="34" charset="0"/>
              </a:rPr>
              <a:t> license (CC BY-SA 4.0).</a:t>
            </a:r>
            <a:endParaRPr lang="en-BE" sz="7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1C2377-E269-4440-BDC3-2BB68216CF96}"/>
              </a:ext>
            </a:extLst>
          </p:cNvPr>
          <p:cNvSpPr txBox="1"/>
          <p:nvPr/>
        </p:nvSpPr>
        <p:spPr>
          <a:xfrm>
            <a:off x="8857321" y="5001865"/>
            <a:ext cx="3080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500" dirty="0">
                <a:solidFill>
                  <a:schemeClr val="bg1">
                    <a:lumMod val="50000"/>
                  </a:schemeClr>
                </a:solidFill>
              </a:rPr>
              <a:t>v 1.0</a:t>
            </a:r>
          </a:p>
        </p:txBody>
      </p:sp>
    </p:spTree>
    <p:extLst>
      <p:ext uri="{BB962C8B-B14F-4D97-AF65-F5344CB8AC3E}">
        <p14:creationId xmlns:p14="http://schemas.microsoft.com/office/powerpoint/2010/main" val="34626509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6_Influencer - With Logos">
  <a:themeElements>
    <a:clrScheme name="Custom 1">
      <a:dk1>
        <a:srgbClr val="253437"/>
      </a:dk1>
      <a:lt1>
        <a:srgbClr val="FFFFFF"/>
      </a:lt1>
      <a:dk2>
        <a:srgbClr val="EE3938"/>
      </a:dk2>
      <a:lt2>
        <a:srgbClr val="F8F8F8"/>
      </a:lt2>
      <a:accent1>
        <a:srgbClr val="395055"/>
      </a:accent1>
      <a:accent2>
        <a:srgbClr val="FFFFFF"/>
      </a:accent2>
      <a:accent3>
        <a:srgbClr val="EE3938"/>
      </a:accent3>
      <a:accent4>
        <a:srgbClr val="EE3938"/>
      </a:accent4>
      <a:accent5>
        <a:srgbClr val="F8F8F8"/>
      </a:accent5>
      <a:accent6>
        <a:srgbClr val="F8F8F8"/>
      </a:accent6>
      <a:hlink>
        <a:srgbClr val="EE3938"/>
      </a:hlink>
      <a:folHlink>
        <a:srgbClr val="BCBC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18CCF"/>
        </a:solidFill>
        <a:ln w="38100"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38749</TotalTime>
  <Words>98</Words>
  <Application>Microsoft Macintosh PowerPoint</Application>
  <PresentationFormat>On-screen Show (16:9)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Bebas Neue Bold</vt:lpstr>
      <vt:lpstr>Calibri</vt:lpstr>
      <vt:lpstr>6_Influencer - With Logos</vt:lpstr>
      <vt:lpstr>The Knowledge discovery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Arlette Vertcammen</dc:creator>
  <cp:lastModifiedBy>Patrick Steyaert</cp:lastModifiedBy>
  <cp:revision>2251</cp:revision>
  <cp:lastPrinted>2021-03-05T07:14:04Z</cp:lastPrinted>
  <dcterms:created xsi:type="dcterms:W3CDTF">2017-02-22T12:40:03Z</dcterms:created>
  <dcterms:modified xsi:type="dcterms:W3CDTF">2021-03-15T10:11:33Z</dcterms:modified>
</cp:coreProperties>
</file>