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4" r:id="rId1"/>
  </p:sldMasterIdLst>
  <p:notesMasterIdLst>
    <p:notesMasterId r:id="rId33"/>
  </p:notesMasterIdLst>
  <p:sldIdLst>
    <p:sldId id="256" r:id="rId2"/>
    <p:sldId id="257" r:id="rId3"/>
    <p:sldId id="258" r:id="rId4"/>
    <p:sldId id="347" r:id="rId5"/>
    <p:sldId id="350" r:id="rId6"/>
    <p:sldId id="305" r:id="rId7"/>
    <p:sldId id="301" r:id="rId8"/>
    <p:sldId id="336" r:id="rId9"/>
    <p:sldId id="323" r:id="rId10"/>
    <p:sldId id="342" r:id="rId11"/>
    <p:sldId id="353" r:id="rId12"/>
    <p:sldId id="315" r:id="rId13"/>
    <p:sldId id="307" r:id="rId14"/>
    <p:sldId id="322" r:id="rId15"/>
    <p:sldId id="337" r:id="rId16"/>
    <p:sldId id="348" r:id="rId17"/>
    <p:sldId id="338" r:id="rId18"/>
    <p:sldId id="349" r:id="rId19"/>
    <p:sldId id="340" r:id="rId20"/>
    <p:sldId id="341" r:id="rId21"/>
    <p:sldId id="308" r:id="rId22"/>
    <p:sldId id="325" r:id="rId23"/>
    <p:sldId id="344" r:id="rId24"/>
    <p:sldId id="354" r:id="rId25"/>
    <p:sldId id="346" r:id="rId26"/>
    <p:sldId id="332" r:id="rId27"/>
    <p:sldId id="333" r:id="rId28"/>
    <p:sldId id="330" r:id="rId29"/>
    <p:sldId id="329" r:id="rId30"/>
    <p:sldId id="352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B1A"/>
    <a:srgbClr val="33D31D"/>
    <a:srgbClr val="DAB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0350" autoAdjust="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>
                <a:effectLst/>
              </a:rPr>
              <a:t>异常值处理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4892043090583402E-2"/>
          <c:y val="0.12695347383200034"/>
          <c:w val="0.90917540303995892"/>
          <c:h val="0.688374415300876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正常值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总违约期数</c:v>
                </c:pt>
                <c:pt idx="1">
                  <c:v>出生日期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9905</c:v>
                </c:pt>
                <c:pt idx="1">
                  <c:v>9894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5-42E4-AE87-2780F209C2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异常值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总违约期数</c:v>
                </c:pt>
                <c:pt idx="1">
                  <c:v>出生日期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95</c:v>
                </c:pt>
                <c:pt idx="1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45-42E4-AE87-2780F209C2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03318592"/>
        <c:axId val="1803315264"/>
      </c:barChart>
      <c:catAx>
        <c:axId val="180331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3315264"/>
        <c:crosses val="autoZero"/>
        <c:auto val="1"/>
        <c:lblAlgn val="ctr"/>
        <c:lblOffset val="100"/>
        <c:noMultiLvlLbl val="0"/>
      </c:catAx>
      <c:valAx>
        <c:axId val="180331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331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522268700787399E-2"/>
          <c:y val="2.0226745802980693E-2"/>
          <c:w val="0.94616916830708664"/>
          <c:h val="0.73719588230832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to_overdue_term</c:v>
                </c:pt>
                <c:pt idx="1">
                  <c:v>to_term</c:v>
                </c:pt>
                <c:pt idx="2">
                  <c:v>max_overdue_loan_bal</c:v>
                </c:pt>
                <c:pt idx="3">
                  <c:v>typeCT</c:v>
                </c:pt>
                <c:pt idx="4">
                  <c:v>to_contr</c:v>
                </c:pt>
                <c:pt idx="5">
                  <c:v>credit_term</c:v>
                </c:pt>
                <c:pt idx="6">
                  <c:v>credit_mat_dt</c:v>
                </c:pt>
                <c:pt idx="7">
                  <c:v>draw_dt</c:v>
                </c:pt>
                <c:pt idx="8">
                  <c:v>to_credit_term</c:v>
                </c:pt>
                <c:pt idx="9">
                  <c:v>draw_amt</c:v>
                </c:pt>
                <c:pt idx="10">
                  <c:v>in_pay_amt</c:v>
                </c:pt>
                <c:pt idx="11">
                  <c:v>duedt</c:v>
                </c:pt>
                <c:pt idx="12">
                  <c:v>address</c:v>
                </c:pt>
                <c:pt idx="13">
                  <c:v>city</c:v>
                </c:pt>
                <c:pt idx="14">
                  <c:v>credit_lmt</c:v>
                </c:pt>
                <c:pt idx="15">
                  <c:v>province</c:v>
                </c:pt>
                <c:pt idx="16">
                  <c:v>to_credit_lmt</c:v>
                </c:pt>
                <c:pt idx="17">
                  <c:v>apply_amount</c:v>
                </c:pt>
                <c:pt idx="18">
                  <c:v>apply_dateDT</c:v>
                </c:pt>
                <c:pt idx="19">
                  <c:v>sex</c:v>
                </c:pt>
                <c:pt idx="20">
                  <c:v>loan_used_rate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0.30085662499999999</c:v>
                </c:pt>
                <c:pt idx="1">
                  <c:v>0.22953089700000001</c:v>
                </c:pt>
                <c:pt idx="2">
                  <c:v>0.17576972499999999</c:v>
                </c:pt>
                <c:pt idx="3">
                  <c:v>0.15269996999999999</c:v>
                </c:pt>
                <c:pt idx="4">
                  <c:v>0.118021818</c:v>
                </c:pt>
                <c:pt idx="5">
                  <c:v>9.6068406999999995E-2</c:v>
                </c:pt>
                <c:pt idx="6">
                  <c:v>9.5262886000000005E-2</c:v>
                </c:pt>
                <c:pt idx="7">
                  <c:v>9.0228974000000003E-2</c:v>
                </c:pt>
                <c:pt idx="8">
                  <c:v>8.4830902999999999E-2</c:v>
                </c:pt>
                <c:pt idx="9">
                  <c:v>7.6782051000000004E-2</c:v>
                </c:pt>
                <c:pt idx="10">
                  <c:v>7.6782051000000004E-2</c:v>
                </c:pt>
                <c:pt idx="11">
                  <c:v>6.3786275000000003E-2</c:v>
                </c:pt>
                <c:pt idx="12">
                  <c:v>6.3258693000000005E-2</c:v>
                </c:pt>
                <c:pt idx="13">
                  <c:v>6.2644500000000006E-2</c:v>
                </c:pt>
                <c:pt idx="14">
                  <c:v>6.1657381999999997E-2</c:v>
                </c:pt>
                <c:pt idx="15">
                  <c:v>5.8297891999999997E-2</c:v>
                </c:pt>
                <c:pt idx="16">
                  <c:v>5.1795928999999997E-2</c:v>
                </c:pt>
                <c:pt idx="17">
                  <c:v>3.0871191999999999E-2</c:v>
                </c:pt>
                <c:pt idx="18">
                  <c:v>2.1584743E-2</c:v>
                </c:pt>
                <c:pt idx="19">
                  <c:v>1.9597943E-2</c:v>
                </c:pt>
                <c:pt idx="20">
                  <c:v>1.2573551000000001E-2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B5-47C9-A5C2-B09D3DA4E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105406095"/>
        <c:axId val="1105396943"/>
      </c:barChart>
      <c:catAx>
        <c:axId val="110540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5396943"/>
        <c:crosses val="autoZero"/>
        <c:auto val="1"/>
        <c:lblAlgn val="ctr"/>
        <c:lblOffset val="100"/>
        <c:noMultiLvlLbl val="0"/>
      </c:catAx>
      <c:valAx>
        <c:axId val="1105396943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5406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</a:t>
            </a:r>
            <a:r>
              <a:rPr lang="en-US"/>
              <a:t>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Sheet1!$A$2:$A$26</c:f>
              <c:strCache>
                <c:ptCount val="25"/>
                <c:pt idx="0">
                  <c:v>to_overdue_term</c:v>
                </c:pt>
                <c:pt idx="1">
                  <c:v>to_term</c:v>
                </c:pt>
                <c:pt idx="2">
                  <c:v>max_overdue_loan_bal</c:v>
                </c:pt>
                <c:pt idx="3">
                  <c:v>typeCT</c:v>
                </c:pt>
                <c:pt idx="4">
                  <c:v>to_contr</c:v>
                </c:pt>
                <c:pt idx="5">
                  <c:v>credit_term</c:v>
                </c:pt>
                <c:pt idx="6">
                  <c:v>credit_mat_dt</c:v>
                </c:pt>
                <c:pt idx="7">
                  <c:v>draw_dt</c:v>
                </c:pt>
                <c:pt idx="8">
                  <c:v>to_credit_term</c:v>
                </c:pt>
                <c:pt idx="9">
                  <c:v>draw_amt</c:v>
                </c:pt>
                <c:pt idx="10">
                  <c:v>in_pay_amt</c:v>
                </c:pt>
                <c:pt idx="11">
                  <c:v>duedt</c:v>
                </c:pt>
                <c:pt idx="12">
                  <c:v>address</c:v>
                </c:pt>
                <c:pt idx="13">
                  <c:v>city</c:v>
                </c:pt>
                <c:pt idx="14">
                  <c:v>credit_lmt</c:v>
                </c:pt>
                <c:pt idx="15">
                  <c:v>province</c:v>
                </c:pt>
                <c:pt idx="16">
                  <c:v>to_credit_lmt</c:v>
                </c:pt>
                <c:pt idx="17">
                  <c:v>apply_amount</c:v>
                </c:pt>
                <c:pt idx="18">
                  <c:v>apply_dateDT</c:v>
                </c:pt>
                <c:pt idx="19">
                  <c:v>sex</c:v>
                </c:pt>
                <c:pt idx="20">
                  <c:v>loan_used_rate</c:v>
                </c:pt>
                <c:pt idx="21">
                  <c:v>credit_actual_dt</c:v>
                </c:pt>
                <c:pt idx="22">
                  <c:v>birthDT</c:v>
                </c:pt>
                <c:pt idx="23">
                  <c:v>mat_dt</c:v>
                </c:pt>
                <c:pt idx="24">
                  <c:v>debt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0.30085662499999999</c:v>
                </c:pt>
                <c:pt idx="1">
                  <c:v>0.22953089700000001</c:v>
                </c:pt>
                <c:pt idx="2">
                  <c:v>0.17576972499999999</c:v>
                </c:pt>
                <c:pt idx="3">
                  <c:v>0.15269996999999999</c:v>
                </c:pt>
                <c:pt idx="4">
                  <c:v>0.118021818</c:v>
                </c:pt>
                <c:pt idx="5">
                  <c:v>9.6068406999999995E-2</c:v>
                </c:pt>
                <c:pt idx="6">
                  <c:v>9.5262886000000005E-2</c:v>
                </c:pt>
                <c:pt idx="7">
                  <c:v>9.0228974000000003E-2</c:v>
                </c:pt>
                <c:pt idx="8">
                  <c:v>8.4830902999999999E-2</c:v>
                </c:pt>
                <c:pt idx="9">
                  <c:v>7.6782051000000004E-2</c:v>
                </c:pt>
                <c:pt idx="10">
                  <c:v>7.6782051000000004E-2</c:v>
                </c:pt>
                <c:pt idx="11">
                  <c:v>6.3786275000000003E-2</c:v>
                </c:pt>
                <c:pt idx="12">
                  <c:v>6.3258693000000005E-2</c:v>
                </c:pt>
                <c:pt idx="13">
                  <c:v>6.2644500000000006E-2</c:v>
                </c:pt>
                <c:pt idx="14">
                  <c:v>6.1657381999999997E-2</c:v>
                </c:pt>
                <c:pt idx="15">
                  <c:v>5.8297891999999997E-2</c:v>
                </c:pt>
                <c:pt idx="16">
                  <c:v>5.1795928999999997E-2</c:v>
                </c:pt>
                <c:pt idx="17">
                  <c:v>3.0871191999999999E-2</c:v>
                </c:pt>
                <c:pt idx="18">
                  <c:v>2.1584743E-2</c:v>
                </c:pt>
                <c:pt idx="19">
                  <c:v>1.9597943E-2</c:v>
                </c:pt>
                <c:pt idx="20">
                  <c:v>1.2573551000000001E-2</c:v>
                </c:pt>
                <c:pt idx="21">
                  <c:v>9.6694109999999993E-3</c:v>
                </c:pt>
                <c:pt idx="22">
                  <c:v>4.4095369999999998E-3</c:v>
                </c:pt>
                <c:pt idx="23">
                  <c:v>4.0754199999999997E-3</c:v>
                </c:pt>
                <c:pt idx="24">
                  <c:v>3.8709780000000002E-3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F-419B-9BDC-37D8BE797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45803007"/>
        <c:axId val="1445805919"/>
      </c:barChart>
      <c:catAx>
        <c:axId val="144580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805919"/>
        <c:crosses val="autoZero"/>
        <c:auto val="1"/>
        <c:lblAlgn val="ctr"/>
        <c:lblOffset val="100"/>
        <c:noMultiLvlLbl val="0"/>
      </c:catAx>
      <c:valAx>
        <c:axId val="1445805919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80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750247788711828E-2"/>
          <c:y val="0.11399167029024894"/>
          <c:w val="0.89735666360225574"/>
          <c:h val="0.4497715907855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Sheet1!$A$2:$A$26</c:f>
              <c:strCache>
                <c:ptCount val="25"/>
                <c:pt idx="0">
                  <c:v>to_overdue_term/to_contr</c:v>
                </c:pt>
                <c:pt idx="1">
                  <c:v>to_overdue_term/to_term</c:v>
                </c:pt>
                <c:pt idx="2">
                  <c:v>to_overdue_term</c:v>
                </c:pt>
                <c:pt idx="3">
                  <c:v>to_overdue_term/sex</c:v>
                </c:pt>
                <c:pt idx="4">
                  <c:v>to_overdue_term/credit_lmt</c:v>
                </c:pt>
                <c:pt idx="5">
                  <c:v>to_overdue_term/to_credit_lmt</c:v>
                </c:pt>
                <c:pt idx="6">
                  <c:v>to_overdue_term/mat_dt</c:v>
                </c:pt>
                <c:pt idx="7">
                  <c:v>to_overdue_term/birthDT</c:v>
                </c:pt>
                <c:pt idx="8">
                  <c:v>to_overdue_term/loan_used_rate</c:v>
                </c:pt>
                <c:pt idx="9">
                  <c:v>to_overdue_term/draw_dt</c:v>
                </c:pt>
                <c:pt idx="10">
                  <c:v>to_term/credit_lmt</c:v>
                </c:pt>
                <c:pt idx="11">
                  <c:v>to_term/to_credit_lmt</c:v>
                </c:pt>
                <c:pt idx="12">
                  <c:v>to_overdue_term/apply_dateDT</c:v>
                </c:pt>
                <c:pt idx="13">
                  <c:v>to_overdue_term/credit_mat_dt</c:v>
                </c:pt>
                <c:pt idx="14">
                  <c:v>to_term/draw_dt</c:v>
                </c:pt>
                <c:pt idx="15">
                  <c:v>max_overdue_loan_bal/draw_amt</c:v>
                </c:pt>
                <c:pt idx="16">
                  <c:v>max_overdue_loan_bal/in_pay_amt</c:v>
                </c:pt>
                <c:pt idx="17">
                  <c:v>to_overdue_term/draw_amt</c:v>
                </c:pt>
                <c:pt idx="18">
                  <c:v>to_overdue_term/in_pay_amt</c:v>
                </c:pt>
                <c:pt idx="19">
                  <c:v>to_term</c:v>
                </c:pt>
                <c:pt idx="20">
                  <c:v>to_term/mat_dt</c:v>
                </c:pt>
                <c:pt idx="21">
                  <c:v>to_term/sex</c:v>
                </c:pt>
                <c:pt idx="22">
                  <c:v>to_overdue_term/to_credit_term</c:v>
                </c:pt>
                <c:pt idx="23">
                  <c:v>to_overdue_term/apply_amount</c:v>
                </c:pt>
                <c:pt idx="24">
                  <c:v>to_overdue_term/duedt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0.36056988699999998</c:v>
                </c:pt>
                <c:pt idx="1">
                  <c:v>0.35793051300000001</c:v>
                </c:pt>
                <c:pt idx="2">
                  <c:v>0.30085662499999999</c:v>
                </c:pt>
                <c:pt idx="3">
                  <c:v>0.29780133399999997</c:v>
                </c:pt>
                <c:pt idx="4">
                  <c:v>0.29558922599999998</c:v>
                </c:pt>
                <c:pt idx="5">
                  <c:v>0.29343572800000001</c:v>
                </c:pt>
                <c:pt idx="6">
                  <c:v>0.29186849100000001</c:v>
                </c:pt>
                <c:pt idx="7">
                  <c:v>0.29182845899999998</c:v>
                </c:pt>
                <c:pt idx="8">
                  <c:v>0.27727965999999998</c:v>
                </c:pt>
                <c:pt idx="9">
                  <c:v>0.26807523700000002</c:v>
                </c:pt>
                <c:pt idx="10">
                  <c:v>0.24816777100000001</c:v>
                </c:pt>
                <c:pt idx="11">
                  <c:v>0.24236607600000001</c:v>
                </c:pt>
                <c:pt idx="12">
                  <c:v>0.23881636000000001</c:v>
                </c:pt>
                <c:pt idx="13">
                  <c:v>0.23787940499999999</c:v>
                </c:pt>
                <c:pt idx="14">
                  <c:v>0.236500339</c:v>
                </c:pt>
                <c:pt idx="15">
                  <c:v>0.23266257100000001</c:v>
                </c:pt>
                <c:pt idx="16">
                  <c:v>0.23266257100000001</c:v>
                </c:pt>
                <c:pt idx="17">
                  <c:v>0.23098227099999999</c:v>
                </c:pt>
                <c:pt idx="18">
                  <c:v>0.23098227099999999</c:v>
                </c:pt>
                <c:pt idx="19">
                  <c:v>0.22953089700000001</c:v>
                </c:pt>
                <c:pt idx="20">
                  <c:v>0.228993064</c:v>
                </c:pt>
                <c:pt idx="21">
                  <c:v>0.22623787300000001</c:v>
                </c:pt>
                <c:pt idx="22">
                  <c:v>0.22611721700000001</c:v>
                </c:pt>
                <c:pt idx="23">
                  <c:v>0.22292519</c:v>
                </c:pt>
                <c:pt idx="24">
                  <c:v>0.22205393800000001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2-4D08-8F26-69A24A783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54070159"/>
        <c:axId val="954067247"/>
      </c:barChart>
      <c:catAx>
        <c:axId val="95407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4067247"/>
        <c:crosses val="autoZero"/>
        <c:auto val="1"/>
        <c:lblAlgn val="ctr"/>
        <c:lblOffset val="100"/>
        <c:noMultiLvlLbl val="0"/>
      </c:catAx>
      <c:valAx>
        <c:axId val="954067247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4070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</a:p>
        </c:rich>
      </c:tx>
      <c:layout>
        <c:manualLayout>
          <c:xMode val="edge"/>
          <c:yMode val="edge"/>
          <c:x val="0.39474343832020997"/>
          <c:y val="2.578583143561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to_overdue_term/to_term</c:v>
                </c:pt>
                <c:pt idx="1">
                  <c:v>to_term/credit_lmt</c:v>
                </c:pt>
                <c:pt idx="2">
                  <c:v>max_overdue_loan_bal/draw_amt</c:v>
                </c:pt>
                <c:pt idx="3">
                  <c:v>to_term/to_contr</c:v>
                </c:pt>
                <c:pt idx="4">
                  <c:v>to_term/to_credit_term</c:v>
                </c:pt>
                <c:pt idx="5">
                  <c:v>to_contr/credit_mat_dt</c:v>
                </c:pt>
                <c:pt idx="6">
                  <c:v>typeCT/draw_dt</c:v>
                </c:pt>
                <c:pt idx="7">
                  <c:v>birthDT/to_term</c:v>
                </c:pt>
                <c:pt idx="8">
                  <c:v>address/credit_mat_dt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0.35793051300000001</c:v>
                </c:pt>
                <c:pt idx="1">
                  <c:v>0.24816777100000001</c:v>
                </c:pt>
                <c:pt idx="2">
                  <c:v>0.23266257100000001</c:v>
                </c:pt>
                <c:pt idx="3">
                  <c:v>0.21659779400000001</c:v>
                </c:pt>
                <c:pt idx="4">
                  <c:v>0.20593174</c:v>
                </c:pt>
                <c:pt idx="5">
                  <c:v>0.20226937</c:v>
                </c:pt>
                <c:pt idx="6">
                  <c:v>0.15543795199999999</c:v>
                </c:pt>
                <c:pt idx="7">
                  <c:v>0.10759700899999999</c:v>
                </c:pt>
                <c:pt idx="8">
                  <c:v>0.10457478000000001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B3-4443-BFEB-B4E166F8A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71579279"/>
        <c:axId val="1071573455"/>
      </c:barChart>
      <c:catAx>
        <c:axId val="107157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1573455"/>
        <c:crosses val="autoZero"/>
        <c:auto val="1"/>
        <c:lblAlgn val="ctr"/>
        <c:lblOffset val="100"/>
        <c:noMultiLvlLbl val="0"/>
      </c:catAx>
      <c:valAx>
        <c:axId val="1071573455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157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A7AFC-41C6-4C4E-8904-798980BC72C5}" type="doc">
      <dgm:prSet loTypeId="urn:microsoft.com/office/officeart/2005/8/layout/radial1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31BDD64-1864-443E-A9CE-F1C19043639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数据预先理</a:t>
          </a:r>
        </a:p>
      </dgm:t>
    </dgm:pt>
    <dgm:pt modelId="{949971B1-7CEB-4D2B-BABC-372A90B1072E}" type="parTrans" cxnId="{B717C06E-1C02-4A22-837D-6EBE20B46457}">
      <dgm:prSet/>
      <dgm:spPr/>
      <dgm:t>
        <a:bodyPr/>
        <a:lstStyle/>
        <a:p>
          <a:endParaRPr lang="zh-CN" altLang="en-US"/>
        </a:p>
      </dgm:t>
    </dgm:pt>
    <dgm:pt modelId="{23486437-9769-4BAC-B4C8-98DA7EB2CC4C}" type="sibTrans" cxnId="{B717C06E-1C02-4A22-837D-6EBE20B46457}">
      <dgm:prSet/>
      <dgm:spPr/>
      <dgm:t>
        <a:bodyPr/>
        <a:lstStyle/>
        <a:p>
          <a:endParaRPr lang="zh-CN" altLang="en-US"/>
        </a:p>
      </dgm:t>
    </dgm:pt>
    <dgm:pt modelId="{71D55E52-AD07-4F77-9888-AE79DB213181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时间转换</a:t>
          </a:r>
          <a:endParaRPr lang="zh-CN" altLang="en-US" dirty="0"/>
        </a:p>
      </dgm:t>
    </dgm:pt>
    <dgm:pt modelId="{976C5A53-968C-435D-ACA1-7BE0CC67C579}" type="parTrans" cxnId="{F66A645E-A53D-4A38-88EE-92E3AF986A43}">
      <dgm:prSet/>
      <dgm:spPr/>
      <dgm:t>
        <a:bodyPr/>
        <a:lstStyle/>
        <a:p>
          <a:endParaRPr lang="zh-CN" altLang="en-US"/>
        </a:p>
      </dgm:t>
    </dgm:pt>
    <dgm:pt modelId="{7A68C5CE-26A0-44A3-9668-813638EC023E}" type="sibTrans" cxnId="{F66A645E-A53D-4A38-88EE-92E3AF986A43}">
      <dgm:prSet/>
      <dgm:spPr/>
      <dgm:t>
        <a:bodyPr/>
        <a:lstStyle/>
        <a:p>
          <a:endParaRPr lang="zh-CN" altLang="en-US"/>
        </a:p>
      </dgm:t>
    </dgm:pt>
    <dgm:pt modelId="{6E299E17-3F38-4A14-906D-AE8682EB14C1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缺失值处理</a:t>
          </a:r>
          <a:endParaRPr lang="zh-CN" altLang="en-US" dirty="0"/>
        </a:p>
      </dgm:t>
    </dgm:pt>
    <dgm:pt modelId="{5699FDCB-8B23-41C2-99C7-1FDC58E75B21}" type="parTrans" cxnId="{C0792557-9EA6-4061-810E-683E1D655D06}">
      <dgm:prSet/>
      <dgm:spPr/>
      <dgm:t>
        <a:bodyPr/>
        <a:lstStyle/>
        <a:p>
          <a:endParaRPr lang="zh-CN" altLang="en-US"/>
        </a:p>
      </dgm:t>
    </dgm:pt>
    <dgm:pt modelId="{5F85EF80-13D6-4C8B-87AA-A86284A195E5}" type="sibTrans" cxnId="{C0792557-9EA6-4061-810E-683E1D655D06}">
      <dgm:prSet/>
      <dgm:spPr/>
      <dgm:t>
        <a:bodyPr/>
        <a:lstStyle/>
        <a:p>
          <a:endParaRPr lang="zh-CN" altLang="en-US"/>
        </a:p>
      </dgm:t>
    </dgm:pt>
    <dgm:pt modelId="{CD47D54C-2FED-4215-B06C-1EEF4F6EFC70}">
      <dgm:prSet phldrT="[文本]"/>
      <dgm:spPr/>
      <dgm:t>
        <a:bodyPr/>
        <a:lstStyle/>
        <a:p>
          <a:pPr rtl="0"/>
          <a:r>
            <a:rPr kumimoji="0" lang="zh-CN" altLang="en-US" b="1" i="0" u="none" strike="noStrike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一对多</a:t>
          </a:r>
          <a:endParaRPr lang="zh-CN" altLang="en-US" dirty="0"/>
        </a:p>
      </dgm:t>
    </dgm:pt>
    <dgm:pt modelId="{02C7D009-A99A-4C0D-B3C0-AA1F7DAFAD51}" type="parTrans" cxnId="{0D83AB6A-791C-41F4-AE09-ED79F5B8F494}">
      <dgm:prSet/>
      <dgm:spPr/>
      <dgm:t>
        <a:bodyPr/>
        <a:lstStyle/>
        <a:p>
          <a:endParaRPr lang="zh-CN" altLang="en-US"/>
        </a:p>
      </dgm:t>
    </dgm:pt>
    <dgm:pt modelId="{BE795264-CBFA-4CB5-8DCA-99E8DF1E2A51}" type="sibTrans" cxnId="{0D83AB6A-791C-41F4-AE09-ED79F5B8F494}">
      <dgm:prSet/>
      <dgm:spPr/>
      <dgm:t>
        <a:bodyPr/>
        <a:lstStyle/>
        <a:p>
          <a:endParaRPr lang="zh-CN" altLang="en-US"/>
        </a:p>
      </dgm:t>
    </dgm:pt>
    <dgm:pt modelId="{BC7E81FE-4964-4D7D-9CB5-EE0624DC9DCB}">
      <dgm:prSet phldrT="[文本]"/>
      <dgm:spPr/>
      <dgm:t>
        <a:bodyPr/>
        <a:lstStyle/>
        <a:p>
          <a:pPr rtl="0"/>
          <a:r>
            <a:rPr kumimoji="0" lang="zh-CN" altLang="en-US" b="1" i="0" u="none" strike="noStrike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地址转换</a:t>
          </a:r>
          <a:endParaRPr lang="zh-CN" altLang="en-US" dirty="0"/>
        </a:p>
      </dgm:t>
    </dgm:pt>
    <dgm:pt modelId="{57089253-C809-40BA-8607-1905C10724EE}" type="parTrans" cxnId="{C60A569B-6EAD-4B72-BECE-0AFADE60AD42}">
      <dgm:prSet/>
      <dgm:spPr/>
      <dgm:t>
        <a:bodyPr/>
        <a:lstStyle/>
        <a:p>
          <a:endParaRPr lang="zh-CN" altLang="en-US"/>
        </a:p>
      </dgm:t>
    </dgm:pt>
    <dgm:pt modelId="{699AE1CD-9CC3-43E9-A559-1A38BF758C81}" type="sibTrans" cxnId="{C60A569B-6EAD-4B72-BECE-0AFADE60AD42}">
      <dgm:prSet/>
      <dgm:spPr/>
      <dgm:t>
        <a:bodyPr/>
        <a:lstStyle/>
        <a:p>
          <a:endParaRPr lang="zh-CN" altLang="en-US"/>
        </a:p>
      </dgm:t>
    </dgm:pt>
    <dgm:pt modelId="{FB5C46E6-3B83-4951-B658-8B074141B2EA}" type="pres">
      <dgm:prSet presAssocID="{0F9A7AFC-41C6-4C4E-8904-798980BC72C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791D6A5-3931-422A-BD94-170E5FD8D5F3}" type="pres">
      <dgm:prSet presAssocID="{031BDD64-1864-443E-A9CE-F1C19043639A}" presName="centerShape" presStyleLbl="node0" presStyleIdx="0" presStyleCnt="1"/>
      <dgm:spPr/>
    </dgm:pt>
    <dgm:pt modelId="{EFCE293E-FB83-4696-8AEA-6A81730EE7ED}" type="pres">
      <dgm:prSet presAssocID="{976C5A53-968C-435D-ACA1-7BE0CC67C579}" presName="Name9" presStyleLbl="parChTrans1D2" presStyleIdx="0" presStyleCnt="4"/>
      <dgm:spPr/>
    </dgm:pt>
    <dgm:pt modelId="{B1EF4BE5-B077-4285-A3AE-B13850CA156A}" type="pres">
      <dgm:prSet presAssocID="{976C5A53-968C-435D-ACA1-7BE0CC67C579}" presName="connTx" presStyleLbl="parChTrans1D2" presStyleIdx="0" presStyleCnt="4"/>
      <dgm:spPr/>
    </dgm:pt>
    <dgm:pt modelId="{D14DE8BE-C66E-43A0-B83B-B1263951331E}" type="pres">
      <dgm:prSet presAssocID="{71D55E52-AD07-4F77-9888-AE79DB213181}" presName="node" presStyleLbl="node1" presStyleIdx="0" presStyleCnt="4">
        <dgm:presLayoutVars>
          <dgm:bulletEnabled val="1"/>
        </dgm:presLayoutVars>
      </dgm:prSet>
      <dgm:spPr/>
    </dgm:pt>
    <dgm:pt modelId="{1B1A21A2-780B-4641-8D1D-B7B57FE52A99}" type="pres">
      <dgm:prSet presAssocID="{5699FDCB-8B23-41C2-99C7-1FDC58E75B21}" presName="Name9" presStyleLbl="parChTrans1D2" presStyleIdx="1" presStyleCnt="4"/>
      <dgm:spPr/>
    </dgm:pt>
    <dgm:pt modelId="{1526C200-FFA1-4D6C-BFE0-EA1E78E8B28B}" type="pres">
      <dgm:prSet presAssocID="{5699FDCB-8B23-41C2-99C7-1FDC58E75B21}" presName="connTx" presStyleLbl="parChTrans1D2" presStyleIdx="1" presStyleCnt="4"/>
      <dgm:spPr/>
    </dgm:pt>
    <dgm:pt modelId="{3E9FD872-6D20-4620-9991-2BFB2CD9409C}" type="pres">
      <dgm:prSet presAssocID="{6E299E17-3F38-4A14-906D-AE8682EB14C1}" presName="node" presStyleLbl="node1" presStyleIdx="1" presStyleCnt="4">
        <dgm:presLayoutVars>
          <dgm:bulletEnabled val="1"/>
        </dgm:presLayoutVars>
      </dgm:prSet>
      <dgm:spPr/>
    </dgm:pt>
    <dgm:pt modelId="{3765D24D-2A09-4D89-BD56-977819228B6E}" type="pres">
      <dgm:prSet presAssocID="{02C7D009-A99A-4C0D-B3C0-AA1F7DAFAD51}" presName="Name9" presStyleLbl="parChTrans1D2" presStyleIdx="2" presStyleCnt="4"/>
      <dgm:spPr/>
    </dgm:pt>
    <dgm:pt modelId="{6EE3EE8F-B449-48E1-BF45-EE5444D0A46A}" type="pres">
      <dgm:prSet presAssocID="{02C7D009-A99A-4C0D-B3C0-AA1F7DAFAD51}" presName="connTx" presStyleLbl="parChTrans1D2" presStyleIdx="2" presStyleCnt="4"/>
      <dgm:spPr/>
    </dgm:pt>
    <dgm:pt modelId="{ADF3A8A7-8B15-4D5C-8391-F6FF8ACE0998}" type="pres">
      <dgm:prSet presAssocID="{CD47D54C-2FED-4215-B06C-1EEF4F6EFC70}" presName="node" presStyleLbl="node1" presStyleIdx="2" presStyleCnt="4">
        <dgm:presLayoutVars>
          <dgm:bulletEnabled val="1"/>
        </dgm:presLayoutVars>
      </dgm:prSet>
      <dgm:spPr/>
    </dgm:pt>
    <dgm:pt modelId="{CFDF4E9B-D517-4E82-BBC8-772719D246B6}" type="pres">
      <dgm:prSet presAssocID="{57089253-C809-40BA-8607-1905C10724EE}" presName="Name9" presStyleLbl="parChTrans1D2" presStyleIdx="3" presStyleCnt="4"/>
      <dgm:spPr/>
    </dgm:pt>
    <dgm:pt modelId="{A2086794-EDFA-4149-B3FF-30B95DA99428}" type="pres">
      <dgm:prSet presAssocID="{57089253-C809-40BA-8607-1905C10724EE}" presName="connTx" presStyleLbl="parChTrans1D2" presStyleIdx="3" presStyleCnt="4"/>
      <dgm:spPr/>
    </dgm:pt>
    <dgm:pt modelId="{D2DCDC35-1F2A-4BC4-85F7-C5C543189581}" type="pres">
      <dgm:prSet presAssocID="{BC7E81FE-4964-4D7D-9CB5-EE0624DC9DCB}" presName="node" presStyleLbl="node1" presStyleIdx="3" presStyleCnt="4">
        <dgm:presLayoutVars>
          <dgm:bulletEnabled val="1"/>
        </dgm:presLayoutVars>
      </dgm:prSet>
      <dgm:spPr/>
    </dgm:pt>
  </dgm:ptLst>
  <dgm:cxnLst>
    <dgm:cxn modelId="{3340150E-6380-421B-AA74-88D075B716BD}" type="presOf" srcId="{031BDD64-1864-443E-A9CE-F1C19043639A}" destId="{2791D6A5-3931-422A-BD94-170E5FD8D5F3}" srcOrd="0" destOrd="0" presId="urn:microsoft.com/office/officeart/2005/8/layout/radial1"/>
    <dgm:cxn modelId="{55D0E425-B792-41CF-86C1-EFD40B57C7D1}" type="presOf" srcId="{0F9A7AFC-41C6-4C4E-8904-798980BC72C5}" destId="{FB5C46E6-3B83-4951-B658-8B074141B2EA}" srcOrd="0" destOrd="0" presId="urn:microsoft.com/office/officeart/2005/8/layout/radial1"/>
    <dgm:cxn modelId="{BA661927-BB42-4B70-8A5F-C5C923753561}" type="presOf" srcId="{CD47D54C-2FED-4215-B06C-1EEF4F6EFC70}" destId="{ADF3A8A7-8B15-4D5C-8391-F6FF8ACE0998}" srcOrd="0" destOrd="0" presId="urn:microsoft.com/office/officeart/2005/8/layout/radial1"/>
    <dgm:cxn modelId="{F335883F-94E6-4B19-8800-0B133828CC56}" type="presOf" srcId="{71D55E52-AD07-4F77-9888-AE79DB213181}" destId="{D14DE8BE-C66E-43A0-B83B-B1263951331E}" srcOrd="0" destOrd="0" presId="urn:microsoft.com/office/officeart/2005/8/layout/radial1"/>
    <dgm:cxn modelId="{F66A645E-A53D-4A38-88EE-92E3AF986A43}" srcId="{031BDD64-1864-443E-A9CE-F1C19043639A}" destId="{71D55E52-AD07-4F77-9888-AE79DB213181}" srcOrd="0" destOrd="0" parTransId="{976C5A53-968C-435D-ACA1-7BE0CC67C579}" sibTransId="{7A68C5CE-26A0-44A3-9668-813638EC023E}"/>
    <dgm:cxn modelId="{9FEA8449-994E-46E9-8D5B-5A2189381F10}" type="presOf" srcId="{976C5A53-968C-435D-ACA1-7BE0CC67C579}" destId="{EFCE293E-FB83-4696-8AEA-6A81730EE7ED}" srcOrd="0" destOrd="0" presId="urn:microsoft.com/office/officeart/2005/8/layout/radial1"/>
    <dgm:cxn modelId="{328CE649-8C1A-4085-A083-E3FD90DB461F}" type="presOf" srcId="{5699FDCB-8B23-41C2-99C7-1FDC58E75B21}" destId="{1526C200-FFA1-4D6C-BFE0-EA1E78E8B28B}" srcOrd="1" destOrd="0" presId="urn:microsoft.com/office/officeart/2005/8/layout/radial1"/>
    <dgm:cxn modelId="{0D83AB6A-791C-41F4-AE09-ED79F5B8F494}" srcId="{031BDD64-1864-443E-A9CE-F1C19043639A}" destId="{CD47D54C-2FED-4215-B06C-1EEF4F6EFC70}" srcOrd="2" destOrd="0" parTransId="{02C7D009-A99A-4C0D-B3C0-AA1F7DAFAD51}" sibTransId="{BE795264-CBFA-4CB5-8DCA-99E8DF1E2A51}"/>
    <dgm:cxn modelId="{B717C06E-1C02-4A22-837D-6EBE20B46457}" srcId="{0F9A7AFC-41C6-4C4E-8904-798980BC72C5}" destId="{031BDD64-1864-443E-A9CE-F1C19043639A}" srcOrd="0" destOrd="0" parTransId="{949971B1-7CEB-4D2B-BABC-372A90B1072E}" sibTransId="{23486437-9769-4BAC-B4C8-98DA7EB2CC4C}"/>
    <dgm:cxn modelId="{B802BC76-8F17-4515-A3C3-5B1E6D8E1905}" type="presOf" srcId="{6E299E17-3F38-4A14-906D-AE8682EB14C1}" destId="{3E9FD872-6D20-4620-9991-2BFB2CD9409C}" srcOrd="0" destOrd="0" presId="urn:microsoft.com/office/officeart/2005/8/layout/radial1"/>
    <dgm:cxn modelId="{C0792557-9EA6-4061-810E-683E1D655D06}" srcId="{031BDD64-1864-443E-A9CE-F1C19043639A}" destId="{6E299E17-3F38-4A14-906D-AE8682EB14C1}" srcOrd="1" destOrd="0" parTransId="{5699FDCB-8B23-41C2-99C7-1FDC58E75B21}" sibTransId="{5F85EF80-13D6-4C8B-87AA-A86284A195E5}"/>
    <dgm:cxn modelId="{9FCD997F-379A-4BC5-9793-420B73FD4874}" type="presOf" srcId="{02C7D009-A99A-4C0D-B3C0-AA1F7DAFAD51}" destId="{3765D24D-2A09-4D89-BD56-977819228B6E}" srcOrd="0" destOrd="0" presId="urn:microsoft.com/office/officeart/2005/8/layout/radial1"/>
    <dgm:cxn modelId="{0F489B81-D439-4B29-9637-34449F8989E2}" type="presOf" srcId="{5699FDCB-8B23-41C2-99C7-1FDC58E75B21}" destId="{1B1A21A2-780B-4641-8D1D-B7B57FE52A99}" srcOrd="0" destOrd="0" presId="urn:microsoft.com/office/officeart/2005/8/layout/radial1"/>
    <dgm:cxn modelId="{C60A569B-6EAD-4B72-BECE-0AFADE60AD42}" srcId="{031BDD64-1864-443E-A9CE-F1C19043639A}" destId="{BC7E81FE-4964-4D7D-9CB5-EE0624DC9DCB}" srcOrd="3" destOrd="0" parTransId="{57089253-C809-40BA-8607-1905C10724EE}" sibTransId="{699AE1CD-9CC3-43E9-A559-1A38BF758C81}"/>
    <dgm:cxn modelId="{5818ADBC-88E1-4455-9A43-08A9C790DB2E}" type="presOf" srcId="{976C5A53-968C-435D-ACA1-7BE0CC67C579}" destId="{B1EF4BE5-B077-4285-A3AE-B13850CA156A}" srcOrd="1" destOrd="0" presId="urn:microsoft.com/office/officeart/2005/8/layout/radial1"/>
    <dgm:cxn modelId="{40E9DCBD-5CCC-47D7-B1EB-42EB963EC75A}" type="presOf" srcId="{BC7E81FE-4964-4D7D-9CB5-EE0624DC9DCB}" destId="{D2DCDC35-1F2A-4BC4-85F7-C5C543189581}" srcOrd="0" destOrd="0" presId="urn:microsoft.com/office/officeart/2005/8/layout/radial1"/>
    <dgm:cxn modelId="{3DB59BDE-6B86-4554-BCBE-E275200133B5}" type="presOf" srcId="{57089253-C809-40BA-8607-1905C10724EE}" destId="{CFDF4E9B-D517-4E82-BBC8-772719D246B6}" srcOrd="0" destOrd="0" presId="urn:microsoft.com/office/officeart/2005/8/layout/radial1"/>
    <dgm:cxn modelId="{C179AEE8-7D66-4C97-AA66-DA9F495D07D8}" type="presOf" srcId="{02C7D009-A99A-4C0D-B3C0-AA1F7DAFAD51}" destId="{6EE3EE8F-B449-48E1-BF45-EE5444D0A46A}" srcOrd="1" destOrd="0" presId="urn:microsoft.com/office/officeart/2005/8/layout/radial1"/>
    <dgm:cxn modelId="{4C5090EB-413F-4F23-9EC1-4D40FC0B5399}" type="presOf" srcId="{57089253-C809-40BA-8607-1905C10724EE}" destId="{A2086794-EDFA-4149-B3FF-30B95DA99428}" srcOrd="1" destOrd="0" presId="urn:microsoft.com/office/officeart/2005/8/layout/radial1"/>
    <dgm:cxn modelId="{B776CE00-FC74-4823-A87B-0B686F48692C}" type="presParOf" srcId="{FB5C46E6-3B83-4951-B658-8B074141B2EA}" destId="{2791D6A5-3931-422A-BD94-170E5FD8D5F3}" srcOrd="0" destOrd="0" presId="urn:microsoft.com/office/officeart/2005/8/layout/radial1"/>
    <dgm:cxn modelId="{A6C88476-498E-4D4B-ABBC-D863CAC17BEC}" type="presParOf" srcId="{FB5C46E6-3B83-4951-B658-8B074141B2EA}" destId="{EFCE293E-FB83-4696-8AEA-6A81730EE7ED}" srcOrd="1" destOrd="0" presId="urn:microsoft.com/office/officeart/2005/8/layout/radial1"/>
    <dgm:cxn modelId="{A0C93179-4717-4D87-97A2-0D6C1F19F944}" type="presParOf" srcId="{EFCE293E-FB83-4696-8AEA-6A81730EE7ED}" destId="{B1EF4BE5-B077-4285-A3AE-B13850CA156A}" srcOrd="0" destOrd="0" presId="urn:microsoft.com/office/officeart/2005/8/layout/radial1"/>
    <dgm:cxn modelId="{BF4FA2D1-279A-4372-B6D8-7D2C445991B9}" type="presParOf" srcId="{FB5C46E6-3B83-4951-B658-8B074141B2EA}" destId="{D14DE8BE-C66E-43A0-B83B-B1263951331E}" srcOrd="2" destOrd="0" presId="urn:microsoft.com/office/officeart/2005/8/layout/radial1"/>
    <dgm:cxn modelId="{E1F8984E-9B51-420C-AE2D-34153AD1E3CF}" type="presParOf" srcId="{FB5C46E6-3B83-4951-B658-8B074141B2EA}" destId="{1B1A21A2-780B-4641-8D1D-B7B57FE52A99}" srcOrd="3" destOrd="0" presId="urn:microsoft.com/office/officeart/2005/8/layout/radial1"/>
    <dgm:cxn modelId="{3C1FC603-59E4-44B3-A2C1-5AE437A82AE4}" type="presParOf" srcId="{1B1A21A2-780B-4641-8D1D-B7B57FE52A99}" destId="{1526C200-FFA1-4D6C-BFE0-EA1E78E8B28B}" srcOrd="0" destOrd="0" presId="urn:microsoft.com/office/officeart/2005/8/layout/radial1"/>
    <dgm:cxn modelId="{D150F017-9F83-41CD-956D-0FA79CAEBA6F}" type="presParOf" srcId="{FB5C46E6-3B83-4951-B658-8B074141B2EA}" destId="{3E9FD872-6D20-4620-9991-2BFB2CD9409C}" srcOrd="4" destOrd="0" presId="urn:microsoft.com/office/officeart/2005/8/layout/radial1"/>
    <dgm:cxn modelId="{65F93517-87B1-4045-BDAA-74DA4BCD5EBA}" type="presParOf" srcId="{FB5C46E6-3B83-4951-B658-8B074141B2EA}" destId="{3765D24D-2A09-4D89-BD56-977819228B6E}" srcOrd="5" destOrd="0" presId="urn:microsoft.com/office/officeart/2005/8/layout/radial1"/>
    <dgm:cxn modelId="{EC164688-A301-4792-AE68-AEAB6ACBF9C4}" type="presParOf" srcId="{3765D24D-2A09-4D89-BD56-977819228B6E}" destId="{6EE3EE8F-B449-48E1-BF45-EE5444D0A46A}" srcOrd="0" destOrd="0" presId="urn:microsoft.com/office/officeart/2005/8/layout/radial1"/>
    <dgm:cxn modelId="{FB0E0463-3242-4C8B-8E22-3DC68AFA4398}" type="presParOf" srcId="{FB5C46E6-3B83-4951-B658-8B074141B2EA}" destId="{ADF3A8A7-8B15-4D5C-8391-F6FF8ACE0998}" srcOrd="6" destOrd="0" presId="urn:microsoft.com/office/officeart/2005/8/layout/radial1"/>
    <dgm:cxn modelId="{FA8F66DD-C43E-49E3-96E3-BD11BED623FE}" type="presParOf" srcId="{FB5C46E6-3B83-4951-B658-8B074141B2EA}" destId="{CFDF4E9B-D517-4E82-BBC8-772719D246B6}" srcOrd="7" destOrd="0" presId="urn:microsoft.com/office/officeart/2005/8/layout/radial1"/>
    <dgm:cxn modelId="{2B000CB9-36C2-4DD0-9CE5-B5F577403901}" type="presParOf" srcId="{CFDF4E9B-D517-4E82-BBC8-772719D246B6}" destId="{A2086794-EDFA-4149-B3FF-30B95DA99428}" srcOrd="0" destOrd="0" presId="urn:microsoft.com/office/officeart/2005/8/layout/radial1"/>
    <dgm:cxn modelId="{2BCE76EA-AEB6-493A-84A3-AA14DFFA5C3A}" type="presParOf" srcId="{FB5C46E6-3B83-4951-B658-8B074141B2EA}" destId="{D2DCDC35-1F2A-4BC4-85F7-C5C54318958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1D6A5-3931-422A-BD94-170E5FD8D5F3}">
      <dsp:nvSpPr>
        <dsp:cNvPr id="0" name=""/>
        <dsp:cNvSpPr/>
      </dsp:nvSpPr>
      <dsp:spPr>
        <a:xfrm>
          <a:off x="3671394" y="1952317"/>
          <a:ext cx="1483844" cy="14838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数据预先理</a:t>
          </a:r>
        </a:p>
      </dsp:txBody>
      <dsp:txXfrm>
        <a:off x="3888698" y="2169621"/>
        <a:ext cx="1049236" cy="1049236"/>
      </dsp:txXfrm>
    </dsp:sp>
    <dsp:sp modelId="{EFCE293E-FB83-4696-8AEA-6A81730EE7ED}">
      <dsp:nvSpPr>
        <dsp:cNvPr id="0" name=""/>
        <dsp:cNvSpPr/>
      </dsp:nvSpPr>
      <dsp:spPr>
        <a:xfrm rot="16200000">
          <a:off x="4189151" y="1713021"/>
          <a:ext cx="448331" cy="30259"/>
        </a:xfrm>
        <a:custGeom>
          <a:avLst/>
          <a:gdLst/>
          <a:ahLst/>
          <a:cxnLst/>
          <a:rect l="0" t="0" r="0" b="0"/>
          <a:pathLst>
            <a:path>
              <a:moveTo>
                <a:pt x="0" y="15129"/>
              </a:moveTo>
              <a:lnTo>
                <a:pt x="448331" y="151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02108" y="1716943"/>
        <a:ext cx="22416" cy="22416"/>
      </dsp:txXfrm>
    </dsp:sp>
    <dsp:sp modelId="{D14DE8BE-C66E-43A0-B83B-B1263951331E}">
      <dsp:nvSpPr>
        <dsp:cNvPr id="0" name=""/>
        <dsp:cNvSpPr/>
      </dsp:nvSpPr>
      <dsp:spPr>
        <a:xfrm>
          <a:off x="3671394" y="20141"/>
          <a:ext cx="1483844" cy="14838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时间转换</a:t>
          </a:r>
          <a:endParaRPr lang="zh-CN" altLang="en-US" sz="2500" kern="1200" dirty="0"/>
        </a:p>
      </dsp:txBody>
      <dsp:txXfrm>
        <a:off x="3888698" y="237445"/>
        <a:ext cx="1049236" cy="1049236"/>
      </dsp:txXfrm>
    </dsp:sp>
    <dsp:sp modelId="{1B1A21A2-780B-4641-8D1D-B7B57FE52A99}">
      <dsp:nvSpPr>
        <dsp:cNvPr id="0" name=""/>
        <dsp:cNvSpPr/>
      </dsp:nvSpPr>
      <dsp:spPr>
        <a:xfrm>
          <a:off x="5155239" y="2679110"/>
          <a:ext cx="448331" cy="30259"/>
        </a:xfrm>
        <a:custGeom>
          <a:avLst/>
          <a:gdLst/>
          <a:ahLst/>
          <a:cxnLst/>
          <a:rect l="0" t="0" r="0" b="0"/>
          <a:pathLst>
            <a:path>
              <a:moveTo>
                <a:pt x="0" y="15129"/>
              </a:moveTo>
              <a:lnTo>
                <a:pt x="448331" y="151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68196" y="2683031"/>
        <a:ext cx="22416" cy="22416"/>
      </dsp:txXfrm>
    </dsp:sp>
    <dsp:sp modelId="{3E9FD872-6D20-4620-9991-2BFB2CD9409C}">
      <dsp:nvSpPr>
        <dsp:cNvPr id="0" name=""/>
        <dsp:cNvSpPr/>
      </dsp:nvSpPr>
      <dsp:spPr>
        <a:xfrm>
          <a:off x="5603571" y="1952317"/>
          <a:ext cx="1483844" cy="1483844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缺失值处理</a:t>
          </a:r>
          <a:endParaRPr lang="zh-CN" altLang="en-US" sz="2500" kern="1200" dirty="0"/>
        </a:p>
      </dsp:txBody>
      <dsp:txXfrm>
        <a:off x="5820875" y="2169621"/>
        <a:ext cx="1049236" cy="1049236"/>
      </dsp:txXfrm>
    </dsp:sp>
    <dsp:sp modelId="{3765D24D-2A09-4D89-BD56-977819228B6E}">
      <dsp:nvSpPr>
        <dsp:cNvPr id="0" name=""/>
        <dsp:cNvSpPr/>
      </dsp:nvSpPr>
      <dsp:spPr>
        <a:xfrm rot="5400000">
          <a:off x="4189151" y="3645198"/>
          <a:ext cx="448331" cy="30259"/>
        </a:xfrm>
        <a:custGeom>
          <a:avLst/>
          <a:gdLst/>
          <a:ahLst/>
          <a:cxnLst/>
          <a:rect l="0" t="0" r="0" b="0"/>
          <a:pathLst>
            <a:path>
              <a:moveTo>
                <a:pt x="0" y="15129"/>
              </a:moveTo>
              <a:lnTo>
                <a:pt x="448331" y="151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02108" y="3649119"/>
        <a:ext cx="22416" cy="22416"/>
      </dsp:txXfrm>
    </dsp:sp>
    <dsp:sp modelId="{ADF3A8A7-8B15-4D5C-8391-F6FF8ACE0998}">
      <dsp:nvSpPr>
        <dsp:cNvPr id="0" name=""/>
        <dsp:cNvSpPr/>
      </dsp:nvSpPr>
      <dsp:spPr>
        <a:xfrm>
          <a:off x="3671394" y="3884494"/>
          <a:ext cx="1483844" cy="1483844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2500" b="1" i="0" u="none" strike="noStrike" kern="1200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一对多</a:t>
          </a:r>
          <a:endParaRPr lang="zh-CN" altLang="en-US" sz="2500" kern="1200" dirty="0"/>
        </a:p>
      </dsp:txBody>
      <dsp:txXfrm>
        <a:off x="3888698" y="4101798"/>
        <a:ext cx="1049236" cy="1049236"/>
      </dsp:txXfrm>
    </dsp:sp>
    <dsp:sp modelId="{CFDF4E9B-D517-4E82-BBC8-772719D246B6}">
      <dsp:nvSpPr>
        <dsp:cNvPr id="0" name=""/>
        <dsp:cNvSpPr/>
      </dsp:nvSpPr>
      <dsp:spPr>
        <a:xfrm rot="10800000">
          <a:off x="3223062" y="2679110"/>
          <a:ext cx="448331" cy="30259"/>
        </a:xfrm>
        <a:custGeom>
          <a:avLst/>
          <a:gdLst/>
          <a:ahLst/>
          <a:cxnLst/>
          <a:rect l="0" t="0" r="0" b="0"/>
          <a:pathLst>
            <a:path>
              <a:moveTo>
                <a:pt x="0" y="15129"/>
              </a:moveTo>
              <a:lnTo>
                <a:pt x="448331" y="151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436020" y="2683031"/>
        <a:ext cx="22416" cy="22416"/>
      </dsp:txXfrm>
    </dsp:sp>
    <dsp:sp modelId="{D2DCDC35-1F2A-4BC4-85F7-C5C543189581}">
      <dsp:nvSpPr>
        <dsp:cNvPr id="0" name=""/>
        <dsp:cNvSpPr/>
      </dsp:nvSpPr>
      <dsp:spPr>
        <a:xfrm>
          <a:off x="1739218" y="1952317"/>
          <a:ext cx="1483844" cy="1483844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2500" b="1" i="0" u="none" strike="noStrike" kern="1200" cap="none" spc="0" normalizeH="0" baseline="0" noProof="0" dirty="0">
              <a:ln/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地址转换</a:t>
          </a:r>
          <a:endParaRPr lang="zh-CN" altLang="en-US" sz="2500" kern="1200" dirty="0"/>
        </a:p>
      </dsp:txBody>
      <dsp:txXfrm>
        <a:off x="1956522" y="2169621"/>
        <a:ext cx="1049236" cy="1049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0.46934</cdr:x>
      <cdr:y>0.42895</cdr:y>
    </cdr:from>
    <cdr:to>
      <cdr:x>0.55637</cdr:x>
      <cdr:y>0.48246</cdr:y>
    </cdr:to>
    <cdr:sp macro="" textlink="">
      <cdr:nvSpPr>
        <cdr:cNvPr id="3" name="文本框 2">
          <a:extLst xmlns:a="http://schemas.openxmlformats.org/drawingml/2006/main">
            <a:ext uri="{FF2B5EF4-FFF2-40B4-BE49-F238E27FC236}">
              <a16:creationId xmlns:a16="http://schemas.microsoft.com/office/drawing/2014/main" id="{DF1F1D7C-745E-4C5C-8937-73BDAA196726}"/>
            </a:ext>
          </a:extLst>
        </cdr:cNvPr>
        <cdr:cNvSpPr txBox="1"/>
      </cdr:nvSpPr>
      <cdr:spPr>
        <a:xfrm xmlns:a="http://schemas.openxmlformats.org/drawingml/2006/main">
          <a:off x="3014164" y="1832494"/>
          <a:ext cx="55896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  <cdr:relSizeAnchor xmlns:cdr="http://schemas.openxmlformats.org/drawingml/2006/chartDrawing">
    <cdr:from>
      <cdr:x>0.42399</cdr:x>
      <cdr:y>0.37557</cdr:y>
    </cdr:from>
    <cdr:to>
      <cdr:x>0.57601</cdr:x>
      <cdr:y>0.43502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CBFD62C0-4C48-41FE-AA41-B3416585DA37}"/>
            </a:ext>
          </a:extLst>
        </cdr:cNvPr>
        <cdr:cNvSpPr txBox="1"/>
      </cdr:nvSpPr>
      <cdr:spPr>
        <a:xfrm xmlns:a="http://schemas.openxmlformats.org/drawingml/2006/main">
          <a:off x="2722977" y="1604461"/>
          <a:ext cx="976238" cy="2539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400"/>
            <a:t>86</a:t>
          </a:r>
          <a:r>
            <a:rPr lang="zh-CN" altLang="en-US" sz="1400"/>
            <a:t>个违约</a:t>
          </a:r>
        </a:p>
      </cdr:txBody>
    </cdr:sp>
  </cdr:relSizeAnchor>
  <cdr:relSizeAnchor xmlns:cdr="http://schemas.openxmlformats.org/drawingml/2006/chartDrawing">
    <cdr:from>
      <cdr:x>0.42893</cdr:x>
      <cdr:y>0.66682</cdr:y>
    </cdr:from>
    <cdr:to>
      <cdr:x>0.56643</cdr:x>
      <cdr:y>0.73273</cdr:y>
    </cdr:to>
    <cdr:sp macro="" textlink="">
      <cdr:nvSpPr>
        <cdr:cNvPr id="6" name="文本框 1">
          <a:extLst xmlns:a="http://schemas.openxmlformats.org/drawingml/2006/main">
            <a:ext uri="{FF2B5EF4-FFF2-40B4-BE49-F238E27FC236}">
              <a16:creationId xmlns:a16="http://schemas.microsoft.com/office/drawing/2014/main" id="{260CF7F8-DB62-48E8-A462-A28B38C0B4BC}"/>
            </a:ext>
          </a:extLst>
        </cdr:cNvPr>
        <cdr:cNvSpPr txBox="1"/>
      </cdr:nvSpPr>
      <cdr:spPr>
        <a:xfrm xmlns:a="http://schemas.openxmlformats.org/drawingml/2006/main">
          <a:off x="2754702" y="2848691"/>
          <a:ext cx="883052" cy="2815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/>
            <a:t>914</a:t>
          </a:r>
          <a:r>
            <a:rPr lang="zh-CN" altLang="en-US" sz="1400"/>
            <a:t>个违约</a:t>
          </a:r>
        </a:p>
      </cdr:txBody>
    </cdr:sp>
  </cdr:relSizeAnchor>
  <cdr:relSizeAnchor xmlns:cdr="http://schemas.openxmlformats.org/drawingml/2006/chartDrawing">
    <cdr:from>
      <cdr:x>0.87471</cdr:x>
      <cdr:y>0.3431</cdr:y>
    </cdr:from>
    <cdr:to>
      <cdr:x>0.99521</cdr:x>
      <cdr:y>0.4756</cdr:y>
    </cdr:to>
    <cdr:sp macro="" textlink="">
      <cdr:nvSpPr>
        <cdr:cNvPr id="9" name="文本框 8">
          <a:extLst xmlns:a="http://schemas.openxmlformats.org/drawingml/2006/main">
            <a:ext uri="{FF2B5EF4-FFF2-40B4-BE49-F238E27FC236}">
              <a16:creationId xmlns:a16="http://schemas.microsoft.com/office/drawing/2014/main" id="{09D70157-BE3C-4A11-8F07-243A38C60814}"/>
            </a:ext>
          </a:extLst>
        </cdr:cNvPr>
        <cdr:cNvSpPr txBox="1"/>
      </cdr:nvSpPr>
      <cdr:spPr>
        <a:xfrm xmlns:a="http://schemas.openxmlformats.org/drawingml/2006/main">
          <a:off x="5617552" y="1465731"/>
          <a:ext cx="773869" cy="5660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400"/>
            <a:t>7</a:t>
          </a:r>
          <a:r>
            <a:rPr lang="zh-CN" altLang="en-US" sz="1400"/>
            <a:t>个违约</a:t>
          </a:r>
        </a:p>
      </cdr:txBody>
    </cdr:sp>
  </cdr:relSizeAnchor>
  <cdr:relSizeAnchor xmlns:cdr="http://schemas.openxmlformats.org/drawingml/2006/chartDrawing">
    <cdr:from>
      <cdr:x>0.87968</cdr:x>
      <cdr:y>0.64462</cdr:y>
    </cdr:from>
    <cdr:to>
      <cdr:x>0.98482</cdr:x>
      <cdr:y>0.78732</cdr:y>
    </cdr:to>
    <cdr:sp macro="" textlink="">
      <cdr:nvSpPr>
        <cdr:cNvPr id="10" name="文本框 9">
          <a:extLst xmlns:a="http://schemas.openxmlformats.org/drawingml/2006/main">
            <a:ext uri="{FF2B5EF4-FFF2-40B4-BE49-F238E27FC236}">
              <a16:creationId xmlns:a16="http://schemas.microsoft.com/office/drawing/2014/main" id="{BA051DB4-3FA2-4F59-A78C-691ED43F79A9}"/>
            </a:ext>
          </a:extLst>
        </cdr:cNvPr>
        <cdr:cNvSpPr txBox="1"/>
      </cdr:nvSpPr>
      <cdr:spPr>
        <a:xfrm xmlns:a="http://schemas.openxmlformats.org/drawingml/2006/main">
          <a:off x="5649479" y="2753875"/>
          <a:ext cx="675229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400"/>
            <a:t>993</a:t>
          </a:r>
          <a:r>
            <a:rPr lang="zh-CN" altLang="en-US" sz="1400"/>
            <a:t>个违约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3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尊敬的各位领导，敬爱的同学们，大家下午好，我是笨鸟学飞小组的周长松，我们选的题目是基于机器学习的贷中风险预测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一对多问题产生的原因是因为，部分用户有多个合同，部分合同又分很多期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3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对已给的单个合同违约期数求最大值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0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再对这个数据集进行异常值处理，我们针对不同特征做了以下两种处理，保留和去除</a:t>
            </a:r>
            <a:endParaRPr lang="en-US" altLang="zh-CN" dirty="0"/>
          </a:p>
          <a:p>
            <a:r>
              <a:rPr lang="zh-CN" altLang="en-US" dirty="0"/>
              <a:t>以总违约期数和出生日期为例</a:t>
            </a:r>
            <a:endParaRPr lang="en-US" altLang="zh-CN" dirty="0"/>
          </a:p>
          <a:p>
            <a:r>
              <a:rPr lang="zh-CN" altLang="en-US" dirty="0"/>
              <a:t>如图所示，我们可以看到总违约期数有</a:t>
            </a:r>
            <a:r>
              <a:rPr lang="en-US" altLang="zh-CN" dirty="0"/>
              <a:t>95</a:t>
            </a:r>
            <a:r>
              <a:rPr lang="zh-CN" altLang="en-US" dirty="0"/>
              <a:t>个异常值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13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第三点，特征工程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4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首先，我们对各个特征进行相关性分析</a:t>
            </a:r>
            <a:endParaRPr lang="en-US" altLang="zh-CN" dirty="0"/>
          </a:p>
          <a:p>
            <a:r>
              <a:rPr lang="zh-CN" altLang="en-US" dirty="0"/>
              <a:t>如右图所示，各特征与</a:t>
            </a:r>
            <a:r>
              <a:rPr lang="en-US" altLang="zh-CN" dirty="0"/>
              <a:t>label</a:t>
            </a:r>
            <a:r>
              <a:rPr lang="zh-CN" altLang="en-US" dirty="0"/>
              <a:t>的相关系数普遍在</a:t>
            </a:r>
            <a:r>
              <a:rPr lang="en-US" altLang="zh-CN" dirty="0"/>
              <a:t>0.1</a:t>
            </a:r>
            <a:r>
              <a:rPr lang="zh-CN" altLang="en-US" dirty="0"/>
              <a:t>以下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我们选择相关性最高的</a:t>
            </a:r>
            <a:r>
              <a:rPr lang="en-US" altLang="zh-CN" dirty="0"/>
              <a:t>10</a:t>
            </a:r>
            <a:r>
              <a:rPr lang="zh-CN" altLang="en-US" dirty="0"/>
              <a:t>个特征进行特征间相关性分析，如左图所示</a:t>
            </a:r>
            <a:endParaRPr lang="en-US" altLang="zh-CN" dirty="0"/>
          </a:p>
          <a:p>
            <a:r>
              <a:rPr lang="zh-CN" altLang="en-US" dirty="0"/>
              <a:t>颜色越浅，相关性越强，而强相关特征对我们的模型是一种干扰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7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针对这个问题进行特征交互，探索特征间隐藏的关系，构造了新的特征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两张图对比，可以看到特征与</a:t>
            </a:r>
            <a:r>
              <a:rPr lang="en-US" altLang="zh-CN" dirty="0"/>
              <a:t>label</a:t>
            </a:r>
            <a:r>
              <a:rPr lang="zh-CN" altLang="en-US" dirty="0"/>
              <a:t>的相关性有明显的提高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35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通过柱状图的形式，我们可以看的更明显，左图是特征交互前的数据，右图是特征交互后的数据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35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但是，我们对新特征进行相关性分析时，能看到一大片白色，代表有许多强相关特征，需要进行特征筛选</a:t>
            </a:r>
            <a:endParaRPr lang="en-US" altLang="zh-CN" dirty="0"/>
          </a:p>
          <a:p>
            <a:r>
              <a:rPr lang="zh-CN" altLang="en-US" dirty="0"/>
              <a:t>同时也是因为考虑到可能产生过拟合，特征不宜过多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82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最终我们得到了</a:t>
            </a:r>
            <a:r>
              <a:rPr lang="en-US" altLang="zh-CN" dirty="0"/>
              <a:t>9</a:t>
            </a:r>
            <a:r>
              <a:rPr lang="zh-CN" altLang="en-US" dirty="0"/>
              <a:t>个没有强相关性的特征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label</a:t>
            </a:r>
            <a:r>
              <a:rPr lang="zh-CN" altLang="en-US" dirty="0"/>
              <a:t>的相关性大部分在</a:t>
            </a:r>
            <a:r>
              <a:rPr lang="en-US" altLang="zh-CN" dirty="0"/>
              <a:t>0.2</a:t>
            </a:r>
            <a:r>
              <a:rPr lang="zh-CN" altLang="en-US" dirty="0"/>
              <a:t>以上，相比没做特征交互之前有了明显提升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11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降维产生散点图，在散点图中，红色</a:t>
            </a:r>
            <a:r>
              <a:rPr lang="zh-CN" altLang="en-US" dirty="0"/>
              <a:t>点代表坏样本，蓝色点代表好样本，我们项目的本质就是从所有的点中识别出红色的点，对特征工程而言，要求尽可能的将红色的点与蓝色的点分离，方便模型的识别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左边是特征工程前的数据形成的散点图，可以看到红色与蓝色完全交织在一起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右边是特征工程后的数据形成的散点图，可以看到重合部分有了明显的减少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6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下面，我将从以下这五个方面来介绍我们的项目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44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再换到三维图中进行查看，我们可以看到，相比左图，右图中红蓝分界十分明显</a:t>
            </a:r>
            <a:endParaRPr lang="en-US" altLang="zh-CN" dirty="0"/>
          </a:p>
          <a:p>
            <a:r>
              <a:rPr lang="zh-CN" altLang="en-US" dirty="0"/>
              <a:t>说明我们的特征工程的效果相对来说还是不错的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47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即使我们花了大量精力进行特征工程，但特征与</a:t>
            </a:r>
            <a:r>
              <a:rPr lang="en-US" altLang="zh-CN" dirty="0"/>
              <a:t>label</a:t>
            </a:r>
            <a:r>
              <a:rPr lang="zh-CN" altLang="en-US" dirty="0"/>
              <a:t>的相关性依然不高，我们认为它不是单纯的线性问题，使用逻辑回归不能得到理想的结果</a:t>
            </a:r>
            <a:endParaRPr lang="en-US" altLang="zh-CN" dirty="0"/>
          </a:p>
          <a:p>
            <a:r>
              <a:rPr lang="zh-CN" altLang="en-US" dirty="0"/>
              <a:t>并且，逻辑回归很难处理。。。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73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latin typeface="+mn-ea"/>
              </a:rPr>
              <a:t>又考虑到可能产生过拟合，我们最终选择属于集成模型的</a:t>
            </a:r>
            <a:r>
              <a:rPr lang="en-US" altLang="zh-CN" sz="1200" kern="100" dirty="0" err="1">
                <a:latin typeface="+mn-ea"/>
              </a:rPr>
              <a:t>lgb</a:t>
            </a:r>
            <a:r>
              <a:rPr lang="zh-CN" altLang="en-US" sz="1200" kern="100" dirty="0">
                <a:latin typeface="+mn-ea"/>
              </a:rPr>
              <a:t>模型，</a:t>
            </a:r>
            <a:endParaRPr lang="en-US" altLang="zh-CN" sz="1200" kern="100" dirty="0">
              <a:latin typeface="+mn-ea"/>
            </a:endParaRPr>
          </a:p>
          <a:p>
            <a:r>
              <a:rPr lang="zh-CN" altLang="en-US" dirty="0"/>
              <a:t>同时存在。。。等多个优点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5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0" dirty="0">
                <a:effectLst/>
                <a:latin typeface="-apple-system"/>
              </a:rPr>
              <a:t>考虑到数据集相对较小，我们选择</a:t>
            </a:r>
            <a:r>
              <a:rPr lang="en-US" altLang="zh-CN" i="0" dirty="0">
                <a:effectLst/>
                <a:latin typeface="-apple-system"/>
              </a:rPr>
              <a:t>5</a:t>
            </a:r>
            <a:r>
              <a:rPr lang="zh-CN" altLang="en-US" i="0" dirty="0">
                <a:effectLst/>
                <a:latin typeface="-apple-system"/>
              </a:rPr>
              <a:t>折交叉验证，</a:t>
            </a:r>
            <a:r>
              <a:rPr lang="zh-CN" altLang="en-US" dirty="0">
                <a:latin typeface="-apple-system"/>
              </a:rPr>
              <a:t>将更多的数据用于模型训练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82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最终，。。。进行模型训练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09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在训练之后，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考虑到举办方对时间复杂度与空间复杂度有一定的要求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latin typeface="+mn-ea"/>
                <a:cs typeface="Segoe UI" panose="020B0502040204020203" pitchFamily="34" charset="0"/>
              </a:rPr>
              <a:t>针对时间复杂度，我们通过这个方法获得最好迭代步数，来进行剪枝，减少所耗时间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4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最后，因为是真实数据，且数据量不大，</a:t>
            </a:r>
            <a:endParaRPr lang="en-US" altLang="zh-CN" dirty="0"/>
          </a:p>
          <a:p>
            <a:r>
              <a:rPr lang="zh-CN" altLang="en-US" dirty="0"/>
              <a:t>并且我们没有很好的把握三次线上提交机会，所以。。。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75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4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第一点，赛题理解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47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实践出真知，通过这次比赛，有很多收获，学到了许多知识</a:t>
            </a:r>
            <a:endParaRPr lang="en-US" altLang="zh-CN" dirty="0"/>
          </a:p>
          <a:p>
            <a:r>
              <a:rPr lang="zh-CN" altLang="en-US" dirty="0"/>
              <a:t>首先，特征提取很重要</a:t>
            </a:r>
            <a:endParaRPr lang="en-US" altLang="zh-CN" dirty="0"/>
          </a:p>
          <a:p>
            <a:r>
              <a:rPr lang="zh-CN" altLang="en-US" dirty="0"/>
              <a:t>在实际问题中，要从业务角度取考虑。。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最后，感谢南邮和江苏银行给了我们这次学习的机会。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13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拿到赛题</a:t>
            </a:r>
            <a:endParaRPr lang="en-US" altLang="zh-CN" dirty="0"/>
          </a:p>
          <a:p>
            <a:r>
              <a:rPr lang="zh-CN" altLang="en-US" dirty="0"/>
              <a:t>这些数据可以归类为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3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我们对这个赛题的初步打算，是选择随机森林，</a:t>
            </a:r>
            <a:r>
              <a:rPr lang="en-US" altLang="zh-CN" dirty="0"/>
              <a:t>XGB</a:t>
            </a:r>
            <a:r>
              <a:rPr lang="zh-CN" altLang="en-US" dirty="0"/>
              <a:t>和</a:t>
            </a:r>
            <a:r>
              <a:rPr lang="en-US" altLang="zh-CN" dirty="0" err="1"/>
              <a:t>lgb</a:t>
            </a:r>
            <a:r>
              <a:rPr lang="zh-CN" altLang="en-US" dirty="0"/>
              <a:t>作为基学习器，线性回归作为第二层学习器，进行</a:t>
            </a:r>
            <a:r>
              <a:rPr lang="en-US" altLang="zh-CN" dirty="0"/>
              <a:t>Stacking</a:t>
            </a:r>
            <a:r>
              <a:rPr lang="zh-CN" altLang="en-US" dirty="0"/>
              <a:t>模型融合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2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第二点数据分析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4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拿到数据后，我们发现这五张表是我们获得的原始数据，它们通过客户</a:t>
            </a:r>
            <a:r>
              <a:rPr lang="en-US" altLang="zh-CN" dirty="0"/>
              <a:t>ID</a:t>
            </a:r>
            <a:r>
              <a:rPr lang="zh-CN" altLang="en-US" dirty="0"/>
              <a:t>相关联，分别是客户信息表，贷中申请表，贷款表现表，授信信息表，客户流水表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1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要求我们根据。。。这让我们想到了容易产生过拟合问题，这也是我们接下来需要关注的重点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9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首先，我们对数据进行预处理，包括如图四个方面，通过均值补全的方式处理缺失值。。。而其中的重点是一对多问题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A1A4-2E61-4E27-8033-2B49FBF4AF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5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2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7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2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6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0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17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84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tx1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45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93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42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42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0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3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4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5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8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70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69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9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15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3AE9F6-7057-4522-A805-37286B59A86F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D225-FE29-49FF-AE82-EA0AEC4C5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6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665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944" r:id="rId20"/>
    <p:sldLayoutId id="2147483945" r:id="rId21"/>
    <p:sldLayoutId id="2147484176" r:id="rId22"/>
    <p:sldLayoutId id="2147484177" r:id="rId23"/>
    <p:sldLayoutId id="2147484353" r:id="rId24"/>
    <p:sldLayoutId id="2147484354" r:id="rId2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341472" y="1932009"/>
            <a:ext cx="9509056" cy="232890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2020</a:t>
            </a:r>
            <a:r>
              <a:rPr lang="zh-CN" alt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“江苏银行杯”金融大数据建模挑战赛</a:t>
            </a:r>
            <a:endParaRPr lang="en-US" altLang="zh-CN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             ——</a:t>
            </a:r>
            <a:r>
              <a:rPr lang="zh-CN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基于机器学习的贷中风险预测模型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0" name="文本框 22"/>
          <p:cNvSpPr txBox="1"/>
          <p:nvPr/>
        </p:nvSpPr>
        <p:spPr>
          <a:xfrm>
            <a:off x="8423328" y="4820552"/>
            <a:ext cx="229234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sym typeface="+mn-lt"/>
              </a:rPr>
              <a:t>队伍：笨鸟学飞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FB2762-A917-4DC3-8C9E-EB96658CD4D2}"/>
              </a:ext>
            </a:extLst>
          </p:cNvPr>
          <p:cNvSpPr txBox="1"/>
          <p:nvPr/>
        </p:nvSpPr>
        <p:spPr>
          <a:xfrm>
            <a:off x="8423328" y="5421219"/>
            <a:ext cx="2651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sym typeface="+mn-lt"/>
              </a:rPr>
              <a:t>队员：周长松，尤旋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F7C6C-BCB7-419B-A495-90EB0BDDC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1" y="362692"/>
            <a:ext cx="3209925" cy="80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数据分析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ABAA25-EB8B-4368-BE08-4AE952F8A673}"/>
              </a:ext>
            </a:extLst>
          </p:cNvPr>
          <p:cNvSpPr/>
          <p:nvPr/>
        </p:nvSpPr>
        <p:spPr>
          <a:xfrm>
            <a:off x="602883" y="1016958"/>
            <a:ext cx="51446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一对多问题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6B6CEA-5621-44A4-982B-075A0116A39E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3009DED-F6AB-45CD-9714-9CE907F4F52B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9E0F3FCB-6898-4C05-A41C-DF60A31699B2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BCC77DAA-C1DA-4914-8C11-94116CC5B5C9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27E499A-580E-4CBE-A2CA-40F8961EA6DC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Freeform 126">
            <a:extLst>
              <a:ext uri="{FF2B5EF4-FFF2-40B4-BE49-F238E27FC236}">
                <a16:creationId xmlns:a16="http://schemas.microsoft.com/office/drawing/2014/main" id="{BF1EC1A1-57E3-4AB6-B50F-C67EE20D3D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004C21-EE0E-4C0A-A312-D4350DF8FCE2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DB4DAFA-7C74-477B-92C9-EC0D00671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68" y="865696"/>
            <a:ext cx="7597264" cy="52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0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数据分析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6B6CEA-5621-44A4-982B-075A0116A39E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3009DED-F6AB-45CD-9714-9CE907F4F52B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9E0F3FCB-6898-4C05-A41C-DF60A31699B2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BCC77DAA-C1DA-4914-8C11-94116CC5B5C9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27E499A-580E-4CBE-A2CA-40F8961EA6DC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Freeform 126">
            <a:extLst>
              <a:ext uri="{FF2B5EF4-FFF2-40B4-BE49-F238E27FC236}">
                <a16:creationId xmlns:a16="http://schemas.microsoft.com/office/drawing/2014/main" id="{BF1EC1A1-57E3-4AB6-B50F-C67EE20D3D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004C21-EE0E-4C0A-A312-D4350DF8FCE2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6BF72F6-C2A6-4099-89D7-AD1943BA47DC}"/>
              </a:ext>
            </a:extLst>
          </p:cNvPr>
          <p:cNvSpPr/>
          <p:nvPr/>
        </p:nvSpPr>
        <p:spPr>
          <a:xfrm>
            <a:off x="6166335" y="3753464"/>
            <a:ext cx="59074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</a:rPr>
              <a:t>总违约期数</a:t>
            </a:r>
            <a:r>
              <a:rPr lang="en-US" altLang="zh-CN" sz="2000" dirty="0">
                <a:latin typeface="+mn-ea"/>
              </a:rPr>
              <a:t>=</a:t>
            </a:r>
            <a:r>
              <a:rPr lang="zh-CN" altLang="en-US" sz="2000" dirty="0">
                <a:latin typeface="+mn-ea"/>
              </a:rPr>
              <a:t>表外违约期数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已给</a:t>
            </a:r>
            <a:r>
              <a:rPr lang="en-US" altLang="zh-CN" sz="2000" dirty="0">
                <a:latin typeface="+mn-ea"/>
              </a:rPr>
              <a:t>)+</a:t>
            </a:r>
            <a:r>
              <a:rPr lang="zh-CN" altLang="en-US" sz="2000" dirty="0">
                <a:latin typeface="+mn-ea"/>
              </a:rPr>
              <a:t>表内违约期数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</a:rPr>
              <a:t>表内违约期数</a:t>
            </a:r>
            <a:r>
              <a:rPr lang="en-US" altLang="zh-CN" sz="2000" dirty="0">
                <a:latin typeface="+mn-ea"/>
              </a:rPr>
              <a:t>=</a:t>
            </a:r>
            <a:r>
              <a:rPr lang="zh-CN" altLang="en-US" sz="2000" dirty="0">
                <a:latin typeface="+mn-ea"/>
              </a:rPr>
              <a:t>各个合同的违约期数相加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</a:rPr>
              <a:t>单个合同的违约期数</a:t>
            </a:r>
            <a:r>
              <a:rPr lang="en-US" altLang="zh-CN" sz="2000" dirty="0">
                <a:latin typeface="+mn-ea"/>
              </a:rPr>
              <a:t>=</a:t>
            </a:r>
            <a:r>
              <a:rPr lang="zh-CN" altLang="en-US" sz="2000" dirty="0">
                <a:latin typeface="+mn-ea"/>
              </a:rPr>
              <a:t>该合同记录中的违约期数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已给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的最大值</a:t>
            </a:r>
            <a:endParaRPr lang="en-US" altLang="zh-CN" sz="2000" dirty="0"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9FEF40-C1F4-4E9C-A661-3261FDBC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12" y="908969"/>
            <a:ext cx="8048625" cy="240982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BABAA25-EB8B-4368-BE08-4AE952F8A673}"/>
              </a:ext>
            </a:extLst>
          </p:cNvPr>
          <p:cNvSpPr/>
          <p:nvPr/>
        </p:nvSpPr>
        <p:spPr>
          <a:xfrm>
            <a:off x="588664" y="1231503"/>
            <a:ext cx="5144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一对多问题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 err="1">
                <a:latin typeface="+mn-ea"/>
              </a:rPr>
              <a:t>sum,count,mean</a:t>
            </a:r>
            <a:r>
              <a:rPr lang="zh-CN" altLang="en-US" sz="2000" dirty="0">
                <a:latin typeface="+mn-ea"/>
              </a:rPr>
              <a:t>等方式构造新的特征，例如总违约期数</a:t>
            </a:r>
            <a:r>
              <a:rPr lang="en-US" altLang="zh-CN" sz="2000" dirty="0" err="1">
                <a:latin typeface="+mn-ea"/>
              </a:rPr>
              <a:t>to_overdue_term</a:t>
            </a:r>
            <a:endParaRPr lang="en-US" altLang="zh-CN" sz="2000" dirty="0"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+mn-ea"/>
              </a:rPr>
              <a:t>然后将五张表以客户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为主键进行合并，共构造了以下新的特征：总违约期数，总期数，最大</a:t>
            </a:r>
            <a:r>
              <a:rPr lang="zh-CN" altLang="zh-CN" sz="2000" dirty="0">
                <a:latin typeface="+mn-ea"/>
              </a:rPr>
              <a:t>逾期贷款金额</a:t>
            </a:r>
            <a:r>
              <a:rPr lang="zh-CN" altLang="en-US" sz="2000" dirty="0">
                <a:latin typeface="+mn-ea"/>
              </a:rPr>
              <a:t>，逾期还款次数，总合同数，平均贷款利率，最大贷款金额等</a:t>
            </a:r>
            <a:endParaRPr lang="en-US" altLang="zh-CN" sz="2000" dirty="0"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+mn-ea"/>
              </a:rPr>
              <a:t>最终，得到了我们所需的数据集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84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数据分析</a:t>
            </a:r>
          </a:p>
        </p:txBody>
      </p:sp>
      <p:sp>
        <p:nvSpPr>
          <p:cNvPr id="142" name="išļîďè">
            <a:extLst>
              <a:ext uri="{FF2B5EF4-FFF2-40B4-BE49-F238E27FC236}">
                <a16:creationId xmlns:a16="http://schemas.microsoft.com/office/drawing/2014/main" id="{623FCEB0-0A11-442B-B993-51CC1D6AA525}"/>
              </a:ext>
            </a:extLst>
          </p:cNvPr>
          <p:cNvSpPr txBox="1"/>
          <p:nvPr/>
        </p:nvSpPr>
        <p:spPr bwMode="auto">
          <a:xfrm>
            <a:off x="870715" y="132967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6" name="išļîďè">
            <a:extLst>
              <a:ext uri="{FF2B5EF4-FFF2-40B4-BE49-F238E27FC236}">
                <a16:creationId xmlns:a16="http://schemas.microsoft.com/office/drawing/2014/main" id="{E5E0F9C0-A060-4D64-99F0-D9772E89CCC3}"/>
              </a:ext>
            </a:extLst>
          </p:cNvPr>
          <p:cNvSpPr txBox="1"/>
          <p:nvPr/>
        </p:nvSpPr>
        <p:spPr bwMode="auto">
          <a:xfrm>
            <a:off x="613677" y="1299473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异常值处理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3C02F-93EA-4EC1-85DB-4A050FC7EA06}"/>
              </a:ext>
            </a:extLst>
          </p:cNvPr>
          <p:cNvSpPr txBox="1"/>
          <p:nvPr/>
        </p:nvSpPr>
        <p:spPr>
          <a:xfrm>
            <a:off x="7292907" y="1221761"/>
            <a:ext cx="3975652" cy="471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保留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其中可以看到</a:t>
            </a:r>
            <a:r>
              <a:rPr lang="en-US" altLang="zh-CN" dirty="0" err="1"/>
              <a:t>to_overdue_term</a:t>
            </a:r>
            <a:r>
              <a:rPr lang="en-US" altLang="zh-CN" dirty="0"/>
              <a:t>(</a:t>
            </a:r>
            <a:r>
              <a:rPr lang="zh-CN" altLang="en-US" dirty="0"/>
              <a:t>总违约期数</a:t>
            </a:r>
            <a:r>
              <a:rPr lang="en-US" altLang="zh-CN" dirty="0"/>
              <a:t>)</a:t>
            </a:r>
            <a:r>
              <a:rPr lang="zh-CN" altLang="en-US" dirty="0"/>
              <a:t>中有</a:t>
            </a:r>
            <a:r>
              <a:rPr lang="en-US" altLang="zh-CN" dirty="0"/>
              <a:t>95</a:t>
            </a:r>
            <a:r>
              <a:rPr lang="zh-CN" altLang="en-US" dirty="0"/>
              <a:t>个异常值，而这</a:t>
            </a:r>
            <a:r>
              <a:rPr lang="en-US" altLang="zh-CN" dirty="0"/>
              <a:t>95</a:t>
            </a:r>
            <a:r>
              <a:rPr lang="zh-CN" altLang="en-US" dirty="0"/>
              <a:t>个异常值中有</a:t>
            </a:r>
            <a:r>
              <a:rPr lang="en-US" altLang="zh-CN" dirty="0"/>
              <a:t>86</a:t>
            </a:r>
            <a:r>
              <a:rPr lang="zh-CN" altLang="en-US" dirty="0"/>
              <a:t>个的</a:t>
            </a:r>
            <a:r>
              <a:rPr lang="en-US" altLang="zh-CN" dirty="0"/>
              <a:t>label</a:t>
            </a:r>
            <a:r>
              <a:rPr lang="zh-CN" altLang="en-US" dirty="0"/>
              <a:t>为</a:t>
            </a:r>
            <a:r>
              <a:rPr lang="en-US" altLang="zh-CN" dirty="0"/>
              <a:t>1(</a:t>
            </a:r>
            <a:r>
              <a:rPr lang="zh-CN" altLang="en-US" dirty="0"/>
              <a:t>违约</a:t>
            </a:r>
            <a:r>
              <a:rPr lang="en-US" altLang="zh-CN" dirty="0"/>
              <a:t>)</a:t>
            </a:r>
            <a:r>
              <a:rPr lang="zh-CN" altLang="en-US" dirty="0"/>
              <a:t>，则认为该异常值有其特殊意义，保留。</a:t>
            </a:r>
            <a:endParaRPr lang="en-US" altLang="zh-CN" dirty="0"/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去除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出生日期中，</a:t>
            </a:r>
            <a:r>
              <a:rPr lang="en-US" altLang="zh-CN" dirty="0"/>
              <a:t>106/10000</a:t>
            </a:r>
            <a:r>
              <a:rPr lang="zh-CN" altLang="en-US" dirty="0"/>
              <a:t>与</a:t>
            </a:r>
            <a:r>
              <a:rPr lang="en-US" altLang="zh-CN" dirty="0"/>
              <a:t>7/1000</a:t>
            </a:r>
            <a:r>
              <a:rPr lang="zh-CN" altLang="en-US" dirty="0"/>
              <a:t>相差并不大，即该类异常值对结果的评判无显著影响，我们认为这类异常值对模型而言是噪声，进行去除。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010FEB-560C-4656-80B7-1BE8FBA0EE3D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129680C-6E66-4266-A73F-5883DFBB9A13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C593FE9C-CA09-4411-BBE5-038FC53A2AE5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5BC76F9B-B990-438F-8A51-4DF0AD078D57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EF59D2A-06A4-4534-93CA-21F7D9DC6D01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Freeform 126">
            <a:extLst>
              <a:ext uri="{FF2B5EF4-FFF2-40B4-BE49-F238E27FC236}">
                <a16:creationId xmlns:a16="http://schemas.microsoft.com/office/drawing/2014/main" id="{832E6CDF-FD29-4158-8235-F62DE7C1B0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28D7DB-2C7A-4839-B56C-4FF0E95224E8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7B97E6ED-CE3D-4662-83F9-CDE934C48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575803"/>
              </p:ext>
            </p:extLst>
          </p:nvPr>
        </p:nvGraphicFramePr>
        <p:xfrm>
          <a:off x="108906" y="1397211"/>
          <a:ext cx="6422192" cy="427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5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5" y="1647327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 flipH="1">
            <a:off x="4534055" y="4279152"/>
            <a:ext cx="2701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342900">
              <a:spcBef>
                <a:spcPct val="0"/>
              </a:spcBef>
              <a:defRPr/>
            </a:pPr>
            <a:r>
              <a:rPr lang="en-US" altLang="zh-CN" sz="3200" b="1">
                <a:cs typeface="+mn-ea"/>
                <a:sym typeface="+mn-lt"/>
              </a:rPr>
              <a:t>03.</a:t>
            </a:r>
            <a:r>
              <a:rPr lang="zh-CN" altLang="en-US" sz="3200" b="1">
                <a:cs typeface="+mn-ea"/>
                <a:sym typeface="+mn-lt"/>
              </a:rPr>
              <a:t>特征工程</a:t>
            </a:r>
          </a:p>
        </p:txBody>
      </p:sp>
      <p:sp>
        <p:nvSpPr>
          <p:cNvPr id="14" name="AutoShape 112">
            <a:extLst>
              <a:ext uri="{FF2B5EF4-FFF2-40B4-BE49-F238E27FC236}">
                <a16:creationId xmlns:a16="http://schemas.microsoft.com/office/drawing/2014/main" id="{19B56A9D-76B4-48EA-A02F-163BC9CBFF51}"/>
              </a:ext>
            </a:extLst>
          </p:cNvPr>
          <p:cNvSpPr/>
          <p:nvPr/>
        </p:nvSpPr>
        <p:spPr bwMode="auto">
          <a:xfrm>
            <a:off x="5725341" y="2411080"/>
            <a:ext cx="741316" cy="7380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228600">
              <a:defRPr/>
            </a:pPr>
            <a:endParaRPr lang="en-US" sz="2000" kern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3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特征工程</a:t>
            </a:r>
          </a:p>
        </p:txBody>
      </p:sp>
      <p:sp>
        <p:nvSpPr>
          <p:cNvPr id="142" name="išļîďè">
            <a:extLst>
              <a:ext uri="{FF2B5EF4-FFF2-40B4-BE49-F238E27FC236}">
                <a16:creationId xmlns:a16="http://schemas.microsoft.com/office/drawing/2014/main" id="{623FCEB0-0A11-442B-B993-51CC1D6AA525}"/>
              </a:ext>
            </a:extLst>
          </p:cNvPr>
          <p:cNvSpPr txBox="1"/>
          <p:nvPr/>
        </p:nvSpPr>
        <p:spPr bwMode="auto">
          <a:xfrm>
            <a:off x="870715" y="132967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išļîďè">
            <a:extLst>
              <a:ext uri="{FF2B5EF4-FFF2-40B4-BE49-F238E27FC236}">
                <a16:creationId xmlns:a16="http://schemas.microsoft.com/office/drawing/2014/main" id="{E5E0F9C0-A060-4D64-99F0-D9772E89CCC3}"/>
              </a:ext>
            </a:extLst>
          </p:cNvPr>
          <p:cNvSpPr txBox="1"/>
          <p:nvPr/>
        </p:nvSpPr>
        <p:spPr bwMode="auto">
          <a:xfrm>
            <a:off x="602883" y="958608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相关性分析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5EDCE-9129-4803-B984-47D2F26D0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1" y="1366240"/>
            <a:ext cx="5614164" cy="4996013"/>
          </a:xfrm>
          <a:prstGeom prst="rect">
            <a:avLst/>
          </a:prstGeom>
        </p:spPr>
      </p:pic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B2492D4-52EB-476B-84E4-B3537BDA9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375123"/>
              </p:ext>
            </p:extLst>
          </p:nvPr>
        </p:nvGraphicFramePr>
        <p:xfrm>
          <a:off x="5791200" y="1366240"/>
          <a:ext cx="6400800" cy="499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47C608B4-8C6F-4D46-A463-02F880E62665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CC240BF-81C3-4261-9552-D0AC48BA7145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EDFE3ACB-E9FA-4BB4-BF15-F59E6887F294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4426148-7B0A-4E97-95EB-8E3EBED5FA3F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31A845F-D27E-4457-AC88-AB1F8E081498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126">
            <a:extLst>
              <a:ext uri="{FF2B5EF4-FFF2-40B4-BE49-F238E27FC236}">
                <a16:creationId xmlns:a16="http://schemas.microsoft.com/office/drawing/2014/main" id="{968B0A37-959E-40C9-B476-47E228C549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7B37FD8-9ADC-439C-AF0A-E02E11594E9A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išļîďè">
            <a:extLst>
              <a:ext uri="{FF2B5EF4-FFF2-40B4-BE49-F238E27FC236}">
                <a16:creationId xmlns:a16="http://schemas.microsoft.com/office/drawing/2014/main" id="{3D840A43-6AE9-4517-B8F7-A04157450650}"/>
              </a:ext>
            </a:extLst>
          </p:cNvPr>
          <p:cNvSpPr txBox="1"/>
          <p:nvPr/>
        </p:nvSpPr>
        <p:spPr bwMode="auto">
          <a:xfrm>
            <a:off x="2181822" y="980948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cs typeface="+mn-ea"/>
              </a:rPr>
              <a:t>特征间相关系数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3" name="išļîďè">
            <a:extLst>
              <a:ext uri="{FF2B5EF4-FFF2-40B4-BE49-F238E27FC236}">
                <a16:creationId xmlns:a16="http://schemas.microsoft.com/office/drawing/2014/main" id="{3A412639-1B25-401D-9D44-0DACB61836CF}"/>
              </a:ext>
            </a:extLst>
          </p:cNvPr>
          <p:cNvSpPr txBox="1"/>
          <p:nvPr/>
        </p:nvSpPr>
        <p:spPr bwMode="auto">
          <a:xfrm>
            <a:off x="7457397" y="960855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cs typeface="+mn-ea"/>
                <a:sym typeface="+mn-lt"/>
              </a:rPr>
              <a:t>各特征与</a:t>
            </a:r>
            <a:r>
              <a:rPr lang="en-US" altLang="zh-CN" sz="2100" b="1" dirty="0">
                <a:cs typeface="+mn-ea"/>
                <a:sym typeface="+mn-lt"/>
              </a:rPr>
              <a:t>label</a:t>
            </a:r>
            <a:r>
              <a:rPr lang="zh-CN" altLang="en-US" sz="2100" b="1" dirty="0">
                <a:cs typeface="+mn-ea"/>
                <a:sym typeface="+mn-lt"/>
              </a:rPr>
              <a:t>的相关系数</a:t>
            </a:r>
            <a:endParaRPr lang="en-US" altLang="zh-CN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43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特征工程</a:t>
            </a:r>
          </a:p>
        </p:txBody>
      </p:sp>
      <p:sp>
        <p:nvSpPr>
          <p:cNvPr id="142" name="išļîďè">
            <a:extLst>
              <a:ext uri="{FF2B5EF4-FFF2-40B4-BE49-F238E27FC236}">
                <a16:creationId xmlns:a16="http://schemas.microsoft.com/office/drawing/2014/main" id="{623FCEB0-0A11-442B-B993-51CC1D6AA525}"/>
              </a:ext>
            </a:extLst>
          </p:cNvPr>
          <p:cNvSpPr txBox="1"/>
          <p:nvPr/>
        </p:nvSpPr>
        <p:spPr bwMode="auto">
          <a:xfrm>
            <a:off x="870715" y="132967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319FEB3-E419-4750-B274-C9911045F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70781"/>
              </p:ext>
            </p:extLst>
          </p:nvPr>
        </p:nvGraphicFramePr>
        <p:xfrm>
          <a:off x="1744393" y="1276922"/>
          <a:ext cx="4534770" cy="449778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866487">
                  <a:extLst>
                    <a:ext uri="{9D8B030D-6E8A-4147-A177-3AD203B41FA5}">
                      <a16:colId xmlns:a16="http://schemas.microsoft.com/office/drawing/2014/main" val="1164030956"/>
                    </a:ext>
                  </a:extLst>
                </a:gridCol>
                <a:gridCol w="1668283">
                  <a:extLst>
                    <a:ext uri="{9D8B030D-6E8A-4147-A177-3AD203B41FA5}">
                      <a16:colId xmlns:a16="http://schemas.microsoft.com/office/drawing/2014/main" val="2457107985"/>
                    </a:ext>
                  </a:extLst>
                </a:gridCol>
              </a:tblGrid>
              <a:tr h="358772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rgbClr val="002060"/>
                          </a:solidFill>
                          <a:effectLst/>
                        </a:rPr>
                        <a:t>Features</a:t>
                      </a:r>
                      <a:endParaRPr lang="en-US" altLang="zh-CN" sz="2000" b="1" u="none" strike="noStrike" kern="1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91" marR="46291" marT="6429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>
                          <a:solidFill>
                            <a:srgbClr val="002060"/>
                          </a:solidFill>
                          <a:effectLst/>
                        </a:rPr>
                        <a:t>corr</a:t>
                      </a:r>
                      <a:endParaRPr lang="en-US" altLang="zh-CN" sz="2000" b="1" u="none" strike="noStrike" kern="10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91" marR="46291" marT="6429" marB="0" anchor="ctr"/>
                </a:tc>
                <a:extLst>
                  <a:ext uri="{0D108BD9-81ED-4DB2-BD59-A6C34878D82A}">
                    <a16:rowId xmlns:a16="http://schemas.microsoft.com/office/drawing/2014/main" val="2268855931"/>
                  </a:ext>
                </a:extLst>
              </a:tr>
              <a:tr h="31038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0.300856625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9229743"/>
                  </a:ext>
                </a:extLst>
              </a:tr>
              <a:tr h="352454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to_term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0.229530897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9475637"/>
                  </a:ext>
                </a:extLst>
              </a:tr>
              <a:tr h="29577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max_overdue_loan_bal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0.175769725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1479986"/>
                  </a:ext>
                </a:extLst>
              </a:tr>
              <a:tr h="33134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typeCT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0.15269997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9740476"/>
                  </a:ext>
                </a:extLst>
              </a:tr>
              <a:tr h="344389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to_contr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0.118021818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5313760"/>
                  </a:ext>
                </a:extLst>
              </a:tr>
              <a:tr h="29577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credit_term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0.096068407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7030320"/>
                  </a:ext>
                </a:extLst>
              </a:tr>
              <a:tr h="29577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credit_mat_dt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0.095262886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6636169"/>
                  </a:ext>
                </a:extLst>
              </a:tr>
              <a:tr h="29577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draw_dt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0.090228974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609737"/>
                  </a:ext>
                </a:extLst>
              </a:tr>
              <a:tr h="29577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to_credit_term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0.084830903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6017157"/>
                  </a:ext>
                </a:extLst>
              </a:tr>
              <a:tr h="36918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draw_amt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0.076782051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2370453"/>
                  </a:ext>
                </a:extLst>
              </a:tr>
              <a:tr h="29577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in_pay_amt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0.076782051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8906710"/>
                  </a:ext>
                </a:extLst>
              </a:tr>
              <a:tr h="36085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duedt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0.063786275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4170131"/>
                  </a:ext>
                </a:extLst>
              </a:tr>
              <a:tr h="29577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0.063258693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183797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0FAAAB0-C0E4-46F2-9F08-740C3B0FD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893041"/>
              </p:ext>
            </p:extLst>
          </p:nvPr>
        </p:nvGraphicFramePr>
        <p:xfrm>
          <a:off x="6567773" y="1276922"/>
          <a:ext cx="5306643" cy="448406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3808945">
                  <a:extLst>
                    <a:ext uri="{9D8B030D-6E8A-4147-A177-3AD203B41FA5}">
                      <a16:colId xmlns:a16="http://schemas.microsoft.com/office/drawing/2014/main" val="1164030956"/>
                    </a:ext>
                  </a:extLst>
                </a:gridCol>
                <a:gridCol w="1497698">
                  <a:extLst>
                    <a:ext uri="{9D8B030D-6E8A-4147-A177-3AD203B41FA5}">
                      <a16:colId xmlns:a16="http://schemas.microsoft.com/office/drawing/2014/main" val="2457107985"/>
                    </a:ext>
                  </a:extLst>
                </a:gridCol>
              </a:tblGrid>
              <a:tr h="28588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solidFill>
                            <a:srgbClr val="002060"/>
                          </a:solidFill>
                          <a:effectLst/>
                        </a:rPr>
                        <a:t>Features</a:t>
                      </a:r>
                      <a:endParaRPr lang="en-US" altLang="zh-CN" sz="1800" b="1" u="none" strike="noStrike" kern="1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91" marR="46291" marT="6429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 err="1">
                          <a:solidFill>
                            <a:srgbClr val="002060"/>
                          </a:solidFill>
                          <a:effectLst/>
                        </a:rPr>
                        <a:t>corr</a:t>
                      </a:r>
                      <a:endParaRPr lang="en-US" altLang="zh-CN" sz="1800" b="1" u="none" strike="noStrike" kern="1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91" marR="46291" marT="6429" marB="0" anchor="ctr"/>
                </a:tc>
                <a:extLst>
                  <a:ext uri="{0D108BD9-81ED-4DB2-BD59-A6C34878D82A}">
                    <a16:rowId xmlns:a16="http://schemas.microsoft.com/office/drawing/2014/main" val="2268855931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to_contr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0.360569887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9229743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to_term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0.357930513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9475637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0.300856625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1479986"/>
                  </a:ext>
                </a:extLst>
              </a:tr>
              <a:tr h="30961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0.297801334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9740476"/>
                  </a:ext>
                </a:extLst>
              </a:tr>
              <a:tr h="321801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credit_lmt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0.295589226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5313760"/>
                  </a:ext>
                </a:extLst>
              </a:tr>
              <a:tr h="39054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to_credit_lmt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0.293435728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7030320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mat_dt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0.291868491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6636169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to_overdue_term/apply_dateDT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0.23881636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1837975"/>
                  </a:ext>
                </a:extLst>
              </a:tr>
              <a:tr h="38940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to_overdue_term/credit_mat_dt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0.237879405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339197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to_term/draw_dt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0.236500339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1360424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max_overdue_loan_bal/draw_amt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0.232662571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5077121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max_overdue_loan_bal/in_pay_amt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0.232662571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7670960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to_overdue_term/draw_amt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0.230982271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5063015"/>
                  </a:ext>
                </a:extLst>
              </a:tr>
            </a:tbl>
          </a:graphicData>
        </a:graphic>
      </p:graphicFrame>
      <p:sp>
        <p:nvSpPr>
          <p:cNvPr id="13" name="išļîďè">
            <a:extLst>
              <a:ext uri="{FF2B5EF4-FFF2-40B4-BE49-F238E27FC236}">
                <a16:creationId xmlns:a16="http://schemas.microsoft.com/office/drawing/2014/main" id="{82E20FB4-DC19-4435-931F-9BDBD7E52878}"/>
              </a:ext>
            </a:extLst>
          </p:cNvPr>
          <p:cNvSpPr txBox="1"/>
          <p:nvPr/>
        </p:nvSpPr>
        <p:spPr bwMode="auto">
          <a:xfrm>
            <a:off x="440082" y="1171139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cs typeface="+mn-ea"/>
              </a:rPr>
              <a:t>特征交互</a:t>
            </a:r>
            <a:endParaRPr lang="en-US" altLang="zh-CN" sz="2000" b="1" dirty="0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605192-0D29-4C8B-A4E9-051F2E667D83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6DF8EE8-16A7-4761-9BBB-F5BBD9719361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A39B6EBE-1AC5-4810-B5ED-4F69FD1D2703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381CD98C-ED91-41DB-BFD9-212A6A474D32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DCC249D-45E3-48C3-BA54-42E5AAE3727E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Freeform 126">
            <a:extLst>
              <a:ext uri="{FF2B5EF4-FFF2-40B4-BE49-F238E27FC236}">
                <a16:creationId xmlns:a16="http://schemas.microsoft.com/office/drawing/2014/main" id="{83B61813-4406-4883-88C5-BD5A298AF8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39E04B5-0350-4889-897D-6650DEBE9551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išļîďè">
            <a:extLst>
              <a:ext uri="{FF2B5EF4-FFF2-40B4-BE49-F238E27FC236}">
                <a16:creationId xmlns:a16="http://schemas.microsoft.com/office/drawing/2014/main" id="{84A743DD-B11E-4620-BAE8-FD2D5E3ECFFA}"/>
              </a:ext>
            </a:extLst>
          </p:cNvPr>
          <p:cNvSpPr txBox="1"/>
          <p:nvPr/>
        </p:nvSpPr>
        <p:spPr bwMode="auto">
          <a:xfrm>
            <a:off x="2877399" y="5834856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>
                <a:cs typeface="+mn-ea"/>
              </a:rPr>
              <a:t>特征交互前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24" name="išļîďè">
            <a:extLst>
              <a:ext uri="{FF2B5EF4-FFF2-40B4-BE49-F238E27FC236}">
                <a16:creationId xmlns:a16="http://schemas.microsoft.com/office/drawing/2014/main" id="{B0732FC7-2F49-4620-8313-E8BAEFFB7BC4}"/>
              </a:ext>
            </a:extLst>
          </p:cNvPr>
          <p:cNvSpPr txBox="1"/>
          <p:nvPr/>
        </p:nvSpPr>
        <p:spPr bwMode="auto">
          <a:xfrm>
            <a:off x="8599140" y="5834855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>
                <a:cs typeface="+mn-ea"/>
              </a:rPr>
              <a:t>特征交互后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05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22006" y="360217"/>
            <a:ext cx="1871720" cy="623227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特征工程</a:t>
            </a:r>
          </a:p>
          <a:p>
            <a:pPr marL="0" lvl="1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42" name="išļîďè">
            <a:extLst>
              <a:ext uri="{FF2B5EF4-FFF2-40B4-BE49-F238E27FC236}">
                <a16:creationId xmlns:a16="http://schemas.microsoft.com/office/drawing/2014/main" id="{623FCEB0-0A11-442B-B993-51CC1D6AA525}"/>
              </a:ext>
            </a:extLst>
          </p:cNvPr>
          <p:cNvSpPr txBox="1"/>
          <p:nvPr/>
        </p:nvSpPr>
        <p:spPr bwMode="auto">
          <a:xfrm>
            <a:off x="870715" y="1387729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0E112BC-2B56-4C71-B688-2AA5EF396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409937"/>
              </p:ext>
            </p:extLst>
          </p:nvPr>
        </p:nvGraphicFramePr>
        <p:xfrm>
          <a:off x="732503" y="1045824"/>
          <a:ext cx="5062237" cy="509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A671ADA2-4950-4F0F-ADB9-38384D292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0180"/>
              </p:ext>
            </p:extLst>
          </p:nvPr>
        </p:nvGraphicFramePr>
        <p:xfrm>
          <a:off x="6200369" y="820209"/>
          <a:ext cx="5528904" cy="647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186BEF8E-6BFE-417F-A58B-FBD172B7BCCD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4439EE-DA62-498B-A1A5-117341E76DC6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CC708093-4049-43C9-B075-642BAD9FA781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CDE2B094-4615-43CB-867F-6A5C7F1A4E06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C7D23-C164-443C-AA20-7054DA5EF9FC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126">
            <a:extLst>
              <a:ext uri="{FF2B5EF4-FFF2-40B4-BE49-F238E27FC236}">
                <a16:creationId xmlns:a16="http://schemas.microsoft.com/office/drawing/2014/main" id="{FDA45A92-48B8-48D6-A118-CE8AC0F311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0C2F87A-CB08-4E31-8F15-20845ACEC4B1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623227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特征工程</a:t>
            </a:r>
          </a:p>
          <a:p>
            <a:pPr marL="0" lvl="1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42" name="išļîďè">
            <a:extLst>
              <a:ext uri="{FF2B5EF4-FFF2-40B4-BE49-F238E27FC236}">
                <a16:creationId xmlns:a16="http://schemas.microsoft.com/office/drawing/2014/main" id="{623FCEB0-0A11-442B-B993-51CC1D6AA525}"/>
              </a:ext>
            </a:extLst>
          </p:cNvPr>
          <p:cNvSpPr txBox="1"/>
          <p:nvPr/>
        </p:nvSpPr>
        <p:spPr bwMode="auto">
          <a:xfrm>
            <a:off x="870715" y="132967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išļîďè">
            <a:extLst>
              <a:ext uri="{FF2B5EF4-FFF2-40B4-BE49-F238E27FC236}">
                <a16:creationId xmlns:a16="http://schemas.microsoft.com/office/drawing/2014/main" id="{E5E0F9C0-A060-4D64-99F0-D9772E89CCC3}"/>
              </a:ext>
            </a:extLst>
          </p:cNvPr>
          <p:cNvSpPr txBox="1"/>
          <p:nvPr/>
        </p:nvSpPr>
        <p:spPr bwMode="auto">
          <a:xfrm>
            <a:off x="105785" y="1203514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chemeClr val="bg1"/>
                </a:solidFill>
                <a:cs typeface="+mn-ea"/>
              </a:rPr>
              <a:t>删除相关性强的特征。</a:t>
            </a:r>
          </a:p>
          <a:p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4B1BFE-36F5-4466-981C-8B17557D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10" y="923080"/>
            <a:ext cx="6689623" cy="614855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6A400D-8709-41F5-AB61-B7928E5259CA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CA53494-264A-4DEB-A839-C68F09B52B4D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B0D2B0C6-5839-416D-9536-04A339AACCBC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3B1A54B2-8CE0-430C-B867-75A112EA0BE9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D2513CF-B3D1-40D1-98CB-C92AB919B738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Freeform 126">
            <a:extLst>
              <a:ext uri="{FF2B5EF4-FFF2-40B4-BE49-F238E27FC236}">
                <a16:creationId xmlns:a16="http://schemas.microsoft.com/office/drawing/2014/main" id="{435B2F53-3ADF-4357-A6C6-4D2A9EA29D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8279E76-EA35-47FF-B0C5-0B334F892651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išļîďè">
            <a:extLst>
              <a:ext uri="{FF2B5EF4-FFF2-40B4-BE49-F238E27FC236}">
                <a16:creationId xmlns:a16="http://schemas.microsoft.com/office/drawing/2014/main" id="{6E60E849-8B77-4CC2-ABE1-713E36A0DB03}"/>
              </a:ext>
            </a:extLst>
          </p:cNvPr>
          <p:cNvSpPr txBox="1"/>
          <p:nvPr/>
        </p:nvSpPr>
        <p:spPr bwMode="auto">
          <a:xfrm>
            <a:off x="877765" y="1248985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cs typeface="+mn-ea"/>
                <a:sym typeface="+mn-lt"/>
              </a:rPr>
              <a:t>去除强相关特征</a:t>
            </a:r>
            <a:endParaRPr lang="en-US" altLang="zh-CN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80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特征工程</a:t>
            </a:r>
          </a:p>
        </p:txBody>
      </p:sp>
      <p:sp>
        <p:nvSpPr>
          <p:cNvPr id="142" name="išļîďè">
            <a:extLst>
              <a:ext uri="{FF2B5EF4-FFF2-40B4-BE49-F238E27FC236}">
                <a16:creationId xmlns:a16="http://schemas.microsoft.com/office/drawing/2014/main" id="{623FCEB0-0A11-442B-B993-51CC1D6AA525}"/>
              </a:ext>
            </a:extLst>
          </p:cNvPr>
          <p:cNvSpPr txBox="1"/>
          <p:nvPr/>
        </p:nvSpPr>
        <p:spPr bwMode="auto">
          <a:xfrm>
            <a:off x="870715" y="132967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6" name="išļîďè">
            <a:extLst>
              <a:ext uri="{FF2B5EF4-FFF2-40B4-BE49-F238E27FC236}">
                <a16:creationId xmlns:a16="http://schemas.microsoft.com/office/drawing/2014/main" id="{E5E0F9C0-A060-4D64-99F0-D9772E89CCC3}"/>
              </a:ext>
            </a:extLst>
          </p:cNvPr>
          <p:cNvSpPr txBox="1"/>
          <p:nvPr/>
        </p:nvSpPr>
        <p:spPr bwMode="auto">
          <a:xfrm>
            <a:off x="291118" y="990429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cs typeface="+mn-ea"/>
                <a:sym typeface="+mn-lt"/>
              </a:rPr>
              <a:t>成果</a:t>
            </a:r>
            <a:endParaRPr lang="en-US" altLang="zh-CN" sz="2000" b="1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879ABD-3D21-4EA1-9F57-B4809FC6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" y="1347106"/>
            <a:ext cx="6044463" cy="5424064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9F90180-27B2-4652-BFE8-2186F0A6C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622546"/>
              </p:ext>
            </p:extLst>
          </p:nvPr>
        </p:nvGraphicFramePr>
        <p:xfrm>
          <a:off x="6284044" y="1320111"/>
          <a:ext cx="5856419" cy="5478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644069-CB98-4D9B-BD5E-EBCAB895325B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4744333-1A5D-46B6-97FF-793E17897230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101503E2-58DB-4D6A-835E-49D72FA0683F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C4F1D7F9-C016-48DD-B412-9FBF6232021A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02A4DD-C1D9-4018-B9DA-9D04A4237AF3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126">
            <a:extLst>
              <a:ext uri="{FF2B5EF4-FFF2-40B4-BE49-F238E27FC236}">
                <a16:creationId xmlns:a16="http://schemas.microsoft.com/office/drawing/2014/main" id="{5636956E-AA45-4ABF-9C70-55A8A26834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8BF5361-43C2-4E70-9153-3A66BB35DA7A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išļîďè">
            <a:extLst>
              <a:ext uri="{FF2B5EF4-FFF2-40B4-BE49-F238E27FC236}">
                <a16:creationId xmlns:a16="http://schemas.microsoft.com/office/drawing/2014/main" id="{D80138F8-BF1E-43D2-83C6-6495DB350F88}"/>
              </a:ext>
            </a:extLst>
          </p:cNvPr>
          <p:cNvSpPr txBox="1"/>
          <p:nvPr/>
        </p:nvSpPr>
        <p:spPr bwMode="auto">
          <a:xfrm>
            <a:off x="2332702" y="980807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cs typeface="+mn-ea"/>
              </a:rPr>
              <a:t>特征间相关系数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3" name="išļîďè">
            <a:extLst>
              <a:ext uri="{FF2B5EF4-FFF2-40B4-BE49-F238E27FC236}">
                <a16:creationId xmlns:a16="http://schemas.microsoft.com/office/drawing/2014/main" id="{FF2C9315-9D3A-46D7-9E18-EA96AF134DD7}"/>
              </a:ext>
            </a:extLst>
          </p:cNvPr>
          <p:cNvSpPr txBox="1"/>
          <p:nvPr/>
        </p:nvSpPr>
        <p:spPr bwMode="auto">
          <a:xfrm>
            <a:off x="7781331" y="946348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cs typeface="+mn-ea"/>
                <a:sym typeface="+mn-lt"/>
              </a:rPr>
              <a:t>各特征与</a:t>
            </a:r>
            <a:r>
              <a:rPr lang="en-US" altLang="zh-CN" sz="2100" b="1" dirty="0">
                <a:cs typeface="+mn-ea"/>
                <a:sym typeface="+mn-lt"/>
              </a:rPr>
              <a:t>label</a:t>
            </a:r>
            <a:r>
              <a:rPr lang="zh-CN" altLang="en-US" sz="2100" b="1" dirty="0">
                <a:cs typeface="+mn-ea"/>
                <a:sym typeface="+mn-lt"/>
              </a:rPr>
              <a:t>的相关系数</a:t>
            </a:r>
            <a:endParaRPr lang="en-US" altLang="zh-CN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84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特征工程</a:t>
            </a:r>
          </a:p>
        </p:txBody>
      </p:sp>
      <p:sp>
        <p:nvSpPr>
          <p:cNvPr id="142" name="išļîďè">
            <a:extLst>
              <a:ext uri="{FF2B5EF4-FFF2-40B4-BE49-F238E27FC236}">
                <a16:creationId xmlns:a16="http://schemas.microsoft.com/office/drawing/2014/main" id="{623FCEB0-0A11-442B-B993-51CC1D6AA525}"/>
              </a:ext>
            </a:extLst>
          </p:cNvPr>
          <p:cNvSpPr txBox="1"/>
          <p:nvPr/>
        </p:nvSpPr>
        <p:spPr bwMode="auto">
          <a:xfrm>
            <a:off x="870715" y="132967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1FA1C7-C846-4737-B2B1-9CE18EAB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32" y="955879"/>
            <a:ext cx="5685350" cy="55533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30EB6C-6864-4B0D-A534-328B09BDB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21" y="944624"/>
            <a:ext cx="5543900" cy="5575814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5BA2F1-23F1-4948-82AD-DBF4E570AA48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F589314-1BCC-4CF4-A444-2FDEEC17A3ED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CC3F0481-212B-4BC9-85AA-0C6762F3E6D0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65460340-C8F6-4E17-B008-110A394B711B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2C6B04-DFD5-40B0-968F-95B9A7DC9A4B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126">
            <a:extLst>
              <a:ext uri="{FF2B5EF4-FFF2-40B4-BE49-F238E27FC236}">
                <a16:creationId xmlns:a16="http://schemas.microsoft.com/office/drawing/2014/main" id="{24829B07-C81E-40BA-B04B-84E67FDC2F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6F7482-2E25-42B6-AB95-0894F2E64B21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išļîďè">
            <a:extLst>
              <a:ext uri="{FF2B5EF4-FFF2-40B4-BE49-F238E27FC236}">
                <a16:creationId xmlns:a16="http://schemas.microsoft.com/office/drawing/2014/main" id="{17867EDD-7558-4AFA-943B-2D96A4373B9E}"/>
              </a:ext>
            </a:extLst>
          </p:cNvPr>
          <p:cNvSpPr txBox="1"/>
          <p:nvPr/>
        </p:nvSpPr>
        <p:spPr bwMode="auto">
          <a:xfrm>
            <a:off x="5100176" y="348818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cs typeface="+mn-ea"/>
              </a:rPr>
              <a:t>PCA</a:t>
            </a:r>
            <a:r>
              <a:rPr lang="zh-CN" altLang="en-US" sz="2100" b="1" dirty="0">
                <a:cs typeface="+mn-ea"/>
              </a:rPr>
              <a:t>降维产生散点图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2" name="išļîďè">
            <a:extLst>
              <a:ext uri="{FF2B5EF4-FFF2-40B4-BE49-F238E27FC236}">
                <a16:creationId xmlns:a16="http://schemas.microsoft.com/office/drawing/2014/main" id="{099174FA-D9AD-4E54-B9DC-63628977CC4C}"/>
              </a:ext>
            </a:extLst>
          </p:cNvPr>
          <p:cNvSpPr txBox="1"/>
          <p:nvPr/>
        </p:nvSpPr>
        <p:spPr bwMode="auto">
          <a:xfrm>
            <a:off x="2746443" y="6482667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>
                <a:cs typeface="+mn-ea"/>
              </a:rPr>
              <a:t>特征工程前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23" name="išļîďè">
            <a:extLst>
              <a:ext uri="{FF2B5EF4-FFF2-40B4-BE49-F238E27FC236}">
                <a16:creationId xmlns:a16="http://schemas.microsoft.com/office/drawing/2014/main" id="{9F808808-7CA6-4561-AC66-BB3DD6437294}"/>
              </a:ext>
            </a:extLst>
          </p:cNvPr>
          <p:cNvSpPr txBox="1"/>
          <p:nvPr/>
        </p:nvSpPr>
        <p:spPr bwMode="auto">
          <a:xfrm>
            <a:off x="8588443" y="6520438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>
                <a:cs typeface="+mn-ea"/>
              </a:rPr>
              <a:t>特征工程后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17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4210" y="416982"/>
            <a:ext cx="3345605" cy="748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US" altLang="zh-CN" sz="3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91183" y="2755669"/>
            <a:ext cx="624189" cy="736484"/>
            <a:chOff x="283376" y="2070153"/>
            <a:chExt cx="468142" cy="552363"/>
          </a:xfrm>
        </p:grpSpPr>
        <p:sp>
          <p:nvSpPr>
            <p:cNvPr id="21" name="任意多边形 20"/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17426" y="2171640"/>
              <a:ext cx="398187" cy="3768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10669140" y="-273979"/>
            <a:ext cx="2699901" cy="1393271"/>
          </a:xfrm>
          <a:prstGeom prst="line">
            <a:avLst/>
          </a:prstGeom>
          <a:ln w="31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81646" y="1165648"/>
            <a:ext cx="121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cs typeface="+mn-ea"/>
                <a:sym typeface="+mn-lt"/>
              </a:rPr>
              <a:t>CONTENTS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926898" y="3704832"/>
            <a:ext cx="147330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赛题理解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6817772" y="3693519"/>
            <a:ext cx="209108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算法模型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669585" y="3704833"/>
            <a:ext cx="206738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数据分析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4412272" y="3693520"/>
            <a:ext cx="2698689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特征工程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8853648" y="3685943"/>
            <a:ext cx="265045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总结与感想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F096EE-A3E3-419C-AD08-3245869BDC85}"/>
              </a:ext>
            </a:extLst>
          </p:cNvPr>
          <p:cNvGrpSpPr/>
          <p:nvPr/>
        </p:nvGrpSpPr>
        <p:grpSpPr>
          <a:xfrm>
            <a:off x="1482127" y="2693562"/>
            <a:ext cx="624189" cy="736484"/>
            <a:chOff x="283376" y="2070153"/>
            <a:chExt cx="468142" cy="552363"/>
          </a:xfrm>
        </p:grpSpPr>
        <p:sp>
          <p:nvSpPr>
            <p:cNvPr id="40" name="任意多边形 20">
              <a:extLst>
                <a:ext uri="{FF2B5EF4-FFF2-40B4-BE49-F238E27FC236}">
                  <a16:creationId xmlns:a16="http://schemas.microsoft.com/office/drawing/2014/main" id="{025A5D0E-EC73-4760-958C-B4DAD538E41A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37B8FA-4953-43B5-A4EB-D4DD33281122}"/>
                </a:ext>
              </a:extLst>
            </p:cNvPr>
            <p:cNvSpPr/>
            <p:nvPr/>
          </p:nvSpPr>
          <p:spPr>
            <a:xfrm>
              <a:off x="317426" y="2171640"/>
              <a:ext cx="398186" cy="3768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FAC288A-763D-4868-9A9C-A734BAA1AEF9}"/>
              </a:ext>
            </a:extLst>
          </p:cNvPr>
          <p:cNvGrpSpPr/>
          <p:nvPr/>
        </p:nvGrpSpPr>
        <p:grpSpPr>
          <a:xfrm>
            <a:off x="5471811" y="2746193"/>
            <a:ext cx="624189" cy="736484"/>
            <a:chOff x="283376" y="2070153"/>
            <a:chExt cx="468142" cy="552363"/>
          </a:xfrm>
        </p:grpSpPr>
        <p:sp>
          <p:nvSpPr>
            <p:cNvPr id="48" name="任意多边形 20">
              <a:extLst>
                <a:ext uri="{FF2B5EF4-FFF2-40B4-BE49-F238E27FC236}">
                  <a16:creationId xmlns:a16="http://schemas.microsoft.com/office/drawing/2014/main" id="{85C51A66-6ECE-4E8F-9D37-AC46F3D26426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FA25C84-C9DF-4534-9E56-F10B2889FD5E}"/>
                </a:ext>
              </a:extLst>
            </p:cNvPr>
            <p:cNvSpPr/>
            <p:nvPr/>
          </p:nvSpPr>
          <p:spPr>
            <a:xfrm>
              <a:off x="317426" y="2171640"/>
              <a:ext cx="398187" cy="3768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C024139-D89D-4D44-9685-D900D33D24D2}"/>
              </a:ext>
            </a:extLst>
          </p:cNvPr>
          <p:cNvGrpSpPr/>
          <p:nvPr/>
        </p:nvGrpSpPr>
        <p:grpSpPr>
          <a:xfrm>
            <a:off x="7551218" y="2685111"/>
            <a:ext cx="624189" cy="736484"/>
            <a:chOff x="283376" y="2070153"/>
            <a:chExt cx="468142" cy="552363"/>
          </a:xfrm>
        </p:grpSpPr>
        <p:sp>
          <p:nvSpPr>
            <p:cNvPr id="51" name="任意多边形 20">
              <a:extLst>
                <a:ext uri="{FF2B5EF4-FFF2-40B4-BE49-F238E27FC236}">
                  <a16:creationId xmlns:a16="http://schemas.microsoft.com/office/drawing/2014/main" id="{677DC227-350A-4C36-8532-B4875A59642D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F8CC54E-B645-41DA-BA90-1E592C039076}"/>
                </a:ext>
              </a:extLst>
            </p:cNvPr>
            <p:cNvSpPr/>
            <p:nvPr/>
          </p:nvSpPr>
          <p:spPr>
            <a:xfrm>
              <a:off x="317426" y="2171640"/>
              <a:ext cx="398187" cy="3768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673CFDB-53DF-4BB2-90D6-C53D7DD3C180}"/>
              </a:ext>
            </a:extLst>
          </p:cNvPr>
          <p:cNvGrpSpPr/>
          <p:nvPr/>
        </p:nvGrpSpPr>
        <p:grpSpPr>
          <a:xfrm>
            <a:off x="9866779" y="2692516"/>
            <a:ext cx="624189" cy="736484"/>
            <a:chOff x="283376" y="2070153"/>
            <a:chExt cx="468142" cy="552363"/>
          </a:xfrm>
        </p:grpSpPr>
        <p:sp>
          <p:nvSpPr>
            <p:cNvPr id="54" name="任意多边形 20">
              <a:extLst>
                <a:ext uri="{FF2B5EF4-FFF2-40B4-BE49-F238E27FC236}">
                  <a16:creationId xmlns:a16="http://schemas.microsoft.com/office/drawing/2014/main" id="{B6153D27-0B4B-4926-BD12-B3247553E713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75D0E7E-3D09-421E-A420-AE726FD84B51}"/>
                </a:ext>
              </a:extLst>
            </p:cNvPr>
            <p:cNvSpPr/>
            <p:nvPr/>
          </p:nvSpPr>
          <p:spPr>
            <a:xfrm>
              <a:off x="317426" y="2171640"/>
              <a:ext cx="398187" cy="3768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05</a:t>
              </a:r>
              <a:endParaRPr lang="zh-CN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特征工程</a:t>
            </a:r>
          </a:p>
        </p:txBody>
      </p:sp>
      <p:sp>
        <p:nvSpPr>
          <p:cNvPr id="142" name="išļîďè">
            <a:extLst>
              <a:ext uri="{FF2B5EF4-FFF2-40B4-BE49-F238E27FC236}">
                <a16:creationId xmlns:a16="http://schemas.microsoft.com/office/drawing/2014/main" id="{623FCEB0-0A11-442B-B993-51CC1D6AA525}"/>
              </a:ext>
            </a:extLst>
          </p:cNvPr>
          <p:cNvSpPr txBox="1"/>
          <p:nvPr/>
        </p:nvSpPr>
        <p:spPr bwMode="auto">
          <a:xfrm>
            <a:off x="870715" y="132967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DC0CC-CF49-4C48-9D20-F49CA98D5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95" y="1166327"/>
            <a:ext cx="6295805" cy="45253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34FE5B-A670-47E6-BCA6-9EC35C449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6328"/>
            <a:ext cx="6164826" cy="452533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D5B8A93-E799-4C72-A1B5-7ADC67E35A44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8A0B9AA-CAA9-487D-83BB-18856526E8BE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0F2BBC3F-FD41-4A78-8447-DF23B465B8A0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3CEA0B8-2FBA-4E6F-9E94-D280CF43DC59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078B09C-7EE7-4BC7-A442-0932CDC17FE7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126">
            <a:extLst>
              <a:ext uri="{FF2B5EF4-FFF2-40B4-BE49-F238E27FC236}">
                <a16:creationId xmlns:a16="http://schemas.microsoft.com/office/drawing/2014/main" id="{38C97927-9AB5-4540-95A3-FA26F28A55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25A7D76-0ED6-4D6E-B9D3-8B0E6D939C7F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išļîďè">
            <a:extLst>
              <a:ext uri="{FF2B5EF4-FFF2-40B4-BE49-F238E27FC236}">
                <a16:creationId xmlns:a16="http://schemas.microsoft.com/office/drawing/2014/main" id="{658D3C38-425B-497F-997C-760B61AFB084}"/>
              </a:ext>
            </a:extLst>
          </p:cNvPr>
          <p:cNvSpPr txBox="1"/>
          <p:nvPr/>
        </p:nvSpPr>
        <p:spPr bwMode="auto">
          <a:xfrm>
            <a:off x="4904831" y="317844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cs typeface="+mn-ea"/>
              </a:rPr>
              <a:t>PCA</a:t>
            </a:r>
            <a:r>
              <a:rPr lang="zh-CN" altLang="en-US" sz="2100" b="1" dirty="0">
                <a:cs typeface="+mn-ea"/>
              </a:rPr>
              <a:t>降维产生散点图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1" name="išļîďè">
            <a:extLst>
              <a:ext uri="{FF2B5EF4-FFF2-40B4-BE49-F238E27FC236}">
                <a16:creationId xmlns:a16="http://schemas.microsoft.com/office/drawing/2014/main" id="{5A6D6264-6E9D-4BC2-9D19-1E75513E0C98}"/>
              </a:ext>
            </a:extLst>
          </p:cNvPr>
          <p:cNvSpPr txBox="1"/>
          <p:nvPr/>
        </p:nvSpPr>
        <p:spPr bwMode="auto">
          <a:xfrm>
            <a:off x="2308687" y="5723963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>
                <a:cs typeface="+mn-ea"/>
              </a:rPr>
              <a:t>特征工程前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22" name="išļîďè">
            <a:extLst>
              <a:ext uri="{FF2B5EF4-FFF2-40B4-BE49-F238E27FC236}">
                <a16:creationId xmlns:a16="http://schemas.microsoft.com/office/drawing/2014/main" id="{32DD58AA-C243-45D1-8DA2-797A3819D142}"/>
              </a:ext>
            </a:extLst>
          </p:cNvPr>
          <p:cNvSpPr txBox="1"/>
          <p:nvPr/>
        </p:nvSpPr>
        <p:spPr bwMode="auto">
          <a:xfrm>
            <a:off x="8816731" y="5739581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>
                <a:cs typeface="+mn-ea"/>
              </a:rPr>
              <a:t>特征工程后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968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5" y="1647327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 flipH="1">
            <a:off x="4534055" y="4267231"/>
            <a:ext cx="2701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342900">
              <a:spcBef>
                <a:spcPct val="0"/>
              </a:spcBef>
              <a:defRPr/>
            </a:pPr>
            <a:r>
              <a:rPr lang="en-US" altLang="zh-CN" sz="3200" b="1">
                <a:cs typeface="+mn-ea"/>
                <a:sym typeface="+mn-lt"/>
              </a:rPr>
              <a:t>04.</a:t>
            </a:r>
            <a:r>
              <a:rPr lang="zh-CN" altLang="en-US" sz="3200" b="1">
                <a:cs typeface="+mn-ea"/>
                <a:sym typeface="+mn-lt"/>
              </a:rPr>
              <a:t>算法模型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15" name="AutoShape 112"/>
          <p:cNvSpPr/>
          <p:nvPr/>
        </p:nvSpPr>
        <p:spPr bwMode="auto">
          <a:xfrm>
            <a:off x="5725341" y="2411080"/>
            <a:ext cx="741316" cy="7380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228600">
              <a:defRPr/>
            </a:pPr>
            <a:endParaRPr lang="en-US" sz="2000" kern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87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sz="1800" b="1" dirty="0">
                <a:cs typeface="+mn-ea"/>
                <a:sym typeface="+mn-lt"/>
              </a:rPr>
              <a:t>模型选择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F970F5-193F-4C53-8A45-383E84E07ECC}"/>
              </a:ext>
            </a:extLst>
          </p:cNvPr>
          <p:cNvSpPr txBox="1"/>
          <p:nvPr/>
        </p:nvSpPr>
        <p:spPr>
          <a:xfrm>
            <a:off x="2051650" y="2429796"/>
            <a:ext cx="6985608" cy="3713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kern="100" dirty="0">
                <a:latin typeface="+mn-ea"/>
              </a:rPr>
              <a:t>不能用</a:t>
            </a:r>
            <a:r>
              <a:rPr lang="en-US" altLang="zh-CN" sz="2000" kern="100" dirty="0">
                <a:latin typeface="+mn-ea"/>
              </a:rPr>
              <a:t>Logistic</a:t>
            </a:r>
            <a:r>
              <a:rPr lang="zh-CN" altLang="zh-CN" sz="2000" kern="100" dirty="0">
                <a:latin typeface="+mn-ea"/>
              </a:rPr>
              <a:t>回归去解决非线性问题，因为</a:t>
            </a:r>
            <a:r>
              <a:rPr lang="en-US" altLang="zh-CN" sz="2000" kern="100" dirty="0">
                <a:latin typeface="+mn-ea"/>
              </a:rPr>
              <a:t>Logistic</a:t>
            </a:r>
            <a:r>
              <a:rPr lang="zh-CN" altLang="zh-CN" sz="2000" kern="100" dirty="0">
                <a:latin typeface="+mn-ea"/>
              </a:rPr>
              <a:t>的决策面是线性的；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kern="100" dirty="0">
                <a:latin typeface="+mn-ea"/>
              </a:rPr>
              <a:t>对多重共线性数据较为敏感，且很难处理数据不平衡的问题；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kern="100" dirty="0">
                <a:latin typeface="+mn-ea"/>
              </a:rPr>
              <a:t>准确率并不是很高，因为形式非常简单，很难去拟合数据的真实分布；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zh-CN" sz="2000" kern="1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zh-CN" sz="2000" kern="100" dirty="0">
              <a:effectLst/>
              <a:latin typeface="+mn-ea"/>
            </a:endParaRPr>
          </a:p>
        </p:txBody>
      </p:sp>
      <p:sp>
        <p:nvSpPr>
          <p:cNvPr id="21" name="išļîďè">
            <a:extLst>
              <a:ext uri="{FF2B5EF4-FFF2-40B4-BE49-F238E27FC236}">
                <a16:creationId xmlns:a16="http://schemas.microsoft.com/office/drawing/2014/main" id="{3C65A560-B196-4BCD-9747-C4FA5909D557}"/>
              </a:ext>
            </a:extLst>
          </p:cNvPr>
          <p:cNvSpPr txBox="1"/>
          <p:nvPr/>
        </p:nvSpPr>
        <p:spPr bwMode="auto">
          <a:xfrm>
            <a:off x="2051650" y="1462165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>
                <a:cs typeface="+mn-ea"/>
                <a:sym typeface="+mn-lt"/>
              </a:rPr>
              <a:t>逻辑</a:t>
            </a:r>
            <a:r>
              <a:rPr lang="zh-CN" altLang="en-US" sz="3600" b="1" dirty="0">
                <a:cs typeface="+mn-ea"/>
                <a:sym typeface="+mn-lt"/>
              </a:rPr>
              <a:t>回归</a:t>
            </a:r>
            <a:endParaRPr lang="en-US" altLang="zh-CN" sz="3600" b="1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C175E6-2DE5-4CF1-A29B-CD98FBD95A61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384265F-BE88-4654-B41A-9BDEE0BACB78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9248108F-5F68-4843-AF84-05EF0C540B35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A09C1084-461A-4101-9432-7E0840036A0D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1C85632-50AE-4F9D-BDB1-D9872825D8F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Freeform 126">
            <a:extLst>
              <a:ext uri="{FF2B5EF4-FFF2-40B4-BE49-F238E27FC236}">
                <a16:creationId xmlns:a16="http://schemas.microsoft.com/office/drawing/2014/main" id="{E5A76A22-090A-4B93-9047-16F37AC5F7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5A9EE7E-37F0-4F36-A6CA-89B79140431E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sz="1800" b="1" dirty="0">
                <a:cs typeface="+mn-ea"/>
                <a:sym typeface="+mn-lt"/>
              </a:rPr>
              <a:t>模型选择</a:t>
            </a:r>
            <a:endParaRPr lang="zh-CN" altLang="en-US" b="1" dirty="0">
              <a:cs typeface="+mn-ea"/>
              <a:sym typeface="+mn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>
            <a:solidFill>
              <a:srgbClr val="DAB9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5F970F5-193F-4C53-8A45-383E84E07ECC}"/>
              </a:ext>
            </a:extLst>
          </p:cNvPr>
          <p:cNvSpPr txBox="1"/>
          <p:nvPr/>
        </p:nvSpPr>
        <p:spPr>
          <a:xfrm>
            <a:off x="2303000" y="2081297"/>
            <a:ext cx="3993722" cy="2790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kern="100" dirty="0">
                <a:latin typeface="+mn-ea"/>
              </a:rPr>
              <a:t>特点：</a:t>
            </a:r>
            <a:endParaRPr lang="en-US" altLang="zh-CN" sz="2000" kern="1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latin typeface="+mn-ea"/>
              </a:rPr>
              <a:t>属于集成模型，泛化能力较好</a:t>
            </a:r>
            <a:endParaRPr lang="en-US" altLang="zh-CN" sz="2000" kern="1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effectLst/>
                <a:latin typeface="+mn-ea"/>
              </a:rPr>
              <a:t>更快的训练效率</a:t>
            </a:r>
            <a:endParaRPr lang="en-US" altLang="zh-CN" sz="2000" b="0" i="0" dirty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effectLst/>
                <a:latin typeface="+mn-ea"/>
              </a:rPr>
              <a:t>低内存使用</a:t>
            </a:r>
            <a:endParaRPr lang="en-US" altLang="zh-CN" sz="2000" b="0" i="0" dirty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effectLst/>
                <a:latin typeface="+mn-ea"/>
              </a:rPr>
              <a:t>更高的准确率</a:t>
            </a:r>
            <a:endParaRPr lang="en-US" altLang="zh-CN" sz="2000" b="0" i="0" dirty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支持类别特征</a:t>
            </a:r>
            <a:endParaRPr lang="zh-CN" altLang="zh-CN" sz="2000" kern="100" dirty="0">
              <a:latin typeface="+mn-ea"/>
            </a:endParaRPr>
          </a:p>
        </p:txBody>
      </p:sp>
      <p:sp>
        <p:nvSpPr>
          <p:cNvPr id="21" name="išļîďè">
            <a:extLst>
              <a:ext uri="{FF2B5EF4-FFF2-40B4-BE49-F238E27FC236}">
                <a16:creationId xmlns:a16="http://schemas.microsoft.com/office/drawing/2014/main" id="{3C65A560-B196-4BCD-9747-C4FA5909D557}"/>
              </a:ext>
            </a:extLst>
          </p:cNvPr>
          <p:cNvSpPr txBox="1"/>
          <p:nvPr/>
        </p:nvSpPr>
        <p:spPr bwMode="auto">
          <a:xfrm>
            <a:off x="2061144" y="1411780"/>
            <a:ext cx="4844708" cy="4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cs typeface="+mn-ea"/>
                <a:sym typeface="+mn-lt"/>
              </a:rPr>
              <a:t>为什么用</a:t>
            </a:r>
            <a:r>
              <a:rPr lang="en-US" altLang="zh-CN" sz="3600" b="1" dirty="0" err="1">
                <a:cs typeface="+mn-ea"/>
                <a:sym typeface="+mn-lt"/>
              </a:rPr>
              <a:t>LightGBM</a:t>
            </a:r>
            <a:r>
              <a:rPr lang="zh-CN" altLang="en-US" sz="3600" b="1" dirty="0">
                <a:cs typeface="+mn-ea"/>
                <a:sym typeface="+mn-lt"/>
              </a:rPr>
              <a:t>模型</a:t>
            </a:r>
            <a:endParaRPr lang="en-US" altLang="zh-CN" sz="3600" b="1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8FC2C9-F484-45B8-9A18-CD8CCB0C023F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5B4BF3C-0FB2-436C-8E03-0284235E3A08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0A0303FA-6BEC-4AC5-8CEE-5CB6E980227A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12EF701F-15E1-449E-9364-69C5535BF930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2BAD57B-1C3A-48AD-A28E-8651292C2743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Freeform 126">
            <a:extLst>
              <a:ext uri="{FF2B5EF4-FFF2-40B4-BE49-F238E27FC236}">
                <a16:creationId xmlns:a16="http://schemas.microsoft.com/office/drawing/2014/main" id="{12EA3CEE-A580-426C-A5B4-6887B1E985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9F9FCD-CC49-4300-B9BE-4786D6FDACB8}"/>
              </a:ext>
            </a:extLst>
          </p:cNvPr>
          <p:cNvSpPr txBox="1"/>
          <p:nvPr/>
        </p:nvSpPr>
        <p:spPr>
          <a:xfrm>
            <a:off x="2194958" y="5123374"/>
            <a:ext cx="6201909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原理：采用损失函数的负梯度作为当前决策树的残差近似值，去拟合新的决策树，</a:t>
            </a:r>
            <a:r>
              <a:rPr lang="en-US" altLang="zh-CN" sz="1400" dirty="0" err="1">
                <a:latin typeface="+mn-ea"/>
              </a:rPr>
              <a:t>XGBoost</a:t>
            </a:r>
            <a:r>
              <a:rPr lang="zh-CN" altLang="en-US" sz="1400" dirty="0">
                <a:latin typeface="+mn-ea"/>
              </a:rPr>
              <a:t>的改进版。</a:t>
            </a:r>
          </a:p>
        </p:txBody>
      </p:sp>
    </p:spTree>
    <p:extLst>
      <p:ext uri="{BB962C8B-B14F-4D97-AF65-F5344CB8AC3E}">
        <p14:creationId xmlns:p14="http://schemas.microsoft.com/office/powerpoint/2010/main" val="5161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sz="1800" b="1">
                <a:cs typeface="+mn-ea"/>
                <a:sym typeface="+mn-lt"/>
              </a:rPr>
              <a:t>交叉验证</a:t>
            </a:r>
            <a:endParaRPr lang="zh-CN" altLang="en-US" b="1" dirty="0">
              <a:cs typeface="+mn-ea"/>
              <a:sym typeface="+mn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>
            <a:solidFill>
              <a:srgbClr val="DAB9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2C8E027-9332-486E-B04F-B84A1B770FF8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6E92D82-9CB1-4BD2-B355-1B6A02989C8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3284A718-7A65-48A9-B242-5C9DCCE17CF1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8B3B3C33-A35B-4C01-BA52-AB8F6D28DC41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AF21FCF-D99E-43EA-85AF-EF7992552D54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Freeform 126">
            <a:extLst>
              <a:ext uri="{FF2B5EF4-FFF2-40B4-BE49-F238E27FC236}">
                <a16:creationId xmlns:a16="http://schemas.microsoft.com/office/drawing/2014/main" id="{54AFB36B-2D93-486F-9B3E-3748AD7586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7" name="išļîďè">
            <a:extLst>
              <a:ext uri="{FF2B5EF4-FFF2-40B4-BE49-F238E27FC236}">
                <a16:creationId xmlns:a16="http://schemas.microsoft.com/office/drawing/2014/main" id="{163C4E2D-978D-4134-B5DD-7EF7E96BA8F5}"/>
              </a:ext>
            </a:extLst>
          </p:cNvPr>
          <p:cNvSpPr txBox="1"/>
          <p:nvPr/>
        </p:nvSpPr>
        <p:spPr bwMode="auto">
          <a:xfrm>
            <a:off x="870715" y="132967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8" name="išļîďè">
            <a:extLst>
              <a:ext uri="{FF2B5EF4-FFF2-40B4-BE49-F238E27FC236}">
                <a16:creationId xmlns:a16="http://schemas.microsoft.com/office/drawing/2014/main" id="{A706661D-1D0F-4D48-B927-3C76607A8D7A}"/>
              </a:ext>
            </a:extLst>
          </p:cNvPr>
          <p:cNvSpPr txBox="1"/>
          <p:nvPr/>
        </p:nvSpPr>
        <p:spPr bwMode="auto">
          <a:xfrm>
            <a:off x="613677" y="1191005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cs typeface="+mn-ea"/>
                <a:sym typeface="+mn-lt"/>
              </a:rPr>
              <a:t>5</a:t>
            </a:r>
            <a:r>
              <a:rPr lang="zh-CN" altLang="en-US" sz="2400" b="1">
                <a:cs typeface="+mn-ea"/>
                <a:sym typeface="+mn-lt"/>
              </a:rPr>
              <a:t>折交叉验证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4BCF6C-9E41-4E16-9B4A-E201FD1FDC33}"/>
              </a:ext>
            </a:extLst>
          </p:cNvPr>
          <p:cNvSpPr txBox="1"/>
          <p:nvPr/>
        </p:nvSpPr>
        <p:spPr>
          <a:xfrm>
            <a:off x="7076193" y="2000247"/>
            <a:ext cx="4970033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0" dirty="0">
                <a:effectLst/>
                <a:latin typeface="-apple-system"/>
              </a:rPr>
              <a:t>考虑到数据集相对较小</a:t>
            </a:r>
            <a:endParaRPr lang="en-US" altLang="zh-CN" i="0" dirty="0"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i="0" dirty="0"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-apple-system"/>
              </a:rPr>
              <a:t>在每次迭代过程中将会有更多的数据用于模型训练，能够得到最小偏差，同时算法时间延长，且训练块间高度相似，评价结果方差较高。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24B85C7-DFE4-4A28-9DC7-FDC0936DD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3" y="1984244"/>
            <a:ext cx="5712215" cy="33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sz="1800" b="1" dirty="0">
                <a:cs typeface="+mn-ea"/>
                <a:sym typeface="+mn-lt"/>
              </a:rPr>
              <a:t>模型选择</a:t>
            </a:r>
            <a:endParaRPr lang="zh-CN" altLang="en-US" b="1" dirty="0">
              <a:cs typeface="+mn-ea"/>
              <a:sym typeface="+mn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>
            <a:solidFill>
              <a:srgbClr val="DAB9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šļîďè">
            <a:extLst>
              <a:ext uri="{FF2B5EF4-FFF2-40B4-BE49-F238E27FC236}">
                <a16:creationId xmlns:a16="http://schemas.microsoft.com/office/drawing/2014/main" id="{3C65A560-B196-4BCD-9747-C4FA5909D557}"/>
              </a:ext>
            </a:extLst>
          </p:cNvPr>
          <p:cNvSpPr txBox="1"/>
          <p:nvPr/>
        </p:nvSpPr>
        <p:spPr bwMode="auto">
          <a:xfrm>
            <a:off x="2373650" y="2758023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cs typeface="+mn-ea"/>
                <a:sym typeface="+mn-lt"/>
              </a:rPr>
              <a:t>9729</a:t>
            </a:r>
            <a:r>
              <a:rPr lang="zh-CN" altLang="en-US" sz="2800" b="1" dirty="0">
                <a:cs typeface="+mn-ea"/>
                <a:sym typeface="+mn-lt"/>
              </a:rPr>
              <a:t>个用户数据</a:t>
            </a:r>
            <a:r>
              <a:rPr lang="en-US" altLang="zh-CN" sz="2800" b="1" dirty="0">
                <a:cs typeface="+mn-ea"/>
                <a:sym typeface="+mn-lt"/>
              </a:rPr>
              <a:t>+9</a:t>
            </a:r>
            <a:r>
              <a:rPr lang="zh-CN" altLang="en-US" sz="2800" b="1" dirty="0">
                <a:cs typeface="+mn-ea"/>
                <a:sym typeface="+mn-lt"/>
              </a:rPr>
              <a:t>个特征</a:t>
            </a:r>
            <a:r>
              <a:rPr lang="en-US" altLang="zh-CN" sz="2800" b="1" dirty="0">
                <a:cs typeface="+mn-ea"/>
                <a:sym typeface="+mn-lt"/>
              </a:rPr>
              <a:t>+LightGBM+5</a:t>
            </a:r>
            <a:r>
              <a:rPr lang="zh-CN" altLang="en-US" sz="2800" b="1" dirty="0">
                <a:cs typeface="+mn-ea"/>
                <a:sym typeface="+mn-lt"/>
              </a:rPr>
              <a:t>折交叉验证</a:t>
            </a:r>
            <a:endParaRPr lang="en-US" altLang="zh-CN" sz="2800" b="1" dirty="0">
              <a:cs typeface="+mn-ea"/>
              <a:sym typeface="+mn-lt"/>
            </a:endParaRPr>
          </a:p>
          <a:p>
            <a:endParaRPr lang="en-US" altLang="zh-CN" sz="2800" b="1" dirty="0">
              <a:cs typeface="+mn-ea"/>
              <a:sym typeface="+mn-lt"/>
            </a:endParaRPr>
          </a:p>
          <a:p>
            <a:endParaRPr lang="en-US" altLang="zh-CN" sz="2800" b="1" dirty="0">
              <a:cs typeface="+mn-ea"/>
              <a:sym typeface="+mn-lt"/>
            </a:endParaRPr>
          </a:p>
          <a:p>
            <a:r>
              <a:rPr lang="zh-CN" altLang="en-US" sz="2800" b="1" dirty="0">
                <a:cs typeface="+mn-ea"/>
                <a:sym typeface="+mn-lt"/>
              </a:rPr>
              <a:t>大限度保证泛化能力</a:t>
            </a:r>
            <a:endParaRPr lang="en-US" altLang="zh-CN" sz="2800" b="1" dirty="0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2C8E027-9332-486E-B04F-B84A1B770FF8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6E92D82-9CB1-4BD2-B355-1B6A02989C8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3284A718-7A65-48A9-B242-5C9DCCE17CF1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8B3B3C33-A35B-4C01-BA52-AB8F6D28DC41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AF21FCF-D99E-43EA-85AF-EF7992552D54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Freeform 126">
            <a:extLst>
              <a:ext uri="{FF2B5EF4-FFF2-40B4-BE49-F238E27FC236}">
                <a16:creationId xmlns:a16="http://schemas.microsoft.com/office/drawing/2014/main" id="{54AFB36B-2D93-486F-9B3E-3748AD7586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4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参数调整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4170C-6AAE-42B4-BA4C-F658121E2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760" y="4167585"/>
            <a:ext cx="8079476" cy="8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2000" kern="100" dirty="0">
                <a:latin typeface="+mn-ea"/>
                <a:cs typeface="Segoe UI" panose="020B0502040204020203" pitchFamily="34" charset="0"/>
              </a:rPr>
              <a:t>针对时间复杂度的问题，我们通过</a:t>
            </a:r>
            <a:r>
              <a:rPr lang="en-US" altLang="zh-CN" sz="2000" kern="100" dirty="0" err="1">
                <a:latin typeface="+mn-ea"/>
                <a:cs typeface="Segoe UI" panose="020B0502040204020203" pitchFamily="34" charset="0"/>
              </a:rPr>
              <a:t>len</a:t>
            </a:r>
            <a:r>
              <a:rPr lang="en-US" altLang="zh-CN" sz="2000" kern="100" dirty="0">
                <a:latin typeface="+mn-ea"/>
                <a:cs typeface="Segoe UI" panose="020B0502040204020203" pitchFamily="34" charset="0"/>
              </a:rPr>
              <a:t>(lgb.cv(params)[‘</a:t>
            </a:r>
            <a:r>
              <a:rPr lang="en-US" altLang="zh-CN" sz="2000" kern="100" dirty="0" err="1">
                <a:latin typeface="+mn-ea"/>
                <a:cs typeface="Segoe UI" panose="020B0502040204020203" pitchFamily="34" charset="0"/>
              </a:rPr>
              <a:t>auc</a:t>
            </a:r>
            <a:r>
              <a:rPr lang="en-US" altLang="zh-CN" sz="2000" kern="100" dirty="0">
                <a:latin typeface="+mn-ea"/>
                <a:cs typeface="Segoe UI" panose="020B0502040204020203" pitchFamily="34" charset="0"/>
              </a:rPr>
              <a:t>-mean’]))</a:t>
            </a:r>
            <a:r>
              <a:rPr lang="zh-CN" altLang="en-US" sz="2000" kern="100" dirty="0">
                <a:latin typeface="+mn-ea"/>
                <a:cs typeface="Segoe UI" panose="020B0502040204020203" pitchFamily="34" charset="0"/>
              </a:rPr>
              <a:t>获得最好迭代步数，来进行剪枝，减少所耗时间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AFF221-EBA2-41F4-8D06-5D6693FAE7EA}"/>
              </a:ext>
            </a:extLst>
          </p:cNvPr>
          <p:cNvSpPr txBox="1"/>
          <p:nvPr/>
        </p:nvSpPr>
        <p:spPr>
          <a:xfrm>
            <a:off x="943253" y="3350359"/>
            <a:ext cx="6096000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100"/>
              </a:lnSpc>
            </a:pPr>
            <a:r>
              <a:rPr lang="zh-CN" altLang="en-US" sz="2800" b="1" dirty="0">
                <a:cs typeface="+mn-ea"/>
              </a:rPr>
              <a:t>时间复杂度</a:t>
            </a:r>
            <a:endParaRPr lang="zh-CN" altLang="zh-CN" sz="2800" b="1" dirty="0"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FC39AC-1807-4808-84AD-7131EC9F72B1}"/>
              </a:ext>
            </a:extLst>
          </p:cNvPr>
          <p:cNvSpPr txBox="1"/>
          <p:nvPr/>
        </p:nvSpPr>
        <p:spPr>
          <a:xfrm>
            <a:off x="772772" y="1277012"/>
            <a:ext cx="4631726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100"/>
              </a:lnSpc>
            </a:pPr>
            <a:r>
              <a:rPr lang="zh-CN" altLang="zh-CN" sz="2800" b="1" dirty="0">
                <a:cs typeface="+mn-ea"/>
              </a:rPr>
              <a:t>贝叶斯调参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8E471E5-1342-43B9-BDB9-21027A31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998" y="2065869"/>
            <a:ext cx="8079476" cy="43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2000" kern="100" dirty="0">
                <a:latin typeface="+mn-ea"/>
                <a:cs typeface="Segoe UI" panose="020B0502040204020203" pitchFamily="34" charset="0"/>
              </a:rPr>
              <a:t>通过贝叶斯调参获得最适合当前模型的参数</a:t>
            </a:r>
            <a:r>
              <a:rPr lang="en-US" altLang="zh-CN" sz="2000" kern="100" dirty="0">
                <a:latin typeface="+mn-ea"/>
                <a:cs typeface="Segoe UI" panose="020B0502040204020203" pitchFamily="34" charset="0"/>
              </a:rPr>
              <a:t>params</a:t>
            </a:r>
            <a:endParaRPr lang="zh-CN" altLang="en-US" sz="2000" kern="100" dirty="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4193F77-0DBA-464A-8129-B8F8C23EBE1A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5FFBBC-6E0D-475B-AA33-408EDDCDBE9A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DCE13F67-F08C-4740-9D0D-50914BCCBA90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835B9831-E3BD-4892-BA62-19C6E283E43C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CD59DBA-CB28-4943-80EA-1BB6CBE81DE9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126">
            <a:extLst>
              <a:ext uri="{FF2B5EF4-FFF2-40B4-BE49-F238E27FC236}">
                <a16:creationId xmlns:a16="http://schemas.microsoft.com/office/drawing/2014/main" id="{5370C756-95CD-43A1-B886-DD5873FD60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FA67ADC-CE68-4585-8049-746B0DEB9E8A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参数调整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>
            <a:solidFill>
              <a:srgbClr val="DAB9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D34170C-6AAE-42B4-BA4C-F658121E2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83" y="1550951"/>
            <a:ext cx="4031260" cy="320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2000" kern="100" dirty="0">
                <a:latin typeface="+mn-ea"/>
                <a:cs typeface="Segoe UI" panose="020B0502040204020203" pitchFamily="34" charset="0"/>
              </a:rPr>
              <a:t>转换数值类型，减少</a:t>
            </a:r>
            <a:r>
              <a:rPr lang="en-US" altLang="zh-CN" sz="2000" kern="100" dirty="0">
                <a:latin typeface="+mn-ea"/>
                <a:cs typeface="Segoe UI" panose="020B0502040204020203" pitchFamily="34" charset="0"/>
              </a:rPr>
              <a:t>69%</a:t>
            </a:r>
            <a:r>
              <a:rPr lang="zh-CN" altLang="en-US" sz="2000" kern="100" dirty="0">
                <a:latin typeface="+mn-ea"/>
                <a:cs typeface="Segoe UI" panose="020B0502040204020203" pitchFamily="34" charset="0"/>
              </a:rPr>
              <a:t>的内存使用</a:t>
            </a:r>
            <a:endParaRPr lang="en-US" altLang="zh-CN" sz="2000" kern="100" dirty="0">
              <a:latin typeface="+mn-ea"/>
              <a:cs typeface="Segoe UI" panose="020B0502040204020203" pitchFamily="34" charset="0"/>
            </a:endParaRPr>
          </a:p>
          <a:p>
            <a:pPr marL="285750" marR="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2000" kern="100" dirty="0">
              <a:latin typeface="+mn-ea"/>
              <a:cs typeface="Segoe UI" panose="020B0502040204020203" pitchFamily="34" charset="0"/>
            </a:endParaRPr>
          </a:p>
          <a:p>
            <a:pPr marL="285750" marR="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2000" kern="100" dirty="0">
              <a:latin typeface="+mn-ea"/>
              <a:cs typeface="Segoe UI" panose="020B0502040204020203" pitchFamily="34" charset="0"/>
            </a:endParaRPr>
          </a:p>
          <a:p>
            <a:pPr marL="285750" marR="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2000" kern="100" dirty="0">
              <a:latin typeface="+mn-ea"/>
              <a:cs typeface="Segoe UI" panose="020B0502040204020203" pitchFamily="34" charset="0"/>
            </a:endParaRPr>
          </a:p>
          <a:p>
            <a:pPr marL="285750" marR="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2000" kern="100" dirty="0">
                <a:latin typeface="+mn-ea"/>
                <a:cs typeface="Segoe UI" panose="020B0502040204020203" pitchFamily="34" charset="0"/>
              </a:rPr>
              <a:t>特征选择，只采用</a:t>
            </a:r>
            <a:r>
              <a:rPr lang="en-US" altLang="zh-CN" sz="2000" kern="100" dirty="0">
                <a:latin typeface="+mn-ea"/>
                <a:cs typeface="Segoe UI" panose="020B0502040204020203" pitchFamily="34" charset="0"/>
              </a:rPr>
              <a:t>9</a:t>
            </a:r>
            <a:r>
              <a:rPr lang="zh-CN" altLang="en-US" sz="2000" kern="100" dirty="0">
                <a:latin typeface="+mn-ea"/>
                <a:cs typeface="Segoe UI" panose="020B0502040204020203" pitchFamily="34" charset="0"/>
              </a:rPr>
              <a:t>个特征大大降低了模型复杂度</a:t>
            </a:r>
            <a:endParaRPr lang="en-US" altLang="zh-CN" sz="2000" kern="1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AFF221-EBA2-41F4-8D06-5D6693FAE7EA}"/>
              </a:ext>
            </a:extLst>
          </p:cNvPr>
          <p:cNvSpPr txBox="1"/>
          <p:nvPr/>
        </p:nvSpPr>
        <p:spPr>
          <a:xfrm>
            <a:off x="602883" y="1077862"/>
            <a:ext cx="60960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100"/>
              </a:lnSpc>
            </a:pPr>
            <a:r>
              <a:rPr lang="zh-CN" altLang="en-US" sz="2000" b="1" dirty="0">
                <a:cs typeface="+mn-ea"/>
              </a:rPr>
              <a:t>空间复杂度</a:t>
            </a:r>
            <a:endParaRPr lang="zh-CN" altLang="zh-CN" sz="2000" b="1" dirty="0">
              <a:cs typeface="+mn-ea"/>
            </a:endParaRPr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8ABF0AC1-A3D1-440B-9615-3A126AA30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958"/>
              </p:ext>
            </p:extLst>
          </p:nvPr>
        </p:nvGraphicFramePr>
        <p:xfrm>
          <a:off x="8613787" y="733930"/>
          <a:ext cx="3502322" cy="5786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3408905197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802367468"/>
                    </a:ext>
                  </a:extLst>
                </a:gridCol>
                <a:gridCol w="1238330">
                  <a:extLst>
                    <a:ext uri="{9D8B030D-6E8A-4147-A177-3AD203B41FA5}">
                      <a16:colId xmlns:a16="http://schemas.microsoft.com/office/drawing/2014/main" val="2275374113"/>
                    </a:ext>
                  </a:extLst>
                </a:gridCol>
                <a:gridCol w="720336">
                  <a:extLst>
                    <a:ext uri="{9D8B030D-6E8A-4147-A177-3AD203B41FA5}">
                      <a16:colId xmlns:a16="http://schemas.microsoft.com/office/drawing/2014/main" val="18888814"/>
                    </a:ext>
                  </a:extLst>
                </a:gridCol>
              </a:tblGrid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</a:rPr>
                        <a:t>num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</a:rPr>
                        <a:t>Column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</a:rPr>
                        <a:t>Non-Null Count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</a:rPr>
                        <a:t>Dtype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771283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cust_id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category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15357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label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int8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515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address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float32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989298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birthDT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float16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02537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apply_amount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float32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121138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apply_dateDT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float16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993483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to_credit_lmt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float32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934018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draw_amt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float32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502309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in_pay_amt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float16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058220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to_contr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float16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55341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typeCT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float16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165329"/>
                  </a:ext>
                </a:extLst>
              </a:tr>
              <a:tr h="240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….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877840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25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duedt 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float16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855399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39C5D298-4994-466C-B455-1ADE78F85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8175"/>
              </p:ext>
            </p:extLst>
          </p:nvPr>
        </p:nvGraphicFramePr>
        <p:xfrm>
          <a:off x="4930236" y="733930"/>
          <a:ext cx="3502322" cy="577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3408905197"/>
                    </a:ext>
                  </a:extLst>
                </a:gridCol>
                <a:gridCol w="1084551">
                  <a:extLst>
                    <a:ext uri="{9D8B030D-6E8A-4147-A177-3AD203B41FA5}">
                      <a16:colId xmlns:a16="http://schemas.microsoft.com/office/drawing/2014/main" val="802367468"/>
                    </a:ext>
                  </a:extLst>
                </a:gridCol>
                <a:gridCol w="1238330">
                  <a:extLst>
                    <a:ext uri="{9D8B030D-6E8A-4147-A177-3AD203B41FA5}">
                      <a16:colId xmlns:a16="http://schemas.microsoft.com/office/drawing/2014/main" val="2275374113"/>
                    </a:ext>
                  </a:extLst>
                </a:gridCol>
                <a:gridCol w="720336">
                  <a:extLst>
                    <a:ext uri="{9D8B030D-6E8A-4147-A177-3AD203B41FA5}">
                      <a16:colId xmlns:a16="http://schemas.microsoft.com/office/drawing/2014/main" val="18888814"/>
                    </a:ext>
                  </a:extLst>
                </a:gridCol>
              </a:tblGrid>
              <a:tr h="426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</a:rPr>
                        <a:t>num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</a:rPr>
                        <a:t>Column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</a:rPr>
                        <a:t>Non-Null</a:t>
                      </a:r>
                      <a:r>
                        <a:rPr lang="en-US" altLang="zh-CN" sz="12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</a:rPr>
                        <a:t>Dtype</a:t>
                      </a:r>
                      <a:endParaRPr lang="zh-CN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771283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cust_id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object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15357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label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int64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515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address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989298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birthDT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02537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apply_amount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121138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apply_dateDT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993483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to_credit_lmt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934018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draw_amt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502309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in_pay_amt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058220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to_contr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55341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typeCT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165329"/>
                  </a:ext>
                </a:extLst>
              </a:tr>
              <a:tr h="258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….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877840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25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duedt 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dk1"/>
                          </a:solidFill>
                          <a:effectLst/>
                        </a:rPr>
                        <a:t>10000 non-null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</a:rPr>
                        <a:t>float64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855399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F38F5A-B871-4318-9395-B95B725415E8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C1C0A8A-C97D-4FDD-AB9C-06BD673380AF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B70B204-5E52-4268-BEC0-FA2AADE10A23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A96759F1-2A1D-4B82-9E86-B3CCB2DCD6AD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BC5DD7E-7A9D-4D85-9FB2-2B2FDBAEC4C9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126">
            <a:extLst>
              <a:ext uri="{FF2B5EF4-FFF2-40B4-BE49-F238E27FC236}">
                <a16:creationId xmlns:a16="http://schemas.microsoft.com/office/drawing/2014/main" id="{63BA7154-B5E8-4656-AE80-97C1F6DE3C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išļîďè">
            <a:extLst>
              <a:ext uri="{FF2B5EF4-FFF2-40B4-BE49-F238E27FC236}">
                <a16:creationId xmlns:a16="http://schemas.microsoft.com/office/drawing/2014/main" id="{08F12872-7DED-461E-B116-5A286514AF6D}"/>
              </a:ext>
            </a:extLst>
          </p:cNvPr>
          <p:cNvSpPr txBox="1"/>
          <p:nvPr/>
        </p:nvSpPr>
        <p:spPr bwMode="auto">
          <a:xfrm>
            <a:off x="5732111" y="6523504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cs typeface="+mn-ea"/>
              </a:rPr>
              <a:t>转换数值类型前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22" name="išļîďè">
            <a:extLst>
              <a:ext uri="{FF2B5EF4-FFF2-40B4-BE49-F238E27FC236}">
                <a16:creationId xmlns:a16="http://schemas.microsoft.com/office/drawing/2014/main" id="{B45FEDC9-7964-4A8E-AFF4-D5D3EF896A78}"/>
              </a:ext>
            </a:extLst>
          </p:cNvPr>
          <p:cNvSpPr txBox="1"/>
          <p:nvPr/>
        </p:nvSpPr>
        <p:spPr bwMode="auto">
          <a:xfrm>
            <a:off x="9564413" y="6520594"/>
            <a:ext cx="1430922" cy="3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cs typeface="+mn-ea"/>
              </a:rPr>
              <a:t>转换数值类型后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44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算法评估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4170C-6AAE-42B4-BA4C-F658121E2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41" y="2333707"/>
            <a:ext cx="8079476" cy="43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2000" b="1" kern="100" dirty="0">
                <a:latin typeface="+mn-ea"/>
                <a:cs typeface="Segoe UI" panose="020B0502040204020203" pitchFamily="34" charset="0"/>
              </a:rPr>
              <a:t>F1_score</a:t>
            </a:r>
            <a:r>
              <a:rPr lang="zh-CN" altLang="en-US" sz="2000" kern="100" dirty="0">
                <a:latin typeface="+mn-ea"/>
                <a:cs typeface="Segoe UI" panose="020B0502040204020203" pitchFamily="34" charset="0"/>
              </a:rPr>
              <a:t>在第三次线上提交中结果为</a:t>
            </a:r>
            <a:r>
              <a:rPr lang="en-US" altLang="zh-CN" sz="2000" b="1" kern="100" dirty="0">
                <a:latin typeface="+mn-ea"/>
                <a:cs typeface="Segoe UI" panose="020B0502040204020203" pitchFamily="34" charset="0"/>
              </a:rPr>
              <a:t>0.629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AFF221-EBA2-41F4-8D06-5D6693FAE7EA}"/>
              </a:ext>
            </a:extLst>
          </p:cNvPr>
          <p:cNvSpPr txBox="1"/>
          <p:nvPr/>
        </p:nvSpPr>
        <p:spPr>
          <a:xfrm>
            <a:off x="602883" y="1253997"/>
            <a:ext cx="6096000" cy="36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100"/>
              </a:lnSpc>
            </a:pPr>
            <a:r>
              <a:rPr lang="zh-CN" altLang="zh-CN" sz="2400" b="1">
                <a:cs typeface="+mn-ea"/>
              </a:rPr>
              <a:t>模型效果评估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BE0346-0AEF-45E4-BA98-33E0B278CC17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EE4CF8-F203-4A41-9C61-CE6C57BA93F3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87072F9F-95A0-42D7-9E27-3B786111764C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5B9279B3-3BCE-40B6-8915-A418F4F39119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14D01B-6223-42B6-A52E-7CD1788FB868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126">
            <a:extLst>
              <a:ext uri="{FF2B5EF4-FFF2-40B4-BE49-F238E27FC236}">
                <a16:creationId xmlns:a16="http://schemas.microsoft.com/office/drawing/2014/main" id="{BC74EAC3-3396-405F-8482-9B8CA7641C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848F6F0-68CC-40ED-8CF1-A25E9C02F537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5" y="1647327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 flipH="1">
            <a:off x="4534054" y="4279152"/>
            <a:ext cx="3105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342900">
              <a:spcBef>
                <a:spcPct val="0"/>
              </a:spcBef>
              <a:defRPr/>
            </a:pPr>
            <a:r>
              <a:rPr lang="en-US" altLang="zh-CN" sz="3200" b="1" dirty="0">
                <a:cs typeface="+mn-ea"/>
                <a:sym typeface="+mn-lt"/>
              </a:rPr>
              <a:t>05.</a:t>
            </a:r>
            <a:r>
              <a:rPr lang="zh-CN" altLang="en-US" sz="3200" b="1" dirty="0">
                <a:cs typeface="+mn-ea"/>
                <a:sym typeface="+mn-lt"/>
              </a:rPr>
              <a:t>总结与感想</a:t>
            </a:r>
          </a:p>
        </p:txBody>
      </p:sp>
      <p:sp>
        <p:nvSpPr>
          <p:cNvPr id="15" name="AutoShape 112"/>
          <p:cNvSpPr/>
          <p:nvPr/>
        </p:nvSpPr>
        <p:spPr bwMode="auto">
          <a:xfrm>
            <a:off x="5725341" y="2411080"/>
            <a:ext cx="741316" cy="7380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228600">
              <a:defRPr/>
            </a:pPr>
            <a:endParaRPr lang="en-US" sz="2000" kern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77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5" y="1647327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 flipH="1">
            <a:off x="4534055" y="4279152"/>
            <a:ext cx="2701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342900">
              <a:spcBef>
                <a:spcPct val="0"/>
              </a:spcBef>
              <a:defRPr/>
            </a:pPr>
            <a:r>
              <a:rPr lang="en-US" altLang="zh-CN" sz="3200" b="1" dirty="0">
                <a:cs typeface="+mn-ea"/>
                <a:sym typeface="+mn-lt"/>
              </a:rPr>
              <a:t>01.</a:t>
            </a:r>
            <a:r>
              <a:rPr lang="zh-CN" altLang="en-US" sz="3200" b="1">
                <a:cs typeface="+mn-ea"/>
                <a:sym typeface="+mn-lt"/>
              </a:rPr>
              <a:t>赛题理解</a:t>
            </a:r>
          </a:p>
        </p:txBody>
      </p:sp>
      <p:sp>
        <p:nvSpPr>
          <p:cNvPr id="15" name="AutoShape 112"/>
          <p:cNvSpPr/>
          <p:nvPr/>
        </p:nvSpPr>
        <p:spPr bwMode="auto">
          <a:xfrm>
            <a:off x="5725341" y="2411080"/>
            <a:ext cx="741316" cy="7380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228600">
              <a:defRPr/>
            </a:pPr>
            <a:endParaRPr lang="en-US" sz="2000" kern="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sz="1800" b="1">
                <a:cs typeface="+mn-ea"/>
              </a:rPr>
              <a:t>感想</a:t>
            </a:r>
            <a:endParaRPr lang="zh-CN" altLang="en-US" b="1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928E56-8B22-4F7E-873A-79E66CA1DD84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9841699-0DCA-4D3E-8AE8-4FAB1C2B2DFA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2915EB96-DF29-488F-8CC3-6557EE3D966C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F0D5E619-6EF8-474A-A252-F862A046A93B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8DE128E-3282-4EEC-AADE-0EDECA590D5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Freeform 126">
            <a:extLst>
              <a:ext uri="{FF2B5EF4-FFF2-40B4-BE49-F238E27FC236}">
                <a16:creationId xmlns:a16="http://schemas.microsoft.com/office/drawing/2014/main" id="{25A37E8B-9769-4BCC-8938-A00087E9A8F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2C7F05-4FB9-48AA-BCBF-09B95EB800F9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bject 4">
            <a:extLst>
              <a:ext uri="{FF2B5EF4-FFF2-40B4-BE49-F238E27FC236}">
                <a16:creationId xmlns:a16="http://schemas.microsoft.com/office/drawing/2014/main" id="{11841323-9919-4F3F-ADA5-25C9967CB368}"/>
              </a:ext>
            </a:extLst>
          </p:cNvPr>
          <p:cNvSpPr/>
          <p:nvPr/>
        </p:nvSpPr>
        <p:spPr>
          <a:xfrm>
            <a:off x="1835366" y="1253363"/>
            <a:ext cx="966469" cy="4592955"/>
          </a:xfrm>
          <a:custGeom>
            <a:avLst/>
            <a:gdLst/>
            <a:ahLst/>
            <a:cxnLst/>
            <a:rect l="l" t="t" r="r" b="b"/>
            <a:pathLst>
              <a:path w="966469" h="4592955">
                <a:moveTo>
                  <a:pt x="15290" y="0"/>
                </a:moveTo>
                <a:lnTo>
                  <a:pt x="196007" y="195946"/>
                </a:lnTo>
                <a:lnTo>
                  <a:pt x="357700" y="402531"/>
                </a:lnTo>
                <a:lnTo>
                  <a:pt x="500371" y="618572"/>
                </a:lnTo>
                <a:lnTo>
                  <a:pt x="624019" y="842888"/>
                </a:lnTo>
                <a:lnTo>
                  <a:pt x="728644" y="1074296"/>
                </a:lnTo>
                <a:lnTo>
                  <a:pt x="814246" y="1311614"/>
                </a:lnTo>
                <a:lnTo>
                  <a:pt x="880826" y="1553660"/>
                </a:lnTo>
                <a:lnTo>
                  <a:pt x="928383" y="1799253"/>
                </a:lnTo>
                <a:lnTo>
                  <a:pt x="956917" y="2047209"/>
                </a:lnTo>
                <a:lnTo>
                  <a:pt x="966428" y="2296347"/>
                </a:lnTo>
                <a:lnTo>
                  <a:pt x="956917" y="2545485"/>
                </a:lnTo>
                <a:lnTo>
                  <a:pt x="928383" y="2793440"/>
                </a:lnTo>
                <a:lnTo>
                  <a:pt x="880826" y="3039032"/>
                </a:lnTo>
                <a:lnTo>
                  <a:pt x="814246" y="3281076"/>
                </a:lnTo>
                <a:lnTo>
                  <a:pt x="728644" y="3518393"/>
                </a:lnTo>
                <a:lnTo>
                  <a:pt x="624019" y="3749799"/>
                </a:lnTo>
                <a:lnTo>
                  <a:pt x="500371" y="3974112"/>
                </a:lnTo>
                <a:lnTo>
                  <a:pt x="357700" y="4190150"/>
                </a:lnTo>
                <a:lnTo>
                  <a:pt x="196007" y="4396732"/>
                </a:lnTo>
                <a:lnTo>
                  <a:pt x="15290" y="4592675"/>
                </a:lnTo>
                <a:lnTo>
                  <a:pt x="0" y="4577372"/>
                </a:lnTo>
                <a:lnTo>
                  <a:pt x="179510" y="4382734"/>
                </a:lnTo>
                <a:lnTo>
                  <a:pt x="340125" y="4177528"/>
                </a:lnTo>
                <a:lnTo>
                  <a:pt x="481845" y="3962929"/>
                </a:lnTo>
                <a:lnTo>
                  <a:pt x="604668" y="3740111"/>
                </a:lnTo>
                <a:lnTo>
                  <a:pt x="708595" y="3510248"/>
                </a:lnTo>
                <a:lnTo>
                  <a:pt x="793627" y="3274514"/>
                </a:lnTo>
                <a:lnTo>
                  <a:pt x="859762" y="3034084"/>
                </a:lnTo>
                <a:lnTo>
                  <a:pt x="907002" y="2790131"/>
                </a:lnTo>
                <a:lnTo>
                  <a:pt x="935346" y="2543830"/>
                </a:lnTo>
                <a:lnTo>
                  <a:pt x="944794" y="2296355"/>
                </a:lnTo>
                <a:lnTo>
                  <a:pt x="935346" y="2048880"/>
                </a:lnTo>
                <a:lnTo>
                  <a:pt x="907002" y="1802580"/>
                </a:lnTo>
                <a:lnTo>
                  <a:pt x="859762" y="1558629"/>
                </a:lnTo>
                <a:lnTo>
                  <a:pt x="793627" y="1318200"/>
                </a:lnTo>
                <a:lnTo>
                  <a:pt x="708595" y="1082469"/>
                </a:lnTo>
                <a:lnTo>
                  <a:pt x="604668" y="852609"/>
                </a:lnTo>
                <a:lnTo>
                  <a:pt x="481845" y="629794"/>
                </a:lnTo>
                <a:lnTo>
                  <a:pt x="340125" y="415200"/>
                </a:lnTo>
                <a:lnTo>
                  <a:pt x="179510" y="209999"/>
                </a:lnTo>
                <a:lnTo>
                  <a:pt x="0" y="15366"/>
                </a:lnTo>
                <a:lnTo>
                  <a:pt x="15290" y="0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04B096EA-3786-4833-9753-5629EADD92E1}"/>
              </a:ext>
            </a:extLst>
          </p:cNvPr>
          <p:cNvSpPr/>
          <p:nvPr/>
        </p:nvSpPr>
        <p:spPr>
          <a:xfrm>
            <a:off x="2216467" y="1281417"/>
            <a:ext cx="7759065" cy="918210"/>
          </a:xfrm>
          <a:custGeom>
            <a:avLst/>
            <a:gdLst/>
            <a:ahLst/>
            <a:cxnLst/>
            <a:rect l="l" t="t" r="r" b="b"/>
            <a:pathLst>
              <a:path w="7759065" h="918210">
                <a:moveTo>
                  <a:pt x="0" y="918095"/>
                </a:moveTo>
                <a:lnTo>
                  <a:pt x="7758938" y="918095"/>
                </a:lnTo>
                <a:lnTo>
                  <a:pt x="7758938" y="0"/>
                </a:lnTo>
                <a:lnTo>
                  <a:pt x="0" y="0"/>
                </a:lnTo>
                <a:lnTo>
                  <a:pt x="0" y="918095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id="{B8A1111A-59EC-42B7-9503-B7BEA97E6787}"/>
              </a:ext>
            </a:extLst>
          </p:cNvPr>
          <p:cNvSpPr/>
          <p:nvPr/>
        </p:nvSpPr>
        <p:spPr>
          <a:xfrm>
            <a:off x="2216467" y="1281417"/>
            <a:ext cx="7759065" cy="918210"/>
          </a:xfrm>
          <a:custGeom>
            <a:avLst/>
            <a:gdLst/>
            <a:ahLst/>
            <a:cxnLst/>
            <a:rect l="l" t="t" r="r" b="b"/>
            <a:pathLst>
              <a:path w="7759065" h="918210">
                <a:moveTo>
                  <a:pt x="0" y="918095"/>
                </a:moveTo>
                <a:lnTo>
                  <a:pt x="7758938" y="918095"/>
                </a:lnTo>
                <a:lnTo>
                  <a:pt x="7758938" y="0"/>
                </a:lnTo>
                <a:lnTo>
                  <a:pt x="0" y="0"/>
                </a:lnTo>
                <a:lnTo>
                  <a:pt x="0" y="91809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">
            <a:extLst>
              <a:ext uri="{FF2B5EF4-FFF2-40B4-BE49-F238E27FC236}">
                <a16:creationId xmlns:a16="http://schemas.microsoft.com/office/drawing/2014/main" id="{CBB508CE-2DFD-4991-8B24-9CBB697BA380}"/>
              </a:ext>
            </a:extLst>
          </p:cNvPr>
          <p:cNvSpPr txBox="1"/>
          <p:nvPr/>
        </p:nvSpPr>
        <p:spPr>
          <a:xfrm>
            <a:off x="2883954" y="1570182"/>
            <a:ext cx="613029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80" dirty="0" err="1">
                <a:solidFill>
                  <a:srgbClr val="FFFFFF"/>
                </a:solidFill>
                <a:latin typeface="宋体"/>
                <a:cs typeface="宋体"/>
              </a:rPr>
              <a:t>特征</a:t>
            </a:r>
            <a:r>
              <a:rPr sz="1700" b="1" spc="15" dirty="0" err="1">
                <a:solidFill>
                  <a:srgbClr val="FFFFFF"/>
                </a:solidFill>
                <a:latin typeface="宋体"/>
                <a:cs typeface="宋体"/>
              </a:rPr>
              <a:t>提取重要</a:t>
            </a:r>
            <a:r>
              <a:rPr sz="1700" b="1" spc="15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1700" dirty="0">
              <a:latin typeface="宋体"/>
              <a:cs typeface="宋体"/>
            </a:endParaRPr>
          </a:p>
        </p:txBody>
      </p:sp>
      <p:sp>
        <p:nvSpPr>
          <p:cNvPr id="71" name="object 8">
            <a:extLst>
              <a:ext uri="{FF2B5EF4-FFF2-40B4-BE49-F238E27FC236}">
                <a16:creationId xmlns:a16="http://schemas.microsoft.com/office/drawing/2014/main" id="{7F0F1D63-E15B-4439-BA17-E2135FBEDDF9}"/>
              </a:ext>
            </a:extLst>
          </p:cNvPr>
          <p:cNvSpPr/>
          <p:nvPr/>
        </p:nvSpPr>
        <p:spPr>
          <a:xfrm>
            <a:off x="1839430" y="1363472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80">
                <a:moveTo>
                  <a:pt x="377037" y="0"/>
                </a:moveTo>
                <a:lnTo>
                  <a:pt x="315877" y="4934"/>
                </a:lnTo>
                <a:lnTo>
                  <a:pt x="257860" y="19219"/>
                </a:lnTo>
                <a:lnTo>
                  <a:pt x="203762" y="42080"/>
                </a:lnTo>
                <a:lnTo>
                  <a:pt x="154359" y="72741"/>
                </a:lnTo>
                <a:lnTo>
                  <a:pt x="110428" y="110426"/>
                </a:lnTo>
                <a:lnTo>
                  <a:pt x="72743" y="154359"/>
                </a:lnTo>
                <a:lnTo>
                  <a:pt x="42082" y="203765"/>
                </a:lnTo>
                <a:lnTo>
                  <a:pt x="19220" y="257868"/>
                </a:lnTo>
                <a:lnTo>
                  <a:pt x="4934" y="315893"/>
                </a:lnTo>
                <a:lnTo>
                  <a:pt x="0" y="377063"/>
                </a:lnTo>
                <a:lnTo>
                  <a:pt x="1249" y="407975"/>
                </a:lnTo>
                <a:lnTo>
                  <a:pt x="10957" y="467645"/>
                </a:lnTo>
                <a:lnTo>
                  <a:pt x="29628" y="523793"/>
                </a:lnTo>
                <a:lnTo>
                  <a:pt x="56486" y="575642"/>
                </a:lnTo>
                <a:lnTo>
                  <a:pt x="90756" y="622413"/>
                </a:lnTo>
                <a:lnTo>
                  <a:pt x="131661" y="663329"/>
                </a:lnTo>
                <a:lnTo>
                  <a:pt x="178425" y="697611"/>
                </a:lnTo>
                <a:lnTo>
                  <a:pt x="230273" y="724481"/>
                </a:lnTo>
                <a:lnTo>
                  <a:pt x="286427" y="743162"/>
                </a:lnTo>
                <a:lnTo>
                  <a:pt x="346113" y="752875"/>
                </a:lnTo>
                <a:lnTo>
                  <a:pt x="377037" y="754126"/>
                </a:lnTo>
                <a:lnTo>
                  <a:pt x="407954" y="752875"/>
                </a:lnTo>
                <a:lnTo>
                  <a:pt x="467626" y="743162"/>
                </a:lnTo>
                <a:lnTo>
                  <a:pt x="523770" y="724481"/>
                </a:lnTo>
                <a:lnTo>
                  <a:pt x="575608" y="697611"/>
                </a:lnTo>
                <a:lnTo>
                  <a:pt x="622365" y="663329"/>
                </a:lnTo>
                <a:lnTo>
                  <a:pt x="663265" y="622413"/>
                </a:lnTo>
                <a:lnTo>
                  <a:pt x="697530" y="575642"/>
                </a:lnTo>
                <a:lnTo>
                  <a:pt x="724386" y="523793"/>
                </a:lnTo>
                <a:lnTo>
                  <a:pt x="743055" y="467645"/>
                </a:lnTo>
                <a:lnTo>
                  <a:pt x="752761" y="407975"/>
                </a:lnTo>
                <a:lnTo>
                  <a:pt x="754011" y="377063"/>
                </a:lnTo>
                <a:lnTo>
                  <a:pt x="752761" y="346133"/>
                </a:lnTo>
                <a:lnTo>
                  <a:pt x="743055" y="286439"/>
                </a:lnTo>
                <a:lnTo>
                  <a:pt x="724386" y="230278"/>
                </a:lnTo>
                <a:lnTo>
                  <a:pt x="697530" y="178427"/>
                </a:lnTo>
                <a:lnTo>
                  <a:pt x="663265" y="131660"/>
                </a:lnTo>
                <a:lnTo>
                  <a:pt x="622365" y="90754"/>
                </a:lnTo>
                <a:lnTo>
                  <a:pt x="575608" y="56484"/>
                </a:lnTo>
                <a:lnTo>
                  <a:pt x="523770" y="29626"/>
                </a:lnTo>
                <a:lnTo>
                  <a:pt x="467626" y="10956"/>
                </a:lnTo>
                <a:lnTo>
                  <a:pt x="407954" y="1249"/>
                </a:lnTo>
                <a:lnTo>
                  <a:pt x="377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A199F935-10A7-4111-94EC-A3ED234B45C7}"/>
              </a:ext>
            </a:extLst>
          </p:cNvPr>
          <p:cNvSpPr/>
          <p:nvPr/>
        </p:nvSpPr>
        <p:spPr>
          <a:xfrm>
            <a:off x="1839430" y="1363472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80">
                <a:moveTo>
                  <a:pt x="0" y="377063"/>
                </a:moveTo>
                <a:lnTo>
                  <a:pt x="4934" y="315893"/>
                </a:lnTo>
                <a:lnTo>
                  <a:pt x="19220" y="257868"/>
                </a:lnTo>
                <a:lnTo>
                  <a:pt x="42082" y="203765"/>
                </a:lnTo>
                <a:lnTo>
                  <a:pt x="72743" y="154359"/>
                </a:lnTo>
                <a:lnTo>
                  <a:pt x="110428" y="110426"/>
                </a:lnTo>
                <a:lnTo>
                  <a:pt x="154359" y="72741"/>
                </a:lnTo>
                <a:lnTo>
                  <a:pt x="203762" y="42080"/>
                </a:lnTo>
                <a:lnTo>
                  <a:pt x="257860" y="19219"/>
                </a:lnTo>
                <a:lnTo>
                  <a:pt x="315877" y="4934"/>
                </a:lnTo>
                <a:lnTo>
                  <a:pt x="377037" y="0"/>
                </a:lnTo>
                <a:lnTo>
                  <a:pt x="407954" y="1249"/>
                </a:lnTo>
                <a:lnTo>
                  <a:pt x="438183" y="4934"/>
                </a:lnTo>
                <a:lnTo>
                  <a:pt x="496188" y="19219"/>
                </a:lnTo>
                <a:lnTo>
                  <a:pt x="550276" y="42080"/>
                </a:lnTo>
                <a:lnTo>
                  <a:pt x="599671" y="72741"/>
                </a:lnTo>
                <a:lnTo>
                  <a:pt x="643596" y="110426"/>
                </a:lnTo>
                <a:lnTo>
                  <a:pt x="681275" y="154359"/>
                </a:lnTo>
                <a:lnTo>
                  <a:pt x="711933" y="203765"/>
                </a:lnTo>
                <a:lnTo>
                  <a:pt x="734792" y="257868"/>
                </a:lnTo>
                <a:lnTo>
                  <a:pt x="749077" y="315893"/>
                </a:lnTo>
                <a:lnTo>
                  <a:pt x="754011" y="377063"/>
                </a:lnTo>
                <a:lnTo>
                  <a:pt x="752761" y="407975"/>
                </a:lnTo>
                <a:lnTo>
                  <a:pt x="749077" y="438201"/>
                </a:lnTo>
                <a:lnTo>
                  <a:pt x="734792" y="496208"/>
                </a:lnTo>
                <a:lnTo>
                  <a:pt x="711933" y="550304"/>
                </a:lnTo>
                <a:lnTo>
                  <a:pt x="681275" y="599711"/>
                </a:lnTo>
                <a:lnTo>
                  <a:pt x="643596" y="643651"/>
                </a:lnTo>
                <a:lnTo>
                  <a:pt x="599671" y="681347"/>
                </a:lnTo>
                <a:lnTo>
                  <a:pt x="550276" y="712021"/>
                </a:lnTo>
                <a:lnTo>
                  <a:pt x="496188" y="734894"/>
                </a:lnTo>
                <a:lnTo>
                  <a:pt x="438183" y="749188"/>
                </a:lnTo>
                <a:lnTo>
                  <a:pt x="377037" y="754126"/>
                </a:lnTo>
                <a:lnTo>
                  <a:pt x="346113" y="752875"/>
                </a:lnTo>
                <a:lnTo>
                  <a:pt x="315877" y="749188"/>
                </a:lnTo>
                <a:lnTo>
                  <a:pt x="257860" y="734894"/>
                </a:lnTo>
                <a:lnTo>
                  <a:pt x="203762" y="712021"/>
                </a:lnTo>
                <a:lnTo>
                  <a:pt x="154359" y="681347"/>
                </a:lnTo>
                <a:lnTo>
                  <a:pt x="110428" y="643651"/>
                </a:lnTo>
                <a:lnTo>
                  <a:pt x="72743" y="599711"/>
                </a:lnTo>
                <a:lnTo>
                  <a:pt x="42082" y="550304"/>
                </a:lnTo>
                <a:lnTo>
                  <a:pt x="19220" y="496208"/>
                </a:lnTo>
                <a:lnTo>
                  <a:pt x="4934" y="438201"/>
                </a:lnTo>
                <a:lnTo>
                  <a:pt x="0" y="377063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FE48AB5C-A208-4EBD-AE23-1C63AF0B0021}"/>
              </a:ext>
            </a:extLst>
          </p:cNvPr>
          <p:cNvSpPr/>
          <p:nvPr/>
        </p:nvSpPr>
        <p:spPr>
          <a:xfrm>
            <a:off x="2648687" y="2217547"/>
            <a:ext cx="7326630" cy="855344"/>
          </a:xfrm>
          <a:custGeom>
            <a:avLst/>
            <a:gdLst/>
            <a:ahLst/>
            <a:cxnLst/>
            <a:rect l="l" t="t" r="r" b="b"/>
            <a:pathLst>
              <a:path w="7326630" h="855344">
                <a:moveTo>
                  <a:pt x="0" y="855090"/>
                </a:moveTo>
                <a:lnTo>
                  <a:pt x="7326630" y="855090"/>
                </a:lnTo>
                <a:lnTo>
                  <a:pt x="7326630" y="0"/>
                </a:lnTo>
                <a:lnTo>
                  <a:pt x="0" y="0"/>
                </a:lnTo>
                <a:lnTo>
                  <a:pt x="0" y="855090"/>
                </a:lnTo>
                <a:close/>
              </a:path>
            </a:pathLst>
          </a:custGeom>
          <a:solidFill>
            <a:srgbClr val="685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1">
            <a:extLst>
              <a:ext uri="{FF2B5EF4-FFF2-40B4-BE49-F238E27FC236}">
                <a16:creationId xmlns:a16="http://schemas.microsoft.com/office/drawing/2014/main" id="{923BC5D5-BF39-4C89-9E91-AB301D606078}"/>
              </a:ext>
            </a:extLst>
          </p:cNvPr>
          <p:cNvSpPr/>
          <p:nvPr/>
        </p:nvSpPr>
        <p:spPr>
          <a:xfrm>
            <a:off x="2648687" y="2217547"/>
            <a:ext cx="7326630" cy="855344"/>
          </a:xfrm>
          <a:custGeom>
            <a:avLst/>
            <a:gdLst/>
            <a:ahLst/>
            <a:cxnLst/>
            <a:rect l="l" t="t" r="r" b="b"/>
            <a:pathLst>
              <a:path w="7326630" h="855344">
                <a:moveTo>
                  <a:pt x="0" y="855090"/>
                </a:moveTo>
                <a:lnTo>
                  <a:pt x="7326630" y="855090"/>
                </a:lnTo>
                <a:lnTo>
                  <a:pt x="7326630" y="0"/>
                </a:lnTo>
                <a:lnTo>
                  <a:pt x="0" y="0"/>
                </a:lnTo>
                <a:lnTo>
                  <a:pt x="0" y="85509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2">
            <a:extLst>
              <a:ext uri="{FF2B5EF4-FFF2-40B4-BE49-F238E27FC236}">
                <a16:creationId xmlns:a16="http://schemas.microsoft.com/office/drawing/2014/main" id="{E547CC3A-DF32-4E3B-A78E-B23C031B2ED8}"/>
              </a:ext>
            </a:extLst>
          </p:cNvPr>
          <p:cNvSpPr txBox="1"/>
          <p:nvPr/>
        </p:nvSpPr>
        <p:spPr>
          <a:xfrm>
            <a:off x="3238169" y="2513393"/>
            <a:ext cx="438848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700" b="1" spc="80" dirty="0">
                <a:solidFill>
                  <a:srgbClr val="FFFFFF"/>
                </a:solidFill>
                <a:latin typeface="宋体"/>
                <a:cs typeface="宋体"/>
              </a:rPr>
              <a:t>在实际问题中，</a:t>
            </a:r>
            <a:r>
              <a:rPr sz="1700" b="1" spc="80" dirty="0" err="1">
                <a:solidFill>
                  <a:srgbClr val="FFFFFF"/>
                </a:solidFill>
                <a:latin typeface="宋体"/>
                <a:cs typeface="宋体"/>
              </a:rPr>
              <a:t>需要</a:t>
            </a:r>
            <a:r>
              <a:rPr sz="1700" b="1" spc="15" dirty="0" err="1">
                <a:solidFill>
                  <a:srgbClr val="FFFFFF"/>
                </a:solidFill>
                <a:latin typeface="宋体"/>
                <a:cs typeface="宋体"/>
              </a:rPr>
              <a:t>从业</a:t>
            </a:r>
            <a:r>
              <a:rPr sz="1700" b="1" spc="5" dirty="0" err="1">
                <a:solidFill>
                  <a:srgbClr val="FFFFFF"/>
                </a:solidFill>
                <a:latin typeface="宋体"/>
                <a:cs typeface="宋体"/>
              </a:rPr>
              <a:t>务</a:t>
            </a:r>
            <a:r>
              <a:rPr sz="1700" b="1" spc="15" dirty="0" err="1">
                <a:solidFill>
                  <a:srgbClr val="FFFFFF"/>
                </a:solidFill>
                <a:latin typeface="宋体"/>
                <a:cs typeface="宋体"/>
              </a:rPr>
              <a:t>角</a:t>
            </a:r>
            <a:r>
              <a:rPr sz="1700" b="1" spc="-65" dirty="0" err="1">
                <a:solidFill>
                  <a:srgbClr val="FFFFFF"/>
                </a:solidFill>
                <a:latin typeface="宋体"/>
                <a:cs typeface="宋体"/>
              </a:rPr>
              <a:t>度</a:t>
            </a:r>
            <a:r>
              <a:rPr sz="1700" b="1" spc="15" dirty="0" err="1">
                <a:solidFill>
                  <a:srgbClr val="FFFFFF"/>
                </a:solidFill>
                <a:latin typeface="宋体"/>
                <a:cs typeface="宋体"/>
              </a:rPr>
              <a:t>考虑</a:t>
            </a:r>
            <a:r>
              <a:rPr lang="zh-CN" altLang="en-US" sz="1700" b="1" spc="15" dirty="0">
                <a:solidFill>
                  <a:srgbClr val="FFFFFF"/>
                </a:solidFill>
                <a:latin typeface="宋体"/>
                <a:cs typeface="宋体"/>
              </a:rPr>
              <a:t>问题</a:t>
            </a:r>
            <a:r>
              <a:rPr sz="1700" b="1" spc="15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1700" dirty="0">
              <a:latin typeface="宋体"/>
              <a:cs typeface="宋体"/>
            </a:endParaRP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29D66D26-EE0F-4AFF-94B6-7083F10EF2A3}"/>
              </a:ext>
            </a:extLst>
          </p:cNvPr>
          <p:cNvSpPr/>
          <p:nvPr/>
        </p:nvSpPr>
        <p:spPr>
          <a:xfrm>
            <a:off x="2271700" y="2268092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80">
                <a:moveTo>
                  <a:pt x="376986" y="0"/>
                </a:moveTo>
                <a:lnTo>
                  <a:pt x="315849" y="4934"/>
                </a:lnTo>
                <a:lnTo>
                  <a:pt x="257849" y="19219"/>
                </a:lnTo>
                <a:lnTo>
                  <a:pt x="203762" y="42080"/>
                </a:lnTo>
                <a:lnTo>
                  <a:pt x="154365" y="72741"/>
                </a:lnTo>
                <a:lnTo>
                  <a:pt x="110436" y="110426"/>
                </a:lnTo>
                <a:lnTo>
                  <a:pt x="72751" y="154359"/>
                </a:lnTo>
                <a:lnTo>
                  <a:pt x="42088" y="203765"/>
                </a:lnTo>
                <a:lnTo>
                  <a:pt x="19223" y="257868"/>
                </a:lnTo>
                <a:lnTo>
                  <a:pt x="4935" y="315893"/>
                </a:lnTo>
                <a:lnTo>
                  <a:pt x="0" y="377063"/>
                </a:lnTo>
                <a:lnTo>
                  <a:pt x="1250" y="407974"/>
                </a:lnTo>
                <a:lnTo>
                  <a:pt x="10959" y="467637"/>
                </a:lnTo>
                <a:lnTo>
                  <a:pt x="29632" y="523773"/>
                </a:lnTo>
                <a:lnTo>
                  <a:pt x="56493" y="575606"/>
                </a:lnTo>
                <a:lnTo>
                  <a:pt x="90764" y="622359"/>
                </a:lnTo>
                <a:lnTo>
                  <a:pt x="131668" y="663256"/>
                </a:lnTo>
                <a:lnTo>
                  <a:pt x="178428" y="697519"/>
                </a:lnTo>
                <a:lnTo>
                  <a:pt x="230268" y="724374"/>
                </a:lnTo>
                <a:lnTo>
                  <a:pt x="286409" y="743042"/>
                </a:lnTo>
                <a:lnTo>
                  <a:pt x="346074" y="752749"/>
                </a:lnTo>
                <a:lnTo>
                  <a:pt x="376986" y="753999"/>
                </a:lnTo>
                <a:lnTo>
                  <a:pt x="407916" y="752749"/>
                </a:lnTo>
                <a:lnTo>
                  <a:pt x="467610" y="743042"/>
                </a:lnTo>
                <a:lnTo>
                  <a:pt x="523771" y="724374"/>
                </a:lnTo>
                <a:lnTo>
                  <a:pt x="575622" y="697519"/>
                </a:lnTo>
                <a:lnTo>
                  <a:pt x="622389" y="663256"/>
                </a:lnTo>
                <a:lnTo>
                  <a:pt x="663295" y="622359"/>
                </a:lnTo>
                <a:lnTo>
                  <a:pt x="697565" y="575606"/>
                </a:lnTo>
                <a:lnTo>
                  <a:pt x="724423" y="523773"/>
                </a:lnTo>
                <a:lnTo>
                  <a:pt x="743093" y="467637"/>
                </a:lnTo>
                <a:lnTo>
                  <a:pt x="752800" y="407974"/>
                </a:lnTo>
                <a:lnTo>
                  <a:pt x="754049" y="377063"/>
                </a:lnTo>
                <a:lnTo>
                  <a:pt x="752800" y="346133"/>
                </a:lnTo>
                <a:lnTo>
                  <a:pt x="743093" y="286439"/>
                </a:lnTo>
                <a:lnTo>
                  <a:pt x="724423" y="230278"/>
                </a:lnTo>
                <a:lnTo>
                  <a:pt x="697565" y="178427"/>
                </a:lnTo>
                <a:lnTo>
                  <a:pt x="663295" y="131660"/>
                </a:lnTo>
                <a:lnTo>
                  <a:pt x="622389" y="90754"/>
                </a:lnTo>
                <a:lnTo>
                  <a:pt x="575622" y="56484"/>
                </a:lnTo>
                <a:lnTo>
                  <a:pt x="523771" y="29626"/>
                </a:lnTo>
                <a:lnTo>
                  <a:pt x="467610" y="10956"/>
                </a:lnTo>
                <a:lnTo>
                  <a:pt x="407916" y="1249"/>
                </a:lnTo>
                <a:lnTo>
                  <a:pt x="376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FA4C006C-2C2C-4852-BD98-83AE925BAE12}"/>
              </a:ext>
            </a:extLst>
          </p:cNvPr>
          <p:cNvSpPr/>
          <p:nvPr/>
        </p:nvSpPr>
        <p:spPr>
          <a:xfrm>
            <a:off x="2271700" y="2268092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80">
                <a:moveTo>
                  <a:pt x="0" y="377063"/>
                </a:moveTo>
                <a:lnTo>
                  <a:pt x="4935" y="315893"/>
                </a:lnTo>
                <a:lnTo>
                  <a:pt x="19223" y="257868"/>
                </a:lnTo>
                <a:lnTo>
                  <a:pt x="42088" y="203765"/>
                </a:lnTo>
                <a:lnTo>
                  <a:pt x="72751" y="154359"/>
                </a:lnTo>
                <a:lnTo>
                  <a:pt x="110436" y="110426"/>
                </a:lnTo>
                <a:lnTo>
                  <a:pt x="154365" y="72741"/>
                </a:lnTo>
                <a:lnTo>
                  <a:pt x="203762" y="42080"/>
                </a:lnTo>
                <a:lnTo>
                  <a:pt x="257849" y="19219"/>
                </a:lnTo>
                <a:lnTo>
                  <a:pt x="315849" y="4934"/>
                </a:lnTo>
                <a:lnTo>
                  <a:pt x="376986" y="0"/>
                </a:lnTo>
                <a:lnTo>
                  <a:pt x="407916" y="1249"/>
                </a:lnTo>
                <a:lnTo>
                  <a:pt x="438156" y="4934"/>
                </a:lnTo>
                <a:lnTo>
                  <a:pt x="496180" y="19219"/>
                </a:lnTo>
                <a:lnTo>
                  <a:pt x="550283" y="42080"/>
                </a:lnTo>
                <a:lnTo>
                  <a:pt x="599689" y="72741"/>
                </a:lnTo>
                <a:lnTo>
                  <a:pt x="643623" y="110426"/>
                </a:lnTo>
                <a:lnTo>
                  <a:pt x="681308" y="154359"/>
                </a:lnTo>
                <a:lnTo>
                  <a:pt x="711969" y="203765"/>
                </a:lnTo>
                <a:lnTo>
                  <a:pt x="734830" y="257868"/>
                </a:lnTo>
                <a:lnTo>
                  <a:pt x="749115" y="315893"/>
                </a:lnTo>
                <a:lnTo>
                  <a:pt x="754049" y="377063"/>
                </a:lnTo>
                <a:lnTo>
                  <a:pt x="752800" y="407974"/>
                </a:lnTo>
                <a:lnTo>
                  <a:pt x="749115" y="438198"/>
                </a:lnTo>
                <a:lnTo>
                  <a:pt x="734830" y="496195"/>
                </a:lnTo>
                <a:lnTo>
                  <a:pt x="711969" y="550276"/>
                </a:lnTo>
                <a:lnTo>
                  <a:pt x="681308" y="599666"/>
                </a:lnTo>
                <a:lnTo>
                  <a:pt x="643623" y="643588"/>
                </a:lnTo>
                <a:lnTo>
                  <a:pt x="599689" y="681265"/>
                </a:lnTo>
                <a:lnTo>
                  <a:pt x="550283" y="711921"/>
                </a:lnTo>
                <a:lnTo>
                  <a:pt x="496180" y="734780"/>
                </a:lnTo>
                <a:lnTo>
                  <a:pt x="438156" y="749064"/>
                </a:lnTo>
                <a:lnTo>
                  <a:pt x="376986" y="753999"/>
                </a:lnTo>
                <a:lnTo>
                  <a:pt x="346074" y="752749"/>
                </a:lnTo>
                <a:lnTo>
                  <a:pt x="315849" y="749064"/>
                </a:lnTo>
                <a:lnTo>
                  <a:pt x="257849" y="734780"/>
                </a:lnTo>
                <a:lnTo>
                  <a:pt x="203762" y="711921"/>
                </a:lnTo>
                <a:lnTo>
                  <a:pt x="154365" y="681265"/>
                </a:lnTo>
                <a:lnTo>
                  <a:pt x="110436" y="643588"/>
                </a:lnTo>
                <a:lnTo>
                  <a:pt x="72751" y="599666"/>
                </a:lnTo>
                <a:lnTo>
                  <a:pt x="42088" y="550276"/>
                </a:lnTo>
                <a:lnTo>
                  <a:pt x="19223" y="496195"/>
                </a:lnTo>
                <a:lnTo>
                  <a:pt x="4935" y="438198"/>
                </a:lnTo>
                <a:lnTo>
                  <a:pt x="0" y="377063"/>
                </a:lnTo>
                <a:close/>
              </a:path>
            </a:pathLst>
          </a:custGeom>
          <a:ln w="25400">
            <a:solidFill>
              <a:srgbClr val="685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5">
            <a:extLst>
              <a:ext uri="{FF2B5EF4-FFF2-40B4-BE49-F238E27FC236}">
                <a16:creationId xmlns:a16="http://schemas.microsoft.com/office/drawing/2014/main" id="{CC0912FD-BD7B-41E0-BCD2-9AE8DED39509}"/>
              </a:ext>
            </a:extLst>
          </p:cNvPr>
          <p:cNvSpPr/>
          <p:nvPr/>
        </p:nvSpPr>
        <p:spPr>
          <a:xfrm>
            <a:off x="2781401" y="3081667"/>
            <a:ext cx="7193915" cy="936625"/>
          </a:xfrm>
          <a:custGeom>
            <a:avLst/>
            <a:gdLst/>
            <a:ahLst/>
            <a:cxnLst/>
            <a:rect l="l" t="t" r="r" b="b"/>
            <a:pathLst>
              <a:path w="7193915" h="936625">
                <a:moveTo>
                  <a:pt x="0" y="936104"/>
                </a:moveTo>
                <a:lnTo>
                  <a:pt x="7193915" y="936104"/>
                </a:lnTo>
                <a:lnTo>
                  <a:pt x="7193915" y="0"/>
                </a:lnTo>
                <a:lnTo>
                  <a:pt x="0" y="0"/>
                </a:lnTo>
                <a:lnTo>
                  <a:pt x="0" y="936104"/>
                </a:lnTo>
                <a:close/>
              </a:path>
            </a:pathLst>
          </a:custGeom>
          <a:solidFill>
            <a:srgbClr val="566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6">
            <a:extLst>
              <a:ext uri="{FF2B5EF4-FFF2-40B4-BE49-F238E27FC236}">
                <a16:creationId xmlns:a16="http://schemas.microsoft.com/office/drawing/2014/main" id="{A3756778-93A8-42A4-B294-65EA6928CAAD}"/>
              </a:ext>
            </a:extLst>
          </p:cNvPr>
          <p:cNvSpPr/>
          <p:nvPr/>
        </p:nvSpPr>
        <p:spPr>
          <a:xfrm>
            <a:off x="2781401" y="3081667"/>
            <a:ext cx="7193915" cy="936625"/>
          </a:xfrm>
          <a:custGeom>
            <a:avLst/>
            <a:gdLst/>
            <a:ahLst/>
            <a:cxnLst/>
            <a:rect l="l" t="t" r="r" b="b"/>
            <a:pathLst>
              <a:path w="7193915" h="936625">
                <a:moveTo>
                  <a:pt x="0" y="936104"/>
                </a:moveTo>
                <a:lnTo>
                  <a:pt x="7193915" y="936104"/>
                </a:lnTo>
                <a:lnTo>
                  <a:pt x="7193915" y="0"/>
                </a:lnTo>
                <a:lnTo>
                  <a:pt x="0" y="0"/>
                </a:lnTo>
                <a:lnTo>
                  <a:pt x="0" y="93610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7">
            <a:extLst>
              <a:ext uri="{FF2B5EF4-FFF2-40B4-BE49-F238E27FC236}">
                <a16:creationId xmlns:a16="http://schemas.microsoft.com/office/drawing/2014/main" id="{46D2D6B1-BB85-4AFE-AD03-63E042BB6D19}"/>
              </a:ext>
            </a:extLst>
          </p:cNvPr>
          <p:cNvSpPr txBox="1"/>
          <p:nvPr/>
        </p:nvSpPr>
        <p:spPr>
          <a:xfrm>
            <a:off x="3348726" y="3448183"/>
            <a:ext cx="6587490" cy="235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700" b="1" spc="80" dirty="0" err="1">
                <a:solidFill>
                  <a:srgbClr val="FFFFFF"/>
                </a:solidFill>
                <a:latin typeface="宋体"/>
              </a:rPr>
              <a:t>在提取大量特征的同时，应该对特征进行有效的筛选</a:t>
            </a:r>
            <a:r>
              <a:rPr sz="1700" b="1" spc="80" dirty="0">
                <a:solidFill>
                  <a:srgbClr val="FFFFFF"/>
                </a:solidFill>
                <a:latin typeface="宋体"/>
              </a:rPr>
              <a:t>。</a:t>
            </a:r>
          </a:p>
        </p:txBody>
      </p:sp>
      <p:sp>
        <p:nvSpPr>
          <p:cNvPr id="81" name="object 18">
            <a:extLst>
              <a:ext uri="{FF2B5EF4-FFF2-40B4-BE49-F238E27FC236}">
                <a16:creationId xmlns:a16="http://schemas.microsoft.com/office/drawing/2014/main" id="{F1BED2DE-C53C-4284-A777-555799347C5A}"/>
              </a:ext>
            </a:extLst>
          </p:cNvPr>
          <p:cNvSpPr/>
          <p:nvPr/>
        </p:nvSpPr>
        <p:spPr>
          <a:xfrm>
            <a:off x="2404377" y="3172714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79">
                <a:moveTo>
                  <a:pt x="377024" y="0"/>
                </a:moveTo>
                <a:lnTo>
                  <a:pt x="315856" y="4934"/>
                </a:lnTo>
                <a:lnTo>
                  <a:pt x="257834" y="19218"/>
                </a:lnTo>
                <a:lnTo>
                  <a:pt x="203736" y="42077"/>
                </a:lnTo>
                <a:lnTo>
                  <a:pt x="154335" y="72733"/>
                </a:lnTo>
                <a:lnTo>
                  <a:pt x="110407" y="110410"/>
                </a:lnTo>
                <a:lnTo>
                  <a:pt x="72728" y="154332"/>
                </a:lnTo>
                <a:lnTo>
                  <a:pt x="42072" y="203722"/>
                </a:lnTo>
                <a:lnTo>
                  <a:pt x="19215" y="257803"/>
                </a:lnTo>
                <a:lnTo>
                  <a:pt x="4933" y="315800"/>
                </a:lnTo>
                <a:lnTo>
                  <a:pt x="0" y="376936"/>
                </a:lnTo>
                <a:lnTo>
                  <a:pt x="1249" y="407865"/>
                </a:lnTo>
                <a:lnTo>
                  <a:pt x="10954" y="467559"/>
                </a:lnTo>
                <a:lnTo>
                  <a:pt x="29620" y="523720"/>
                </a:lnTo>
                <a:lnTo>
                  <a:pt x="56473" y="575571"/>
                </a:lnTo>
                <a:lnTo>
                  <a:pt x="90738" y="622338"/>
                </a:lnTo>
                <a:lnTo>
                  <a:pt x="131638" y="663244"/>
                </a:lnTo>
                <a:lnTo>
                  <a:pt x="178399" y="697514"/>
                </a:lnTo>
                <a:lnTo>
                  <a:pt x="230246" y="724372"/>
                </a:lnTo>
                <a:lnTo>
                  <a:pt x="286403" y="743042"/>
                </a:lnTo>
                <a:lnTo>
                  <a:pt x="346095" y="752749"/>
                </a:lnTo>
                <a:lnTo>
                  <a:pt x="377024" y="753999"/>
                </a:lnTo>
                <a:lnTo>
                  <a:pt x="407954" y="752749"/>
                </a:lnTo>
                <a:lnTo>
                  <a:pt x="467648" y="743042"/>
                </a:lnTo>
                <a:lnTo>
                  <a:pt x="523809" y="724372"/>
                </a:lnTo>
                <a:lnTo>
                  <a:pt x="575660" y="697514"/>
                </a:lnTo>
                <a:lnTo>
                  <a:pt x="622427" y="663244"/>
                </a:lnTo>
                <a:lnTo>
                  <a:pt x="663333" y="622338"/>
                </a:lnTo>
                <a:lnTo>
                  <a:pt x="697603" y="575571"/>
                </a:lnTo>
                <a:lnTo>
                  <a:pt x="724461" y="523720"/>
                </a:lnTo>
                <a:lnTo>
                  <a:pt x="743131" y="467559"/>
                </a:lnTo>
                <a:lnTo>
                  <a:pt x="752838" y="407865"/>
                </a:lnTo>
                <a:lnTo>
                  <a:pt x="754087" y="376936"/>
                </a:lnTo>
                <a:lnTo>
                  <a:pt x="752838" y="346024"/>
                </a:lnTo>
                <a:lnTo>
                  <a:pt x="743131" y="286361"/>
                </a:lnTo>
                <a:lnTo>
                  <a:pt x="724461" y="230225"/>
                </a:lnTo>
                <a:lnTo>
                  <a:pt x="697603" y="178392"/>
                </a:lnTo>
                <a:lnTo>
                  <a:pt x="663333" y="131639"/>
                </a:lnTo>
                <a:lnTo>
                  <a:pt x="622427" y="90742"/>
                </a:lnTo>
                <a:lnTo>
                  <a:pt x="575660" y="56479"/>
                </a:lnTo>
                <a:lnTo>
                  <a:pt x="523809" y="29624"/>
                </a:lnTo>
                <a:lnTo>
                  <a:pt x="467648" y="10956"/>
                </a:lnTo>
                <a:lnTo>
                  <a:pt x="407954" y="1249"/>
                </a:lnTo>
                <a:lnTo>
                  <a:pt x="377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19">
            <a:extLst>
              <a:ext uri="{FF2B5EF4-FFF2-40B4-BE49-F238E27FC236}">
                <a16:creationId xmlns:a16="http://schemas.microsoft.com/office/drawing/2014/main" id="{7454779B-F902-4A6C-8E21-D42E5CDBE830}"/>
              </a:ext>
            </a:extLst>
          </p:cNvPr>
          <p:cNvSpPr/>
          <p:nvPr/>
        </p:nvSpPr>
        <p:spPr>
          <a:xfrm>
            <a:off x="2404377" y="3172714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79">
                <a:moveTo>
                  <a:pt x="0" y="376936"/>
                </a:moveTo>
                <a:lnTo>
                  <a:pt x="4933" y="315800"/>
                </a:lnTo>
                <a:lnTo>
                  <a:pt x="19215" y="257803"/>
                </a:lnTo>
                <a:lnTo>
                  <a:pt x="42072" y="203722"/>
                </a:lnTo>
                <a:lnTo>
                  <a:pt x="72728" y="154332"/>
                </a:lnTo>
                <a:lnTo>
                  <a:pt x="110407" y="110410"/>
                </a:lnTo>
                <a:lnTo>
                  <a:pt x="154335" y="72733"/>
                </a:lnTo>
                <a:lnTo>
                  <a:pt x="203736" y="42077"/>
                </a:lnTo>
                <a:lnTo>
                  <a:pt x="257834" y="19218"/>
                </a:lnTo>
                <a:lnTo>
                  <a:pt x="315856" y="4934"/>
                </a:lnTo>
                <a:lnTo>
                  <a:pt x="377024" y="0"/>
                </a:lnTo>
                <a:lnTo>
                  <a:pt x="407954" y="1249"/>
                </a:lnTo>
                <a:lnTo>
                  <a:pt x="438194" y="4934"/>
                </a:lnTo>
                <a:lnTo>
                  <a:pt x="496218" y="19218"/>
                </a:lnTo>
                <a:lnTo>
                  <a:pt x="550321" y="42077"/>
                </a:lnTo>
                <a:lnTo>
                  <a:pt x="599728" y="72733"/>
                </a:lnTo>
                <a:lnTo>
                  <a:pt x="643661" y="110410"/>
                </a:lnTo>
                <a:lnTo>
                  <a:pt x="681346" y="154332"/>
                </a:lnTo>
                <a:lnTo>
                  <a:pt x="712007" y="203722"/>
                </a:lnTo>
                <a:lnTo>
                  <a:pt x="734868" y="257803"/>
                </a:lnTo>
                <a:lnTo>
                  <a:pt x="749153" y="315800"/>
                </a:lnTo>
                <a:lnTo>
                  <a:pt x="754087" y="376936"/>
                </a:lnTo>
                <a:lnTo>
                  <a:pt x="752838" y="407865"/>
                </a:lnTo>
                <a:lnTo>
                  <a:pt x="749153" y="438105"/>
                </a:lnTo>
                <a:lnTo>
                  <a:pt x="734868" y="496130"/>
                </a:lnTo>
                <a:lnTo>
                  <a:pt x="712007" y="550233"/>
                </a:lnTo>
                <a:lnTo>
                  <a:pt x="681346" y="599639"/>
                </a:lnTo>
                <a:lnTo>
                  <a:pt x="643661" y="643572"/>
                </a:lnTo>
                <a:lnTo>
                  <a:pt x="599728" y="681257"/>
                </a:lnTo>
                <a:lnTo>
                  <a:pt x="550321" y="711918"/>
                </a:lnTo>
                <a:lnTo>
                  <a:pt x="496218" y="734779"/>
                </a:lnTo>
                <a:lnTo>
                  <a:pt x="438194" y="749064"/>
                </a:lnTo>
                <a:lnTo>
                  <a:pt x="377024" y="753999"/>
                </a:lnTo>
                <a:lnTo>
                  <a:pt x="346095" y="752749"/>
                </a:lnTo>
                <a:lnTo>
                  <a:pt x="315856" y="749064"/>
                </a:lnTo>
                <a:lnTo>
                  <a:pt x="257834" y="734779"/>
                </a:lnTo>
                <a:lnTo>
                  <a:pt x="203736" y="711918"/>
                </a:lnTo>
                <a:lnTo>
                  <a:pt x="154335" y="681257"/>
                </a:lnTo>
                <a:lnTo>
                  <a:pt x="110407" y="643572"/>
                </a:lnTo>
                <a:lnTo>
                  <a:pt x="72728" y="599639"/>
                </a:lnTo>
                <a:lnTo>
                  <a:pt x="42072" y="550233"/>
                </a:lnTo>
                <a:lnTo>
                  <a:pt x="19215" y="496130"/>
                </a:lnTo>
                <a:lnTo>
                  <a:pt x="4933" y="438105"/>
                </a:lnTo>
                <a:lnTo>
                  <a:pt x="0" y="376936"/>
                </a:lnTo>
                <a:close/>
              </a:path>
            </a:pathLst>
          </a:custGeom>
          <a:ln w="25400">
            <a:solidFill>
              <a:srgbClr val="566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20">
            <a:extLst>
              <a:ext uri="{FF2B5EF4-FFF2-40B4-BE49-F238E27FC236}">
                <a16:creationId xmlns:a16="http://schemas.microsoft.com/office/drawing/2014/main" id="{80C9360E-1CFC-4476-BA74-BF9FDE53183C}"/>
              </a:ext>
            </a:extLst>
          </p:cNvPr>
          <p:cNvSpPr/>
          <p:nvPr/>
        </p:nvSpPr>
        <p:spPr>
          <a:xfrm>
            <a:off x="2648687" y="4017810"/>
            <a:ext cx="7326630" cy="873125"/>
          </a:xfrm>
          <a:custGeom>
            <a:avLst/>
            <a:gdLst/>
            <a:ahLst/>
            <a:cxnLst/>
            <a:rect l="l" t="t" r="r" b="b"/>
            <a:pathLst>
              <a:path w="7326630" h="873125">
                <a:moveTo>
                  <a:pt x="0" y="873086"/>
                </a:moveTo>
                <a:lnTo>
                  <a:pt x="7326630" y="873086"/>
                </a:lnTo>
                <a:lnTo>
                  <a:pt x="7326630" y="0"/>
                </a:lnTo>
                <a:lnTo>
                  <a:pt x="0" y="0"/>
                </a:lnTo>
                <a:lnTo>
                  <a:pt x="0" y="873086"/>
                </a:lnTo>
                <a:close/>
              </a:path>
            </a:pathLst>
          </a:custGeom>
          <a:solidFill>
            <a:srgbClr val="51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1">
            <a:extLst>
              <a:ext uri="{FF2B5EF4-FFF2-40B4-BE49-F238E27FC236}">
                <a16:creationId xmlns:a16="http://schemas.microsoft.com/office/drawing/2014/main" id="{D1518DE6-5149-4B78-8D92-5F5F628F1340}"/>
              </a:ext>
            </a:extLst>
          </p:cNvPr>
          <p:cNvSpPr/>
          <p:nvPr/>
        </p:nvSpPr>
        <p:spPr>
          <a:xfrm>
            <a:off x="2648687" y="4017810"/>
            <a:ext cx="7326630" cy="873125"/>
          </a:xfrm>
          <a:custGeom>
            <a:avLst/>
            <a:gdLst/>
            <a:ahLst/>
            <a:cxnLst/>
            <a:rect l="l" t="t" r="r" b="b"/>
            <a:pathLst>
              <a:path w="7326630" h="873125">
                <a:moveTo>
                  <a:pt x="0" y="873086"/>
                </a:moveTo>
                <a:lnTo>
                  <a:pt x="7326630" y="873086"/>
                </a:lnTo>
                <a:lnTo>
                  <a:pt x="7326630" y="0"/>
                </a:lnTo>
                <a:lnTo>
                  <a:pt x="0" y="0"/>
                </a:lnTo>
                <a:lnTo>
                  <a:pt x="0" y="87308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CC5E3ABC-17C9-407C-9F1F-078320B179DA}"/>
              </a:ext>
            </a:extLst>
          </p:cNvPr>
          <p:cNvSpPr txBox="1"/>
          <p:nvPr/>
        </p:nvSpPr>
        <p:spPr>
          <a:xfrm>
            <a:off x="3178822" y="4269741"/>
            <a:ext cx="5835422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80" dirty="0" err="1">
                <a:solidFill>
                  <a:srgbClr val="FFFFFF"/>
                </a:solidFill>
                <a:latin typeface="宋体"/>
                <a:cs typeface="宋体"/>
              </a:rPr>
              <a:t>尽量尝试多种</a:t>
            </a:r>
            <a:r>
              <a:rPr sz="1550" b="1" spc="15" dirty="0" err="1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sz="1550" b="1" spc="10" dirty="0" err="1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sz="1550" b="1" spc="8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lang="zh-CN" altLang="en-US" sz="1550" b="1" spc="80" dirty="0">
                <a:solidFill>
                  <a:srgbClr val="FFFFFF"/>
                </a:solidFill>
                <a:latin typeface="宋体"/>
                <a:cs typeface="宋体"/>
              </a:rPr>
              <a:t>模型的选择要根据数据集的特点来决定</a:t>
            </a:r>
            <a:r>
              <a:rPr sz="1550" b="1" spc="15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1550" dirty="0">
              <a:latin typeface="宋体"/>
              <a:cs typeface="宋体"/>
            </a:endParaRPr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84F4533D-9392-454E-BD8A-75EC2AACA6D0}"/>
              </a:ext>
            </a:extLst>
          </p:cNvPr>
          <p:cNvSpPr/>
          <p:nvPr/>
        </p:nvSpPr>
        <p:spPr>
          <a:xfrm>
            <a:off x="2271700" y="4077334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79">
                <a:moveTo>
                  <a:pt x="376986" y="0"/>
                </a:moveTo>
                <a:lnTo>
                  <a:pt x="315849" y="4934"/>
                </a:lnTo>
                <a:lnTo>
                  <a:pt x="257849" y="19218"/>
                </a:lnTo>
                <a:lnTo>
                  <a:pt x="203762" y="42077"/>
                </a:lnTo>
                <a:lnTo>
                  <a:pt x="154365" y="72733"/>
                </a:lnTo>
                <a:lnTo>
                  <a:pt x="110436" y="110410"/>
                </a:lnTo>
                <a:lnTo>
                  <a:pt x="72751" y="154332"/>
                </a:lnTo>
                <a:lnTo>
                  <a:pt x="42088" y="203722"/>
                </a:lnTo>
                <a:lnTo>
                  <a:pt x="19223" y="257803"/>
                </a:lnTo>
                <a:lnTo>
                  <a:pt x="4935" y="315800"/>
                </a:lnTo>
                <a:lnTo>
                  <a:pt x="0" y="376935"/>
                </a:lnTo>
                <a:lnTo>
                  <a:pt x="1250" y="407865"/>
                </a:lnTo>
                <a:lnTo>
                  <a:pt x="10959" y="467559"/>
                </a:lnTo>
                <a:lnTo>
                  <a:pt x="29632" y="523720"/>
                </a:lnTo>
                <a:lnTo>
                  <a:pt x="56493" y="575571"/>
                </a:lnTo>
                <a:lnTo>
                  <a:pt x="90764" y="622338"/>
                </a:lnTo>
                <a:lnTo>
                  <a:pt x="131668" y="663244"/>
                </a:lnTo>
                <a:lnTo>
                  <a:pt x="178428" y="697514"/>
                </a:lnTo>
                <a:lnTo>
                  <a:pt x="230268" y="724372"/>
                </a:lnTo>
                <a:lnTo>
                  <a:pt x="286409" y="743042"/>
                </a:lnTo>
                <a:lnTo>
                  <a:pt x="346074" y="752749"/>
                </a:lnTo>
                <a:lnTo>
                  <a:pt x="376986" y="753998"/>
                </a:lnTo>
                <a:lnTo>
                  <a:pt x="407916" y="752749"/>
                </a:lnTo>
                <a:lnTo>
                  <a:pt x="467610" y="743042"/>
                </a:lnTo>
                <a:lnTo>
                  <a:pt x="523771" y="724372"/>
                </a:lnTo>
                <a:lnTo>
                  <a:pt x="575622" y="697514"/>
                </a:lnTo>
                <a:lnTo>
                  <a:pt x="622389" y="663244"/>
                </a:lnTo>
                <a:lnTo>
                  <a:pt x="663295" y="622338"/>
                </a:lnTo>
                <a:lnTo>
                  <a:pt x="697565" y="575571"/>
                </a:lnTo>
                <a:lnTo>
                  <a:pt x="724423" y="523720"/>
                </a:lnTo>
                <a:lnTo>
                  <a:pt x="743093" y="467559"/>
                </a:lnTo>
                <a:lnTo>
                  <a:pt x="752800" y="407865"/>
                </a:lnTo>
                <a:lnTo>
                  <a:pt x="754049" y="376935"/>
                </a:lnTo>
                <a:lnTo>
                  <a:pt x="752800" y="346024"/>
                </a:lnTo>
                <a:lnTo>
                  <a:pt x="743093" y="286361"/>
                </a:lnTo>
                <a:lnTo>
                  <a:pt x="724423" y="230225"/>
                </a:lnTo>
                <a:lnTo>
                  <a:pt x="697565" y="178392"/>
                </a:lnTo>
                <a:lnTo>
                  <a:pt x="663295" y="131639"/>
                </a:lnTo>
                <a:lnTo>
                  <a:pt x="622389" y="90742"/>
                </a:lnTo>
                <a:lnTo>
                  <a:pt x="575622" y="56479"/>
                </a:lnTo>
                <a:lnTo>
                  <a:pt x="523771" y="29624"/>
                </a:lnTo>
                <a:lnTo>
                  <a:pt x="467610" y="10956"/>
                </a:lnTo>
                <a:lnTo>
                  <a:pt x="407916" y="1249"/>
                </a:lnTo>
                <a:lnTo>
                  <a:pt x="376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83182AE7-BCDB-464B-9C98-298780F4A3BF}"/>
              </a:ext>
            </a:extLst>
          </p:cNvPr>
          <p:cNvSpPr/>
          <p:nvPr/>
        </p:nvSpPr>
        <p:spPr>
          <a:xfrm>
            <a:off x="2271700" y="4077334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79">
                <a:moveTo>
                  <a:pt x="0" y="376935"/>
                </a:moveTo>
                <a:lnTo>
                  <a:pt x="4935" y="315800"/>
                </a:lnTo>
                <a:lnTo>
                  <a:pt x="19223" y="257803"/>
                </a:lnTo>
                <a:lnTo>
                  <a:pt x="42088" y="203722"/>
                </a:lnTo>
                <a:lnTo>
                  <a:pt x="72751" y="154332"/>
                </a:lnTo>
                <a:lnTo>
                  <a:pt x="110436" y="110410"/>
                </a:lnTo>
                <a:lnTo>
                  <a:pt x="154365" y="72733"/>
                </a:lnTo>
                <a:lnTo>
                  <a:pt x="203762" y="42077"/>
                </a:lnTo>
                <a:lnTo>
                  <a:pt x="257849" y="19218"/>
                </a:lnTo>
                <a:lnTo>
                  <a:pt x="315849" y="4934"/>
                </a:lnTo>
                <a:lnTo>
                  <a:pt x="376986" y="0"/>
                </a:lnTo>
                <a:lnTo>
                  <a:pt x="407916" y="1249"/>
                </a:lnTo>
                <a:lnTo>
                  <a:pt x="438156" y="4934"/>
                </a:lnTo>
                <a:lnTo>
                  <a:pt x="496180" y="19218"/>
                </a:lnTo>
                <a:lnTo>
                  <a:pt x="550283" y="42077"/>
                </a:lnTo>
                <a:lnTo>
                  <a:pt x="599689" y="72733"/>
                </a:lnTo>
                <a:lnTo>
                  <a:pt x="643623" y="110410"/>
                </a:lnTo>
                <a:lnTo>
                  <a:pt x="681308" y="154332"/>
                </a:lnTo>
                <a:lnTo>
                  <a:pt x="711969" y="203722"/>
                </a:lnTo>
                <a:lnTo>
                  <a:pt x="734830" y="257803"/>
                </a:lnTo>
                <a:lnTo>
                  <a:pt x="749115" y="315800"/>
                </a:lnTo>
                <a:lnTo>
                  <a:pt x="754049" y="376935"/>
                </a:lnTo>
                <a:lnTo>
                  <a:pt x="752800" y="407865"/>
                </a:lnTo>
                <a:lnTo>
                  <a:pt x="749115" y="438105"/>
                </a:lnTo>
                <a:lnTo>
                  <a:pt x="734830" y="496130"/>
                </a:lnTo>
                <a:lnTo>
                  <a:pt x="711969" y="550233"/>
                </a:lnTo>
                <a:lnTo>
                  <a:pt x="681308" y="599639"/>
                </a:lnTo>
                <a:lnTo>
                  <a:pt x="643623" y="643572"/>
                </a:lnTo>
                <a:lnTo>
                  <a:pt x="599689" y="681257"/>
                </a:lnTo>
                <a:lnTo>
                  <a:pt x="550283" y="711918"/>
                </a:lnTo>
                <a:lnTo>
                  <a:pt x="496180" y="734779"/>
                </a:lnTo>
                <a:lnTo>
                  <a:pt x="438156" y="749064"/>
                </a:lnTo>
                <a:lnTo>
                  <a:pt x="376986" y="753998"/>
                </a:lnTo>
                <a:lnTo>
                  <a:pt x="346074" y="752749"/>
                </a:lnTo>
                <a:lnTo>
                  <a:pt x="315849" y="749064"/>
                </a:lnTo>
                <a:lnTo>
                  <a:pt x="257849" y="734779"/>
                </a:lnTo>
                <a:lnTo>
                  <a:pt x="203762" y="711918"/>
                </a:lnTo>
                <a:lnTo>
                  <a:pt x="154365" y="681257"/>
                </a:lnTo>
                <a:lnTo>
                  <a:pt x="110436" y="643572"/>
                </a:lnTo>
                <a:lnTo>
                  <a:pt x="72751" y="599639"/>
                </a:lnTo>
                <a:lnTo>
                  <a:pt x="42088" y="550233"/>
                </a:lnTo>
                <a:lnTo>
                  <a:pt x="19223" y="496130"/>
                </a:lnTo>
                <a:lnTo>
                  <a:pt x="4935" y="438105"/>
                </a:lnTo>
                <a:lnTo>
                  <a:pt x="0" y="376935"/>
                </a:lnTo>
                <a:close/>
              </a:path>
            </a:pathLst>
          </a:custGeom>
          <a:ln w="25400">
            <a:solidFill>
              <a:srgbClr val="5185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5">
            <a:extLst>
              <a:ext uri="{FF2B5EF4-FFF2-40B4-BE49-F238E27FC236}">
                <a16:creationId xmlns:a16="http://schemas.microsoft.com/office/drawing/2014/main" id="{14405FF4-FBC6-465C-875F-CF18CD82E734}"/>
              </a:ext>
            </a:extLst>
          </p:cNvPr>
          <p:cNvSpPr/>
          <p:nvPr/>
        </p:nvSpPr>
        <p:spPr>
          <a:xfrm>
            <a:off x="2197183" y="4899863"/>
            <a:ext cx="7759065" cy="918210"/>
          </a:xfrm>
          <a:custGeom>
            <a:avLst/>
            <a:gdLst/>
            <a:ahLst/>
            <a:cxnLst/>
            <a:rect l="l" t="t" r="r" b="b"/>
            <a:pathLst>
              <a:path w="7759065" h="918210">
                <a:moveTo>
                  <a:pt x="0" y="918108"/>
                </a:moveTo>
                <a:lnTo>
                  <a:pt x="7758938" y="918108"/>
                </a:lnTo>
                <a:lnTo>
                  <a:pt x="7758938" y="0"/>
                </a:lnTo>
                <a:lnTo>
                  <a:pt x="0" y="0"/>
                </a:lnTo>
                <a:lnTo>
                  <a:pt x="0" y="918108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6">
            <a:extLst>
              <a:ext uri="{FF2B5EF4-FFF2-40B4-BE49-F238E27FC236}">
                <a16:creationId xmlns:a16="http://schemas.microsoft.com/office/drawing/2014/main" id="{9FF94FA0-B5FF-45F5-BBDD-9C4A80176BCB}"/>
              </a:ext>
            </a:extLst>
          </p:cNvPr>
          <p:cNvSpPr/>
          <p:nvPr/>
        </p:nvSpPr>
        <p:spPr>
          <a:xfrm>
            <a:off x="2216467" y="4899863"/>
            <a:ext cx="7759065" cy="918210"/>
          </a:xfrm>
          <a:custGeom>
            <a:avLst/>
            <a:gdLst/>
            <a:ahLst/>
            <a:cxnLst/>
            <a:rect l="l" t="t" r="r" b="b"/>
            <a:pathLst>
              <a:path w="7759065" h="918210">
                <a:moveTo>
                  <a:pt x="0" y="918108"/>
                </a:moveTo>
                <a:lnTo>
                  <a:pt x="7758938" y="918108"/>
                </a:lnTo>
                <a:lnTo>
                  <a:pt x="7758938" y="0"/>
                </a:lnTo>
                <a:lnTo>
                  <a:pt x="0" y="0"/>
                </a:lnTo>
                <a:lnTo>
                  <a:pt x="0" y="91810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7">
            <a:extLst>
              <a:ext uri="{FF2B5EF4-FFF2-40B4-BE49-F238E27FC236}">
                <a16:creationId xmlns:a16="http://schemas.microsoft.com/office/drawing/2014/main" id="{8BBB24C4-2C83-4598-9082-9EEA974036A1}"/>
              </a:ext>
            </a:extLst>
          </p:cNvPr>
          <p:cNvSpPr txBox="1"/>
          <p:nvPr/>
        </p:nvSpPr>
        <p:spPr>
          <a:xfrm>
            <a:off x="2883954" y="5261831"/>
            <a:ext cx="7197725" cy="214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lang="zh-CN" altLang="en-US" sz="1550" b="1" spc="80" dirty="0">
                <a:solidFill>
                  <a:srgbClr val="FFFFFF"/>
                </a:solidFill>
                <a:latin typeface="宋体"/>
                <a:cs typeface="宋体"/>
              </a:rPr>
              <a:t>线上提交的机会应该更好地把握</a:t>
            </a:r>
            <a:endParaRPr sz="1550" dirty="0">
              <a:latin typeface="宋体"/>
              <a:cs typeface="宋体"/>
            </a:endParaRPr>
          </a:p>
        </p:txBody>
      </p:sp>
      <p:sp>
        <p:nvSpPr>
          <p:cNvPr id="91" name="object 28">
            <a:extLst>
              <a:ext uri="{FF2B5EF4-FFF2-40B4-BE49-F238E27FC236}">
                <a16:creationId xmlns:a16="http://schemas.microsoft.com/office/drawing/2014/main" id="{1853747F-EF4D-426C-A93E-8EEB5C67BCD7}"/>
              </a:ext>
            </a:extLst>
          </p:cNvPr>
          <p:cNvSpPr/>
          <p:nvPr/>
        </p:nvSpPr>
        <p:spPr>
          <a:xfrm>
            <a:off x="1839430" y="4981828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79">
                <a:moveTo>
                  <a:pt x="377037" y="0"/>
                </a:moveTo>
                <a:lnTo>
                  <a:pt x="315877" y="4937"/>
                </a:lnTo>
                <a:lnTo>
                  <a:pt x="257860" y="19231"/>
                </a:lnTo>
                <a:lnTo>
                  <a:pt x="203762" y="42104"/>
                </a:lnTo>
                <a:lnTo>
                  <a:pt x="154359" y="72778"/>
                </a:lnTo>
                <a:lnTo>
                  <a:pt x="110428" y="110474"/>
                </a:lnTo>
                <a:lnTo>
                  <a:pt x="72743" y="154414"/>
                </a:lnTo>
                <a:lnTo>
                  <a:pt x="42082" y="203821"/>
                </a:lnTo>
                <a:lnTo>
                  <a:pt x="19220" y="257917"/>
                </a:lnTo>
                <a:lnTo>
                  <a:pt x="4934" y="315924"/>
                </a:lnTo>
                <a:lnTo>
                  <a:pt x="0" y="377063"/>
                </a:lnTo>
                <a:lnTo>
                  <a:pt x="1249" y="407992"/>
                </a:lnTo>
                <a:lnTo>
                  <a:pt x="10957" y="467686"/>
                </a:lnTo>
                <a:lnTo>
                  <a:pt x="29628" y="523847"/>
                </a:lnTo>
                <a:lnTo>
                  <a:pt x="56486" y="575698"/>
                </a:lnTo>
                <a:lnTo>
                  <a:pt x="90756" y="622465"/>
                </a:lnTo>
                <a:lnTo>
                  <a:pt x="131661" y="663371"/>
                </a:lnTo>
                <a:lnTo>
                  <a:pt x="178425" y="697641"/>
                </a:lnTo>
                <a:lnTo>
                  <a:pt x="230273" y="724499"/>
                </a:lnTo>
                <a:lnTo>
                  <a:pt x="286427" y="743169"/>
                </a:lnTo>
                <a:lnTo>
                  <a:pt x="346113" y="752876"/>
                </a:lnTo>
                <a:lnTo>
                  <a:pt x="377037" y="754126"/>
                </a:lnTo>
                <a:lnTo>
                  <a:pt x="407954" y="752876"/>
                </a:lnTo>
                <a:lnTo>
                  <a:pt x="467626" y="743169"/>
                </a:lnTo>
                <a:lnTo>
                  <a:pt x="523770" y="724499"/>
                </a:lnTo>
                <a:lnTo>
                  <a:pt x="575608" y="697641"/>
                </a:lnTo>
                <a:lnTo>
                  <a:pt x="622365" y="663371"/>
                </a:lnTo>
                <a:lnTo>
                  <a:pt x="663265" y="622465"/>
                </a:lnTo>
                <a:lnTo>
                  <a:pt x="697530" y="575698"/>
                </a:lnTo>
                <a:lnTo>
                  <a:pt x="724386" y="523847"/>
                </a:lnTo>
                <a:lnTo>
                  <a:pt x="743055" y="467686"/>
                </a:lnTo>
                <a:lnTo>
                  <a:pt x="752761" y="407992"/>
                </a:lnTo>
                <a:lnTo>
                  <a:pt x="754011" y="377063"/>
                </a:lnTo>
                <a:lnTo>
                  <a:pt x="752761" y="346150"/>
                </a:lnTo>
                <a:lnTo>
                  <a:pt x="743055" y="286480"/>
                </a:lnTo>
                <a:lnTo>
                  <a:pt x="724386" y="230332"/>
                </a:lnTo>
                <a:lnTo>
                  <a:pt x="697530" y="178483"/>
                </a:lnTo>
                <a:lnTo>
                  <a:pt x="663265" y="131712"/>
                </a:lnTo>
                <a:lnTo>
                  <a:pt x="622365" y="90796"/>
                </a:lnTo>
                <a:lnTo>
                  <a:pt x="575608" y="56514"/>
                </a:lnTo>
                <a:lnTo>
                  <a:pt x="523770" y="29644"/>
                </a:lnTo>
                <a:lnTo>
                  <a:pt x="467626" y="10963"/>
                </a:lnTo>
                <a:lnTo>
                  <a:pt x="407954" y="1250"/>
                </a:lnTo>
                <a:lnTo>
                  <a:pt x="377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9">
            <a:extLst>
              <a:ext uri="{FF2B5EF4-FFF2-40B4-BE49-F238E27FC236}">
                <a16:creationId xmlns:a16="http://schemas.microsoft.com/office/drawing/2014/main" id="{D9062EFD-B789-46A7-93D4-1A6B1B0B22D6}"/>
              </a:ext>
            </a:extLst>
          </p:cNvPr>
          <p:cNvSpPr/>
          <p:nvPr/>
        </p:nvSpPr>
        <p:spPr>
          <a:xfrm>
            <a:off x="1839430" y="4981828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79">
                <a:moveTo>
                  <a:pt x="0" y="377063"/>
                </a:moveTo>
                <a:lnTo>
                  <a:pt x="4934" y="315924"/>
                </a:lnTo>
                <a:lnTo>
                  <a:pt x="19220" y="257917"/>
                </a:lnTo>
                <a:lnTo>
                  <a:pt x="42082" y="203821"/>
                </a:lnTo>
                <a:lnTo>
                  <a:pt x="72743" y="154414"/>
                </a:lnTo>
                <a:lnTo>
                  <a:pt x="110428" y="110474"/>
                </a:lnTo>
                <a:lnTo>
                  <a:pt x="154359" y="72778"/>
                </a:lnTo>
                <a:lnTo>
                  <a:pt x="203762" y="42104"/>
                </a:lnTo>
                <a:lnTo>
                  <a:pt x="257860" y="19231"/>
                </a:lnTo>
                <a:lnTo>
                  <a:pt x="315877" y="4937"/>
                </a:lnTo>
                <a:lnTo>
                  <a:pt x="377037" y="0"/>
                </a:lnTo>
                <a:lnTo>
                  <a:pt x="407954" y="1250"/>
                </a:lnTo>
                <a:lnTo>
                  <a:pt x="438183" y="4937"/>
                </a:lnTo>
                <a:lnTo>
                  <a:pt x="496188" y="19231"/>
                </a:lnTo>
                <a:lnTo>
                  <a:pt x="550276" y="42104"/>
                </a:lnTo>
                <a:lnTo>
                  <a:pt x="599671" y="72778"/>
                </a:lnTo>
                <a:lnTo>
                  <a:pt x="643596" y="110474"/>
                </a:lnTo>
                <a:lnTo>
                  <a:pt x="681275" y="154414"/>
                </a:lnTo>
                <a:lnTo>
                  <a:pt x="711933" y="203821"/>
                </a:lnTo>
                <a:lnTo>
                  <a:pt x="734792" y="257917"/>
                </a:lnTo>
                <a:lnTo>
                  <a:pt x="749077" y="315924"/>
                </a:lnTo>
                <a:lnTo>
                  <a:pt x="754011" y="377063"/>
                </a:lnTo>
                <a:lnTo>
                  <a:pt x="752761" y="407992"/>
                </a:lnTo>
                <a:lnTo>
                  <a:pt x="749077" y="438232"/>
                </a:lnTo>
                <a:lnTo>
                  <a:pt x="734792" y="496257"/>
                </a:lnTo>
                <a:lnTo>
                  <a:pt x="711933" y="550360"/>
                </a:lnTo>
                <a:lnTo>
                  <a:pt x="681275" y="599766"/>
                </a:lnTo>
                <a:lnTo>
                  <a:pt x="643596" y="643699"/>
                </a:lnTo>
                <a:lnTo>
                  <a:pt x="599671" y="681384"/>
                </a:lnTo>
                <a:lnTo>
                  <a:pt x="550276" y="712045"/>
                </a:lnTo>
                <a:lnTo>
                  <a:pt x="496188" y="734906"/>
                </a:lnTo>
                <a:lnTo>
                  <a:pt x="438183" y="749191"/>
                </a:lnTo>
                <a:lnTo>
                  <a:pt x="377037" y="754126"/>
                </a:lnTo>
                <a:lnTo>
                  <a:pt x="346113" y="752876"/>
                </a:lnTo>
                <a:lnTo>
                  <a:pt x="315877" y="749191"/>
                </a:lnTo>
                <a:lnTo>
                  <a:pt x="257860" y="734906"/>
                </a:lnTo>
                <a:lnTo>
                  <a:pt x="203762" y="712045"/>
                </a:lnTo>
                <a:lnTo>
                  <a:pt x="154359" y="681384"/>
                </a:lnTo>
                <a:lnTo>
                  <a:pt x="110428" y="643699"/>
                </a:lnTo>
                <a:lnTo>
                  <a:pt x="72743" y="599766"/>
                </a:lnTo>
                <a:lnTo>
                  <a:pt x="42082" y="550360"/>
                </a:lnTo>
                <a:lnTo>
                  <a:pt x="19220" y="496257"/>
                </a:lnTo>
                <a:lnTo>
                  <a:pt x="4934" y="438232"/>
                </a:lnTo>
                <a:lnTo>
                  <a:pt x="0" y="377063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0">
            <a:extLst>
              <a:ext uri="{FF2B5EF4-FFF2-40B4-BE49-F238E27FC236}">
                <a16:creationId xmlns:a16="http://schemas.microsoft.com/office/drawing/2014/main" id="{B32A30F9-3BF0-43BD-90ED-04A747745D78}"/>
              </a:ext>
            </a:extLst>
          </p:cNvPr>
          <p:cNvSpPr txBox="1"/>
          <p:nvPr/>
        </p:nvSpPr>
        <p:spPr>
          <a:xfrm>
            <a:off x="2129574" y="1601850"/>
            <a:ext cx="20447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Calibri"/>
                <a:cs typeface="Calibri"/>
              </a:rPr>
              <a:t>1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4" name="object 31">
            <a:extLst>
              <a:ext uri="{FF2B5EF4-FFF2-40B4-BE49-F238E27FC236}">
                <a16:creationId xmlns:a16="http://schemas.microsoft.com/office/drawing/2014/main" id="{AD806FE4-C373-4FA3-B8A2-A59626568972}"/>
              </a:ext>
            </a:extLst>
          </p:cNvPr>
          <p:cNvSpPr txBox="1"/>
          <p:nvPr/>
        </p:nvSpPr>
        <p:spPr>
          <a:xfrm>
            <a:off x="2539086" y="2463403"/>
            <a:ext cx="20447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dirty="0">
                <a:latin typeface="Calibri"/>
                <a:cs typeface="Calibri"/>
              </a:rPr>
              <a:t>2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5" name="object 32">
            <a:extLst>
              <a:ext uri="{FF2B5EF4-FFF2-40B4-BE49-F238E27FC236}">
                <a16:creationId xmlns:a16="http://schemas.microsoft.com/office/drawing/2014/main" id="{E97AE495-AA9A-4C39-B1AD-B2F2593DE0C7}"/>
              </a:ext>
            </a:extLst>
          </p:cNvPr>
          <p:cNvSpPr txBox="1"/>
          <p:nvPr/>
        </p:nvSpPr>
        <p:spPr>
          <a:xfrm>
            <a:off x="2714473" y="3408283"/>
            <a:ext cx="20447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dirty="0">
                <a:latin typeface="Calibri"/>
                <a:cs typeface="Calibri"/>
              </a:rPr>
              <a:t>3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B06B1C3D-F3B2-46E3-9614-B781111E3A67}"/>
              </a:ext>
            </a:extLst>
          </p:cNvPr>
          <p:cNvSpPr txBox="1"/>
          <p:nvPr/>
        </p:nvSpPr>
        <p:spPr>
          <a:xfrm>
            <a:off x="2562073" y="4269740"/>
            <a:ext cx="20447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Calibri"/>
                <a:cs typeface="Calibri"/>
              </a:rPr>
              <a:t>4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48EFA9A8-F7AA-4D19-AC4C-8D910CC44ADB}"/>
              </a:ext>
            </a:extLst>
          </p:cNvPr>
          <p:cNvSpPr txBox="1"/>
          <p:nvPr/>
        </p:nvSpPr>
        <p:spPr>
          <a:xfrm>
            <a:off x="2106397" y="5207237"/>
            <a:ext cx="20447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dirty="0">
                <a:latin typeface="Calibri"/>
                <a:cs typeface="Calibri"/>
              </a:rPr>
              <a:t>5</a:t>
            </a:r>
            <a:endParaRPr sz="27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27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373" y="578143"/>
            <a:ext cx="2818441" cy="5329498"/>
            <a:chOff x="966472" y="249369"/>
            <a:chExt cx="3385613" cy="6401987"/>
          </a:xfrm>
        </p:grpSpPr>
        <p:grpSp>
          <p:nvGrpSpPr>
            <p:cNvPr id="26" name="组合 25"/>
            <p:cNvGrpSpPr/>
            <p:nvPr/>
          </p:nvGrpSpPr>
          <p:grpSpPr>
            <a:xfrm>
              <a:off x="966472" y="1413923"/>
              <a:ext cx="3385613" cy="4030155"/>
              <a:chOff x="1053298" y="1163255"/>
              <a:chExt cx="2210766" cy="2631644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1053299" y="1186406"/>
                <a:ext cx="2210765" cy="2608493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  <a:gd name="connsiteX0-1" fmla="*/ 761425 w 1506470"/>
                  <a:gd name="connsiteY0-2" fmla="*/ 0 h 1359090"/>
                  <a:gd name="connsiteX1-3" fmla="*/ 1506469 w 1506470"/>
                  <a:gd name="connsiteY1-4" fmla="*/ 333523 h 1359090"/>
                  <a:gd name="connsiteX2-5" fmla="*/ 1506469 w 1506470"/>
                  <a:gd name="connsiteY2-6" fmla="*/ 1074028 h 1359090"/>
                  <a:gd name="connsiteX3-7" fmla="*/ 753235 w 1506470"/>
                  <a:gd name="connsiteY3-8" fmla="*/ 1359090 h 1359090"/>
                  <a:gd name="connsiteX4-9" fmla="*/ 0 w 1506470"/>
                  <a:gd name="connsiteY4-10" fmla="*/ 1074028 h 1359090"/>
                  <a:gd name="connsiteX5-11" fmla="*/ 0 w 1506470"/>
                  <a:gd name="connsiteY5-12" fmla="*/ 333523 h 1359090"/>
                  <a:gd name="connsiteX6-13" fmla="*/ 761425 w 1506470"/>
                  <a:gd name="connsiteY6-14" fmla="*/ 0 h 1359090"/>
                  <a:gd name="connsiteX0-15" fmla="*/ 761425 w 1506469"/>
                  <a:gd name="connsiteY0-16" fmla="*/ 0 h 1365148"/>
                  <a:gd name="connsiteX1-17" fmla="*/ 1506469 w 1506469"/>
                  <a:gd name="connsiteY1-18" fmla="*/ 333523 h 1365148"/>
                  <a:gd name="connsiteX2-19" fmla="*/ 1506469 w 1506469"/>
                  <a:gd name="connsiteY2-20" fmla="*/ 1074028 h 1365148"/>
                  <a:gd name="connsiteX3-21" fmla="*/ 753235 w 1506469"/>
                  <a:gd name="connsiteY3-22" fmla="*/ 1365148 h 1365148"/>
                  <a:gd name="connsiteX4-23" fmla="*/ 0 w 1506469"/>
                  <a:gd name="connsiteY4-24" fmla="*/ 1074028 h 1365148"/>
                  <a:gd name="connsiteX5-25" fmla="*/ 0 w 1506469"/>
                  <a:gd name="connsiteY5-26" fmla="*/ 333523 h 1365148"/>
                  <a:gd name="connsiteX6-27" fmla="*/ 761425 w 1506469"/>
                  <a:gd name="connsiteY6-28" fmla="*/ 0 h 13651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06469" h="1365148">
                    <a:moveTo>
                      <a:pt x="761425" y="0"/>
                    </a:moveTo>
                    <a:lnTo>
                      <a:pt x="1506469" y="333523"/>
                    </a:lnTo>
                    <a:lnTo>
                      <a:pt x="1506469" y="1074028"/>
                    </a:lnTo>
                    <a:lnTo>
                      <a:pt x="753235" y="1365148"/>
                    </a:lnTo>
                    <a:lnTo>
                      <a:pt x="0" y="1074028"/>
                    </a:lnTo>
                    <a:lnTo>
                      <a:pt x="0" y="333523"/>
                    </a:lnTo>
                    <a:lnTo>
                      <a:pt x="761425" y="0"/>
                    </a:lnTo>
                    <a:close/>
                  </a:path>
                </a:pathLst>
              </a:custGeom>
              <a:noFill/>
              <a:ln w="101600">
                <a:solidFill>
                  <a:srgbClr val="02030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2" rIns="272321" bIns="31301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 kern="1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1053298" y="1163255"/>
                <a:ext cx="2210765" cy="2608493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  <a:gd name="connsiteX0-1" fmla="*/ 761425 w 1506470"/>
                  <a:gd name="connsiteY0-2" fmla="*/ 0 h 1359090"/>
                  <a:gd name="connsiteX1-3" fmla="*/ 1506469 w 1506470"/>
                  <a:gd name="connsiteY1-4" fmla="*/ 333523 h 1359090"/>
                  <a:gd name="connsiteX2-5" fmla="*/ 1506469 w 1506470"/>
                  <a:gd name="connsiteY2-6" fmla="*/ 1074028 h 1359090"/>
                  <a:gd name="connsiteX3-7" fmla="*/ 753235 w 1506470"/>
                  <a:gd name="connsiteY3-8" fmla="*/ 1359090 h 1359090"/>
                  <a:gd name="connsiteX4-9" fmla="*/ 0 w 1506470"/>
                  <a:gd name="connsiteY4-10" fmla="*/ 1074028 h 1359090"/>
                  <a:gd name="connsiteX5-11" fmla="*/ 0 w 1506470"/>
                  <a:gd name="connsiteY5-12" fmla="*/ 333523 h 1359090"/>
                  <a:gd name="connsiteX6-13" fmla="*/ 761425 w 1506470"/>
                  <a:gd name="connsiteY6-14" fmla="*/ 0 h 1359090"/>
                  <a:gd name="connsiteX0-15" fmla="*/ 761425 w 1506469"/>
                  <a:gd name="connsiteY0-16" fmla="*/ 0 h 1365148"/>
                  <a:gd name="connsiteX1-17" fmla="*/ 1506469 w 1506469"/>
                  <a:gd name="connsiteY1-18" fmla="*/ 333523 h 1365148"/>
                  <a:gd name="connsiteX2-19" fmla="*/ 1506469 w 1506469"/>
                  <a:gd name="connsiteY2-20" fmla="*/ 1074028 h 1365148"/>
                  <a:gd name="connsiteX3-21" fmla="*/ 753235 w 1506469"/>
                  <a:gd name="connsiteY3-22" fmla="*/ 1365148 h 1365148"/>
                  <a:gd name="connsiteX4-23" fmla="*/ 0 w 1506469"/>
                  <a:gd name="connsiteY4-24" fmla="*/ 1074028 h 1365148"/>
                  <a:gd name="connsiteX5-25" fmla="*/ 0 w 1506469"/>
                  <a:gd name="connsiteY5-26" fmla="*/ 333523 h 1365148"/>
                  <a:gd name="connsiteX6-27" fmla="*/ 761425 w 1506469"/>
                  <a:gd name="connsiteY6-28" fmla="*/ 0 h 13651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06469" h="1365148">
                    <a:moveTo>
                      <a:pt x="761425" y="0"/>
                    </a:moveTo>
                    <a:lnTo>
                      <a:pt x="1506469" y="333523"/>
                    </a:lnTo>
                    <a:lnTo>
                      <a:pt x="1506469" y="1074028"/>
                    </a:lnTo>
                    <a:lnTo>
                      <a:pt x="753235" y="1365148"/>
                    </a:lnTo>
                    <a:lnTo>
                      <a:pt x="0" y="1074028"/>
                    </a:lnTo>
                    <a:lnTo>
                      <a:pt x="0" y="333523"/>
                    </a:lnTo>
                    <a:lnTo>
                      <a:pt x="761425" y="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2" rIns="272321" bIns="31301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 kern="1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728787" y="2885822"/>
              <a:ext cx="1924045" cy="1220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>
                  <a:latin typeface="Agency FB" panose="020B0503020202020204" pitchFamily="34" charset="0"/>
                  <a:ea typeface="方正细谭黑简体" panose="02000000000000000000" pitchFamily="2" charset="-122"/>
                  <a:cs typeface="+mn-ea"/>
                  <a:sym typeface="+mn-lt"/>
                </a:rPr>
                <a:t>2020 </a:t>
              </a:r>
              <a:endParaRPr lang="zh-CN" altLang="en-US" sz="6000" dirty="0">
                <a:latin typeface="Agency FB" panose="020B0503020202020204" pitchFamily="34" charset="0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1104373" y="5258085"/>
              <a:ext cx="2699902" cy="1393271"/>
            </a:xfrm>
            <a:prstGeom prst="line">
              <a:avLst/>
            </a:prstGeom>
            <a:ln w="3175"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309327" y="249369"/>
              <a:ext cx="2699901" cy="1393271"/>
            </a:xfrm>
            <a:prstGeom prst="line">
              <a:avLst/>
            </a:prstGeom>
            <a:ln w="3175"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5320009" y="2875771"/>
            <a:ext cx="3426942" cy="11064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 dirty="0">
                <a:cs typeface="+mn-ea"/>
                <a:sym typeface="+mn-lt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41180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54" name="组合 53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56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5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赛题理解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Freeform 126"/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3" name="直线连接符 4">
            <a:extLst>
              <a:ext uri="{FF2B5EF4-FFF2-40B4-BE49-F238E27FC236}">
                <a16:creationId xmlns:a16="http://schemas.microsoft.com/office/drawing/2014/main" id="{FCB1FCBD-D10A-4320-BA07-0749FECA4FCD}"/>
              </a:ext>
            </a:extLst>
          </p:cNvPr>
          <p:cNvCxnSpPr/>
          <p:nvPr/>
        </p:nvCxnSpPr>
        <p:spPr>
          <a:xfrm>
            <a:off x="1667125" y="3701668"/>
            <a:ext cx="88577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组 109">
            <a:extLst>
              <a:ext uri="{FF2B5EF4-FFF2-40B4-BE49-F238E27FC236}">
                <a16:creationId xmlns:a16="http://schemas.microsoft.com/office/drawing/2014/main" id="{81933815-CA9B-435F-B156-33457E5C1D6A}"/>
              </a:ext>
            </a:extLst>
          </p:cNvPr>
          <p:cNvGrpSpPr/>
          <p:nvPr/>
        </p:nvGrpSpPr>
        <p:grpSpPr>
          <a:xfrm>
            <a:off x="1014582" y="1645139"/>
            <a:ext cx="1377108" cy="2124662"/>
            <a:chOff x="539008" y="1531129"/>
            <a:chExt cx="1377108" cy="212466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886F56D-B586-43A2-9DEB-4D7439C7E19C}"/>
                </a:ext>
              </a:extLst>
            </p:cNvPr>
            <p:cNvSpPr/>
            <p:nvPr/>
          </p:nvSpPr>
          <p:spPr>
            <a:xfrm>
              <a:off x="1123235" y="3461105"/>
              <a:ext cx="194686" cy="194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直线连接符 8">
              <a:extLst>
                <a:ext uri="{FF2B5EF4-FFF2-40B4-BE49-F238E27FC236}">
                  <a16:creationId xmlns:a16="http://schemas.microsoft.com/office/drawing/2014/main" id="{2950AE6D-EBCB-4ADA-A323-723944392D56}"/>
                </a:ext>
              </a:extLst>
            </p:cNvPr>
            <p:cNvCxnSpPr>
              <a:stCxn id="35" idx="0"/>
              <a:endCxn id="40" idx="1"/>
            </p:cNvCxnSpPr>
            <p:nvPr/>
          </p:nvCxnSpPr>
          <p:spPr>
            <a:xfrm flipV="1">
              <a:off x="1221213" y="2808960"/>
              <a:ext cx="3810" cy="652145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六边形 39">
              <a:extLst>
                <a:ext uri="{FF2B5EF4-FFF2-40B4-BE49-F238E27FC236}">
                  <a16:creationId xmlns:a16="http://schemas.microsoft.com/office/drawing/2014/main" id="{A35786AD-2C41-48AA-95A8-88FFA797BA8A}"/>
                </a:ext>
              </a:extLst>
            </p:cNvPr>
            <p:cNvSpPr/>
            <p:nvPr/>
          </p:nvSpPr>
          <p:spPr>
            <a:xfrm rot="1800000">
              <a:off x="539008" y="1531129"/>
              <a:ext cx="1377108" cy="1187162"/>
            </a:xfrm>
            <a:prstGeom prst="hexagon">
              <a:avLst>
                <a:gd name="adj" fmla="val 29392"/>
                <a:gd name="vf" fmla="val 11547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造字工房尚黑 G0v1 细体" pitchFamily="50" charset="-122"/>
                <a:ea typeface="造字工房尚黑 G0v1 细体" pitchFamily="50" charset="-122"/>
              </a:endParaRPr>
            </a:p>
          </p:txBody>
        </p:sp>
        <p:grpSp>
          <p:nvGrpSpPr>
            <p:cNvPr id="41" name="组 99">
              <a:extLst>
                <a:ext uri="{FF2B5EF4-FFF2-40B4-BE49-F238E27FC236}">
                  <a16:creationId xmlns:a16="http://schemas.microsoft.com/office/drawing/2014/main" id="{DEDAC7C8-C61D-488D-8E89-2AB5FB8C2AC4}"/>
                </a:ext>
              </a:extLst>
            </p:cNvPr>
            <p:cNvGrpSpPr/>
            <p:nvPr/>
          </p:nvGrpSpPr>
          <p:grpSpPr>
            <a:xfrm>
              <a:off x="887709" y="1800861"/>
              <a:ext cx="660400" cy="647700"/>
              <a:chOff x="7904163" y="5362575"/>
              <a:chExt cx="660400" cy="647700"/>
            </a:xfrm>
            <a:blipFill>
              <a:blip r:embed="rId3"/>
              <a:stretch>
                <a:fillRect/>
              </a:stretch>
            </a:blipFill>
          </p:grpSpPr>
          <p:sp>
            <p:nvSpPr>
              <p:cNvPr id="42" name="Freeform 787">
                <a:extLst>
                  <a:ext uri="{FF2B5EF4-FFF2-40B4-BE49-F238E27FC236}">
                    <a16:creationId xmlns:a16="http://schemas.microsoft.com/office/drawing/2014/main" id="{C3FA3967-357F-4FB0-80CB-E2176E1490FB}"/>
                  </a:ext>
                </a:extLst>
              </p:cNvPr>
              <p:cNvSpPr/>
              <p:nvPr/>
            </p:nvSpPr>
            <p:spPr bwMode="auto">
              <a:xfrm>
                <a:off x="7959726" y="5373688"/>
                <a:ext cx="73025" cy="76200"/>
              </a:xfrm>
              <a:custGeom>
                <a:avLst/>
                <a:gdLst>
                  <a:gd name="T0" fmla="*/ 9 w 30"/>
                  <a:gd name="T1" fmla="*/ 20 h 31"/>
                  <a:gd name="T2" fmla="*/ 30 w 30"/>
                  <a:gd name="T3" fmla="*/ 4 h 31"/>
                  <a:gd name="T4" fmla="*/ 28 w 30"/>
                  <a:gd name="T5" fmla="*/ 0 h 31"/>
                  <a:gd name="T6" fmla="*/ 0 w 30"/>
                  <a:gd name="T7" fmla="*/ 30 h 31"/>
                  <a:gd name="T8" fmla="*/ 9 w 30"/>
                  <a:gd name="T9" fmla="*/ 2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9" y="20"/>
                    </a:moveTo>
                    <a:cubicBezTo>
                      <a:pt x="15" y="14"/>
                      <a:pt x="22" y="9"/>
                      <a:pt x="30" y="4"/>
                    </a:cubicBezTo>
                    <a:cubicBezTo>
                      <a:pt x="30" y="2"/>
                      <a:pt x="30" y="0"/>
                      <a:pt x="28" y="0"/>
                    </a:cubicBezTo>
                    <a:cubicBezTo>
                      <a:pt x="16" y="6"/>
                      <a:pt x="1" y="16"/>
                      <a:pt x="0" y="30"/>
                    </a:cubicBezTo>
                    <a:cubicBezTo>
                      <a:pt x="6" y="31"/>
                      <a:pt x="7" y="23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788">
                <a:extLst>
                  <a:ext uri="{FF2B5EF4-FFF2-40B4-BE49-F238E27FC236}">
                    <a16:creationId xmlns:a16="http://schemas.microsoft.com/office/drawing/2014/main" id="{D0115645-227F-4386-909C-36B5F97F3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48613" y="5362575"/>
                <a:ext cx="590550" cy="647700"/>
              </a:xfrm>
              <a:custGeom>
                <a:avLst/>
                <a:gdLst>
                  <a:gd name="T0" fmla="*/ 216 w 243"/>
                  <a:gd name="T1" fmla="*/ 220 h 266"/>
                  <a:gd name="T2" fmla="*/ 96 w 243"/>
                  <a:gd name="T3" fmla="*/ 9 h 266"/>
                  <a:gd name="T4" fmla="*/ 12 w 243"/>
                  <a:gd name="T5" fmla="*/ 166 h 266"/>
                  <a:gd name="T6" fmla="*/ 43 w 243"/>
                  <a:gd name="T7" fmla="*/ 228 h 266"/>
                  <a:gd name="T8" fmla="*/ 153 w 243"/>
                  <a:gd name="T9" fmla="*/ 259 h 266"/>
                  <a:gd name="T10" fmla="*/ 159 w 243"/>
                  <a:gd name="T11" fmla="*/ 238 h 266"/>
                  <a:gd name="T12" fmla="*/ 169 w 243"/>
                  <a:gd name="T13" fmla="*/ 201 h 266"/>
                  <a:gd name="T14" fmla="*/ 202 w 243"/>
                  <a:gd name="T15" fmla="*/ 195 h 266"/>
                  <a:gd name="T16" fmla="*/ 226 w 243"/>
                  <a:gd name="T17" fmla="*/ 163 h 266"/>
                  <a:gd name="T18" fmla="*/ 159 w 243"/>
                  <a:gd name="T19" fmla="*/ 32 h 266"/>
                  <a:gd name="T20" fmla="*/ 208 w 243"/>
                  <a:gd name="T21" fmla="*/ 72 h 266"/>
                  <a:gd name="T22" fmla="*/ 187 w 243"/>
                  <a:gd name="T23" fmla="*/ 74 h 266"/>
                  <a:gd name="T24" fmla="*/ 176 w 243"/>
                  <a:gd name="T25" fmla="*/ 92 h 266"/>
                  <a:gd name="T26" fmla="*/ 161 w 243"/>
                  <a:gd name="T27" fmla="*/ 74 h 266"/>
                  <a:gd name="T28" fmla="*/ 161 w 243"/>
                  <a:gd name="T29" fmla="*/ 50 h 266"/>
                  <a:gd name="T30" fmla="*/ 152 w 243"/>
                  <a:gd name="T31" fmla="*/ 52 h 266"/>
                  <a:gd name="T32" fmla="*/ 153 w 243"/>
                  <a:gd name="T33" fmla="*/ 23 h 266"/>
                  <a:gd name="T34" fmla="*/ 137 w 243"/>
                  <a:gd name="T35" fmla="*/ 59 h 266"/>
                  <a:gd name="T36" fmla="*/ 168 w 243"/>
                  <a:gd name="T37" fmla="*/ 60 h 266"/>
                  <a:gd name="T38" fmla="*/ 171 w 243"/>
                  <a:gd name="T39" fmla="*/ 81 h 266"/>
                  <a:gd name="T40" fmla="*/ 193 w 243"/>
                  <a:gd name="T41" fmla="*/ 76 h 266"/>
                  <a:gd name="T42" fmla="*/ 220 w 243"/>
                  <a:gd name="T43" fmla="*/ 102 h 266"/>
                  <a:gd name="T44" fmla="*/ 183 w 243"/>
                  <a:gd name="T45" fmla="*/ 133 h 266"/>
                  <a:gd name="T46" fmla="*/ 122 w 243"/>
                  <a:gd name="T47" fmla="*/ 120 h 266"/>
                  <a:gd name="T48" fmla="*/ 111 w 243"/>
                  <a:gd name="T49" fmla="*/ 47 h 266"/>
                  <a:gd name="T50" fmla="*/ 153 w 243"/>
                  <a:gd name="T51" fmla="*/ 23 h 266"/>
                  <a:gd name="T52" fmla="*/ 17 w 243"/>
                  <a:gd name="T53" fmla="*/ 123 h 266"/>
                  <a:gd name="T54" fmla="*/ 55 w 243"/>
                  <a:gd name="T55" fmla="*/ 51 h 266"/>
                  <a:gd name="T56" fmla="*/ 66 w 243"/>
                  <a:gd name="T57" fmla="*/ 82 h 266"/>
                  <a:gd name="T58" fmla="*/ 46 w 243"/>
                  <a:gd name="T59" fmla="*/ 101 h 266"/>
                  <a:gd name="T60" fmla="*/ 76 w 243"/>
                  <a:gd name="T61" fmla="*/ 138 h 266"/>
                  <a:gd name="T62" fmla="*/ 108 w 243"/>
                  <a:gd name="T63" fmla="*/ 173 h 266"/>
                  <a:gd name="T64" fmla="*/ 55 w 243"/>
                  <a:gd name="T65" fmla="*/ 213 h 266"/>
                  <a:gd name="T66" fmla="*/ 65 w 243"/>
                  <a:gd name="T67" fmla="*/ 237 h 266"/>
                  <a:gd name="T68" fmla="*/ 52 w 243"/>
                  <a:gd name="T69" fmla="*/ 221 h 266"/>
                  <a:gd name="T70" fmla="*/ 108 w 243"/>
                  <a:gd name="T71" fmla="*/ 181 h 266"/>
                  <a:gd name="T72" fmla="*/ 88 w 243"/>
                  <a:gd name="T73" fmla="*/ 151 h 266"/>
                  <a:gd name="T74" fmla="*/ 51 w 243"/>
                  <a:gd name="T75" fmla="*/ 131 h 266"/>
                  <a:gd name="T76" fmla="*/ 90 w 243"/>
                  <a:gd name="T77" fmla="*/ 115 h 266"/>
                  <a:gd name="T78" fmla="*/ 62 w 243"/>
                  <a:gd name="T79" fmla="*/ 63 h 266"/>
                  <a:gd name="T80" fmla="*/ 131 w 243"/>
                  <a:gd name="T81" fmla="*/ 17 h 266"/>
                  <a:gd name="T82" fmla="*/ 105 w 243"/>
                  <a:gd name="T83" fmla="*/ 62 h 266"/>
                  <a:gd name="T84" fmla="*/ 115 w 243"/>
                  <a:gd name="T85" fmla="*/ 121 h 266"/>
                  <a:gd name="T86" fmla="*/ 180 w 243"/>
                  <a:gd name="T87" fmla="*/ 142 h 266"/>
                  <a:gd name="T88" fmla="*/ 221 w 243"/>
                  <a:gd name="T89" fmla="*/ 109 h 266"/>
                  <a:gd name="T90" fmla="*/ 213 w 243"/>
                  <a:gd name="T91" fmla="*/ 156 h 266"/>
                  <a:gd name="T92" fmla="*/ 195 w 243"/>
                  <a:gd name="T93" fmla="*/ 192 h 266"/>
                  <a:gd name="T94" fmla="*/ 171 w 243"/>
                  <a:gd name="T95" fmla="*/ 192 h 266"/>
                  <a:gd name="T96" fmla="*/ 165 w 243"/>
                  <a:gd name="T97" fmla="*/ 230 h 266"/>
                  <a:gd name="T98" fmla="*/ 153 w 243"/>
                  <a:gd name="T99" fmla="*/ 252 h 266"/>
                  <a:gd name="T100" fmla="*/ 135 w 243"/>
                  <a:gd name="T101" fmla="*/ 236 h 266"/>
                  <a:gd name="T102" fmla="*/ 65 w 243"/>
                  <a:gd name="T103" fmla="*/ 237 h 266"/>
                  <a:gd name="T104" fmla="*/ 71 w 243"/>
                  <a:gd name="T105" fmla="*/ 233 h 266"/>
                  <a:gd name="T106" fmla="*/ 133 w 243"/>
                  <a:gd name="T107" fmla="*/ 243 h 266"/>
                  <a:gd name="T108" fmla="*/ 70 w 243"/>
                  <a:gd name="T109" fmla="*/ 23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3" h="266">
                    <a:moveTo>
                      <a:pt x="153" y="259"/>
                    </a:moveTo>
                    <a:cubicBezTo>
                      <a:pt x="179" y="254"/>
                      <a:pt x="206" y="236"/>
                      <a:pt x="216" y="220"/>
                    </a:cubicBezTo>
                    <a:cubicBezTo>
                      <a:pt x="243" y="179"/>
                      <a:pt x="238" y="111"/>
                      <a:pt x="215" y="69"/>
                    </a:cubicBezTo>
                    <a:cubicBezTo>
                      <a:pt x="193" y="30"/>
                      <a:pt x="151" y="0"/>
                      <a:pt x="96" y="9"/>
                    </a:cubicBezTo>
                    <a:cubicBezTo>
                      <a:pt x="83" y="14"/>
                      <a:pt x="69" y="22"/>
                      <a:pt x="61" y="31"/>
                    </a:cubicBezTo>
                    <a:cubicBezTo>
                      <a:pt x="31" y="59"/>
                      <a:pt x="0" y="108"/>
                      <a:pt x="12" y="166"/>
                    </a:cubicBezTo>
                    <a:cubicBezTo>
                      <a:pt x="16" y="185"/>
                      <a:pt x="25" y="209"/>
                      <a:pt x="35" y="222"/>
                    </a:cubicBezTo>
                    <a:cubicBezTo>
                      <a:pt x="36" y="224"/>
                      <a:pt x="41" y="225"/>
                      <a:pt x="43" y="228"/>
                    </a:cubicBezTo>
                    <a:cubicBezTo>
                      <a:pt x="45" y="231"/>
                      <a:pt x="46" y="234"/>
                      <a:pt x="48" y="236"/>
                    </a:cubicBezTo>
                    <a:cubicBezTo>
                      <a:pt x="72" y="257"/>
                      <a:pt x="119" y="266"/>
                      <a:pt x="153" y="259"/>
                    </a:cubicBezTo>
                    <a:close/>
                    <a:moveTo>
                      <a:pt x="160" y="249"/>
                    </a:moveTo>
                    <a:cubicBezTo>
                      <a:pt x="159" y="246"/>
                      <a:pt x="158" y="243"/>
                      <a:pt x="159" y="238"/>
                    </a:cubicBezTo>
                    <a:cubicBezTo>
                      <a:pt x="170" y="239"/>
                      <a:pt x="171" y="234"/>
                      <a:pt x="174" y="227"/>
                    </a:cubicBezTo>
                    <a:cubicBezTo>
                      <a:pt x="171" y="220"/>
                      <a:pt x="161" y="208"/>
                      <a:pt x="169" y="201"/>
                    </a:cubicBezTo>
                    <a:cubicBezTo>
                      <a:pt x="178" y="199"/>
                      <a:pt x="177" y="213"/>
                      <a:pt x="186" y="214"/>
                    </a:cubicBezTo>
                    <a:cubicBezTo>
                      <a:pt x="197" y="215"/>
                      <a:pt x="199" y="206"/>
                      <a:pt x="202" y="195"/>
                    </a:cubicBezTo>
                    <a:cubicBezTo>
                      <a:pt x="207" y="193"/>
                      <a:pt x="212" y="190"/>
                      <a:pt x="215" y="185"/>
                    </a:cubicBezTo>
                    <a:cubicBezTo>
                      <a:pt x="215" y="174"/>
                      <a:pt x="209" y="157"/>
                      <a:pt x="226" y="163"/>
                    </a:cubicBezTo>
                    <a:cubicBezTo>
                      <a:pt x="225" y="209"/>
                      <a:pt x="199" y="239"/>
                      <a:pt x="160" y="249"/>
                    </a:cubicBezTo>
                    <a:close/>
                    <a:moveTo>
                      <a:pt x="159" y="32"/>
                    </a:moveTo>
                    <a:cubicBezTo>
                      <a:pt x="160" y="31"/>
                      <a:pt x="160" y="28"/>
                      <a:pt x="160" y="26"/>
                    </a:cubicBezTo>
                    <a:cubicBezTo>
                      <a:pt x="182" y="35"/>
                      <a:pt x="195" y="54"/>
                      <a:pt x="208" y="72"/>
                    </a:cubicBezTo>
                    <a:cubicBezTo>
                      <a:pt x="206" y="74"/>
                      <a:pt x="199" y="68"/>
                      <a:pt x="195" y="67"/>
                    </a:cubicBezTo>
                    <a:cubicBezTo>
                      <a:pt x="192" y="69"/>
                      <a:pt x="189" y="71"/>
                      <a:pt x="187" y="74"/>
                    </a:cubicBezTo>
                    <a:cubicBezTo>
                      <a:pt x="187" y="78"/>
                      <a:pt x="186" y="82"/>
                      <a:pt x="190" y="83"/>
                    </a:cubicBezTo>
                    <a:cubicBezTo>
                      <a:pt x="185" y="86"/>
                      <a:pt x="185" y="93"/>
                      <a:pt x="176" y="92"/>
                    </a:cubicBezTo>
                    <a:cubicBezTo>
                      <a:pt x="178" y="87"/>
                      <a:pt x="179" y="80"/>
                      <a:pt x="175" y="74"/>
                    </a:cubicBezTo>
                    <a:cubicBezTo>
                      <a:pt x="169" y="72"/>
                      <a:pt x="165" y="77"/>
                      <a:pt x="161" y="74"/>
                    </a:cubicBezTo>
                    <a:cubicBezTo>
                      <a:pt x="165" y="69"/>
                      <a:pt x="171" y="66"/>
                      <a:pt x="175" y="61"/>
                    </a:cubicBezTo>
                    <a:cubicBezTo>
                      <a:pt x="174" y="53"/>
                      <a:pt x="166" y="51"/>
                      <a:pt x="161" y="50"/>
                    </a:cubicBezTo>
                    <a:cubicBezTo>
                      <a:pt x="156" y="54"/>
                      <a:pt x="152" y="59"/>
                      <a:pt x="146" y="63"/>
                    </a:cubicBezTo>
                    <a:cubicBezTo>
                      <a:pt x="140" y="60"/>
                      <a:pt x="151" y="57"/>
                      <a:pt x="152" y="52"/>
                    </a:cubicBezTo>
                    <a:cubicBezTo>
                      <a:pt x="153" y="43"/>
                      <a:pt x="146" y="30"/>
                      <a:pt x="159" y="32"/>
                    </a:cubicBezTo>
                    <a:close/>
                    <a:moveTo>
                      <a:pt x="153" y="23"/>
                    </a:moveTo>
                    <a:cubicBezTo>
                      <a:pt x="147" y="26"/>
                      <a:pt x="139" y="39"/>
                      <a:pt x="146" y="48"/>
                    </a:cubicBezTo>
                    <a:cubicBezTo>
                      <a:pt x="145" y="54"/>
                      <a:pt x="139" y="54"/>
                      <a:pt x="137" y="59"/>
                    </a:cubicBezTo>
                    <a:cubicBezTo>
                      <a:pt x="137" y="65"/>
                      <a:pt x="141" y="67"/>
                      <a:pt x="144" y="70"/>
                    </a:cubicBezTo>
                    <a:cubicBezTo>
                      <a:pt x="154" y="70"/>
                      <a:pt x="158" y="51"/>
                      <a:pt x="168" y="60"/>
                    </a:cubicBezTo>
                    <a:cubicBezTo>
                      <a:pt x="166" y="66"/>
                      <a:pt x="157" y="65"/>
                      <a:pt x="153" y="71"/>
                    </a:cubicBezTo>
                    <a:cubicBezTo>
                      <a:pt x="153" y="80"/>
                      <a:pt x="164" y="83"/>
                      <a:pt x="171" y="81"/>
                    </a:cubicBezTo>
                    <a:cubicBezTo>
                      <a:pt x="171" y="88"/>
                      <a:pt x="170" y="95"/>
                      <a:pt x="174" y="99"/>
                    </a:cubicBezTo>
                    <a:cubicBezTo>
                      <a:pt x="187" y="99"/>
                      <a:pt x="196" y="89"/>
                      <a:pt x="193" y="76"/>
                    </a:cubicBezTo>
                    <a:cubicBezTo>
                      <a:pt x="200" y="74"/>
                      <a:pt x="206" y="83"/>
                      <a:pt x="213" y="82"/>
                    </a:cubicBezTo>
                    <a:cubicBezTo>
                      <a:pt x="216" y="88"/>
                      <a:pt x="218" y="94"/>
                      <a:pt x="220" y="102"/>
                    </a:cubicBezTo>
                    <a:cubicBezTo>
                      <a:pt x="210" y="103"/>
                      <a:pt x="216" y="116"/>
                      <a:pt x="212" y="122"/>
                    </a:cubicBezTo>
                    <a:cubicBezTo>
                      <a:pt x="199" y="123"/>
                      <a:pt x="194" y="132"/>
                      <a:pt x="183" y="133"/>
                    </a:cubicBezTo>
                    <a:cubicBezTo>
                      <a:pt x="172" y="133"/>
                      <a:pt x="159" y="121"/>
                      <a:pt x="149" y="119"/>
                    </a:cubicBezTo>
                    <a:cubicBezTo>
                      <a:pt x="138" y="117"/>
                      <a:pt x="133" y="125"/>
                      <a:pt x="122" y="120"/>
                    </a:cubicBezTo>
                    <a:cubicBezTo>
                      <a:pt x="122" y="105"/>
                      <a:pt x="115" y="90"/>
                      <a:pt x="105" y="80"/>
                    </a:cubicBezTo>
                    <a:cubicBezTo>
                      <a:pt x="109" y="71"/>
                      <a:pt x="115" y="60"/>
                      <a:pt x="111" y="47"/>
                    </a:cubicBezTo>
                    <a:cubicBezTo>
                      <a:pt x="127" y="46"/>
                      <a:pt x="134" y="34"/>
                      <a:pt x="138" y="20"/>
                    </a:cubicBezTo>
                    <a:cubicBezTo>
                      <a:pt x="146" y="20"/>
                      <a:pt x="146" y="21"/>
                      <a:pt x="153" y="23"/>
                    </a:cubicBezTo>
                    <a:close/>
                    <a:moveTo>
                      <a:pt x="39" y="212"/>
                    </a:moveTo>
                    <a:cubicBezTo>
                      <a:pt x="23" y="189"/>
                      <a:pt x="13" y="155"/>
                      <a:pt x="17" y="123"/>
                    </a:cubicBezTo>
                    <a:cubicBezTo>
                      <a:pt x="22" y="92"/>
                      <a:pt x="38" y="69"/>
                      <a:pt x="51" y="50"/>
                    </a:cubicBezTo>
                    <a:cubicBezTo>
                      <a:pt x="53" y="50"/>
                      <a:pt x="53" y="51"/>
                      <a:pt x="55" y="51"/>
                    </a:cubicBezTo>
                    <a:cubicBezTo>
                      <a:pt x="58" y="54"/>
                      <a:pt x="52" y="61"/>
                      <a:pt x="55" y="64"/>
                    </a:cubicBezTo>
                    <a:cubicBezTo>
                      <a:pt x="59" y="72"/>
                      <a:pt x="65" y="74"/>
                      <a:pt x="66" y="82"/>
                    </a:cubicBezTo>
                    <a:cubicBezTo>
                      <a:pt x="71" y="94"/>
                      <a:pt x="88" y="93"/>
                      <a:pt x="89" y="108"/>
                    </a:cubicBezTo>
                    <a:cubicBezTo>
                      <a:pt x="75" y="103"/>
                      <a:pt x="61" y="97"/>
                      <a:pt x="46" y="101"/>
                    </a:cubicBezTo>
                    <a:cubicBezTo>
                      <a:pt x="42" y="107"/>
                      <a:pt x="50" y="119"/>
                      <a:pt x="42" y="126"/>
                    </a:cubicBezTo>
                    <a:cubicBezTo>
                      <a:pt x="46" y="141"/>
                      <a:pt x="61" y="144"/>
                      <a:pt x="76" y="138"/>
                    </a:cubicBezTo>
                    <a:cubicBezTo>
                      <a:pt x="79" y="154"/>
                      <a:pt x="89" y="164"/>
                      <a:pt x="108" y="164"/>
                    </a:cubicBezTo>
                    <a:cubicBezTo>
                      <a:pt x="108" y="167"/>
                      <a:pt x="108" y="170"/>
                      <a:pt x="108" y="173"/>
                    </a:cubicBezTo>
                    <a:cubicBezTo>
                      <a:pt x="93" y="166"/>
                      <a:pt x="57" y="158"/>
                      <a:pt x="47" y="171"/>
                    </a:cubicBezTo>
                    <a:cubicBezTo>
                      <a:pt x="52" y="184"/>
                      <a:pt x="56" y="196"/>
                      <a:pt x="55" y="213"/>
                    </a:cubicBezTo>
                    <a:cubicBezTo>
                      <a:pt x="49" y="214"/>
                      <a:pt x="43" y="208"/>
                      <a:pt x="39" y="212"/>
                    </a:cubicBezTo>
                    <a:close/>
                    <a:moveTo>
                      <a:pt x="65" y="237"/>
                    </a:moveTo>
                    <a:cubicBezTo>
                      <a:pt x="55" y="233"/>
                      <a:pt x="48" y="227"/>
                      <a:pt x="43" y="218"/>
                    </a:cubicBezTo>
                    <a:cubicBezTo>
                      <a:pt x="48" y="217"/>
                      <a:pt x="49" y="220"/>
                      <a:pt x="52" y="221"/>
                    </a:cubicBezTo>
                    <a:cubicBezTo>
                      <a:pt x="69" y="217"/>
                      <a:pt x="62" y="185"/>
                      <a:pt x="55" y="174"/>
                    </a:cubicBezTo>
                    <a:cubicBezTo>
                      <a:pt x="70" y="167"/>
                      <a:pt x="94" y="172"/>
                      <a:pt x="108" y="181"/>
                    </a:cubicBezTo>
                    <a:cubicBezTo>
                      <a:pt x="115" y="178"/>
                      <a:pt x="116" y="166"/>
                      <a:pt x="114" y="157"/>
                    </a:cubicBezTo>
                    <a:cubicBezTo>
                      <a:pt x="106" y="155"/>
                      <a:pt x="93" y="157"/>
                      <a:pt x="88" y="151"/>
                    </a:cubicBezTo>
                    <a:cubicBezTo>
                      <a:pt x="85" y="143"/>
                      <a:pt x="84" y="135"/>
                      <a:pt x="77" y="131"/>
                    </a:cubicBezTo>
                    <a:cubicBezTo>
                      <a:pt x="68" y="133"/>
                      <a:pt x="58" y="138"/>
                      <a:pt x="51" y="131"/>
                    </a:cubicBezTo>
                    <a:cubicBezTo>
                      <a:pt x="53" y="125"/>
                      <a:pt x="53" y="119"/>
                      <a:pt x="51" y="108"/>
                    </a:cubicBezTo>
                    <a:cubicBezTo>
                      <a:pt x="66" y="103"/>
                      <a:pt x="78" y="113"/>
                      <a:pt x="90" y="115"/>
                    </a:cubicBezTo>
                    <a:cubicBezTo>
                      <a:pt x="104" y="101"/>
                      <a:pt x="83" y="88"/>
                      <a:pt x="73" y="81"/>
                    </a:cubicBezTo>
                    <a:cubicBezTo>
                      <a:pt x="72" y="72"/>
                      <a:pt x="66" y="68"/>
                      <a:pt x="62" y="63"/>
                    </a:cubicBezTo>
                    <a:cubicBezTo>
                      <a:pt x="63" y="54"/>
                      <a:pt x="60" y="48"/>
                      <a:pt x="58" y="43"/>
                    </a:cubicBezTo>
                    <a:cubicBezTo>
                      <a:pt x="74" y="26"/>
                      <a:pt x="98" y="12"/>
                      <a:pt x="131" y="17"/>
                    </a:cubicBezTo>
                    <a:cubicBezTo>
                      <a:pt x="132" y="35"/>
                      <a:pt x="116" y="43"/>
                      <a:pt x="103" y="41"/>
                    </a:cubicBezTo>
                    <a:cubicBezTo>
                      <a:pt x="100" y="49"/>
                      <a:pt x="106" y="55"/>
                      <a:pt x="105" y="62"/>
                    </a:cubicBezTo>
                    <a:cubicBezTo>
                      <a:pt x="105" y="69"/>
                      <a:pt x="99" y="73"/>
                      <a:pt x="97" y="80"/>
                    </a:cubicBezTo>
                    <a:cubicBezTo>
                      <a:pt x="104" y="93"/>
                      <a:pt x="117" y="100"/>
                      <a:pt x="115" y="121"/>
                    </a:cubicBezTo>
                    <a:cubicBezTo>
                      <a:pt x="119" y="133"/>
                      <a:pt x="132" y="125"/>
                      <a:pt x="142" y="126"/>
                    </a:cubicBezTo>
                    <a:cubicBezTo>
                      <a:pt x="157" y="127"/>
                      <a:pt x="168" y="136"/>
                      <a:pt x="180" y="142"/>
                    </a:cubicBezTo>
                    <a:cubicBezTo>
                      <a:pt x="191" y="137"/>
                      <a:pt x="205" y="129"/>
                      <a:pt x="217" y="129"/>
                    </a:cubicBezTo>
                    <a:cubicBezTo>
                      <a:pt x="220" y="124"/>
                      <a:pt x="222" y="117"/>
                      <a:pt x="221" y="109"/>
                    </a:cubicBezTo>
                    <a:cubicBezTo>
                      <a:pt x="228" y="120"/>
                      <a:pt x="227" y="145"/>
                      <a:pt x="227" y="158"/>
                    </a:cubicBezTo>
                    <a:cubicBezTo>
                      <a:pt x="222" y="157"/>
                      <a:pt x="217" y="154"/>
                      <a:pt x="213" y="156"/>
                    </a:cubicBezTo>
                    <a:cubicBezTo>
                      <a:pt x="204" y="162"/>
                      <a:pt x="207" y="169"/>
                      <a:pt x="208" y="182"/>
                    </a:cubicBezTo>
                    <a:cubicBezTo>
                      <a:pt x="205" y="187"/>
                      <a:pt x="198" y="188"/>
                      <a:pt x="195" y="192"/>
                    </a:cubicBezTo>
                    <a:cubicBezTo>
                      <a:pt x="194" y="201"/>
                      <a:pt x="193" y="203"/>
                      <a:pt x="189" y="207"/>
                    </a:cubicBezTo>
                    <a:cubicBezTo>
                      <a:pt x="179" y="204"/>
                      <a:pt x="180" y="193"/>
                      <a:pt x="171" y="192"/>
                    </a:cubicBezTo>
                    <a:cubicBezTo>
                      <a:pt x="163" y="192"/>
                      <a:pt x="159" y="200"/>
                      <a:pt x="159" y="209"/>
                    </a:cubicBezTo>
                    <a:cubicBezTo>
                      <a:pt x="159" y="217"/>
                      <a:pt x="166" y="223"/>
                      <a:pt x="165" y="230"/>
                    </a:cubicBezTo>
                    <a:cubicBezTo>
                      <a:pt x="161" y="230"/>
                      <a:pt x="160" y="232"/>
                      <a:pt x="154" y="231"/>
                    </a:cubicBezTo>
                    <a:cubicBezTo>
                      <a:pt x="151" y="237"/>
                      <a:pt x="151" y="243"/>
                      <a:pt x="153" y="252"/>
                    </a:cubicBezTo>
                    <a:cubicBezTo>
                      <a:pt x="151" y="253"/>
                      <a:pt x="145" y="250"/>
                      <a:pt x="145" y="253"/>
                    </a:cubicBezTo>
                    <a:cubicBezTo>
                      <a:pt x="139" y="250"/>
                      <a:pt x="139" y="242"/>
                      <a:pt x="135" y="236"/>
                    </a:cubicBezTo>
                    <a:cubicBezTo>
                      <a:pt x="112" y="231"/>
                      <a:pt x="92" y="230"/>
                      <a:pt x="71" y="224"/>
                    </a:cubicBezTo>
                    <a:cubicBezTo>
                      <a:pt x="68" y="227"/>
                      <a:pt x="64" y="230"/>
                      <a:pt x="65" y="237"/>
                    </a:cubicBezTo>
                    <a:close/>
                    <a:moveTo>
                      <a:pt x="70" y="237"/>
                    </a:moveTo>
                    <a:cubicBezTo>
                      <a:pt x="70" y="235"/>
                      <a:pt x="71" y="235"/>
                      <a:pt x="71" y="233"/>
                    </a:cubicBezTo>
                    <a:cubicBezTo>
                      <a:pt x="77" y="228"/>
                      <a:pt x="83" y="236"/>
                      <a:pt x="89" y="238"/>
                    </a:cubicBezTo>
                    <a:cubicBezTo>
                      <a:pt x="104" y="242"/>
                      <a:pt x="123" y="238"/>
                      <a:pt x="133" y="243"/>
                    </a:cubicBezTo>
                    <a:cubicBezTo>
                      <a:pt x="134" y="247"/>
                      <a:pt x="130" y="252"/>
                      <a:pt x="133" y="253"/>
                    </a:cubicBezTo>
                    <a:cubicBezTo>
                      <a:pt x="114" y="253"/>
                      <a:pt x="81" y="253"/>
                      <a:pt x="70" y="2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789">
                <a:extLst>
                  <a:ext uri="{FF2B5EF4-FFF2-40B4-BE49-F238E27FC236}">
                    <a16:creationId xmlns:a16="http://schemas.microsoft.com/office/drawing/2014/main" id="{F82C8E2E-75B4-4D34-8A54-23CCBB097406}"/>
                  </a:ext>
                </a:extLst>
              </p:cNvPr>
              <p:cNvSpPr/>
              <p:nvPr/>
            </p:nvSpPr>
            <p:spPr bwMode="auto">
              <a:xfrm>
                <a:off x="8469313" y="5391150"/>
                <a:ext cx="68263" cy="58738"/>
              </a:xfrm>
              <a:custGeom>
                <a:avLst/>
                <a:gdLst>
                  <a:gd name="T0" fmla="*/ 18 w 28"/>
                  <a:gd name="T1" fmla="*/ 24 h 24"/>
                  <a:gd name="T2" fmla="*/ 7 w 28"/>
                  <a:gd name="T3" fmla="*/ 0 h 24"/>
                  <a:gd name="T4" fmla="*/ 18 w 28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4">
                    <a:moveTo>
                      <a:pt x="18" y="24"/>
                    </a:moveTo>
                    <a:cubicBezTo>
                      <a:pt x="28" y="18"/>
                      <a:pt x="15" y="2"/>
                      <a:pt x="7" y="0"/>
                    </a:cubicBezTo>
                    <a:cubicBezTo>
                      <a:pt x="0" y="9"/>
                      <a:pt x="19" y="12"/>
                      <a:pt x="1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790">
                <a:extLst>
                  <a:ext uri="{FF2B5EF4-FFF2-40B4-BE49-F238E27FC236}">
                    <a16:creationId xmlns:a16="http://schemas.microsoft.com/office/drawing/2014/main" id="{5EB0E65F-F4C7-4B9C-AA3E-023B38418EEE}"/>
                  </a:ext>
                </a:extLst>
              </p:cNvPr>
              <p:cNvSpPr/>
              <p:nvPr/>
            </p:nvSpPr>
            <p:spPr bwMode="auto">
              <a:xfrm>
                <a:off x="8424863" y="5394325"/>
                <a:ext cx="53975" cy="74613"/>
              </a:xfrm>
              <a:custGeom>
                <a:avLst/>
                <a:gdLst>
                  <a:gd name="T0" fmla="*/ 20 w 22"/>
                  <a:gd name="T1" fmla="*/ 31 h 31"/>
                  <a:gd name="T2" fmla="*/ 21 w 22"/>
                  <a:gd name="T3" fmla="*/ 16 h 31"/>
                  <a:gd name="T4" fmla="*/ 2 w 22"/>
                  <a:gd name="T5" fmla="*/ 0 h 31"/>
                  <a:gd name="T6" fmla="*/ 1 w 22"/>
                  <a:gd name="T7" fmla="*/ 6 h 31"/>
                  <a:gd name="T8" fmla="*/ 17 w 22"/>
                  <a:gd name="T9" fmla="*/ 21 h 31"/>
                  <a:gd name="T10" fmla="*/ 20 w 22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1">
                    <a:moveTo>
                      <a:pt x="20" y="31"/>
                    </a:moveTo>
                    <a:cubicBezTo>
                      <a:pt x="22" y="28"/>
                      <a:pt x="21" y="21"/>
                      <a:pt x="21" y="16"/>
                    </a:cubicBezTo>
                    <a:cubicBezTo>
                      <a:pt x="16" y="10"/>
                      <a:pt x="11" y="3"/>
                      <a:pt x="2" y="0"/>
                    </a:cubicBezTo>
                    <a:cubicBezTo>
                      <a:pt x="2" y="2"/>
                      <a:pt x="0" y="3"/>
                      <a:pt x="1" y="6"/>
                    </a:cubicBezTo>
                    <a:cubicBezTo>
                      <a:pt x="5" y="12"/>
                      <a:pt x="14" y="14"/>
                      <a:pt x="17" y="21"/>
                    </a:cubicBezTo>
                    <a:cubicBezTo>
                      <a:pt x="17" y="25"/>
                      <a:pt x="16" y="31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811">
                <a:extLst>
                  <a:ext uri="{FF2B5EF4-FFF2-40B4-BE49-F238E27FC236}">
                    <a16:creationId xmlns:a16="http://schemas.microsoft.com/office/drawing/2014/main" id="{04E9DA40-04CA-4092-A14C-3D657394CD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4675" y="5735637"/>
                <a:ext cx="139700" cy="157162"/>
              </a:xfrm>
              <a:custGeom>
                <a:avLst/>
                <a:gdLst>
                  <a:gd name="T0" fmla="*/ 51 w 58"/>
                  <a:gd name="T1" fmla="*/ 44 h 65"/>
                  <a:gd name="T2" fmla="*/ 58 w 58"/>
                  <a:gd name="T3" fmla="*/ 15 h 65"/>
                  <a:gd name="T4" fmla="*/ 19 w 58"/>
                  <a:gd name="T5" fmla="*/ 34 h 65"/>
                  <a:gd name="T6" fmla="*/ 0 w 58"/>
                  <a:gd name="T7" fmla="*/ 50 h 65"/>
                  <a:gd name="T8" fmla="*/ 51 w 58"/>
                  <a:gd name="T9" fmla="*/ 44 h 65"/>
                  <a:gd name="T10" fmla="*/ 26 w 58"/>
                  <a:gd name="T11" fmla="*/ 37 h 65"/>
                  <a:gd name="T12" fmla="*/ 32 w 58"/>
                  <a:gd name="T13" fmla="*/ 22 h 65"/>
                  <a:gd name="T14" fmla="*/ 43 w 58"/>
                  <a:gd name="T15" fmla="*/ 19 h 65"/>
                  <a:gd name="T16" fmla="*/ 43 w 58"/>
                  <a:gd name="T17" fmla="*/ 15 h 65"/>
                  <a:gd name="T18" fmla="*/ 49 w 58"/>
                  <a:gd name="T19" fmla="*/ 18 h 65"/>
                  <a:gd name="T20" fmla="*/ 45 w 58"/>
                  <a:gd name="T21" fmla="*/ 40 h 65"/>
                  <a:gd name="T22" fmla="*/ 7 w 58"/>
                  <a:gd name="T23" fmla="*/ 49 h 65"/>
                  <a:gd name="T24" fmla="*/ 26 w 58"/>
                  <a:gd name="T25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65">
                    <a:moveTo>
                      <a:pt x="51" y="44"/>
                    </a:moveTo>
                    <a:cubicBezTo>
                      <a:pt x="52" y="33"/>
                      <a:pt x="54" y="26"/>
                      <a:pt x="58" y="15"/>
                    </a:cubicBezTo>
                    <a:cubicBezTo>
                      <a:pt x="42" y="0"/>
                      <a:pt x="22" y="15"/>
                      <a:pt x="19" y="34"/>
                    </a:cubicBezTo>
                    <a:cubicBezTo>
                      <a:pt x="10" y="36"/>
                      <a:pt x="0" y="38"/>
                      <a:pt x="0" y="50"/>
                    </a:cubicBezTo>
                    <a:cubicBezTo>
                      <a:pt x="15" y="65"/>
                      <a:pt x="38" y="51"/>
                      <a:pt x="51" y="44"/>
                    </a:cubicBezTo>
                    <a:close/>
                    <a:moveTo>
                      <a:pt x="26" y="37"/>
                    </a:moveTo>
                    <a:cubicBezTo>
                      <a:pt x="27" y="29"/>
                      <a:pt x="32" y="26"/>
                      <a:pt x="32" y="22"/>
                    </a:cubicBezTo>
                    <a:cubicBezTo>
                      <a:pt x="36" y="22"/>
                      <a:pt x="38" y="19"/>
                      <a:pt x="43" y="19"/>
                    </a:cubicBezTo>
                    <a:cubicBezTo>
                      <a:pt x="43" y="18"/>
                      <a:pt x="43" y="16"/>
                      <a:pt x="43" y="15"/>
                    </a:cubicBezTo>
                    <a:cubicBezTo>
                      <a:pt x="46" y="15"/>
                      <a:pt x="47" y="17"/>
                      <a:pt x="49" y="18"/>
                    </a:cubicBezTo>
                    <a:cubicBezTo>
                      <a:pt x="47" y="24"/>
                      <a:pt x="46" y="32"/>
                      <a:pt x="45" y="40"/>
                    </a:cubicBezTo>
                    <a:cubicBezTo>
                      <a:pt x="33" y="44"/>
                      <a:pt x="22" y="56"/>
                      <a:pt x="7" y="49"/>
                    </a:cubicBezTo>
                    <a:cubicBezTo>
                      <a:pt x="9" y="40"/>
                      <a:pt x="22" y="43"/>
                      <a:pt x="26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813">
                <a:extLst>
                  <a:ext uri="{FF2B5EF4-FFF2-40B4-BE49-F238E27FC236}">
                    <a16:creationId xmlns:a16="http://schemas.microsoft.com/office/drawing/2014/main" id="{C9B6D00A-8DAC-48FB-8933-871D3392E137}"/>
                  </a:ext>
                </a:extLst>
              </p:cNvPr>
              <p:cNvSpPr/>
              <p:nvPr/>
            </p:nvSpPr>
            <p:spPr bwMode="auto">
              <a:xfrm>
                <a:off x="8524875" y="5778500"/>
                <a:ext cx="39688" cy="87312"/>
              </a:xfrm>
              <a:custGeom>
                <a:avLst/>
                <a:gdLst>
                  <a:gd name="T0" fmla="*/ 4 w 16"/>
                  <a:gd name="T1" fmla="*/ 36 h 36"/>
                  <a:gd name="T2" fmla="*/ 16 w 16"/>
                  <a:gd name="T3" fmla="*/ 1 h 36"/>
                  <a:gd name="T4" fmla="*/ 12 w 16"/>
                  <a:gd name="T5" fmla="*/ 0 h 36"/>
                  <a:gd name="T6" fmla="*/ 9 w 16"/>
                  <a:gd name="T7" fmla="*/ 4 h 36"/>
                  <a:gd name="T8" fmla="*/ 4 w 1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6">
                    <a:moveTo>
                      <a:pt x="4" y="36"/>
                    </a:moveTo>
                    <a:cubicBezTo>
                      <a:pt x="13" y="30"/>
                      <a:pt x="14" y="11"/>
                      <a:pt x="16" y="1"/>
                    </a:cubicBezTo>
                    <a:cubicBezTo>
                      <a:pt x="14" y="1"/>
                      <a:pt x="13" y="1"/>
                      <a:pt x="12" y="0"/>
                    </a:cubicBezTo>
                    <a:cubicBezTo>
                      <a:pt x="12" y="2"/>
                      <a:pt x="8" y="1"/>
                      <a:pt x="9" y="4"/>
                    </a:cubicBezTo>
                    <a:cubicBezTo>
                      <a:pt x="13" y="15"/>
                      <a:pt x="0" y="26"/>
                      <a:pt x="4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817">
                <a:extLst>
                  <a:ext uri="{FF2B5EF4-FFF2-40B4-BE49-F238E27FC236}">
                    <a16:creationId xmlns:a16="http://schemas.microsoft.com/office/drawing/2014/main" id="{AF752D24-0807-4D5C-A755-F5C74A36B9E5}"/>
                  </a:ext>
                </a:extLst>
              </p:cNvPr>
              <p:cNvSpPr/>
              <p:nvPr/>
            </p:nvSpPr>
            <p:spPr bwMode="auto">
              <a:xfrm>
                <a:off x="7937500" y="5837237"/>
                <a:ext cx="49213" cy="63500"/>
              </a:xfrm>
              <a:custGeom>
                <a:avLst/>
                <a:gdLst>
                  <a:gd name="T0" fmla="*/ 20 w 20"/>
                  <a:gd name="T1" fmla="*/ 26 h 26"/>
                  <a:gd name="T2" fmla="*/ 4 w 20"/>
                  <a:gd name="T3" fmla="*/ 0 h 26"/>
                  <a:gd name="T4" fmla="*/ 20 w 20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6">
                    <a:moveTo>
                      <a:pt x="20" y="26"/>
                    </a:moveTo>
                    <a:cubicBezTo>
                      <a:pt x="15" y="17"/>
                      <a:pt x="12" y="5"/>
                      <a:pt x="4" y="0"/>
                    </a:cubicBezTo>
                    <a:cubicBezTo>
                      <a:pt x="0" y="7"/>
                      <a:pt x="8" y="25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820">
                <a:extLst>
                  <a:ext uri="{FF2B5EF4-FFF2-40B4-BE49-F238E27FC236}">
                    <a16:creationId xmlns:a16="http://schemas.microsoft.com/office/drawing/2014/main" id="{397B2871-0CED-479C-B0F7-2FD9948DAB47}"/>
                  </a:ext>
                </a:extLst>
              </p:cNvPr>
              <p:cNvSpPr/>
              <p:nvPr/>
            </p:nvSpPr>
            <p:spPr bwMode="auto">
              <a:xfrm>
                <a:off x="7904163" y="5865812"/>
                <a:ext cx="55563" cy="52387"/>
              </a:xfrm>
              <a:custGeom>
                <a:avLst/>
                <a:gdLst>
                  <a:gd name="T0" fmla="*/ 23 w 23"/>
                  <a:gd name="T1" fmla="*/ 21 h 21"/>
                  <a:gd name="T2" fmla="*/ 4 w 23"/>
                  <a:gd name="T3" fmla="*/ 0 h 21"/>
                  <a:gd name="T4" fmla="*/ 0 w 23"/>
                  <a:gd name="T5" fmla="*/ 0 h 21"/>
                  <a:gd name="T6" fmla="*/ 23 w 23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1">
                    <a:moveTo>
                      <a:pt x="23" y="21"/>
                    </a:moveTo>
                    <a:cubicBezTo>
                      <a:pt x="21" y="10"/>
                      <a:pt x="8" y="9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14"/>
                      <a:pt x="13" y="16"/>
                      <a:pt x="2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861">
                <a:extLst>
                  <a:ext uri="{FF2B5EF4-FFF2-40B4-BE49-F238E27FC236}">
                    <a16:creationId xmlns:a16="http://schemas.microsoft.com/office/drawing/2014/main" id="{223D1D62-C5EE-4E7E-957F-EE766BFB5A40}"/>
                  </a:ext>
                </a:extLst>
              </p:cNvPr>
              <p:cNvSpPr/>
              <p:nvPr/>
            </p:nvSpPr>
            <p:spPr bwMode="auto">
              <a:xfrm>
                <a:off x="7972425" y="5400675"/>
                <a:ext cx="100013" cy="77787"/>
              </a:xfrm>
              <a:custGeom>
                <a:avLst/>
                <a:gdLst>
                  <a:gd name="T0" fmla="*/ 26 w 41"/>
                  <a:gd name="T1" fmla="*/ 17 h 32"/>
                  <a:gd name="T2" fmla="*/ 41 w 41"/>
                  <a:gd name="T3" fmla="*/ 3 h 32"/>
                  <a:gd name="T4" fmla="*/ 38 w 41"/>
                  <a:gd name="T5" fmla="*/ 0 h 32"/>
                  <a:gd name="T6" fmla="*/ 11 w 41"/>
                  <a:gd name="T7" fmla="*/ 26 h 32"/>
                  <a:gd name="T8" fmla="*/ 13 w 41"/>
                  <a:gd name="T9" fmla="*/ 32 h 32"/>
                  <a:gd name="T10" fmla="*/ 26 w 41"/>
                  <a:gd name="T1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2">
                    <a:moveTo>
                      <a:pt x="26" y="17"/>
                    </a:moveTo>
                    <a:cubicBezTo>
                      <a:pt x="31" y="12"/>
                      <a:pt x="38" y="10"/>
                      <a:pt x="41" y="3"/>
                    </a:cubicBezTo>
                    <a:cubicBezTo>
                      <a:pt x="39" y="3"/>
                      <a:pt x="38" y="3"/>
                      <a:pt x="38" y="0"/>
                    </a:cubicBezTo>
                    <a:cubicBezTo>
                      <a:pt x="25" y="4"/>
                      <a:pt x="21" y="18"/>
                      <a:pt x="11" y="26"/>
                    </a:cubicBezTo>
                    <a:cubicBezTo>
                      <a:pt x="0" y="17"/>
                      <a:pt x="10" y="29"/>
                      <a:pt x="13" y="32"/>
                    </a:cubicBezTo>
                    <a:cubicBezTo>
                      <a:pt x="21" y="31"/>
                      <a:pt x="22" y="22"/>
                      <a:pt x="2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组 151">
            <a:extLst>
              <a:ext uri="{FF2B5EF4-FFF2-40B4-BE49-F238E27FC236}">
                <a16:creationId xmlns:a16="http://schemas.microsoft.com/office/drawing/2014/main" id="{F267C587-4A02-41AC-8285-A4D75C250892}"/>
              </a:ext>
            </a:extLst>
          </p:cNvPr>
          <p:cNvGrpSpPr/>
          <p:nvPr/>
        </p:nvGrpSpPr>
        <p:grpSpPr>
          <a:xfrm>
            <a:off x="3237322" y="3604325"/>
            <a:ext cx="1377108" cy="2122122"/>
            <a:chOff x="2332057" y="3505173"/>
            <a:chExt cx="1377108" cy="212212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93DE86D-1BF7-4444-8091-992A37C38A9D}"/>
                </a:ext>
              </a:extLst>
            </p:cNvPr>
            <p:cNvSpPr/>
            <p:nvPr/>
          </p:nvSpPr>
          <p:spPr>
            <a:xfrm rot="10800000">
              <a:off x="2906757" y="3505173"/>
              <a:ext cx="194686" cy="194686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线连接符 128">
              <a:extLst>
                <a:ext uri="{FF2B5EF4-FFF2-40B4-BE49-F238E27FC236}">
                  <a16:creationId xmlns:a16="http://schemas.microsoft.com/office/drawing/2014/main" id="{F55F2D24-F584-4F22-9608-CD9EECAE2916}"/>
                </a:ext>
              </a:extLst>
            </p:cNvPr>
            <p:cNvCxnSpPr/>
            <p:nvPr/>
          </p:nvCxnSpPr>
          <p:spPr>
            <a:xfrm rot="10800000" flipH="1" flipV="1">
              <a:off x="3004100" y="3699859"/>
              <a:ext cx="2669" cy="65252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59" name="六边形 58">
              <a:extLst>
                <a:ext uri="{FF2B5EF4-FFF2-40B4-BE49-F238E27FC236}">
                  <a16:creationId xmlns:a16="http://schemas.microsoft.com/office/drawing/2014/main" id="{6E6D1049-634B-4018-BD70-5D4AD7C2C212}"/>
                </a:ext>
              </a:extLst>
            </p:cNvPr>
            <p:cNvSpPr/>
            <p:nvPr/>
          </p:nvSpPr>
          <p:spPr>
            <a:xfrm rot="12600000">
              <a:off x="2332057" y="4440133"/>
              <a:ext cx="1377108" cy="1187162"/>
            </a:xfrm>
            <a:prstGeom prst="hexagon">
              <a:avLst>
                <a:gd name="adj" fmla="val 29392"/>
                <a:gd name="vf" fmla="val 11547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造字工房尚黑 G0v1 细体" pitchFamily="50" charset="-122"/>
                <a:ea typeface="造字工房尚黑 G0v1 细体" pitchFamily="50" charset="-122"/>
              </a:endParaRPr>
            </a:p>
          </p:txBody>
        </p:sp>
        <p:grpSp>
          <p:nvGrpSpPr>
            <p:cNvPr id="60" name="组 140">
              <a:extLst>
                <a:ext uri="{FF2B5EF4-FFF2-40B4-BE49-F238E27FC236}">
                  <a16:creationId xmlns:a16="http://schemas.microsoft.com/office/drawing/2014/main" id="{100BE8D6-E500-4633-8071-557517B78214}"/>
                </a:ext>
              </a:extLst>
            </p:cNvPr>
            <p:cNvGrpSpPr/>
            <p:nvPr/>
          </p:nvGrpSpPr>
          <p:grpSpPr>
            <a:xfrm>
              <a:off x="2686509" y="4731293"/>
              <a:ext cx="635180" cy="571663"/>
              <a:chOff x="8135938" y="3978275"/>
              <a:chExt cx="666750" cy="600076"/>
            </a:xfrm>
            <a:blipFill>
              <a:blip r:embed="rId3"/>
              <a:stretch>
                <a:fillRect/>
              </a:stretch>
            </a:blipFill>
          </p:grpSpPr>
          <p:sp>
            <p:nvSpPr>
              <p:cNvPr id="61" name="Freeform 667">
                <a:extLst>
                  <a:ext uri="{FF2B5EF4-FFF2-40B4-BE49-F238E27FC236}">
                    <a16:creationId xmlns:a16="http://schemas.microsoft.com/office/drawing/2014/main" id="{563F5828-2184-4F39-A72C-AF2ED334E4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88351" y="4022725"/>
                <a:ext cx="87313" cy="104775"/>
              </a:xfrm>
              <a:custGeom>
                <a:avLst/>
                <a:gdLst>
                  <a:gd name="T0" fmla="*/ 31 w 36"/>
                  <a:gd name="T1" fmla="*/ 28 h 43"/>
                  <a:gd name="T2" fmla="*/ 27 w 36"/>
                  <a:gd name="T3" fmla="*/ 18 h 43"/>
                  <a:gd name="T4" fmla="*/ 34 w 36"/>
                  <a:gd name="T5" fmla="*/ 8 h 43"/>
                  <a:gd name="T6" fmla="*/ 17 w 36"/>
                  <a:gd name="T7" fmla="*/ 0 h 43"/>
                  <a:gd name="T8" fmla="*/ 1 w 36"/>
                  <a:gd name="T9" fmla="*/ 26 h 43"/>
                  <a:gd name="T10" fmla="*/ 31 w 36"/>
                  <a:gd name="T11" fmla="*/ 28 h 43"/>
                  <a:gd name="T12" fmla="*/ 20 w 36"/>
                  <a:gd name="T13" fmla="*/ 8 h 43"/>
                  <a:gd name="T14" fmla="*/ 25 w 36"/>
                  <a:gd name="T15" fmla="*/ 10 h 43"/>
                  <a:gd name="T16" fmla="*/ 17 w 36"/>
                  <a:gd name="T17" fmla="*/ 15 h 43"/>
                  <a:gd name="T18" fmla="*/ 20 w 36"/>
                  <a:gd name="T19" fmla="*/ 8 h 43"/>
                  <a:gd name="T20" fmla="*/ 10 w 36"/>
                  <a:gd name="T21" fmla="*/ 21 h 43"/>
                  <a:gd name="T22" fmla="*/ 24 w 36"/>
                  <a:gd name="T23" fmla="*/ 28 h 43"/>
                  <a:gd name="T24" fmla="*/ 9 w 36"/>
                  <a:gd name="T25" fmla="*/ 30 h 43"/>
                  <a:gd name="T26" fmla="*/ 10 w 36"/>
                  <a:gd name="T27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43">
                    <a:moveTo>
                      <a:pt x="31" y="28"/>
                    </a:moveTo>
                    <a:cubicBezTo>
                      <a:pt x="31" y="23"/>
                      <a:pt x="27" y="23"/>
                      <a:pt x="27" y="18"/>
                    </a:cubicBezTo>
                    <a:cubicBezTo>
                      <a:pt x="31" y="17"/>
                      <a:pt x="36" y="13"/>
                      <a:pt x="34" y="8"/>
                    </a:cubicBezTo>
                    <a:cubicBezTo>
                      <a:pt x="30" y="4"/>
                      <a:pt x="23" y="3"/>
                      <a:pt x="17" y="0"/>
                    </a:cubicBezTo>
                    <a:cubicBezTo>
                      <a:pt x="15" y="9"/>
                      <a:pt x="0" y="18"/>
                      <a:pt x="1" y="26"/>
                    </a:cubicBezTo>
                    <a:cubicBezTo>
                      <a:pt x="1" y="40"/>
                      <a:pt x="26" y="43"/>
                      <a:pt x="31" y="28"/>
                    </a:cubicBezTo>
                    <a:close/>
                    <a:moveTo>
                      <a:pt x="20" y="8"/>
                    </a:moveTo>
                    <a:cubicBezTo>
                      <a:pt x="21" y="9"/>
                      <a:pt x="23" y="10"/>
                      <a:pt x="25" y="10"/>
                    </a:cubicBezTo>
                    <a:cubicBezTo>
                      <a:pt x="25" y="13"/>
                      <a:pt x="22" y="15"/>
                      <a:pt x="17" y="15"/>
                    </a:cubicBezTo>
                    <a:cubicBezTo>
                      <a:pt x="14" y="12"/>
                      <a:pt x="19" y="11"/>
                      <a:pt x="20" y="8"/>
                    </a:cubicBezTo>
                    <a:close/>
                    <a:moveTo>
                      <a:pt x="10" y="21"/>
                    </a:moveTo>
                    <a:cubicBezTo>
                      <a:pt x="18" y="20"/>
                      <a:pt x="20" y="25"/>
                      <a:pt x="24" y="28"/>
                    </a:cubicBezTo>
                    <a:cubicBezTo>
                      <a:pt x="20" y="32"/>
                      <a:pt x="15" y="32"/>
                      <a:pt x="9" y="30"/>
                    </a:cubicBezTo>
                    <a:cubicBezTo>
                      <a:pt x="8" y="26"/>
                      <a:pt x="11" y="25"/>
                      <a:pt x="10" y="2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670">
                <a:extLst>
                  <a:ext uri="{FF2B5EF4-FFF2-40B4-BE49-F238E27FC236}">
                    <a16:creationId xmlns:a16="http://schemas.microsoft.com/office/drawing/2014/main" id="{204D757D-A7D7-43E3-ABA4-BA669A8CF9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59788" y="4054475"/>
                <a:ext cx="188913" cy="152400"/>
              </a:xfrm>
              <a:custGeom>
                <a:avLst/>
                <a:gdLst>
                  <a:gd name="T0" fmla="*/ 7 w 78"/>
                  <a:gd name="T1" fmla="*/ 32 h 63"/>
                  <a:gd name="T2" fmla="*/ 26 w 78"/>
                  <a:gd name="T3" fmla="*/ 26 h 63"/>
                  <a:gd name="T4" fmla="*/ 39 w 78"/>
                  <a:gd name="T5" fmla="*/ 10 h 63"/>
                  <a:gd name="T6" fmla="*/ 29 w 78"/>
                  <a:gd name="T7" fmla="*/ 18 h 63"/>
                  <a:gd name="T8" fmla="*/ 16 w 78"/>
                  <a:gd name="T9" fmla="*/ 0 h 63"/>
                  <a:gd name="T10" fmla="*/ 7 w 78"/>
                  <a:gd name="T11" fmla="*/ 32 h 63"/>
                  <a:gd name="T12" fmla="*/ 46 w 78"/>
                  <a:gd name="T13" fmla="*/ 24 h 63"/>
                  <a:gd name="T14" fmla="*/ 33 w 78"/>
                  <a:gd name="T15" fmla="*/ 33 h 63"/>
                  <a:gd name="T16" fmla="*/ 46 w 78"/>
                  <a:gd name="T17" fmla="*/ 24 h 63"/>
                  <a:gd name="T18" fmla="*/ 17 w 78"/>
                  <a:gd name="T19" fmla="*/ 8 h 63"/>
                  <a:gd name="T20" fmla="*/ 10 w 78"/>
                  <a:gd name="T21" fmla="*/ 26 h 63"/>
                  <a:gd name="T22" fmla="*/ 17 w 78"/>
                  <a:gd name="T23" fmla="*/ 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63">
                    <a:moveTo>
                      <a:pt x="7" y="32"/>
                    </a:moveTo>
                    <a:cubicBezTo>
                      <a:pt x="14" y="35"/>
                      <a:pt x="22" y="30"/>
                      <a:pt x="26" y="26"/>
                    </a:cubicBezTo>
                    <a:cubicBezTo>
                      <a:pt x="22" y="63"/>
                      <a:pt x="78" y="16"/>
                      <a:pt x="39" y="10"/>
                    </a:cubicBezTo>
                    <a:cubicBezTo>
                      <a:pt x="34" y="11"/>
                      <a:pt x="35" y="18"/>
                      <a:pt x="29" y="18"/>
                    </a:cubicBezTo>
                    <a:cubicBezTo>
                      <a:pt x="29" y="8"/>
                      <a:pt x="24" y="2"/>
                      <a:pt x="16" y="0"/>
                    </a:cubicBezTo>
                    <a:cubicBezTo>
                      <a:pt x="11" y="7"/>
                      <a:pt x="0" y="20"/>
                      <a:pt x="7" y="32"/>
                    </a:cubicBezTo>
                    <a:close/>
                    <a:moveTo>
                      <a:pt x="46" y="24"/>
                    </a:moveTo>
                    <a:cubicBezTo>
                      <a:pt x="45" y="29"/>
                      <a:pt x="41" y="32"/>
                      <a:pt x="33" y="33"/>
                    </a:cubicBezTo>
                    <a:cubicBezTo>
                      <a:pt x="29" y="23"/>
                      <a:pt x="47" y="10"/>
                      <a:pt x="46" y="24"/>
                    </a:cubicBezTo>
                    <a:close/>
                    <a:moveTo>
                      <a:pt x="17" y="8"/>
                    </a:moveTo>
                    <a:cubicBezTo>
                      <a:pt x="29" y="11"/>
                      <a:pt x="23" y="29"/>
                      <a:pt x="10" y="26"/>
                    </a:cubicBezTo>
                    <a:cubicBezTo>
                      <a:pt x="10" y="17"/>
                      <a:pt x="15" y="15"/>
                      <a:pt x="17" y="8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Freeform 672">
                <a:extLst>
                  <a:ext uri="{FF2B5EF4-FFF2-40B4-BE49-F238E27FC236}">
                    <a16:creationId xmlns:a16="http://schemas.microsoft.com/office/drawing/2014/main" id="{0E16A3CF-FB3F-4891-BAD0-EB1036F14F96}"/>
                  </a:ext>
                </a:extLst>
              </p:cNvPr>
              <p:cNvSpPr/>
              <p:nvPr/>
            </p:nvSpPr>
            <p:spPr bwMode="auto">
              <a:xfrm>
                <a:off x="8574088" y="4073525"/>
                <a:ext cx="96838" cy="104775"/>
              </a:xfrm>
              <a:custGeom>
                <a:avLst/>
                <a:gdLst>
                  <a:gd name="T0" fmla="*/ 3 w 40"/>
                  <a:gd name="T1" fmla="*/ 42 h 43"/>
                  <a:gd name="T2" fmla="*/ 12 w 40"/>
                  <a:gd name="T3" fmla="*/ 28 h 43"/>
                  <a:gd name="T4" fmla="*/ 23 w 40"/>
                  <a:gd name="T5" fmla="*/ 43 h 43"/>
                  <a:gd name="T6" fmla="*/ 19 w 40"/>
                  <a:gd name="T7" fmla="*/ 27 h 43"/>
                  <a:gd name="T8" fmla="*/ 40 w 40"/>
                  <a:gd name="T9" fmla="*/ 15 h 43"/>
                  <a:gd name="T10" fmla="*/ 18 w 40"/>
                  <a:gd name="T11" fmla="*/ 17 h 43"/>
                  <a:gd name="T12" fmla="*/ 25 w 40"/>
                  <a:gd name="T13" fmla="*/ 2 h 43"/>
                  <a:gd name="T14" fmla="*/ 19 w 40"/>
                  <a:gd name="T15" fmla="*/ 0 h 43"/>
                  <a:gd name="T16" fmla="*/ 3 w 40"/>
                  <a:gd name="T17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3">
                    <a:moveTo>
                      <a:pt x="3" y="42"/>
                    </a:moveTo>
                    <a:cubicBezTo>
                      <a:pt x="9" y="41"/>
                      <a:pt x="8" y="32"/>
                      <a:pt x="12" y="28"/>
                    </a:cubicBezTo>
                    <a:cubicBezTo>
                      <a:pt x="14" y="35"/>
                      <a:pt x="15" y="42"/>
                      <a:pt x="23" y="43"/>
                    </a:cubicBezTo>
                    <a:cubicBezTo>
                      <a:pt x="27" y="38"/>
                      <a:pt x="18" y="34"/>
                      <a:pt x="19" y="27"/>
                    </a:cubicBezTo>
                    <a:cubicBezTo>
                      <a:pt x="22" y="18"/>
                      <a:pt x="38" y="24"/>
                      <a:pt x="40" y="15"/>
                    </a:cubicBezTo>
                    <a:cubicBezTo>
                      <a:pt x="34" y="11"/>
                      <a:pt x="22" y="19"/>
                      <a:pt x="18" y="17"/>
                    </a:cubicBezTo>
                    <a:cubicBezTo>
                      <a:pt x="19" y="11"/>
                      <a:pt x="25" y="9"/>
                      <a:pt x="25" y="2"/>
                    </a:cubicBezTo>
                    <a:cubicBezTo>
                      <a:pt x="23" y="1"/>
                      <a:pt x="22" y="0"/>
                      <a:pt x="19" y="0"/>
                    </a:cubicBezTo>
                    <a:cubicBezTo>
                      <a:pt x="16" y="16"/>
                      <a:pt x="0" y="25"/>
                      <a:pt x="3" y="42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Freeform 675">
                <a:extLst>
                  <a:ext uri="{FF2B5EF4-FFF2-40B4-BE49-F238E27FC236}">
                    <a16:creationId xmlns:a16="http://schemas.microsoft.com/office/drawing/2014/main" id="{B8CD8353-C776-4ED5-B6F3-0271F2DC2E80}"/>
                  </a:ext>
                </a:extLst>
              </p:cNvPr>
              <p:cNvSpPr/>
              <p:nvPr/>
            </p:nvSpPr>
            <p:spPr bwMode="auto">
              <a:xfrm>
                <a:off x="8364538" y="4102100"/>
                <a:ext cx="223838" cy="131763"/>
              </a:xfrm>
              <a:custGeom>
                <a:avLst/>
                <a:gdLst>
                  <a:gd name="T0" fmla="*/ 1 w 92"/>
                  <a:gd name="T1" fmla="*/ 11 h 54"/>
                  <a:gd name="T2" fmla="*/ 29 w 92"/>
                  <a:gd name="T3" fmla="*/ 14 h 54"/>
                  <a:gd name="T4" fmla="*/ 63 w 92"/>
                  <a:gd name="T5" fmla="*/ 34 h 54"/>
                  <a:gd name="T6" fmla="*/ 92 w 92"/>
                  <a:gd name="T7" fmla="*/ 44 h 54"/>
                  <a:gd name="T8" fmla="*/ 67 w 92"/>
                  <a:gd name="T9" fmla="*/ 27 h 54"/>
                  <a:gd name="T10" fmla="*/ 48 w 92"/>
                  <a:gd name="T11" fmla="*/ 26 h 54"/>
                  <a:gd name="T12" fmla="*/ 1 w 92"/>
                  <a:gd name="T13" fmla="*/ 7 h 54"/>
                  <a:gd name="T14" fmla="*/ 1 w 92"/>
                  <a:gd name="T15" fmla="*/ 1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54">
                    <a:moveTo>
                      <a:pt x="1" y="11"/>
                    </a:moveTo>
                    <a:cubicBezTo>
                      <a:pt x="12" y="14"/>
                      <a:pt x="18" y="10"/>
                      <a:pt x="29" y="14"/>
                    </a:cubicBezTo>
                    <a:cubicBezTo>
                      <a:pt x="36" y="28"/>
                      <a:pt x="45" y="34"/>
                      <a:pt x="63" y="34"/>
                    </a:cubicBezTo>
                    <a:cubicBezTo>
                      <a:pt x="65" y="43"/>
                      <a:pt x="84" y="54"/>
                      <a:pt x="92" y="44"/>
                    </a:cubicBezTo>
                    <a:cubicBezTo>
                      <a:pt x="80" y="42"/>
                      <a:pt x="71" y="37"/>
                      <a:pt x="67" y="27"/>
                    </a:cubicBezTo>
                    <a:cubicBezTo>
                      <a:pt x="59" y="28"/>
                      <a:pt x="55" y="26"/>
                      <a:pt x="48" y="26"/>
                    </a:cubicBezTo>
                    <a:cubicBezTo>
                      <a:pt x="38" y="14"/>
                      <a:pt x="25" y="0"/>
                      <a:pt x="1" y="7"/>
                    </a:cubicBezTo>
                    <a:cubicBezTo>
                      <a:pt x="1" y="9"/>
                      <a:pt x="0" y="9"/>
                      <a:pt x="1" y="1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Freeform 692">
                <a:extLst>
                  <a:ext uri="{FF2B5EF4-FFF2-40B4-BE49-F238E27FC236}">
                    <a16:creationId xmlns:a16="http://schemas.microsoft.com/office/drawing/2014/main" id="{D84F38E2-D6D2-42F4-83B3-90C97FCCC66B}"/>
                  </a:ext>
                </a:extLst>
              </p:cNvPr>
              <p:cNvSpPr/>
              <p:nvPr/>
            </p:nvSpPr>
            <p:spPr bwMode="auto">
              <a:xfrm>
                <a:off x="8208963" y="4414838"/>
                <a:ext cx="92075" cy="33338"/>
              </a:xfrm>
              <a:custGeom>
                <a:avLst/>
                <a:gdLst>
                  <a:gd name="T0" fmla="*/ 0 w 38"/>
                  <a:gd name="T1" fmla="*/ 3 h 14"/>
                  <a:gd name="T2" fmla="*/ 1 w 38"/>
                  <a:gd name="T3" fmla="*/ 7 h 14"/>
                  <a:gd name="T4" fmla="*/ 38 w 38"/>
                  <a:gd name="T5" fmla="*/ 9 h 14"/>
                  <a:gd name="T6" fmla="*/ 0 w 38"/>
                  <a:gd name="T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4">
                    <a:moveTo>
                      <a:pt x="0" y="3"/>
                    </a:moveTo>
                    <a:cubicBezTo>
                      <a:pt x="0" y="4"/>
                      <a:pt x="0" y="6"/>
                      <a:pt x="1" y="7"/>
                    </a:cubicBezTo>
                    <a:cubicBezTo>
                      <a:pt x="12" y="6"/>
                      <a:pt x="29" y="14"/>
                      <a:pt x="38" y="9"/>
                    </a:cubicBezTo>
                    <a:cubicBezTo>
                      <a:pt x="26" y="7"/>
                      <a:pt x="11" y="0"/>
                      <a:pt x="0" y="3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reeform 693">
                <a:extLst>
                  <a:ext uri="{FF2B5EF4-FFF2-40B4-BE49-F238E27FC236}">
                    <a16:creationId xmlns:a16="http://schemas.microsoft.com/office/drawing/2014/main" id="{C16C51B9-D3C5-43FB-8F9E-57AE9976B741}"/>
                  </a:ext>
                </a:extLst>
              </p:cNvPr>
              <p:cNvSpPr/>
              <p:nvPr/>
            </p:nvSpPr>
            <p:spPr bwMode="auto">
              <a:xfrm>
                <a:off x="8428038" y="4429125"/>
                <a:ext cx="115888" cy="44450"/>
              </a:xfrm>
              <a:custGeom>
                <a:avLst/>
                <a:gdLst>
                  <a:gd name="T0" fmla="*/ 48 w 48"/>
                  <a:gd name="T1" fmla="*/ 16 h 18"/>
                  <a:gd name="T2" fmla="*/ 23 w 48"/>
                  <a:gd name="T3" fmla="*/ 9 h 18"/>
                  <a:gd name="T4" fmla="*/ 0 w 48"/>
                  <a:gd name="T5" fmla="*/ 7 h 18"/>
                  <a:gd name="T6" fmla="*/ 48 w 48"/>
                  <a:gd name="T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8">
                    <a:moveTo>
                      <a:pt x="48" y="16"/>
                    </a:moveTo>
                    <a:cubicBezTo>
                      <a:pt x="41" y="14"/>
                      <a:pt x="32" y="12"/>
                      <a:pt x="23" y="9"/>
                    </a:cubicBezTo>
                    <a:cubicBezTo>
                      <a:pt x="16" y="7"/>
                      <a:pt x="4" y="0"/>
                      <a:pt x="0" y="7"/>
                    </a:cubicBezTo>
                    <a:cubicBezTo>
                      <a:pt x="13" y="12"/>
                      <a:pt x="33" y="18"/>
                      <a:pt x="48" y="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eform 696">
                <a:extLst>
                  <a:ext uri="{FF2B5EF4-FFF2-40B4-BE49-F238E27FC236}">
                    <a16:creationId xmlns:a16="http://schemas.microsoft.com/office/drawing/2014/main" id="{E6F7B8AE-FBD8-4980-8607-B95B5EAF996C}"/>
                  </a:ext>
                </a:extLst>
              </p:cNvPr>
              <p:cNvSpPr/>
              <p:nvPr/>
            </p:nvSpPr>
            <p:spPr bwMode="auto">
              <a:xfrm>
                <a:off x="8147051" y="4495800"/>
                <a:ext cx="80963" cy="50800"/>
              </a:xfrm>
              <a:custGeom>
                <a:avLst/>
                <a:gdLst>
                  <a:gd name="T0" fmla="*/ 15 w 33"/>
                  <a:gd name="T1" fmla="*/ 18 h 21"/>
                  <a:gd name="T2" fmla="*/ 33 w 33"/>
                  <a:gd name="T3" fmla="*/ 13 h 21"/>
                  <a:gd name="T4" fmla="*/ 11 w 33"/>
                  <a:gd name="T5" fmla="*/ 10 h 21"/>
                  <a:gd name="T6" fmla="*/ 2 w 33"/>
                  <a:gd name="T7" fmla="*/ 0 h 21"/>
                  <a:gd name="T8" fmla="*/ 0 w 33"/>
                  <a:gd name="T9" fmla="*/ 5 h 21"/>
                  <a:gd name="T10" fmla="*/ 15 w 33"/>
                  <a:gd name="T11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5" y="18"/>
                    </a:moveTo>
                    <a:cubicBezTo>
                      <a:pt x="21" y="19"/>
                      <a:pt x="33" y="21"/>
                      <a:pt x="33" y="13"/>
                    </a:cubicBezTo>
                    <a:cubicBezTo>
                      <a:pt x="28" y="13"/>
                      <a:pt x="18" y="12"/>
                      <a:pt x="11" y="10"/>
                    </a:cubicBezTo>
                    <a:cubicBezTo>
                      <a:pt x="8" y="7"/>
                      <a:pt x="7" y="1"/>
                      <a:pt x="2" y="0"/>
                    </a:cubicBezTo>
                    <a:cubicBezTo>
                      <a:pt x="2" y="3"/>
                      <a:pt x="0" y="3"/>
                      <a:pt x="0" y="5"/>
                    </a:cubicBezTo>
                    <a:cubicBezTo>
                      <a:pt x="3" y="8"/>
                      <a:pt x="8" y="17"/>
                      <a:pt x="15" y="18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99">
                <a:extLst>
                  <a:ext uri="{FF2B5EF4-FFF2-40B4-BE49-F238E27FC236}">
                    <a16:creationId xmlns:a16="http://schemas.microsoft.com/office/drawing/2014/main" id="{83FBAF8F-45F6-4DB5-81AE-AF5EEF79E374}"/>
                  </a:ext>
                </a:extLst>
              </p:cNvPr>
              <p:cNvSpPr/>
              <p:nvPr/>
            </p:nvSpPr>
            <p:spPr bwMode="auto">
              <a:xfrm>
                <a:off x="8147051" y="4538663"/>
                <a:ext cx="80963" cy="39688"/>
              </a:xfrm>
              <a:custGeom>
                <a:avLst/>
                <a:gdLst>
                  <a:gd name="T0" fmla="*/ 0 w 33"/>
                  <a:gd name="T1" fmla="*/ 7 h 16"/>
                  <a:gd name="T2" fmla="*/ 13 w 33"/>
                  <a:gd name="T3" fmla="*/ 14 h 16"/>
                  <a:gd name="T4" fmla="*/ 33 w 33"/>
                  <a:gd name="T5" fmla="*/ 12 h 16"/>
                  <a:gd name="T6" fmla="*/ 13 w 33"/>
                  <a:gd name="T7" fmla="*/ 7 h 16"/>
                  <a:gd name="T8" fmla="*/ 0 w 33"/>
                  <a:gd name="T9" fmla="*/ 3 h 16"/>
                  <a:gd name="T10" fmla="*/ 0 w 33"/>
                  <a:gd name="T11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6">
                    <a:moveTo>
                      <a:pt x="0" y="7"/>
                    </a:moveTo>
                    <a:cubicBezTo>
                      <a:pt x="3" y="7"/>
                      <a:pt x="7" y="13"/>
                      <a:pt x="13" y="14"/>
                    </a:cubicBezTo>
                    <a:cubicBezTo>
                      <a:pt x="19" y="16"/>
                      <a:pt x="32" y="16"/>
                      <a:pt x="33" y="12"/>
                    </a:cubicBezTo>
                    <a:cubicBezTo>
                      <a:pt x="26" y="7"/>
                      <a:pt x="22" y="8"/>
                      <a:pt x="13" y="7"/>
                    </a:cubicBezTo>
                    <a:cubicBezTo>
                      <a:pt x="9" y="5"/>
                      <a:pt x="4" y="0"/>
                      <a:pt x="0" y="3"/>
                    </a:cubicBezTo>
                    <a:cubicBezTo>
                      <a:pt x="0" y="4"/>
                      <a:pt x="0" y="6"/>
                      <a:pt x="0" y="7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 694">
                <a:extLst>
                  <a:ext uri="{FF2B5EF4-FFF2-40B4-BE49-F238E27FC236}">
                    <a16:creationId xmlns:a16="http://schemas.microsoft.com/office/drawing/2014/main" id="{50A7DCE1-5E83-44C4-9EFF-242F3492DD10}"/>
                  </a:ext>
                </a:extLst>
              </p:cNvPr>
              <p:cNvSpPr/>
              <p:nvPr/>
            </p:nvSpPr>
            <p:spPr bwMode="auto">
              <a:xfrm>
                <a:off x="8328026" y="4448175"/>
                <a:ext cx="82550" cy="30163"/>
              </a:xfrm>
              <a:custGeom>
                <a:avLst/>
                <a:gdLst>
                  <a:gd name="T0" fmla="*/ 4 w 34"/>
                  <a:gd name="T1" fmla="*/ 0 h 12"/>
                  <a:gd name="T2" fmla="*/ 1 w 34"/>
                  <a:gd name="T3" fmla="*/ 5 h 12"/>
                  <a:gd name="T4" fmla="*/ 34 w 34"/>
                  <a:gd name="T5" fmla="*/ 12 h 12"/>
                  <a:gd name="T6" fmla="*/ 4 w 34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2">
                    <a:moveTo>
                      <a:pt x="4" y="0"/>
                    </a:moveTo>
                    <a:cubicBezTo>
                      <a:pt x="4" y="3"/>
                      <a:pt x="0" y="1"/>
                      <a:pt x="1" y="5"/>
                    </a:cubicBezTo>
                    <a:cubicBezTo>
                      <a:pt x="10" y="9"/>
                      <a:pt x="23" y="9"/>
                      <a:pt x="34" y="12"/>
                    </a:cubicBezTo>
                    <a:cubicBezTo>
                      <a:pt x="29" y="3"/>
                      <a:pt x="15" y="6"/>
                      <a:pt x="4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 875">
                <a:extLst>
                  <a:ext uri="{FF2B5EF4-FFF2-40B4-BE49-F238E27FC236}">
                    <a16:creationId xmlns:a16="http://schemas.microsoft.com/office/drawing/2014/main" id="{F8CD4FC9-93E9-452F-AE58-F537B9176C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35938" y="3978275"/>
                <a:ext cx="666750" cy="577850"/>
              </a:xfrm>
              <a:custGeom>
                <a:avLst/>
                <a:gdLst>
                  <a:gd name="T0" fmla="*/ 19 w 274"/>
                  <a:gd name="T1" fmla="*/ 174 h 237"/>
                  <a:gd name="T2" fmla="*/ 128 w 274"/>
                  <a:gd name="T3" fmla="*/ 228 h 237"/>
                  <a:gd name="T4" fmla="*/ 175 w 274"/>
                  <a:gd name="T5" fmla="*/ 218 h 237"/>
                  <a:gd name="T6" fmla="*/ 216 w 274"/>
                  <a:gd name="T7" fmla="*/ 226 h 237"/>
                  <a:gd name="T8" fmla="*/ 258 w 274"/>
                  <a:gd name="T9" fmla="*/ 103 h 237"/>
                  <a:gd name="T10" fmla="*/ 217 w 274"/>
                  <a:gd name="T11" fmla="*/ 16 h 237"/>
                  <a:gd name="T12" fmla="*/ 110 w 274"/>
                  <a:gd name="T13" fmla="*/ 2 h 237"/>
                  <a:gd name="T14" fmla="*/ 16 w 274"/>
                  <a:gd name="T15" fmla="*/ 140 h 237"/>
                  <a:gd name="T16" fmla="*/ 201 w 274"/>
                  <a:gd name="T17" fmla="*/ 229 h 237"/>
                  <a:gd name="T18" fmla="*/ 133 w 274"/>
                  <a:gd name="T19" fmla="*/ 205 h 237"/>
                  <a:gd name="T20" fmla="*/ 121 w 274"/>
                  <a:gd name="T21" fmla="*/ 219 h 237"/>
                  <a:gd name="T22" fmla="*/ 28 w 274"/>
                  <a:gd name="T23" fmla="*/ 177 h 237"/>
                  <a:gd name="T24" fmla="*/ 24 w 274"/>
                  <a:gd name="T25" fmla="*/ 170 h 237"/>
                  <a:gd name="T26" fmla="*/ 87 w 274"/>
                  <a:gd name="T27" fmla="*/ 175 h 237"/>
                  <a:gd name="T28" fmla="*/ 170 w 274"/>
                  <a:gd name="T29" fmla="*/ 207 h 237"/>
                  <a:gd name="T30" fmla="*/ 133 w 274"/>
                  <a:gd name="T31" fmla="*/ 205 h 237"/>
                  <a:gd name="T32" fmla="*/ 243 w 274"/>
                  <a:gd name="T33" fmla="*/ 31 h 237"/>
                  <a:gd name="T34" fmla="*/ 258 w 274"/>
                  <a:gd name="T35" fmla="*/ 91 h 237"/>
                  <a:gd name="T36" fmla="*/ 177 w 274"/>
                  <a:gd name="T37" fmla="*/ 202 h 237"/>
                  <a:gd name="T38" fmla="*/ 162 w 274"/>
                  <a:gd name="T39" fmla="*/ 171 h 237"/>
                  <a:gd name="T40" fmla="*/ 168 w 274"/>
                  <a:gd name="T41" fmla="*/ 162 h 237"/>
                  <a:gd name="T42" fmla="*/ 175 w 274"/>
                  <a:gd name="T43" fmla="*/ 155 h 237"/>
                  <a:gd name="T44" fmla="*/ 194 w 274"/>
                  <a:gd name="T45" fmla="*/ 167 h 237"/>
                  <a:gd name="T46" fmla="*/ 184 w 274"/>
                  <a:gd name="T47" fmla="*/ 140 h 237"/>
                  <a:gd name="T48" fmla="*/ 207 w 274"/>
                  <a:gd name="T49" fmla="*/ 150 h 237"/>
                  <a:gd name="T50" fmla="*/ 195 w 274"/>
                  <a:gd name="T51" fmla="*/ 116 h 237"/>
                  <a:gd name="T52" fmla="*/ 199 w 274"/>
                  <a:gd name="T53" fmla="*/ 111 h 237"/>
                  <a:gd name="T54" fmla="*/ 228 w 274"/>
                  <a:gd name="T55" fmla="*/ 127 h 237"/>
                  <a:gd name="T56" fmla="*/ 209 w 274"/>
                  <a:gd name="T57" fmla="*/ 91 h 237"/>
                  <a:gd name="T58" fmla="*/ 235 w 274"/>
                  <a:gd name="T59" fmla="*/ 113 h 237"/>
                  <a:gd name="T60" fmla="*/ 220 w 274"/>
                  <a:gd name="T61" fmla="*/ 73 h 237"/>
                  <a:gd name="T62" fmla="*/ 249 w 274"/>
                  <a:gd name="T63" fmla="*/ 96 h 237"/>
                  <a:gd name="T64" fmla="*/ 229 w 274"/>
                  <a:gd name="T65" fmla="*/ 55 h 237"/>
                  <a:gd name="T66" fmla="*/ 253 w 274"/>
                  <a:gd name="T67" fmla="*/ 64 h 237"/>
                  <a:gd name="T68" fmla="*/ 256 w 274"/>
                  <a:gd name="T69" fmla="*/ 64 h 237"/>
                  <a:gd name="T70" fmla="*/ 114 w 274"/>
                  <a:gd name="T71" fmla="*/ 9 h 237"/>
                  <a:gd name="T72" fmla="*/ 149 w 274"/>
                  <a:gd name="T73" fmla="*/ 175 h 237"/>
                  <a:gd name="T74" fmla="*/ 114 w 274"/>
                  <a:gd name="T75" fmla="*/ 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" h="237">
                    <a:moveTo>
                      <a:pt x="3" y="159"/>
                    </a:moveTo>
                    <a:cubicBezTo>
                      <a:pt x="8" y="164"/>
                      <a:pt x="18" y="165"/>
                      <a:pt x="19" y="174"/>
                    </a:cubicBezTo>
                    <a:cubicBezTo>
                      <a:pt x="14" y="181"/>
                      <a:pt x="3" y="182"/>
                      <a:pt x="0" y="191"/>
                    </a:cubicBezTo>
                    <a:cubicBezTo>
                      <a:pt x="33" y="206"/>
                      <a:pt x="83" y="224"/>
                      <a:pt x="128" y="228"/>
                    </a:cubicBezTo>
                    <a:cubicBezTo>
                      <a:pt x="136" y="228"/>
                      <a:pt x="147" y="229"/>
                      <a:pt x="155" y="228"/>
                    </a:cubicBezTo>
                    <a:cubicBezTo>
                      <a:pt x="159" y="227"/>
                      <a:pt x="169" y="218"/>
                      <a:pt x="175" y="218"/>
                    </a:cubicBezTo>
                    <a:cubicBezTo>
                      <a:pt x="186" y="218"/>
                      <a:pt x="193" y="230"/>
                      <a:pt x="198" y="237"/>
                    </a:cubicBezTo>
                    <a:cubicBezTo>
                      <a:pt x="204" y="234"/>
                      <a:pt x="213" y="233"/>
                      <a:pt x="216" y="226"/>
                    </a:cubicBezTo>
                    <a:cubicBezTo>
                      <a:pt x="203" y="221"/>
                      <a:pt x="198" y="209"/>
                      <a:pt x="181" y="206"/>
                    </a:cubicBezTo>
                    <a:cubicBezTo>
                      <a:pt x="204" y="173"/>
                      <a:pt x="238" y="138"/>
                      <a:pt x="258" y="103"/>
                    </a:cubicBezTo>
                    <a:cubicBezTo>
                      <a:pt x="274" y="76"/>
                      <a:pt x="274" y="46"/>
                      <a:pt x="250" y="26"/>
                    </a:cubicBezTo>
                    <a:cubicBezTo>
                      <a:pt x="241" y="18"/>
                      <a:pt x="233" y="19"/>
                      <a:pt x="217" y="16"/>
                    </a:cubicBezTo>
                    <a:cubicBezTo>
                      <a:pt x="195" y="11"/>
                      <a:pt x="171" y="9"/>
                      <a:pt x="150" y="7"/>
                    </a:cubicBezTo>
                    <a:cubicBezTo>
                      <a:pt x="133" y="5"/>
                      <a:pt x="119" y="0"/>
                      <a:pt x="110" y="2"/>
                    </a:cubicBezTo>
                    <a:cubicBezTo>
                      <a:pt x="109" y="2"/>
                      <a:pt x="109" y="3"/>
                      <a:pt x="109" y="4"/>
                    </a:cubicBezTo>
                    <a:cubicBezTo>
                      <a:pt x="79" y="50"/>
                      <a:pt x="48" y="97"/>
                      <a:pt x="16" y="140"/>
                    </a:cubicBezTo>
                    <a:cubicBezTo>
                      <a:pt x="11" y="146"/>
                      <a:pt x="5" y="151"/>
                      <a:pt x="3" y="159"/>
                    </a:cubicBezTo>
                    <a:close/>
                    <a:moveTo>
                      <a:pt x="201" y="229"/>
                    </a:moveTo>
                    <a:cubicBezTo>
                      <a:pt x="194" y="225"/>
                      <a:pt x="199" y="220"/>
                      <a:pt x="201" y="229"/>
                    </a:cubicBezTo>
                    <a:close/>
                    <a:moveTo>
                      <a:pt x="133" y="205"/>
                    </a:moveTo>
                    <a:cubicBezTo>
                      <a:pt x="147" y="208"/>
                      <a:pt x="157" y="207"/>
                      <a:pt x="170" y="209"/>
                    </a:cubicBezTo>
                    <a:cubicBezTo>
                      <a:pt x="163" y="223"/>
                      <a:pt x="140" y="221"/>
                      <a:pt x="121" y="219"/>
                    </a:cubicBezTo>
                    <a:cubicBezTo>
                      <a:pt x="87" y="216"/>
                      <a:pt x="47" y="200"/>
                      <a:pt x="23" y="194"/>
                    </a:cubicBezTo>
                    <a:cubicBezTo>
                      <a:pt x="27" y="190"/>
                      <a:pt x="28" y="184"/>
                      <a:pt x="28" y="177"/>
                    </a:cubicBezTo>
                    <a:cubicBezTo>
                      <a:pt x="41" y="177"/>
                      <a:pt x="55" y="183"/>
                      <a:pt x="64" y="182"/>
                    </a:cubicBezTo>
                    <a:cubicBezTo>
                      <a:pt x="54" y="175"/>
                      <a:pt x="35" y="172"/>
                      <a:pt x="24" y="170"/>
                    </a:cubicBezTo>
                    <a:cubicBezTo>
                      <a:pt x="25" y="167"/>
                      <a:pt x="24" y="165"/>
                      <a:pt x="22" y="165"/>
                    </a:cubicBezTo>
                    <a:cubicBezTo>
                      <a:pt x="40" y="166"/>
                      <a:pt x="62" y="173"/>
                      <a:pt x="87" y="175"/>
                    </a:cubicBezTo>
                    <a:cubicBezTo>
                      <a:pt x="107" y="177"/>
                      <a:pt x="126" y="178"/>
                      <a:pt x="144" y="183"/>
                    </a:cubicBezTo>
                    <a:cubicBezTo>
                      <a:pt x="158" y="186"/>
                      <a:pt x="169" y="192"/>
                      <a:pt x="170" y="207"/>
                    </a:cubicBezTo>
                    <a:cubicBezTo>
                      <a:pt x="161" y="203"/>
                      <a:pt x="141" y="199"/>
                      <a:pt x="124" y="201"/>
                    </a:cubicBezTo>
                    <a:cubicBezTo>
                      <a:pt x="126" y="205"/>
                      <a:pt x="131" y="205"/>
                      <a:pt x="133" y="205"/>
                    </a:cubicBezTo>
                    <a:close/>
                    <a:moveTo>
                      <a:pt x="240" y="37"/>
                    </a:moveTo>
                    <a:cubicBezTo>
                      <a:pt x="239" y="33"/>
                      <a:pt x="243" y="34"/>
                      <a:pt x="243" y="31"/>
                    </a:cubicBezTo>
                    <a:cubicBezTo>
                      <a:pt x="257" y="42"/>
                      <a:pt x="267" y="57"/>
                      <a:pt x="264" y="77"/>
                    </a:cubicBezTo>
                    <a:cubicBezTo>
                      <a:pt x="263" y="80"/>
                      <a:pt x="261" y="87"/>
                      <a:pt x="258" y="91"/>
                    </a:cubicBezTo>
                    <a:cubicBezTo>
                      <a:pt x="246" y="107"/>
                      <a:pt x="231" y="130"/>
                      <a:pt x="217" y="149"/>
                    </a:cubicBezTo>
                    <a:cubicBezTo>
                      <a:pt x="203" y="168"/>
                      <a:pt x="187" y="185"/>
                      <a:pt x="177" y="202"/>
                    </a:cubicBezTo>
                    <a:cubicBezTo>
                      <a:pt x="172" y="193"/>
                      <a:pt x="169" y="181"/>
                      <a:pt x="157" y="179"/>
                    </a:cubicBezTo>
                    <a:cubicBezTo>
                      <a:pt x="158" y="176"/>
                      <a:pt x="161" y="174"/>
                      <a:pt x="162" y="171"/>
                    </a:cubicBezTo>
                    <a:cubicBezTo>
                      <a:pt x="173" y="173"/>
                      <a:pt x="173" y="188"/>
                      <a:pt x="176" y="195"/>
                    </a:cubicBezTo>
                    <a:cubicBezTo>
                      <a:pt x="185" y="183"/>
                      <a:pt x="171" y="171"/>
                      <a:pt x="168" y="162"/>
                    </a:cubicBezTo>
                    <a:cubicBezTo>
                      <a:pt x="178" y="159"/>
                      <a:pt x="180" y="177"/>
                      <a:pt x="186" y="184"/>
                    </a:cubicBezTo>
                    <a:cubicBezTo>
                      <a:pt x="191" y="175"/>
                      <a:pt x="181" y="161"/>
                      <a:pt x="175" y="155"/>
                    </a:cubicBezTo>
                    <a:cubicBezTo>
                      <a:pt x="176" y="152"/>
                      <a:pt x="179" y="149"/>
                      <a:pt x="180" y="146"/>
                    </a:cubicBezTo>
                    <a:cubicBezTo>
                      <a:pt x="188" y="149"/>
                      <a:pt x="195" y="159"/>
                      <a:pt x="194" y="167"/>
                    </a:cubicBezTo>
                    <a:cubicBezTo>
                      <a:pt x="205" y="166"/>
                      <a:pt x="194" y="152"/>
                      <a:pt x="192" y="147"/>
                    </a:cubicBezTo>
                    <a:cubicBezTo>
                      <a:pt x="190" y="145"/>
                      <a:pt x="187" y="142"/>
                      <a:pt x="184" y="140"/>
                    </a:cubicBezTo>
                    <a:cubicBezTo>
                      <a:pt x="184" y="136"/>
                      <a:pt x="188" y="135"/>
                      <a:pt x="188" y="132"/>
                    </a:cubicBezTo>
                    <a:cubicBezTo>
                      <a:pt x="198" y="134"/>
                      <a:pt x="202" y="143"/>
                      <a:pt x="207" y="150"/>
                    </a:cubicBezTo>
                    <a:cubicBezTo>
                      <a:pt x="213" y="142"/>
                      <a:pt x="201" y="130"/>
                      <a:pt x="192" y="126"/>
                    </a:cubicBezTo>
                    <a:cubicBezTo>
                      <a:pt x="191" y="121"/>
                      <a:pt x="196" y="122"/>
                      <a:pt x="195" y="116"/>
                    </a:cubicBezTo>
                    <a:cubicBezTo>
                      <a:pt x="206" y="119"/>
                      <a:pt x="212" y="126"/>
                      <a:pt x="216" y="135"/>
                    </a:cubicBezTo>
                    <a:cubicBezTo>
                      <a:pt x="220" y="123"/>
                      <a:pt x="209" y="113"/>
                      <a:pt x="199" y="111"/>
                    </a:cubicBezTo>
                    <a:cubicBezTo>
                      <a:pt x="200" y="106"/>
                      <a:pt x="204" y="104"/>
                      <a:pt x="205" y="98"/>
                    </a:cubicBezTo>
                    <a:cubicBezTo>
                      <a:pt x="215" y="106"/>
                      <a:pt x="223" y="114"/>
                      <a:pt x="228" y="127"/>
                    </a:cubicBezTo>
                    <a:cubicBezTo>
                      <a:pt x="236" y="122"/>
                      <a:pt x="227" y="111"/>
                      <a:pt x="223" y="106"/>
                    </a:cubicBezTo>
                    <a:cubicBezTo>
                      <a:pt x="218" y="100"/>
                      <a:pt x="210" y="97"/>
                      <a:pt x="209" y="91"/>
                    </a:cubicBezTo>
                    <a:cubicBezTo>
                      <a:pt x="211" y="91"/>
                      <a:pt x="212" y="90"/>
                      <a:pt x="212" y="87"/>
                    </a:cubicBezTo>
                    <a:cubicBezTo>
                      <a:pt x="224" y="92"/>
                      <a:pt x="231" y="100"/>
                      <a:pt x="235" y="113"/>
                    </a:cubicBezTo>
                    <a:cubicBezTo>
                      <a:pt x="242" y="99"/>
                      <a:pt x="226" y="87"/>
                      <a:pt x="216" y="82"/>
                    </a:cubicBezTo>
                    <a:cubicBezTo>
                      <a:pt x="216" y="77"/>
                      <a:pt x="219" y="77"/>
                      <a:pt x="220" y="73"/>
                    </a:cubicBezTo>
                    <a:cubicBezTo>
                      <a:pt x="234" y="77"/>
                      <a:pt x="243" y="85"/>
                      <a:pt x="245" y="100"/>
                    </a:cubicBezTo>
                    <a:cubicBezTo>
                      <a:pt x="250" y="102"/>
                      <a:pt x="245" y="95"/>
                      <a:pt x="249" y="96"/>
                    </a:cubicBezTo>
                    <a:cubicBezTo>
                      <a:pt x="246" y="80"/>
                      <a:pt x="236" y="73"/>
                      <a:pt x="224" y="66"/>
                    </a:cubicBezTo>
                    <a:cubicBezTo>
                      <a:pt x="226" y="62"/>
                      <a:pt x="227" y="58"/>
                      <a:pt x="229" y="55"/>
                    </a:cubicBezTo>
                    <a:cubicBezTo>
                      <a:pt x="243" y="59"/>
                      <a:pt x="252" y="67"/>
                      <a:pt x="254" y="82"/>
                    </a:cubicBezTo>
                    <a:cubicBezTo>
                      <a:pt x="259" y="76"/>
                      <a:pt x="256" y="69"/>
                      <a:pt x="253" y="64"/>
                    </a:cubicBezTo>
                    <a:cubicBezTo>
                      <a:pt x="249" y="56"/>
                      <a:pt x="238" y="53"/>
                      <a:pt x="234" y="47"/>
                    </a:cubicBezTo>
                    <a:cubicBezTo>
                      <a:pt x="243" y="40"/>
                      <a:pt x="254" y="54"/>
                      <a:pt x="256" y="64"/>
                    </a:cubicBezTo>
                    <a:cubicBezTo>
                      <a:pt x="261" y="50"/>
                      <a:pt x="249" y="42"/>
                      <a:pt x="240" y="37"/>
                    </a:cubicBezTo>
                    <a:close/>
                    <a:moveTo>
                      <a:pt x="114" y="9"/>
                    </a:moveTo>
                    <a:cubicBezTo>
                      <a:pt x="151" y="17"/>
                      <a:pt x="202" y="17"/>
                      <a:pt x="236" y="29"/>
                    </a:cubicBezTo>
                    <a:cubicBezTo>
                      <a:pt x="207" y="78"/>
                      <a:pt x="186" y="135"/>
                      <a:pt x="149" y="175"/>
                    </a:cubicBezTo>
                    <a:cubicBezTo>
                      <a:pt x="112" y="170"/>
                      <a:pt x="55" y="163"/>
                      <a:pt x="13" y="155"/>
                    </a:cubicBezTo>
                    <a:cubicBezTo>
                      <a:pt x="48" y="107"/>
                      <a:pt x="80" y="57"/>
                      <a:pt x="114" y="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1" name="组 210">
            <a:extLst>
              <a:ext uri="{FF2B5EF4-FFF2-40B4-BE49-F238E27FC236}">
                <a16:creationId xmlns:a16="http://schemas.microsoft.com/office/drawing/2014/main" id="{D41D7EE7-BBE0-4306-BB93-D041C242A9A9}"/>
              </a:ext>
            </a:extLst>
          </p:cNvPr>
          <p:cNvGrpSpPr/>
          <p:nvPr/>
        </p:nvGrpSpPr>
        <p:grpSpPr>
          <a:xfrm>
            <a:off x="5474237" y="1583677"/>
            <a:ext cx="1377108" cy="2117042"/>
            <a:chOff x="3933964" y="1582817"/>
            <a:chExt cx="1377108" cy="211704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5257233-4015-4F4C-9E91-91F298B83236}"/>
                </a:ext>
              </a:extLst>
            </p:cNvPr>
            <p:cNvSpPr/>
            <p:nvPr/>
          </p:nvSpPr>
          <p:spPr>
            <a:xfrm>
              <a:off x="4516921" y="3505173"/>
              <a:ext cx="194686" cy="19468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3" name="直线连接符 154">
              <a:extLst>
                <a:ext uri="{FF2B5EF4-FFF2-40B4-BE49-F238E27FC236}">
                  <a16:creationId xmlns:a16="http://schemas.microsoft.com/office/drawing/2014/main" id="{82D63D9D-88DA-4395-A24B-81AE83B62A14}"/>
                </a:ext>
              </a:extLst>
            </p:cNvPr>
            <p:cNvCxnSpPr/>
            <p:nvPr/>
          </p:nvCxnSpPr>
          <p:spPr>
            <a:xfrm flipH="1" flipV="1">
              <a:off x="4611595" y="2852646"/>
              <a:ext cx="2669" cy="652527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六边形 73">
              <a:extLst>
                <a:ext uri="{FF2B5EF4-FFF2-40B4-BE49-F238E27FC236}">
                  <a16:creationId xmlns:a16="http://schemas.microsoft.com/office/drawing/2014/main" id="{8D9C85DF-9745-41B4-BFF9-19787F000926}"/>
                </a:ext>
              </a:extLst>
            </p:cNvPr>
            <p:cNvSpPr/>
            <p:nvPr/>
          </p:nvSpPr>
          <p:spPr>
            <a:xfrm rot="1800000">
              <a:off x="3933964" y="1582817"/>
              <a:ext cx="1377108" cy="1187162"/>
            </a:xfrm>
            <a:prstGeom prst="hexagon">
              <a:avLst>
                <a:gd name="adj" fmla="val 29392"/>
                <a:gd name="vf" fmla="val 11547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造字工房尚黑 G0v1 细体" pitchFamily="50" charset="-122"/>
                <a:ea typeface="造字工房尚黑 G0v1 细体" pitchFamily="50" charset="-122"/>
              </a:endParaRPr>
            </a:p>
          </p:txBody>
        </p:sp>
        <p:grpSp>
          <p:nvGrpSpPr>
            <p:cNvPr id="75" name="组 181">
              <a:extLst>
                <a:ext uri="{FF2B5EF4-FFF2-40B4-BE49-F238E27FC236}">
                  <a16:creationId xmlns:a16="http://schemas.microsoft.com/office/drawing/2014/main" id="{F5FBBBC2-3327-4CD4-94FD-85F8E1C79D12}"/>
                </a:ext>
              </a:extLst>
            </p:cNvPr>
            <p:cNvGrpSpPr/>
            <p:nvPr/>
          </p:nvGrpSpPr>
          <p:grpSpPr>
            <a:xfrm>
              <a:off x="4405760" y="1832788"/>
              <a:ext cx="523423" cy="613582"/>
              <a:chOff x="7269163" y="4735513"/>
              <a:chExt cx="663576" cy="777875"/>
            </a:xfrm>
            <a:blipFill>
              <a:blip r:embed="rId3"/>
              <a:stretch>
                <a:fillRect/>
              </a:stretch>
            </a:blipFill>
          </p:grpSpPr>
          <p:sp>
            <p:nvSpPr>
              <p:cNvPr id="76" name="Freeform 718">
                <a:extLst>
                  <a:ext uri="{FF2B5EF4-FFF2-40B4-BE49-F238E27FC236}">
                    <a16:creationId xmlns:a16="http://schemas.microsoft.com/office/drawing/2014/main" id="{DFF52F2F-3BB8-49E3-8242-8EE51D34C1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9163" y="4735513"/>
                <a:ext cx="595313" cy="777875"/>
              </a:xfrm>
              <a:custGeom>
                <a:avLst/>
                <a:gdLst>
                  <a:gd name="T0" fmla="*/ 235 w 245"/>
                  <a:gd name="T1" fmla="*/ 177 h 319"/>
                  <a:gd name="T2" fmla="*/ 231 w 245"/>
                  <a:gd name="T3" fmla="*/ 37 h 319"/>
                  <a:gd name="T4" fmla="*/ 177 w 245"/>
                  <a:gd name="T5" fmla="*/ 4 h 319"/>
                  <a:gd name="T6" fmla="*/ 6 w 245"/>
                  <a:gd name="T7" fmla="*/ 13 h 319"/>
                  <a:gd name="T8" fmla="*/ 1 w 245"/>
                  <a:gd name="T9" fmla="*/ 223 h 319"/>
                  <a:gd name="T10" fmla="*/ 26 w 245"/>
                  <a:gd name="T11" fmla="*/ 305 h 319"/>
                  <a:gd name="T12" fmla="*/ 194 w 245"/>
                  <a:gd name="T13" fmla="*/ 317 h 319"/>
                  <a:gd name="T14" fmla="*/ 227 w 245"/>
                  <a:gd name="T15" fmla="*/ 300 h 319"/>
                  <a:gd name="T16" fmla="*/ 208 w 245"/>
                  <a:gd name="T17" fmla="*/ 271 h 319"/>
                  <a:gd name="T18" fmla="*/ 227 w 245"/>
                  <a:gd name="T19" fmla="*/ 300 h 319"/>
                  <a:gd name="T20" fmla="*/ 210 w 245"/>
                  <a:gd name="T21" fmla="*/ 250 h 319"/>
                  <a:gd name="T22" fmla="*/ 227 w 245"/>
                  <a:gd name="T23" fmla="*/ 277 h 319"/>
                  <a:gd name="T24" fmla="*/ 226 w 245"/>
                  <a:gd name="T25" fmla="*/ 253 h 319"/>
                  <a:gd name="T26" fmla="*/ 210 w 245"/>
                  <a:gd name="T27" fmla="*/ 228 h 319"/>
                  <a:gd name="T28" fmla="*/ 223 w 245"/>
                  <a:gd name="T29" fmla="*/ 188 h 319"/>
                  <a:gd name="T30" fmla="*/ 210 w 245"/>
                  <a:gd name="T31" fmla="*/ 196 h 319"/>
                  <a:gd name="T32" fmla="*/ 223 w 245"/>
                  <a:gd name="T33" fmla="*/ 188 h 319"/>
                  <a:gd name="T34" fmla="*/ 210 w 245"/>
                  <a:gd name="T35" fmla="*/ 155 h 319"/>
                  <a:gd name="T36" fmla="*/ 225 w 245"/>
                  <a:gd name="T37" fmla="*/ 182 h 319"/>
                  <a:gd name="T38" fmla="*/ 225 w 245"/>
                  <a:gd name="T39" fmla="*/ 213 h 319"/>
                  <a:gd name="T40" fmla="*/ 210 w 245"/>
                  <a:gd name="T41" fmla="*/ 218 h 319"/>
                  <a:gd name="T42" fmla="*/ 225 w 245"/>
                  <a:gd name="T43" fmla="*/ 213 h 319"/>
                  <a:gd name="T44" fmla="*/ 210 w 245"/>
                  <a:gd name="T45" fmla="*/ 147 h 319"/>
                  <a:gd name="T46" fmla="*/ 225 w 245"/>
                  <a:gd name="T47" fmla="*/ 140 h 319"/>
                  <a:gd name="T48" fmla="*/ 225 w 245"/>
                  <a:gd name="T49" fmla="*/ 134 h 319"/>
                  <a:gd name="T50" fmla="*/ 210 w 245"/>
                  <a:gd name="T51" fmla="*/ 114 h 319"/>
                  <a:gd name="T52" fmla="*/ 225 w 245"/>
                  <a:gd name="T53" fmla="*/ 134 h 319"/>
                  <a:gd name="T54" fmla="*/ 208 w 245"/>
                  <a:gd name="T55" fmla="*/ 105 h 319"/>
                  <a:gd name="T56" fmla="*/ 223 w 245"/>
                  <a:gd name="T57" fmla="*/ 100 h 319"/>
                  <a:gd name="T58" fmla="*/ 208 w 245"/>
                  <a:gd name="T59" fmla="*/ 21 h 319"/>
                  <a:gd name="T60" fmla="*/ 207 w 245"/>
                  <a:gd name="T61" fmla="*/ 35 h 319"/>
                  <a:gd name="T62" fmla="*/ 207 w 245"/>
                  <a:gd name="T63" fmla="*/ 44 h 319"/>
                  <a:gd name="T64" fmla="*/ 221 w 245"/>
                  <a:gd name="T65" fmla="*/ 70 h 319"/>
                  <a:gd name="T66" fmla="*/ 207 w 245"/>
                  <a:gd name="T67" fmla="*/ 44 h 319"/>
                  <a:gd name="T68" fmla="*/ 221 w 245"/>
                  <a:gd name="T69" fmla="*/ 78 h 319"/>
                  <a:gd name="T70" fmla="*/ 207 w 245"/>
                  <a:gd name="T71" fmla="*/ 82 h 319"/>
                  <a:gd name="T72" fmla="*/ 222 w 245"/>
                  <a:gd name="T73" fmla="*/ 306 h 319"/>
                  <a:gd name="T74" fmla="*/ 222 w 245"/>
                  <a:gd name="T75" fmla="*/ 306 h 319"/>
                  <a:gd name="T76" fmla="*/ 10 w 245"/>
                  <a:gd name="T77" fmla="*/ 269 h 319"/>
                  <a:gd name="T78" fmla="*/ 200 w 245"/>
                  <a:gd name="T79" fmla="*/ 11 h 319"/>
                  <a:gd name="T80" fmla="*/ 43 w 245"/>
                  <a:gd name="T81" fmla="*/ 283 h 319"/>
                  <a:gd name="T82" fmla="*/ 26 w 245"/>
                  <a:gd name="T83" fmla="*/ 294 h 319"/>
                  <a:gd name="T84" fmla="*/ 51 w 245"/>
                  <a:gd name="T85" fmla="*/ 306 h 319"/>
                  <a:gd name="T86" fmla="*/ 50 w 245"/>
                  <a:gd name="T87" fmla="*/ 294 h 319"/>
                  <a:gd name="T88" fmla="*/ 50 w 245"/>
                  <a:gd name="T89" fmla="*/ 294 h 319"/>
                  <a:gd name="T90" fmla="*/ 69 w 245"/>
                  <a:gd name="T91" fmla="*/ 292 h 319"/>
                  <a:gd name="T92" fmla="*/ 75 w 245"/>
                  <a:gd name="T93" fmla="*/ 305 h 319"/>
                  <a:gd name="T94" fmla="*/ 101 w 245"/>
                  <a:gd name="T95" fmla="*/ 293 h 319"/>
                  <a:gd name="T96" fmla="*/ 89 w 245"/>
                  <a:gd name="T97" fmla="*/ 294 h 319"/>
                  <a:gd name="T98" fmla="*/ 129 w 245"/>
                  <a:gd name="T99" fmla="*/ 303 h 319"/>
                  <a:gd name="T100" fmla="*/ 137 w 245"/>
                  <a:gd name="T101" fmla="*/ 306 h 319"/>
                  <a:gd name="T102" fmla="*/ 145 w 245"/>
                  <a:gd name="T103" fmla="*/ 293 h 319"/>
                  <a:gd name="T104" fmla="*/ 137 w 245"/>
                  <a:gd name="T105" fmla="*/ 306 h 319"/>
                  <a:gd name="T106" fmla="*/ 164 w 245"/>
                  <a:gd name="T107" fmla="*/ 292 h 319"/>
                  <a:gd name="T108" fmla="*/ 151 w 245"/>
                  <a:gd name="T109" fmla="*/ 293 h 319"/>
                  <a:gd name="T110" fmla="*/ 172 w 245"/>
                  <a:gd name="T111" fmla="*/ 293 h 319"/>
                  <a:gd name="T112" fmla="*/ 195 w 245"/>
                  <a:gd name="T113" fmla="*/ 30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319">
                    <a:moveTo>
                      <a:pt x="237" y="313"/>
                    </a:moveTo>
                    <a:cubicBezTo>
                      <a:pt x="245" y="272"/>
                      <a:pt x="237" y="222"/>
                      <a:pt x="235" y="177"/>
                    </a:cubicBezTo>
                    <a:cubicBezTo>
                      <a:pt x="234" y="139"/>
                      <a:pt x="232" y="101"/>
                      <a:pt x="231" y="55"/>
                    </a:cubicBezTo>
                    <a:cubicBezTo>
                      <a:pt x="231" y="49"/>
                      <a:pt x="232" y="40"/>
                      <a:pt x="231" y="37"/>
                    </a:cubicBezTo>
                    <a:cubicBezTo>
                      <a:pt x="229" y="30"/>
                      <a:pt x="209" y="5"/>
                      <a:pt x="204" y="3"/>
                    </a:cubicBezTo>
                    <a:cubicBezTo>
                      <a:pt x="197" y="0"/>
                      <a:pt x="185" y="3"/>
                      <a:pt x="177" y="4"/>
                    </a:cubicBezTo>
                    <a:cubicBezTo>
                      <a:pt x="133" y="6"/>
                      <a:pt x="86" y="8"/>
                      <a:pt x="49" y="8"/>
                    </a:cubicBezTo>
                    <a:cubicBezTo>
                      <a:pt x="35" y="9"/>
                      <a:pt x="19" y="7"/>
                      <a:pt x="6" y="13"/>
                    </a:cubicBezTo>
                    <a:cubicBezTo>
                      <a:pt x="10" y="52"/>
                      <a:pt x="3" y="96"/>
                      <a:pt x="3" y="150"/>
                    </a:cubicBezTo>
                    <a:cubicBezTo>
                      <a:pt x="3" y="172"/>
                      <a:pt x="0" y="198"/>
                      <a:pt x="1" y="223"/>
                    </a:cubicBezTo>
                    <a:cubicBezTo>
                      <a:pt x="2" y="247"/>
                      <a:pt x="3" y="282"/>
                      <a:pt x="13" y="292"/>
                    </a:cubicBezTo>
                    <a:cubicBezTo>
                      <a:pt x="17" y="297"/>
                      <a:pt x="22" y="301"/>
                      <a:pt x="26" y="305"/>
                    </a:cubicBezTo>
                    <a:cubicBezTo>
                      <a:pt x="32" y="310"/>
                      <a:pt x="39" y="313"/>
                      <a:pt x="43" y="319"/>
                    </a:cubicBezTo>
                    <a:cubicBezTo>
                      <a:pt x="89" y="318"/>
                      <a:pt x="147" y="318"/>
                      <a:pt x="194" y="317"/>
                    </a:cubicBezTo>
                    <a:cubicBezTo>
                      <a:pt x="210" y="317"/>
                      <a:pt x="225" y="319"/>
                      <a:pt x="237" y="313"/>
                    </a:cubicBezTo>
                    <a:close/>
                    <a:moveTo>
                      <a:pt x="227" y="300"/>
                    </a:moveTo>
                    <a:cubicBezTo>
                      <a:pt x="222" y="293"/>
                      <a:pt x="213" y="289"/>
                      <a:pt x="207" y="282"/>
                    </a:cubicBezTo>
                    <a:cubicBezTo>
                      <a:pt x="211" y="279"/>
                      <a:pt x="209" y="276"/>
                      <a:pt x="208" y="271"/>
                    </a:cubicBezTo>
                    <a:cubicBezTo>
                      <a:pt x="216" y="274"/>
                      <a:pt x="221" y="280"/>
                      <a:pt x="227" y="285"/>
                    </a:cubicBezTo>
                    <a:cubicBezTo>
                      <a:pt x="227" y="290"/>
                      <a:pt x="227" y="295"/>
                      <a:pt x="227" y="300"/>
                    </a:cubicBezTo>
                    <a:close/>
                    <a:moveTo>
                      <a:pt x="208" y="262"/>
                    </a:moveTo>
                    <a:cubicBezTo>
                      <a:pt x="208" y="258"/>
                      <a:pt x="211" y="255"/>
                      <a:pt x="210" y="250"/>
                    </a:cubicBezTo>
                    <a:cubicBezTo>
                      <a:pt x="216" y="252"/>
                      <a:pt x="218" y="259"/>
                      <a:pt x="226" y="260"/>
                    </a:cubicBezTo>
                    <a:cubicBezTo>
                      <a:pt x="226" y="266"/>
                      <a:pt x="225" y="272"/>
                      <a:pt x="227" y="277"/>
                    </a:cubicBezTo>
                    <a:cubicBezTo>
                      <a:pt x="221" y="272"/>
                      <a:pt x="215" y="267"/>
                      <a:pt x="208" y="262"/>
                    </a:cubicBezTo>
                    <a:close/>
                    <a:moveTo>
                      <a:pt x="226" y="253"/>
                    </a:moveTo>
                    <a:cubicBezTo>
                      <a:pt x="219" y="251"/>
                      <a:pt x="215" y="245"/>
                      <a:pt x="210" y="241"/>
                    </a:cubicBezTo>
                    <a:cubicBezTo>
                      <a:pt x="210" y="235"/>
                      <a:pt x="211" y="230"/>
                      <a:pt x="210" y="228"/>
                    </a:cubicBezTo>
                    <a:cubicBezTo>
                      <a:pt x="219" y="228"/>
                      <a:pt x="229" y="238"/>
                      <a:pt x="226" y="253"/>
                    </a:cubicBezTo>
                    <a:close/>
                    <a:moveTo>
                      <a:pt x="223" y="188"/>
                    </a:moveTo>
                    <a:cubicBezTo>
                      <a:pt x="227" y="193"/>
                      <a:pt x="222" y="200"/>
                      <a:pt x="225" y="204"/>
                    </a:cubicBezTo>
                    <a:cubicBezTo>
                      <a:pt x="218" y="203"/>
                      <a:pt x="218" y="195"/>
                      <a:pt x="210" y="196"/>
                    </a:cubicBezTo>
                    <a:cubicBezTo>
                      <a:pt x="210" y="190"/>
                      <a:pt x="210" y="185"/>
                      <a:pt x="210" y="179"/>
                    </a:cubicBezTo>
                    <a:cubicBezTo>
                      <a:pt x="215" y="181"/>
                      <a:pt x="219" y="190"/>
                      <a:pt x="223" y="188"/>
                    </a:cubicBezTo>
                    <a:close/>
                    <a:moveTo>
                      <a:pt x="210" y="172"/>
                    </a:moveTo>
                    <a:cubicBezTo>
                      <a:pt x="210" y="167"/>
                      <a:pt x="210" y="161"/>
                      <a:pt x="210" y="155"/>
                    </a:cubicBezTo>
                    <a:cubicBezTo>
                      <a:pt x="216" y="157"/>
                      <a:pt x="218" y="163"/>
                      <a:pt x="225" y="164"/>
                    </a:cubicBezTo>
                    <a:cubicBezTo>
                      <a:pt x="225" y="170"/>
                      <a:pt x="225" y="176"/>
                      <a:pt x="225" y="182"/>
                    </a:cubicBezTo>
                    <a:cubicBezTo>
                      <a:pt x="219" y="180"/>
                      <a:pt x="215" y="175"/>
                      <a:pt x="210" y="172"/>
                    </a:cubicBezTo>
                    <a:close/>
                    <a:moveTo>
                      <a:pt x="225" y="213"/>
                    </a:moveTo>
                    <a:cubicBezTo>
                      <a:pt x="225" y="218"/>
                      <a:pt x="225" y="224"/>
                      <a:pt x="225" y="229"/>
                    </a:cubicBezTo>
                    <a:cubicBezTo>
                      <a:pt x="221" y="224"/>
                      <a:pt x="214" y="223"/>
                      <a:pt x="210" y="218"/>
                    </a:cubicBezTo>
                    <a:cubicBezTo>
                      <a:pt x="210" y="212"/>
                      <a:pt x="210" y="207"/>
                      <a:pt x="210" y="201"/>
                    </a:cubicBezTo>
                    <a:cubicBezTo>
                      <a:pt x="216" y="204"/>
                      <a:pt x="219" y="210"/>
                      <a:pt x="225" y="213"/>
                    </a:cubicBezTo>
                    <a:close/>
                    <a:moveTo>
                      <a:pt x="225" y="159"/>
                    </a:moveTo>
                    <a:cubicBezTo>
                      <a:pt x="220" y="154"/>
                      <a:pt x="215" y="151"/>
                      <a:pt x="210" y="147"/>
                    </a:cubicBezTo>
                    <a:cubicBezTo>
                      <a:pt x="209" y="143"/>
                      <a:pt x="211" y="135"/>
                      <a:pt x="208" y="133"/>
                    </a:cubicBezTo>
                    <a:cubicBezTo>
                      <a:pt x="214" y="130"/>
                      <a:pt x="218" y="140"/>
                      <a:pt x="225" y="140"/>
                    </a:cubicBezTo>
                    <a:cubicBezTo>
                      <a:pt x="224" y="149"/>
                      <a:pt x="226" y="153"/>
                      <a:pt x="225" y="159"/>
                    </a:cubicBezTo>
                    <a:close/>
                    <a:moveTo>
                      <a:pt x="225" y="134"/>
                    </a:moveTo>
                    <a:cubicBezTo>
                      <a:pt x="217" y="132"/>
                      <a:pt x="216" y="125"/>
                      <a:pt x="210" y="124"/>
                    </a:cubicBezTo>
                    <a:cubicBezTo>
                      <a:pt x="210" y="120"/>
                      <a:pt x="210" y="117"/>
                      <a:pt x="210" y="114"/>
                    </a:cubicBezTo>
                    <a:cubicBezTo>
                      <a:pt x="216" y="116"/>
                      <a:pt x="217" y="122"/>
                      <a:pt x="225" y="122"/>
                    </a:cubicBezTo>
                    <a:cubicBezTo>
                      <a:pt x="225" y="126"/>
                      <a:pt x="225" y="130"/>
                      <a:pt x="225" y="134"/>
                    </a:cubicBezTo>
                    <a:close/>
                    <a:moveTo>
                      <a:pt x="223" y="115"/>
                    </a:moveTo>
                    <a:cubicBezTo>
                      <a:pt x="217" y="113"/>
                      <a:pt x="215" y="107"/>
                      <a:pt x="208" y="105"/>
                    </a:cubicBezTo>
                    <a:cubicBezTo>
                      <a:pt x="210" y="101"/>
                      <a:pt x="207" y="97"/>
                      <a:pt x="208" y="90"/>
                    </a:cubicBezTo>
                    <a:cubicBezTo>
                      <a:pt x="214" y="93"/>
                      <a:pt x="217" y="98"/>
                      <a:pt x="223" y="100"/>
                    </a:cubicBezTo>
                    <a:cubicBezTo>
                      <a:pt x="223" y="105"/>
                      <a:pt x="223" y="110"/>
                      <a:pt x="223" y="115"/>
                    </a:cubicBezTo>
                    <a:close/>
                    <a:moveTo>
                      <a:pt x="208" y="21"/>
                    </a:moveTo>
                    <a:cubicBezTo>
                      <a:pt x="216" y="27"/>
                      <a:pt x="224" y="37"/>
                      <a:pt x="221" y="46"/>
                    </a:cubicBezTo>
                    <a:cubicBezTo>
                      <a:pt x="215" y="44"/>
                      <a:pt x="211" y="39"/>
                      <a:pt x="207" y="35"/>
                    </a:cubicBezTo>
                    <a:cubicBezTo>
                      <a:pt x="209" y="30"/>
                      <a:pt x="210" y="25"/>
                      <a:pt x="208" y="21"/>
                    </a:cubicBezTo>
                    <a:close/>
                    <a:moveTo>
                      <a:pt x="207" y="44"/>
                    </a:moveTo>
                    <a:cubicBezTo>
                      <a:pt x="211" y="48"/>
                      <a:pt x="216" y="51"/>
                      <a:pt x="221" y="54"/>
                    </a:cubicBezTo>
                    <a:cubicBezTo>
                      <a:pt x="220" y="62"/>
                      <a:pt x="222" y="64"/>
                      <a:pt x="221" y="70"/>
                    </a:cubicBezTo>
                    <a:cubicBezTo>
                      <a:pt x="215" y="69"/>
                      <a:pt x="214" y="63"/>
                      <a:pt x="207" y="64"/>
                    </a:cubicBezTo>
                    <a:cubicBezTo>
                      <a:pt x="207" y="57"/>
                      <a:pt x="207" y="51"/>
                      <a:pt x="207" y="44"/>
                    </a:cubicBezTo>
                    <a:close/>
                    <a:moveTo>
                      <a:pt x="207" y="69"/>
                    </a:moveTo>
                    <a:cubicBezTo>
                      <a:pt x="212" y="72"/>
                      <a:pt x="217" y="74"/>
                      <a:pt x="221" y="78"/>
                    </a:cubicBezTo>
                    <a:cubicBezTo>
                      <a:pt x="220" y="86"/>
                      <a:pt x="221" y="85"/>
                      <a:pt x="222" y="92"/>
                    </a:cubicBezTo>
                    <a:cubicBezTo>
                      <a:pt x="217" y="89"/>
                      <a:pt x="212" y="85"/>
                      <a:pt x="207" y="82"/>
                    </a:cubicBezTo>
                    <a:cubicBezTo>
                      <a:pt x="209" y="77"/>
                      <a:pt x="207" y="77"/>
                      <a:pt x="207" y="69"/>
                    </a:cubicBezTo>
                    <a:close/>
                    <a:moveTo>
                      <a:pt x="222" y="306"/>
                    </a:moveTo>
                    <a:cubicBezTo>
                      <a:pt x="208" y="311"/>
                      <a:pt x="196" y="302"/>
                      <a:pt x="192" y="292"/>
                    </a:cubicBezTo>
                    <a:cubicBezTo>
                      <a:pt x="207" y="286"/>
                      <a:pt x="214" y="300"/>
                      <a:pt x="222" y="306"/>
                    </a:cubicBezTo>
                    <a:close/>
                    <a:moveTo>
                      <a:pt x="17" y="283"/>
                    </a:moveTo>
                    <a:cubicBezTo>
                      <a:pt x="14" y="279"/>
                      <a:pt x="15" y="271"/>
                      <a:pt x="10" y="269"/>
                    </a:cubicBezTo>
                    <a:cubicBezTo>
                      <a:pt x="2" y="174"/>
                      <a:pt x="16" y="109"/>
                      <a:pt x="13" y="16"/>
                    </a:cubicBezTo>
                    <a:cubicBezTo>
                      <a:pt x="74" y="18"/>
                      <a:pt x="132" y="13"/>
                      <a:pt x="200" y="11"/>
                    </a:cubicBezTo>
                    <a:cubicBezTo>
                      <a:pt x="201" y="112"/>
                      <a:pt x="207" y="195"/>
                      <a:pt x="202" y="283"/>
                    </a:cubicBezTo>
                    <a:cubicBezTo>
                      <a:pt x="154" y="287"/>
                      <a:pt x="99" y="283"/>
                      <a:pt x="43" y="283"/>
                    </a:cubicBezTo>
                    <a:cubicBezTo>
                      <a:pt x="34" y="283"/>
                      <a:pt x="25" y="288"/>
                      <a:pt x="17" y="283"/>
                    </a:cubicBezTo>
                    <a:close/>
                    <a:moveTo>
                      <a:pt x="26" y="294"/>
                    </a:moveTo>
                    <a:cubicBezTo>
                      <a:pt x="29" y="291"/>
                      <a:pt x="37" y="294"/>
                      <a:pt x="42" y="293"/>
                    </a:cubicBezTo>
                    <a:cubicBezTo>
                      <a:pt x="45" y="297"/>
                      <a:pt x="48" y="302"/>
                      <a:pt x="51" y="306"/>
                    </a:cubicBezTo>
                    <a:cubicBezTo>
                      <a:pt x="40" y="310"/>
                      <a:pt x="33" y="299"/>
                      <a:pt x="26" y="294"/>
                    </a:cubicBezTo>
                    <a:close/>
                    <a:moveTo>
                      <a:pt x="50" y="294"/>
                    </a:moveTo>
                    <a:cubicBezTo>
                      <a:pt x="58" y="290"/>
                      <a:pt x="66" y="298"/>
                      <a:pt x="67" y="305"/>
                    </a:cubicBezTo>
                    <a:cubicBezTo>
                      <a:pt x="56" y="307"/>
                      <a:pt x="56" y="298"/>
                      <a:pt x="50" y="294"/>
                    </a:cubicBezTo>
                    <a:close/>
                    <a:moveTo>
                      <a:pt x="75" y="305"/>
                    </a:moveTo>
                    <a:cubicBezTo>
                      <a:pt x="76" y="297"/>
                      <a:pt x="69" y="299"/>
                      <a:pt x="69" y="292"/>
                    </a:cubicBezTo>
                    <a:cubicBezTo>
                      <a:pt x="77" y="293"/>
                      <a:pt x="83" y="296"/>
                      <a:pt x="86" y="302"/>
                    </a:cubicBezTo>
                    <a:cubicBezTo>
                      <a:pt x="82" y="305"/>
                      <a:pt x="80" y="303"/>
                      <a:pt x="75" y="305"/>
                    </a:cubicBezTo>
                    <a:close/>
                    <a:moveTo>
                      <a:pt x="89" y="294"/>
                    </a:moveTo>
                    <a:cubicBezTo>
                      <a:pt x="95" y="293"/>
                      <a:pt x="95" y="294"/>
                      <a:pt x="101" y="293"/>
                    </a:cubicBezTo>
                    <a:cubicBezTo>
                      <a:pt x="102" y="297"/>
                      <a:pt x="107" y="299"/>
                      <a:pt x="108" y="304"/>
                    </a:cubicBezTo>
                    <a:cubicBezTo>
                      <a:pt x="101" y="302"/>
                      <a:pt x="90" y="306"/>
                      <a:pt x="89" y="294"/>
                    </a:cubicBezTo>
                    <a:close/>
                    <a:moveTo>
                      <a:pt x="109" y="295"/>
                    </a:moveTo>
                    <a:cubicBezTo>
                      <a:pt x="118" y="289"/>
                      <a:pt x="126" y="297"/>
                      <a:pt x="129" y="303"/>
                    </a:cubicBezTo>
                    <a:cubicBezTo>
                      <a:pt x="120" y="309"/>
                      <a:pt x="111" y="301"/>
                      <a:pt x="109" y="295"/>
                    </a:cubicBezTo>
                    <a:close/>
                    <a:moveTo>
                      <a:pt x="137" y="306"/>
                    </a:moveTo>
                    <a:cubicBezTo>
                      <a:pt x="135" y="301"/>
                      <a:pt x="131" y="298"/>
                      <a:pt x="129" y="292"/>
                    </a:cubicBezTo>
                    <a:cubicBezTo>
                      <a:pt x="132" y="294"/>
                      <a:pt x="139" y="291"/>
                      <a:pt x="145" y="293"/>
                    </a:cubicBezTo>
                    <a:cubicBezTo>
                      <a:pt x="147" y="298"/>
                      <a:pt x="150" y="302"/>
                      <a:pt x="155" y="305"/>
                    </a:cubicBezTo>
                    <a:cubicBezTo>
                      <a:pt x="150" y="309"/>
                      <a:pt x="145" y="305"/>
                      <a:pt x="137" y="306"/>
                    </a:cubicBezTo>
                    <a:close/>
                    <a:moveTo>
                      <a:pt x="151" y="293"/>
                    </a:moveTo>
                    <a:cubicBezTo>
                      <a:pt x="151" y="291"/>
                      <a:pt x="158" y="292"/>
                      <a:pt x="164" y="292"/>
                    </a:cubicBezTo>
                    <a:cubicBezTo>
                      <a:pt x="168" y="297"/>
                      <a:pt x="171" y="302"/>
                      <a:pt x="176" y="306"/>
                    </a:cubicBezTo>
                    <a:cubicBezTo>
                      <a:pt x="163" y="312"/>
                      <a:pt x="156" y="299"/>
                      <a:pt x="151" y="293"/>
                    </a:cubicBezTo>
                    <a:close/>
                    <a:moveTo>
                      <a:pt x="185" y="307"/>
                    </a:moveTo>
                    <a:cubicBezTo>
                      <a:pt x="180" y="304"/>
                      <a:pt x="177" y="297"/>
                      <a:pt x="172" y="293"/>
                    </a:cubicBezTo>
                    <a:cubicBezTo>
                      <a:pt x="175" y="291"/>
                      <a:pt x="181" y="291"/>
                      <a:pt x="185" y="291"/>
                    </a:cubicBezTo>
                    <a:cubicBezTo>
                      <a:pt x="187" y="297"/>
                      <a:pt x="190" y="302"/>
                      <a:pt x="195" y="305"/>
                    </a:cubicBezTo>
                    <a:cubicBezTo>
                      <a:pt x="193" y="312"/>
                      <a:pt x="187" y="302"/>
                      <a:pt x="185" y="30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Freeform 723">
                <a:extLst>
                  <a:ext uri="{FF2B5EF4-FFF2-40B4-BE49-F238E27FC236}">
                    <a16:creationId xmlns:a16="http://schemas.microsoft.com/office/drawing/2014/main" id="{D35D2285-9CFB-4FD9-85AF-EA854E499B49}"/>
                  </a:ext>
                </a:extLst>
              </p:cNvPr>
              <p:cNvSpPr/>
              <p:nvPr/>
            </p:nvSpPr>
            <p:spPr bwMode="auto">
              <a:xfrm>
                <a:off x="7889876" y="4767263"/>
                <a:ext cx="42863" cy="95250"/>
              </a:xfrm>
              <a:custGeom>
                <a:avLst/>
                <a:gdLst>
                  <a:gd name="T0" fmla="*/ 7 w 18"/>
                  <a:gd name="T1" fmla="*/ 39 h 39"/>
                  <a:gd name="T2" fmla="*/ 7 w 18"/>
                  <a:gd name="T3" fmla="*/ 2 h 39"/>
                  <a:gd name="T4" fmla="*/ 2 w 18"/>
                  <a:gd name="T5" fmla="*/ 0 h 39"/>
                  <a:gd name="T6" fmla="*/ 1 w 18"/>
                  <a:gd name="T7" fmla="*/ 6 h 39"/>
                  <a:gd name="T8" fmla="*/ 7 w 18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9">
                    <a:moveTo>
                      <a:pt x="7" y="39"/>
                    </a:moveTo>
                    <a:cubicBezTo>
                      <a:pt x="18" y="31"/>
                      <a:pt x="13" y="10"/>
                      <a:pt x="7" y="2"/>
                    </a:cubicBezTo>
                    <a:cubicBezTo>
                      <a:pt x="5" y="2"/>
                      <a:pt x="4" y="0"/>
                      <a:pt x="2" y="0"/>
                    </a:cubicBezTo>
                    <a:cubicBezTo>
                      <a:pt x="2" y="2"/>
                      <a:pt x="0" y="3"/>
                      <a:pt x="1" y="6"/>
                    </a:cubicBezTo>
                    <a:cubicBezTo>
                      <a:pt x="11" y="14"/>
                      <a:pt x="7" y="24"/>
                      <a:pt x="7" y="3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reeform 725">
                <a:extLst>
                  <a:ext uri="{FF2B5EF4-FFF2-40B4-BE49-F238E27FC236}">
                    <a16:creationId xmlns:a16="http://schemas.microsoft.com/office/drawing/2014/main" id="{B4DE8E53-7A16-40FE-832C-8E893BE1DB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251" y="4787900"/>
                <a:ext cx="396875" cy="115888"/>
              </a:xfrm>
              <a:custGeom>
                <a:avLst/>
                <a:gdLst>
                  <a:gd name="T0" fmla="*/ 161 w 163"/>
                  <a:gd name="T1" fmla="*/ 44 h 48"/>
                  <a:gd name="T2" fmla="*/ 158 w 163"/>
                  <a:gd name="T3" fmla="*/ 9 h 48"/>
                  <a:gd name="T4" fmla="*/ 126 w 163"/>
                  <a:gd name="T5" fmla="*/ 3 h 48"/>
                  <a:gd name="T6" fmla="*/ 3 w 163"/>
                  <a:gd name="T7" fmla="*/ 11 h 48"/>
                  <a:gd name="T8" fmla="*/ 3 w 163"/>
                  <a:gd name="T9" fmla="*/ 47 h 48"/>
                  <a:gd name="T10" fmla="*/ 161 w 163"/>
                  <a:gd name="T11" fmla="*/ 44 h 48"/>
                  <a:gd name="T12" fmla="*/ 7 w 163"/>
                  <a:gd name="T13" fmla="*/ 18 h 48"/>
                  <a:gd name="T14" fmla="*/ 119 w 163"/>
                  <a:gd name="T15" fmla="*/ 11 h 48"/>
                  <a:gd name="T16" fmla="*/ 153 w 163"/>
                  <a:gd name="T17" fmla="*/ 15 h 48"/>
                  <a:gd name="T18" fmla="*/ 154 w 163"/>
                  <a:gd name="T19" fmla="*/ 35 h 48"/>
                  <a:gd name="T20" fmla="*/ 118 w 163"/>
                  <a:gd name="T21" fmla="*/ 36 h 48"/>
                  <a:gd name="T22" fmla="*/ 79 w 163"/>
                  <a:gd name="T23" fmla="*/ 37 h 48"/>
                  <a:gd name="T24" fmla="*/ 7 w 163"/>
                  <a:gd name="T25" fmla="*/ 36 h 48"/>
                  <a:gd name="T26" fmla="*/ 7 w 163"/>
                  <a:gd name="T27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3" h="48">
                    <a:moveTo>
                      <a:pt x="161" y="44"/>
                    </a:moveTo>
                    <a:cubicBezTo>
                      <a:pt x="159" y="36"/>
                      <a:pt x="163" y="19"/>
                      <a:pt x="158" y="9"/>
                    </a:cubicBezTo>
                    <a:cubicBezTo>
                      <a:pt x="149" y="4"/>
                      <a:pt x="133" y="2"/>
                      <a:pt x="126" y="3"/>
                    </a:cubicBezTo>
                    <a:cubicBezTo>
                      <a:pt x="88" y="6"/>
                      <a:pt x="39" y="0"/>
                      <a:pt x="3" y="11"/>
                    </a:cubicBezTo>
                    <a:cubicBezTo>
                      <a:pt x="1" y="24"/>
                      <a:pt x="0" y="35"/>
                      <a:pt x="3" y="47"/>
                    </a:cubicBezTo>
                    <a:cubicBezTo>
                      <a:pt x="53" y="48"/>
                      <a:pt x="111" y="42"/>
                      <a:pt x="161" y="44"/>
                    </a:cubicBezTo>
                    <a:close/>
                    <a:moveTo>
                      <a:pt x="7" y="18"/>
                    </a:moveTo>
                    <a:cubicBezTo>
                      <a:pt x="40" y="10"/>
                      <a:pt x="83" y="11"/>
                      <a:pt x="119" y="11"/>
                    </a:cubicBezTo>
                    <a:cubicBezTo>
                      <a:pt x="131" y="11"/>
                      <a:pt x="143" y="10"/>
                      <a:pt x="153" y="15"/>
                    </a:cubicBezTo>
                    <a:cubicBezTo>
                      <a:pt x="156" y="19"/>
                      <a:pt x="153" y="33"/>
                      <a:pt x="154" y="35"/>
                    </a:cubicBezTo>
                    <a:cubicBezTo>
                      <a:pt x="144" y="39"/>
                      <a:pt x="131" y="36"/>
                      <a:pt x="118" y="36"/>
                    </a:cubicBezTo>
                    <a:cubicBezTo>
                      <a:pt x="106" y="36"/>
                      <a:pt x="92" y="36"/>
                      <a:pt x="79" y="37"/>
                    </a:cubicBezTo>
                    <a:cubicBezTo>
                      <a:pt x="54" y="38"/>
                      <a:pt x="28" y="44"/>
                      <a:pt x="7" y="36"/>
                    </a:cubicBezTo>
                    <a:cubicBezTo>
                      <a:pt x="7" y="28"/>
                      <a:pt x="8" y="22"/>
                      <a:pt x="7" y="18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reeform 738">
                <a:extLst>
                  <a:ext uri="{FF2B5EF4-FFF2-40B4-BE49-F238E27FC236}">
                    <a16:creationId xmlns:a16="http://schemas.microsoft.com/office/drawing/2014/main" id="{0433ABD2-53E5-4A49-8B30-8BD2541CCA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31113" y="4943475"/>
                <a:ext cx="107950" cy="122238"/>
              </a:xfrm>
              <a:custGeom>
                <a:avLst/>
                <a:gdLst>
                  <a:gd name="T0" fmla="*/ 7 w 44"/>
                  <a:gd name="T1" fmla="*/ 4 h 50"/>
                  <a:gd name="T2" fmla="*/ 4 w 44"/>
                  <a:gd name="T3" fmla="*/ 50 h 50"/>
                  <a:gd name="T4" fmla="*/ 39 w 44"/>
                  <a:gd name="T5" fmla="*/ 46 h 50"/>
                  <a:gd name="T6" fmla="*/ 42 w 44"/>
                  <a:gd name="T7" fmla="*/ 4 h 50"/>
                  <a:gd name="T8" fmla="*/ 7 w 44"/>
                  <a:gd name="T9" fmla="*/ 4 h 50"/>
                  <a:gd name="T10" fmla="*/ 35 w 44"/>
                  <a:gd name="T11" fmla="*/ 39 h 50"/>
                  <a:gd name="T12" fmla="*/ 11 w 44"/>
                  <a:gd name="T13" fmla="*/ 43 h 50"/>
                  <a:gd name="T14" fmla="*/ 12 w 44"/>
                  <a:gd name="T15" fmla="*/ 8 h 50"/>
                  <a:gd name="T16" fmla="*/ 36 w 44"/>
                  <a:gd name="T17" fmla="*/ 9 h 50"/>
                  <a:gd name="T18" fmla="*/ 35 w 44"/>
                  <a:gd name="T19" fmla="*/ 3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50">
                    <a:moveTo>
                      <a:pt x="7" y="4"/>
                    </a:moveTo>
                    <a:cubicBezTo>
                      <a:pt x="5" y="17"/>
                      <a:pt x="0" y="35"/>
                      <a:pt x="4" y="50"/>
                    </a:cubicBezTo>
                    <a:cubicBezTo>
                      <a:pt x="15" y="50"/>
                      <a:pt x="28" y="48"/>
                      <a:pt x="39" y="46"/>
                    </a:cubicBezTo>
                    <a:cubicBezTo>
                      <a:pt x="44" y="35"/>
                      <a:pt x="44" y="14"/>
                      <a:pt x="42" y="4"/>
                    </a:cubicBezTo>
                    <a:cubicBezTo>
                      <a:pt x="28" y="0"/>
                      <a:pt x="20" y="0"/>
                      <a:pt x="7" y="4"/>
                    </a:cubicBezTo>
                    <a:close/>
                    <a:moveTo>
                      <a:pt x="35" y="39"/>
                    </a:moveTo>
                    <a:cubicBezTo>
                      <a:pt x="30" y="43"/>
                      <a:pt x="17" y="40"/>
                      <a:pt x="11" y="43"/>
                    </a:cubicBezTo>
                    <a:cubicBezTo>
                      <a:pt x="7" y="33"/>
                      <a:pt x="11" y="18"/>
                      <a:pt x="12" y="8"/>
                    </a:cubicBezTo>
                    <a:cubicBezTo>
                      <a:pt x="24" y="8"/>
                      <a:pt x="25" y="8"/>
                      <a:pt x="36" y="9"/>
                    </a:cubicBezTo>
                    <a:cubicBezTo>
                      <a:pt x="37" y="16"/>
                      <a:pt x="36" y="29"/>
                      <a:pt x="35" y="3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Freeform 741">
                <a:extLst>
                  <a:ext uri="{FF2B5EF4-FFF2-40B4-BE49-F238E27FC236}">
                    <a16:creationId xmlns:a16="http://schemas.microsoft.com/office/drawing/2014/main" id="{E1FCA2C2-6538-46F9-A8B5-FE50507AA3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3476" y="4948238"/>
                <a:ext cx="142875" cy="136525"/>
              </a:xfrm>
              <a:custGeom>
                <a:avLst/>
                <a:gdLst>
                  <a:gd name="T0" fmla="*/ 56 w 59"/>
                  <a:gd name="T1" fmla="*/ 2 h 56"/>
                  <a:gd name="T2" fmla="*/ 5 w 59"/>
                  <a:gd name="T3" fmla="*/ 4 h 56"/>
                  <a:gd name="T4" fmla="*/ 2 w 59"/>
                  <a:gd name="T5" fmla="*/ 51 h 56"/>
                  <a:gd name="T6" fmla="*/ 52 w 59"/>
                  <a:gd name="T7" fmla="*/ 49 h 56"/>
                  <a:gd name="T8" fmla="*/ 56 w 59"/>
                  <a:gd name="T9" fmla="*/ 2 h 56"/>
                  <a:gd name="T10" fmla="*/ 48 w 59"/>
                  <a:gd name="T11" fmla="*/ 41 h 56"/>
                  <a:gd name="T12" fmla="*/ 10 w 59"/>
                  <a:gd name="T13" fmla="*/ 45 h 56"/>
                  <a:gd name="T14" fmla="*/ 10 w 59"/>
                  <a:gd name="T15" fmla="*/ 9 h 56"/>
                  <a:gd name="T16" fmla="*/ 50 w 59"/>
                  <a:gd name="T17" fmla="*/ 9 h 56"/>
                  <a:gd name="T18" fmla="*/ 48 w 59"/>
                  <a:gd name="T19" fmla="*/ 4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56">
                    <a:moveTo>
                      <a:pt x="56" y="2"/>
                    </a:moveTo>
                    <a:cubicBezTo>
                      <a:pt x="45" y="1"/>
                      <a:pt x="19" y="0"/>
                      <a:pt x="5" y="4"/>
                    </a:cubicBezTo>
                    <a:cubicBezTo>
                      <a:pt x="0" y="19"/>
                      <a:pt x="2" y="33"/>
                      <a:pt x="2" y="51"/>
                    </a:cubicBezTo>
                    <a:cubicBezTo>
                      <a:pt x="20" y="56"/>
                      <a:pt x="32" y="48"/>
                      <a:pt x="52" y="49"/>
                    </a:cubicBezTo>
                    <a:cubicBezTo>
                      <a:pt x="56" y="38"/>
                      <a:pt x="59" y="15"/>
                      <a:pt x="56" y="2"/>
                    </a:cubicBezTo>
                    <a:close/>
                    <a:moveTo>
                      <a:pt x="48" y="41"/>
                    </a:moveTo>
                    <a:cubicBezTo>
                      <a:pt x="35" y="42"/>
                      <a:pt x="24" y="45"/>
                      <a:pt x="10" y="45"/>
                    </a:cubicBezTo>
                    <a:cubicBezTo>
                      <a:pt x="6" y="30"/>
                      <a:pt x="7" y="22"/>
                      <a:pt x="10" y="9"/>
                    </a:cubicBezTo>
                    <a:cubicBezTo>
                      <a:pt x="21" y="7"/>
                      <a:pt x="42" y="9"/>
                      <a:pt x="50" y="9"/>
                    </a:cubicBezTo>
                    <a:cubicBezTo>
                      <a:pt x="51" y="21"/>
                      <a:pt x="49" y="30"/>
                      <a:pt x="48" y="4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Freeform 742">
                <a:extLst>
                  <a:ext uri="{FF2B5EF4-FFF2-40B4-BE49-F238E27FC236}">
                    <a16:creationId xmlns:a16="http://schemas.microsoft.com/office/drawing/2014/main" id="{328EE014-D73F-4302-95A0-7DF11488DA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9013" y="4945063"/>
                <a:ext cx="112713" cy="146050"/>
              </a:xfrm>
              <a:custGeom>
                <a:avLst/>
                <a:gdLst>
                  <a:gd name="T0" fmla="*/ 45 w 46"/>
                  <a:gd name="T1" fmla="*/ 7 h 60"/>
                  <a:gd name="T2" fmla="*/ 2 w 46"/>
                  <a:gd name="T3" fmla="*/ 2 h 60"/>
                  <a:gd name="T4" fmla="*/ 2 w 46"/>
                  <a:gd name="T5" fmla="*/ 5 h 60"/>
                  <a:gd name="T6" fmla="*/ 2 w 46"/>
                  <a:gd name="T7" fmla="*/ 33 h 60"/>
                  <a:gd name="T8" fmla="*/ 4 w 46"/>
                  <a:gd name="T9" fmla="*/ 55 h 60"/>
                  <a:gd name="T10" fmla="*/ 20 w 46"/>
                  <a:gd name="T11" fmla="*/ 55 h 60"/>
                  <a:gd name="T12" fmla="*/ 42 w 46"/>
                  <a:gd name="T13" fmla="*/ 56 h 60"/>
                  <a:gd name="T14" fmla="*/ 45 w 46"/>
                  <a:gd name="T15" fmla="*/ 7 h 60"/>
                  <a:gd name="T16" fmla="*/ 37 w 46"/>
                  <a:gd name="T17" fmla="*/ 49 h 60"/>
                  <a:gd name="T18" fmla="*/ 9 w 46"/>
                  <a:gd name="T19" fmla="*/ 49 h 60"/>
                  <a:gd name="T20" fmla="*/ 8 w 46"/>
                  <a:gd name="T21" fmla="*/ 8 h 60"/>
                  <a:gd name="T22" fmla="*/ 38 w 46"/>
                  <a:gd name="T23" fmla="*/ 11 h 60"/>
                  <a:gd name="T24" fmla="*/ 37 w 46"/>
                  <a:gd name="T25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60">
                    <a:moveTo>
                      <a:pt x="45" y="7"/>
                    </a:moveTo>
                    <a:cubicBezTo>
                      <a:pt x="35" y="1"/>
                      <a:pt x="12" y="0"/>
                      <a:pt x="2" y="2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2" y="11"/>
                      <a:pt x="2" y="22"/>
                      <a:pt x="2" y="33"/>
                    </a:cubicBezTo>
                    <a:cubicBezTo>
                      <a:pt x="2" y="39"/>
                      <a:pt x="0" y="52"/>
                      <a:pt x="4" y="55"/>
                    </a:cubicBezTo>
                    <a:cubicBezTo>
                      <a:pt x="4" y="60"/>
                      <a:pt x="12" y="55"/>
                      <a:pt x="20" y="55"/>
                    </a:cubicBezTo>
                    <a:cubicBezTo>
                      <a:pt x="28" y="55"/>
                      <a:pt x="37" y="57"/>
                      <a:pt x="42" y="56"/>
                    </a:cubicBezTo>
                    <a:cubicBezTo>
                      <a:pt x="45" y="42"/>
                      <a:pt x="46" y="20"/>
                      <a:pt x="45" y="7"/>
                    </a:cubicBezTo>
                    <a:close/>
                    <a:moveTo>
                      <a:pt x="37" y="49"/>
                    </a:moveTo>
                    <a:cubicBezTo>
                      <a:pt x="28" y="49"/>
                      <a:pt x="16" y="47"/>
                      <a:pt x="9" y="49"/>
                    </a:cubicBezTo>
                    <a:cubicBezTo>
                      <a:pt x="6" y="39"/>
                      <a:pt x="12" y="22"/>
                      <a:pt x="8" y="8"/>
                    </a:cubicBezTo>
                    <a:cubicBezTo>
                      <a:pt x="17" y="7"/>
                      <a:pt x="28" y="10"/>
                      <a:pt x="38" y="11"/>
                    </a:cubicBezTo>
                    <a:cubicBezTo>
                      <a:pt x="41" y="23"/>
                      <a:pt x="38" y="31"/>
                      <a:pt x="37" y="4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Freeform 744">
                <a:extLst>
                  <a:ext uri="{FF2B5EF4-FFF2-40B4-BE49-F238E27FC236}">
                    <a16:creationId xmlns:a16="http://schemas.microsoft.com/office/drawing/2014/main" id="{6D49BACA-11CA-40B1-B6F2-A54EFF316D2A}"/>
                  </a:ext>
                </a:extLst>
              </p:cNvPr>
              <p:cNvSpPr/>
              <p:nvPr/>
            </p:nvSpPr>
            <p:spPr bwMode="auto">
              <a:xfrm>
                <a:off x="7667626" y="4970463"/>
                <a:ext cx="55563" cy="69850"/>
              </a:xfrm>
              <a:custGeom>
                <a:avLst/>
                <a:gdLst>
                  <a:gd name="T0" fmla="*/ 3 w 23"/>
                  <a:gd name="T1" fmla="*/ 6 h 29"/>
                  <a:gd name="T2" fmla="*/ 8 w 23"/>
                  <a:gd name="T3" fmla="*/ 9 h 29"/>
                  <a:gd name="T4" fmla="*/ 3 w 23"/>
                  <a:gd name="T5" fmla="*/ 9 h 29"/>
                  <a:gd name="T6" fmla="*/ 1 w 23"/>
                  <a:gd name="T7" fmla="*/ 13 h 29"/>
                  <a:gd name="T8" fmla="*/ 8 w 23"/>
                  <a:gd name="T9" fmla="*/ 18 h 29"/>
                  <a:gd name="T10" fmla="*/ 0 w 23"/>
                  <a:gd name="T11" fmla="*/ 20 h 29"/>
                  <a:gd name="T12" fmla="*/ 0 w 23"/>
                  <a:gd name="T13" fmla="*/ 25 h 29"/>
                  <a:gd name="T14" fmla="*/ 5 w 23"/>
                  <a:gd name="T15" fmla="*/ 0 h 29"/>
                  <a:gd name="T16" fmla="*/ 3 w 23"/>
                  <a:gd name="T1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9">
                    <a:moveTo>
                      <a:pt x="3" y="6"/>
                    </a:moveTo>
                    <a:cubicBezTo>
                      <a:pt x="5" y="6"/>
                      <a:pt x="7" y="7"/>
                      <a:pt x="8" y="9"/>
                    </a:cubicBezTo>
                    <a:cubicBezTo>
                      <a:pt x="6" y="9"/>
                      <a:pt x="4" y="9"/>
                      <a:pt x="3" y="9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5"/>
                      <a:pt x="7" y="15"/>
                      <a:pt x="8" y="18"/>
                    </a:cubicBezTo>
                    <a:cubicBezTo>
                      <a:pt x="4" y="17"/>
                      <a:pt x="4" y="21"/>
                      <a:pt x="0" y="20"/>
                    </a:cubicBezTo>
                    <a:cubicBezTo>
                      <a:pt x="0" y="22"/>
                      <a:pt x="0" y="23"/>
                      <a:pt x="0" y="25"/>
                    </a:cubicBezTo>
                    <a:cubicBezTo>
                      <a:pt x="16" y="29"/>
                      <a:pt x="23" y="4"/>
                      <a:pt x="5" y="0"/>
                    </a:cubicBezTo>
                    <a:cubicBezTo>
                      <a:pt x="5" y="3"/>
                      <a:pt x="2" y="2"/>
                      <a:pt x="3" y="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Freeform 749">
                <a:extLst>
                  <a:ext uri="{FF2B5EF4-FFF2-40B4-BE49-F238E27FC236}">
                    <a16:creationId xmlns:a16="http://schemas.microsoft.com/office/drawing/2014/main" id="{6ECC8595-EF4B-464E-8F35-4FCA3B321097}"/>
                  </a:ext>
                </a:extLst>
              </p:cNvPr>
              <p:cNvSpPr/>
              <p:nvPr/>
            </p:nvSpPr>
            <p:spPr bwMode="auto">
              <a:xfrm>
                <a:off x="7385051" y="4981575"/>
                <a:ext cx="26988" cy="61913"/>
              </a:xfrm>
              <a:custGeom>
                <a:avLst/>
                <a:gdLst>
                  <a:gd name="T0" fmla="*/ 3 w 11"/>
                  <a:gd name="T1" fmla="*/ 25 h 25"/>
                  <a:gd name="T2" fmla="*/ 6 w 11"/>
                  <a:gd name="T3" fmla="*/ 0 h 25"/>
                  <a:gd name="T4" fmla="*/ 3 w 11"/>
                  <a:gd name="T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5">
                    <a:moveTo>
                      <a:pt x="3" y="25"/>
                    </a:moveTo>
                    <a:cubicBezTo>
                      <a:pt x="11" y="23"/>
                      <a:pt x="11" y="6"/>
                      <a:pt x="6" y="0"/>
                    </a:cubicBezTo>
                    <a:cubicBezTo>
                      <a:pt x="0" y="3"/>
                      <a:pt x="1" y="16"/>
                      <a:pt x="3" y="2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750">
                <a:extLst>
                  <a:ext uri="{FF2B5EF4-FFF2-40B4-BE49-F238E27FC236}">
                    <a16:creationId xmlns:a16="http://schemas.microsoft.com/office/drawing/2014/main" id="{978836B4-1D23-41F3-BF9E-93EB4AB0FBDE}"/>
                  </a:ext>
                </a:extLst>
              </p:cNvPr>
              <p:cNvSpPr/>
              <p:nvPr/>
            </p:nvSpPr>
            <p:spPr bwMode="auto">
              <a:xfrm>
                <a:off x="7531101" y="4979988"/>
                <a:ext cx="58738" cy="65088"/>
              </a:xfrm>
              <a:custGeom>
                <a:avLst/>
                <a:gdLst>
                  <a:gd name="T0" fmla="*/ 16 w 24"/>
                  <a:gd name="T1" fmla="*/ 16 h 27"/>
                  <a:gd name="T2" fmla="*/ 18 w 24"/>
                  <a:gd name="T3" fmla="*/ 12 h 27"/>
                  <a:gd name="T4" fmla="*/ 4 w 24"/>
                  <a:gd name="T5" fmla="*/ 4 h 27"/>
                  <a:gd name="T6" fmla="*/ 12 w 24"/>
                  <a:gd name="T7" fmla="*/ 13 h 27"/>
                  <a:gd name="T8" fmla="*/ 1 w 24"/>
                  <a:gd name="T9" fmla="*/ 17 h 27"/>
                  <a:gd name="T10" fmla="*/ 22 w 24"/>
                  <a:gd name="T11" fmla="*/ 22 h 27"/>
                  <a:gd name="T12" fmla="*/ 16 w 24"/>
                  <a:gd name="T13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7">
                    <a:moveTo>
                      <a:pt x="16" y="16"/>
                    </a:moveTo>
                    <a:cubicBezTo>
                      <a:pt x="18" y="16"/>
                      <a:pt x="17" y="13"/>
                      <a:pt x="18" y="12"/>
                    </a:cubicBezTo>
                    <a:cubicBezTo>
                      <a:pt x="15" y="8"/>
                      <a:pt x="10" y="0"/>
                      <a:pt x="4" y="4"/>
                    </a:cubicBezTo>
                    <a:cubicBezTo>
                      <a:pt x="2" y="11"/>
                      <a:pt x="11" y="8"/>
                      <a:pt x="12" y="13"/>
                    </a:cubicBezTo>
                    <a:cubicBezTo>
                      <a:pt x="8" y="17"/>
                      <a:pt x="5" y="16"/>
                      <a:pt x="1" y="17"/>
                    </a:cubicBezTo>
                    <a:cubicBezTo>
                      <a:pt x="0" y="27"/>
                      <a:pt x="17" y="23"/>
                      <a:pt x="22" y="22"/>
                    </a:cubicBezTo>
                    <a:cubicBezTo>
                      <a:pt x="24" y="16"/>
                      <a:pt x="17" y="19"/>
                      <a:pt x="16" y="1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Freeform 756">
                <a:extLst>
                  <a:ext uri="{FF2B5EF4-FFF2-40B4-BE49-F238E27FC236}">
                    <a16:creationId xmlns:a16="http://schemas.microsoft.com/office/drawing/2014/main" id="{70F88552-12E6-4B5A-8FB0-223B78FCB6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31113" y="5091113"/>
                <a:ext cx="95250" cy="111125"/>
              </a:xfrm>
              <a:custGeom>
                <a:avLst/>
                <a:gdLst>
                  <a:gd name="T0" fmla="*/ 3 w 39"/>
                  <a:gd name="T1" fmla="*/ 5 h 45"/>
                  <a:gd name="T2" fmla="*/ 2 w 39"/>
                  <a:gd name="T3" fmla="*/ 43 h 45"/>
                  <a:gd name="T4" fmla="*/ 32 w 39"/>
                  <a:gd name="T5" fmla="*/ 42 h 45"/>
                  <a:gd name="T6" fmla="*/ 39 w 39"/>
                  <a:gd name="T7" fmla="*/ 3 h 45"/>
                  <a:gd name="T8" fmla="*/ 3 w 39"/>
                  <a:gd name="T9" fmla="*/ 5 h 45"/>
                  <a:gd name="T10" fmla="*/ 16 w 39"/>
                  <a:gd name="T11" fmla="*/ 32 h 45"/>
                  <a:gd name="T12" fmla="*/ 22 w 39"/>
                  <a:gd name="T13" fmla="*/ 28 h 45"/>
                  <a:gd name="T14" fmla="*/ 16 w 39"/>
                  <a:gd name="T15" fmla="*/ 32 h 45"/>
                  <a:gd name="T16" fmla="*/ 32 w 39"/>
                  <a:gd name="T17" fmla="*/ 10 h 45"/>
                  <a:gd name="T18" fmla="*/ 23 w 39"/>
                  <a:gd name="T19" fmla="*/ 36 h 45"/>
                  <a:gd name="T20" fmla="*/ 27 w 39"/>
                  <a:gd name="T21" fmla="*/ 27 h 45"/>
                  <a:gd name="T22" fmla="*/ 18 w 39"/>
                  <a:gd name="T23" fmla="*/ 22 h 45"/>
                  <a:gd name="T24" fmla="*/ 24 w 39"/>
                  <a:gd name="T25" fmla="*/ 11 h 45"/>
                  <a:gd name="T26" fmla="*/ 12 w 39"/>
                  <a:gd name="T27" fmla="*/ 36 h 45"/>
                  <a:gd name="T28" fmla="*/ 10 w 39"/>
                  <a:gd name="T29" fmla="*/ 8 h 45"/>
                  <a:gd name="T30" fmla="*/ 32 w 39"/>
                  <a:gd name="T31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45">
                    <a:moveTo>
                      <a:pt x="3" y="5"/>
                    </a:moveTo>
                    <a:cubicBezTo>
                      <a:pt x="3" y="18"/>
                      <a:pt x="0" y="33"/>
                      <a:pt x="2" y="43"/>
                    </a:cubicBezTo>
                    <a:cubicBezTo>
                      <a:pt x="8" y="45"/>
                      <a:pt x="27" y="41"/>
                      <a:pt x="32" y="42"/>
                    </a:cubicBezTo>
                    <a:cubicBezTo>
                      <a:pt x="37" y="31"/>
                      <a:pt x="36" y="15"/>
                      <a:pt x="39" y="3"/>
                    </a:cubicBezTo>
                    <a:cubicBezTo>
                      <a:pt x="29" y="1"/>
                      <a:pt x="9" y="0"/>
                      <a:pt x="3" y="5"/>
                    </a:cubicBezTo>
                    <a:close/>
                    <a:moveTo>
                      <a:pt x="16" y="32"/>
                    </a:moveTo>
                    <a:cubicBezTo>
                      <a:pt x="16" y="28"/>
                      <a:pt x="19" y="29"/>
                      <a:pt x="22" y="28"/>
                    </a:cubicBezTo>
                    <a:cubicBezTo>
                      <a:pt x="21" y="30"/>
                      <a:pt x="21" y="33"/>
                      <a:pt x="16" y="32"/>
                    </a:cubicBezTo>
                    <a:close/>
                    <a:moveTo>
                      <a:pt x="32" y="10"/>
                    </a:moveTo>
                    <a:cubicBezTo>
                      <a:pt x="29" y="18"/>
                      <a:pt x="34" y="35"/>
                      <a:pt x="23" y="36"/>
                    </a:cubicBezTo>
                    <a:cubicBezTo>
                      <a:pt x="23" y="32"/>
                      <a:pt x="27" y="32"/>
                      <a:pt x="27" y="27"/>
                    </a:cubicBezTo>
                    <a:cubicBezTo>
                      <a:pt x="26" y="23"/>
                      <a:pt x="23" y="22"/>
                      <a:pt x="18" y="22"/>
                    </a:cubicBezTo>
                    <a:cubicBezTo>
                      <a:pt x="19" y="18"/>
                      <a:pt x="24" y="17"/>
                      <a:pt x="24" y="11"/>
                    </a:cubicBezTo>
                    <a:cubicBezTo>
                      <a:pt x="13" y="6"/>
                      <a:pt x="9" y="30"/>
                      <a:pt x="12" y="36"/>
                    </a:cubicBezTo>
                    <a:cubicBezTo>
                      <a:pt x="3" y="35"/>
                      <a:pt x="10" y="17"/>
                      <a:pt x="10" y="8"/>
                    </a:cubicBezTo>
                    <a:cubicBezTo>
                      <a:pt x="20" y="10"/>
                      <a:pt x="26" y="6"/>
                      <a:pt x="32" y="1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 757">
                <a:extLst>
                  <a:ext uri="{FF2B5EF4-FFF2-40B4-BE49-F238E27FC236}">
                    <a16:creationId xmlns:a16="http://schemas.microsoft.com/office/drawing/2014/main" id="{B0DA2602-4EAE-4188-A920-F3DB2FC591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66013" y="5094288"/>
                <a:ext cx="142875" cy="119063"/>
              </a:xfrm>
              <a:custGeom>
                <a:avLst/>
                <a:gdLst>
                  <a:gd name="T0" fmla="*/ 5 w 59"/>
                  <a:gd name="T1" fmla="*/ 2 h 49"/>
                  <a:gd name="T2" fmla="*/ 4 w 59"/>
                  <a:gd name="T3" fmla="*/ 49 h 49"/>
                  <a:gd name="T4" fmla="*/ 55 w 59"/>
                  <a:gd name="T5" fmla="*/ 43 h 49"/>
                  <a:gd name="T6" fmla="*/ 59 w 59"/>
                  <a:gd name="T7" fmla="*/ 3 h 49"/>
                  <a:gd name="T8" fmla="*/ 5 w 59"/>
                  <a:gd name="T9" fmla="*/ 2 h 49"/>
                  <a:gd name="T10" fmla="*/ 48 w 59"/>
                  <a:gd name="T11" fmla="*/ 36 h 49"/>
                  <a:gd name="T12" fmla="*/ 9 w 59"/>
                  <a:gd name="T13" fmla="*/ 41 h 49"/>
                  <a:gd name="T14" fmla="*/ 9 w 59"/>
                  <a:gd name="T15" fmla="*/ 9 h 49"/>
                  <a:gd name="T16" fmla="*/ 52 w 59"/>
                  <a:gd name="T17" fmla="*/ 10 h 49"/>
                  <a:gd name="T18" fmla="*/ 48 w 59"/>
                  <a:gd name="T19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9">
                    <a:moveTo>
                      <a:pt x="5" y="2"/>
                    </a:moveTo>
                    <a:cubicBezTo>
                      <a:pt x="0" y="17"/>
                      <a:pt x="2" y="31"/>
                      <a:pt x="4" y="49"/>
                    </a:cubicBezTo>
                    <a:cubicBezTo>
                      <a:pt x="22" y="47"/>
                      <a:pt x="39" y="43"/>
                      <a:pt x="55" y="43"/>
                    </a:cubicBezTo>
                    <a:cubicBezTo>
                      <a:pt x="56" y="23"/>
                      <a:pt x="58" y="20"/>
                      <a:pt x="59" y="3"/>
                    </a:cubicBezTo>
                    <a:cubicBezTo>
                      <a:pt x="35" y="5"/>
                      <a:pt x="26" y="0"/>
                      <a:pt x="5" y="2"/>
                    </a:cubicBezTo>
                    <a:close/>
                    <a:moveTo>
                      <a:pt x="48" y="36"/>
                    </a:moveTo>
                    <a:cubicBezTo>
                      <a:pt x="35" y="37"/>
                      <a:pt x="22" y="39"/>
                      <a:pt x="9" y="41"/>
                    </a:cubicBezTo>
                    <a:cubicBezTo>
                      <a:pt x="8" y="27"/>
                      <a:pt x="9" y="22"/>
                      <a:pt x="9" y="9"/>
                    </a:cubicBezTo>
                    <a:cubicBezTo>
                      <a:pt x="19" y="7"/>
                      <a:pt x="34" y="11"/>
                      <a:pt x="52" y="10"/>
                    </a:cubicBezTo>
                    <a:cubicBezTo>
                      <a:pt x="50" y="17"/>
                      <a:pt x="51" y="29"/>
                      <a:pt x="48" y="3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reeform 758">
                <a:extLst>
                  <a:ext uri="{FF2B5EF4-FFF2-40B4-BE49-F238E27FC236}">
                    <a16:creationId xmlns:a16="http://schemas.microsoft.com/office/drawing/2014/main" id="{E9FD62EE-C7F4-42D4-8158-C7BBC0E90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21551" y="5102225"/>
                <a:ext cx="104775" cy="109538"/>
              </a:xfrm>
              <a:custGeom>
                <a:avLst/>
                <a:gdLst>
                  <a:gd name="T0" fmla="*/ 39 w 43"/>
                  <a:gd name="T1" fmla="*/ 45 h 45"/>
                  <a:gd name="T2" fmla="*/ 43 w 43"/>
                  <a:gd name="T3" fmla="*/ 1 h 45"/>
                  <a:gd name="T4" fmla="*/ 3 w 43"/>
                  <a:gd name="T5" fmla="*/ 6 h 45"/>
                  <a:gd name="T6" fmla="*/ 3 w 43"/>
                  <a:gd name="T7" fmla="*/ 42 h 45"/>
                  <a:gd name="T8" fmla="*/ 39 w 43"/>
                  <a:gd name="T9" fmla="*/ 45 h 45"/>
                  <a:gd name="T10" fmla="*/ 9 w 43"/>
                  <a:gd name="T11" fmla="*/ 9 h 45"/>
                  <a:gd name="T12" fmla="*/ 36 w 43"/>
                  <a:gd name="T13" fmla="*/ 8 h 45"/>
                  <a:gd name="T14" fmla="*/ 35 w 43"/>
                  <a:gd name="T15" fmla="*/ 37 h 45"/>
                  <a:gd name="T16" fmla="*/ 8 w 43"/>
                  <a:gd name="T17" fmla="*/ 36 h 45"/>
                  <a:gd name="T18" fmla="*/ 9 w 43"/>
                  <a:gd name="T19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5">
                    <a:moveTo>
                      <a:pt x="39" y="45"/>
                    </a:moveTo>
                    <a:cubicBezTo>
                      <a:pt x="42" y="33"/>
                      <a:pt x="42" y="11"/>
                      <a:pt x="43" y="1"/>
                    </a:cubicBezTo>
                    <a:cubicBezTo>
                      <a:pt x="31" y="0"/>
                      <a:pt x="13" y="2"/>
                      <a:pt x="3" y="6"/>
                    </a:cubicBezTo>
                    <a:cubicBezTo>
                      <a:pt x="2" y="13"/>
                      <a:pt x="0" y="35"/>
                      <a:pt x="3" y="42"/>
                    </a:cubicBezTo>
                    <a:cubicBezTo>
                      <a:pt x="13" y="44"/>
                      <a:pt x="27" y="44"/>
                      <a:pt x="39" y="45"/>
                    </a:cubicBezTo>
                    <a:close/>
                    <a:moveTo>
                      <a:pt x="9" y="9"/>
                    </a:moveTo>
                    <a:cubicBezTo>
                      <a:pt x="14" y="12"/>
                      <a:pt x="28" y="4"/>
                      <a:pt x="36" y="8"/>
                    </a:cubicBezTo>
                    <a:cubicBezTo>
                      <a:pt x="35" y="24"/>
                      <a:pt x="36" y="23"/>
                      <a:pt x="35" y="37"/>
                    </a:cubicBezTo>
                    <a:cubicBezTo>
                      <a:pt x="30" y="38"/>
                      <a:pt x="13" y="35"/>
                      <a:pt x="8" y="36"/>
                    </a:cubicBezTo>
                    <a:cubicBezTo>
                      <a:pt x="7" y="26"/>
                      <a:pt x="8" y="17"/>
                      <a:pt x="9" y="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reeform 759">
                <a:extLst>
                  <a:ext uri="{FF2B5EF4-FFF2-40B4-BE49-F238E27FC236}">
                    <a16:creationId xmlns:a16="http://schemas.microsoft.com/office/drawing/2014/main" id="{C04856DC-AAC8-4590-A944-5B63C2E4D2F8}"/>
                  </a:ext>
                </a:extLst>
              </p:cNvPr>
              <p:cNvSpPr/>
              <p:nvPr/>
            </p:nvSpPr>
            <p:spPr bwMode="auto">
              <a:xfrm>
                <a:off x="7516813" y="5121275"/>
                <a:ext cx="53975" cy="68263"/>
              </a:xfrm>
              <a:custGeom>
                <a:avLst/>
                <a:gdLst>
                  <a:gd name="T0" fmla="*/ 11 w 22"/>
                  <a:gd name="T1" fmla="*/ 0 h 28"/>
                  <a:gd name="T2" fmla="*/ 7 w 22"/>
                  <a:gd name="T3" fmla="*/ 0 h 28"/>
                  <a:gd name="T4" fmla="*/ 0 w 22"/>
                  <a:gd name="T5" fmla="*/ 10 h 28"/>
                  <a:gd name="T6" fmla="*/ 8 w 22"/>
                  <a:gd name="T7" fmla="*/ 20 h 28"/>
                  <a:gd name="T8" fmla="*/ 2 w 22"/>
                  <a:gd name="T9" fmla="*/ 24 h 28"/>
                  <a:gd name="T10" fmla="*/ 15 w 22"/>
                  <a:gd name="T11" fmla="*/ 25 h 28"/>
                  <a:gd name="T12" fmla="*/ 16 w 22"/>
                  <a:gd name="T13" fmla="*/ 20 h 28"/>
                  <a:gd name="T14" fmla="*/ 7 w 22"/>
                  <a:gd name="T15" fmla="*/ 11 h 28"/>
                  <a:gd name="T16" fmla="*/ 22 w 22"/>
                  <a:gd name="T17" fmla="*/ 7 h 28"/>
                  <a:gd name="T18" fmla="*/ 11 w 22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8">
                    <a:moveTo>
                      <a:pt x="11" y="0"/>
                    </a:moveTo>
                    <a:cubicBezTo>
                      <a:pt x="10" y="0"/>
                      <a:pt x="8" y="0"/>
                      <a:pt x="7" y="0"/>
                    </a:cubicBezTo>
                    <a:cubicBezTo>
                      <a:pt x="5" y="3"/>
                      <a:pt x="3" y="8"/>
                      <a:pt x="0" y="10"/>
                    </a:cubicBezTo>
                    <a:cubicBezTo>
                      <a:pt x="1" y="16"/>
                      <a:pt x="6" y="17"/>
                      <a:pt x="8" y="20"/>
                    </a:cubicBezTo>
                    <a:cubicBezTo>
                      <a:pt x="6" y="22"/>
                      <a:pt x="1" y="20"/>
                      <a:pt x="2" y="24"/>
                    </a:cubicBezTo>
                    <a:cubicBezTo>
                      <a:pt x="4" y="28"/>
                      <a:pt x="12" y="25"/>
                      <a:pt x="15" y="25"/>
                    </a:cubicBezTo>
                    <a:cubicBezTo>
                      <a:pt x="15" y="23"/>
                      <a:pt x="16" y="22"/>
                      <a:pt x="16" y="20"/>
                    </a:cubicBezTo>
                    <a:cubicBezTo>
                      <a:pt x="14" y="16"/>
                      <a:pt x="9" y="15"/>
                      <a:pt x="7" y="11"/>
                    </a:cubicBezTo>
                    <a:cubicBezTo>
                      <a:pt x="15" y="10"/>
                      <a:pt x="21" y="13"/>
                      <a:pt x="22" y="7"/>
                    </a:cubicBezTo>
                    <a:cubicBezTo>
                      <a:pt x="19" y="3"/>
                      <a:pt x="8" y="9"/>
                      <a:pt x="1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Freeform 761">
                <a:extLst>
                  <a:ext uri="{FF2B5EF4-FFF2-40B4-BE49-F238E27FC236}">
                    <a16:creationId xmlns:a16="http://schemas.microsoft.com/office/drawing/2014/main" id="{79C706C0-D050-47F3-9293-796905ABCDD8}"/>
                  </a:ext>
                </a:extLst>
              </p:cNvPr>
              <p:cNvSpPr/>
              <p:nvPr/>
            </p:nvSpPr>
            <p:spPr bwMode="auto">
              <a:xfrm>
                <a:off x="7353301" y="5130800"/>
                <a:ext cx="49213" cy="46038"/>
              </a:xfrm>
              <a:custGeom>
                <a:avLst/>
                <a:gdLst>
                  <a:gd name="T0" fmla="*/ 20 w 20"/>
                  <a:gd name="T1" fmla="*/ 15 h 19"/>
                  <a:gd name="T2" fmla="*/ 15 w 20"/>
                  <a:gd name="T3" fmla="*/ 5 h 19"/>
                  <a:gd name="T4" fmla="*/ 8 w 20"/>
                  <a:gd name="T5" fmla="*/ 9 h 19"/>
                  <a:gd name="T6" fmla="*/ 12 w 20"/>
                  <a:gd name="T7" fmla="*/ 0 h 19"/>
                  <a:gd name="T8" fmla="*/ 0 w 20"/>
                  <a:gd name="T9" fmla="*/ 13 h 19"/>
                  <a:gd name="T10" fmla="*/ 14 w 20"/>
                  <a:gd name="T11" fmla="*/ 19 h 19"/>
                  <a:gd name="T12" fmla="*/ 20 w 20"/>
                  <a:gd name="T13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9">
                    <a:moveTo>
                      <a:pt x="20" y="15"/>
                    </a:moveTo>
                    <a:cubicBezTo>
                      <a:pt x="19" y="12"/>
                      <a:pt x="16" y="9"/>
                      <a:pt x="15" y="5"/>
                    </a:cubicBezTo>
                    <a:cubicBezTo>
                      <a:pt x="14" y="7"/>
                      <a:pt x="11" y="14"/>
                      <a:pt x="8" y="9"/>
                    </a:cubicBezTo>
                    <a:cubicBezTo>
                      <a:pt x="10" y="6"/>
                      <a:pt x="13" y="5"/>
                      <a:pt x="12" y="0"/>
                    </a:cubicBezTo>
                    <a:cubicBezTo>
                      <a:pt x="5" y="1"/>
                      <a:pt x="2" y="7"/>
                      <a:pt x="0" y="13"/>
                    </a:cubicBezTo>
                    <a:cubicBezTo>
                      <a:pt x="6" y="14"/>
                      <a:pt x="9" y="17"/>
                      <a:pt x="14" y="19"/>
                    </a:cubicBezTo>
                    <a:cubicBezTo>
                      <a:pt x="13" y="15"/>
                      <a:pt x="18" y="16"/>
                      <a:pt x="20" y="1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778">
                <a:extLst>
                  <a:ext uri="{FF2B5EF4-FFF2-40B4-BE49-F238E27FC236}">
                    <a16:creationId xmlns:a16="http://schemas.microsoft.com/office/drawing/2014/main" id="{8B3AE10A-1791-47BA-B74A-97BA0C0095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9963" y="5248275"/>
                <a:ext cx="95250" cy="125413"/>
              </a:xfrm>
              <a:custGeom>
                <a:avLst/>
                <a:gdLst>
                  <a:gd name="T0" fmla="*/ 38 w 39"/>
                  <a:gd name="T1" fmla="*/ 5 h 52"/>
                  <a:gd name="T2" fmla="*/ 6 w 39"/>
                  <a:gd name="T3" fmla="*/ 0 h 52"/>
                  <a:gd name="T4" fmla="*/ 5 w 39"/>
                  <a:gd name="T5" fmla="*/ 52 h 52"/>
                  <a:gd name="T6" fmla="*/ 37 w 39"/>
                  <a:gd name="T7" fmla="*/ 47 h 52"/>
                  <a:gd name="T8" fmla="*/ 38 w 39"/>
                  <a:gd name="T9" fmla="*/ 5 h 52"/>
                  <a:gd name="T10" fmla="*/ 30 w 39"/>
                  <a:gd name="T11" fmla="*/ 43 h 52"/>
                  <a:gd name="T12" fmla="*/ 13 w 39"/>
                  <a:gd name="T13" fmla="*/ 45 h 52"/>
                  <a:gd name="T14" fmla="*/ 9 w 39"/>
                  <a:gd name="T15" fmla="*/ 7 h 52"/>
                  <a:gd name="T16" fmla="*/ 32 w 39"/>
                  <a:gd name="T17" fmla="*/ 9 h 52"/>
                  <a:gd name="T18" fmla="*/ 30 w 39"/>
                  <a:gd name="T19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52">
                    <a:moveTo>
                      <a:pt x="38" y="5"/>
                    </a:moveTo>
                    <a:cubicBezTo>
                      <a:pt x="29" y="2"/>
                      <a:pt x="16" y="2"/>
                      <a:pt x="6" y="0"/>
                    </a:cubicBezTo>
                    <a:cubicBezTo>
                      <a:pt x="0" y="14"/>
                      <a:pt x="4" y="33"/>
                      <a:pt x="5" y="52"/>
                    </a:cubicBezTo>
                    <a:cubicBezTo>
                      <a:pt x="16" y="51"/>
                      <a:pt x="28" y="51"/>
                      <a:pt x="37" y="47"/>
                    </a:cubicBezTo>
                    <a:cubicBezTo>
                      <a:pt x="38" y="36"/>
                      <a:pt x="39" y="21"/>
                      <a:pt x="38" y="5"/>
                    </a:cubicBezTo>
                    <a:close/>
                    <a:moveTo>
                      <a:pt x="30" y="43"/>
                    </a:moveTo>
                    <a:cubicBezTo>
                      <a:pt x="23" y="43"/>
                      <a:pt x="16" y="45"/>
                      <a:pt x="13" y="45"/>
                    </a:cubicBezTo>
                    <a:cubicBezTo>
                      <a:pt x="6" y="38"/>
                      <a:pt x="11" y="18"/>
                      <a:pt x="9" y="7"/>
                    </a:cubicBezTo>
                    <a:cubicBezTo>
                      <a:pt x="17" y="10"/>
                      <a:pt x="21" y="8"/>
                      <a:pt x="32" y="9"/>
                    </a:cubicBezTo>
                    <a:cubicBezTo>
                      <a:pt x="32" y="22"/>
                      <a:pt x="32" y="35"/>
                      <a:pt x="30" y="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Freeform 779">
                <a:extLst>
                  <a:ext uri="{FF2B5EF4-FFF2-40B4-BE49-F238E27FC236}">
                    <a16:creationId xmlns:a16="http://schemas.microsoft.com/office/drawing/2014/main" id="{305CA024-82C3-4449-B98A-4E2B29045B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42201" y="5253038"/>
                <a:ext cx="160338" cy="123825"/>
              </a:xfrm>
              <a:custGeom>
                <a:avLst/>
                <a:gdLst>
                  <a:gd name="T0" fmla="*/ 62 w 66"/>
                  <a:gd name="T1" fmla="*/ 1 h 51"/>
                  <a:gd name="T2" fmla="*/ 3 w 66"/>
                  <a:gd name="T3" fmla="*/ 0 h 51"/>
                  <a:gd name="T4" fmla="*/ 2 w 66"/>
                  <a:gd name="T5" fmla="*/ 50 h 51"/>
                  <a:gd name="T6" fmla="*/ 57 w 66"/>
                  <a:gd name="T7" fmla="*/ 50 h 51"/>
                  <a:gd name="T8" fmla="*/ 62 w 66"/>
                  <a:gd name="T9" fmla="*/ 1 h 51"/>
                  <a:gd name="T10" fmla="*/ 54 w 66"/>
                  <a:gd name="T11" fmla="*/ 43 h 51"/>
                  <a:gd name="T12" fmla="*/ 7 w 66"/>
                  <a:gd name="T13" fmla="*/ 42 h 51"/>
                  <a:gd name="T14" fmla="*/ 7 w 66"/>
                  <a:gd name="T15" fmla="*/ 10 h 51"/>
                  <a:gd name="T16" fmla="*/ 55 w 66"/>
                  <a:gd name="T17" fmla="*/ 8 h 51"/>
                  <a:gd name="T18" fmla="*/ 54 w 66"/>
                  <a:gd name="T19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51">
                    <a:moveTo>
                      <a:pt x="62" y="1"/>
                    </a:moveTo>
                    <a:cubicBezTo>
                      <a:pt x="50" y="2"/>
                      <a:pt x="22" y="3"/>
                      <a:pt x="3" y="0"/>
                    </a:cubicBezTo>
                    <a:cubicBezTo>
                      <a:pt x="0" y="20"/>
                      <a:pt x="0" y="31"/>
                      <a:pt x="2" y="50"/>
                    </a:cubicBezTo>
                    <a:cubicBezTo>
                      <a:pt x="24" y="50"/>
                      <a:pt x="39" y="51"/>
                      <a:pt x="57" y="50"/>
                    </a:cubicBezTo>
                    <a:cubicBezTo>
                      <a:pt x="66" y="39"/>
                      <a:pt x="60" y="17"/>
                      <a:pt x="62" y="1"/>
                    </a:cubicBezTo>
                    <a:close/>
                    <a:moveTo>
                      <a:pt x="54" y="43"/>
                    </a:moveTo>
                    <a:cubicBezTo>
                      <a:pt x="39" y="44"/>
                      <a:pt x="25" y="45"/>
                      <a:pt x="7" y="42"/>
                    </a:cubicBezTo>
                    <a:cubicBezTo>
                      <a:pt x="7" y="31"/>
                      <a:pt x="7" y="20"/>
                      <a:pt x="7" y="10"/>
                    </a:cubicBezTo>
                    <a:cubicBezTo>
                      <a:pt x="29" y="6"/>
                      <a:pt x="30" y="9"/>
                      <a:pt x="55" y="8"/>
                    </a:cubicBezTo>
                    <a:cubicBezTo>
                      <a:pt x="55" y="21"/>
                      <a:pt x="59" y="32"/>
                      <a:pt x="54" y="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 780">
                <a:extLst>
                  <a:ext uri="{FF2B5EF4-FFF2-40B4-BE49-F238E27FC236}">
                    <a16:creationId xmlns:a16="http://schemas.microsoft.com/office/drawing/2014/main" id="{E96BA65D-CF5E-4710-9CAA-10E9D8666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20001" y="5257800"/>
                <a:ext cx="103188" cy="115888"/>
              </a:xfrm>
              <a:custGeom>
                <a:avLst/>
                <a:gdLst>
                  <a:gd name="T0" fmla="*/ 2 w 43"/>
                  <a:gd name="T1" fmla="*/ 0 h 48"/>
                  <a:gd name="T2" fmla="*/ 2 w 43"/>
                  <a:gd name="T3" fmla="*/ 47 h 48"/>
                  <a:gd name="T4" fmla="*/ 37 w 43"/>
                  <a:gd name="T5" fmla="*/ 48 h 48"/>
                  <a:gd name="T6" fmla="*/ 43 w 43"/>
                  <a:gd name="T7" fmla="*/ 2 h 48"/>
                  <a:gd name="T8" fmla="*/ 2 w 43"/>
                  <a:gd name="T9" fmla="*/ 0 h 48"/>
                  <a:gd name="T10" fmla="*/ 25 w 43"/>
                  <a:gd name="T11" fmla="*/ 21 h 48"/>
                  <a:gd name="T12" fmla="*/ 17 w 43"/>
                  <a:gd name="T13" fmla="*/ 21 h 48"/>
                  <a:gd name="T14" fmla="*/ 23 w 43"/>
                  <a:gd name="T15" fmla="*/ 17 h 48"/>
                  <a:gd name="T16" fmla="*/ 25 w 43"/>
                  <a:gd name="T17" fmla="*/ 18 h 48"/>
                  <a:gd name="T18" fmla="*/ 25 w 43"/>
                  <a:gd name="T19" fmla="*/ 21 h 48"/>
                  <a:gd name="T20" fmla="*/ 29 w 43"/>
                  <a:gd name="T21" fmla="*/ 42 h 48"/>
                  <a:gd name="T22" fmla="*/ 32 w 43"/>
                  <a:gd name="T23" fmla="*/ 16 h 48"/>
                  <a:gd name="T24" fmla="*/ 12 w 43"/>
                  <a:gd name="T25" fmla="*/ 17 h 48"/>
                  <a:gd name="T26" fmla="*/ 12 w 43"/>
                  <a:gd name="T27" fmla="*/ 23 h 48"/>
                  <a:gd name="T28" fmla="*/ 24 w 43"/>
                  <a:gd name="T29" fmla="*/ 27 h 48"/>
                  <a:gd name="T30" fmla="*/ 21 w 43"/>
                  <a:gd name="T31" fmla="*/ 40 h 48"/>
                  <a:gd name="T32" fmla="*/ 7 w 43"/>
                  <a:gd name="T33" fmla="*/ 39 h 48"/>
                  <a:gd name="T34" fmla="*/ 7 w 43"/>
                  <a:gd name="T35" fmla="*/ 8 h 48"/>
                  <a:gd name="T36" fmla="*/ 36 w 43"/>
                  <a:gd name="T37" fmla="*/ 7 h 48"/>
                  <a:gd name="T38" fmla="*/ 29 w 43"/>
                  <a:gd name="T39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" h="48">
                    <a:moveTo>
                      <a:pt x="2" y="0"/>
                    </a:moveTo>
                    <a:cubicBezTo>
                      <a:pt x="1" y="13"/>
                      <a:pt x="0" y="34"/>
                      <a:pt x="2" y="47"/>
                    </a:cubicBezTo>
                    <a:cubicBezTo>
                      <a:pt x="14" y="47"/>
                      <a:pt x="26" y="47"/>
                      <a:pt x="37" y="48"/>
                    </a:cubicBezTo>
                    <a:cubicBezTo>
                      <a:pt x="41" y="33"/>
                      <a:pt x="43" y="23"/>
                      <a:pt x="43" y="2"/>
                    </a:cubicBezTo>
                    <a:cubicBezTo>
                      <a:pt x="26" y="0"/>
                      <a:pt x="20" y="3"/>
                      <a:pt x="2" y="0"/>
                    </a:cubicBezTo>
                    <a:close/>
                    <a:moveTo>
                      <a:pt x="25" y="21"/>
                    </a:moveTo>
                    <a:cubicBezTo>
                      <a:pt x="22" y="21"/>
                      <a:pt x="20" y="24"/>
                      <a:pt x="17" y="21"/>
                    </a:cubicBezTo>
                    <a:cubicBezTo>
                      <a:pt x="17" y="17"/>
                      <a:pt x="22" y="20"/>
                      <a:pt x="23" y="17"/>
                    </a:cubicBezTo>
                    <a:cubicBezTo>
                      <a:pt x="24" y="17"/>
                      <a:pt x="24" y="18"/>
                      <a:pt x="25" y="18"/>
                    </a:cubicBezTo>
                    <a:cubicBezTo>
                      <a:pt x="25" y="19"/>
                      <a:pt x="25" y="20"/>
                      <a:pt x="25" y="21"/>
                    </a:cubicBezTo>
                    <a:close/>
                    <a:moveTo>
                      <a:pt x="29" y="42"/>
                    </a:moveTo>
                    <a:cubicBezTo>
                      <a:pt x="26" y="34"/>
                      <a:pt x="32" y="27"/>
                      <a:pt x="32" y="16"/>
                    </a:cubicBezTo>
                    <a:cubicBezTo>
                      <a:pt x="28" y="9"/>
                      <a:pt x="15" y="14"/>
                      <a:pt x="12" y="17"/>
                    </a:cubicBezTo>
                    <a:cubicBezTo>
                      <a:pt x="12" y="19"/>
                      <a:pt x="12" y="21"/>
                      <a:pt x="12" y="23"/>
                    </a:cubicBezTo>
                    <a:cubicBezTo>
                      <a:pt x="13" y="28"/>
                      <a:pt x="20" y="28"/>
                      <a:pt x="24" y="27"/>
                    </a:cubicBezTo>
                    <a:cubicBezTo>
                      <a:pt x="24" y="32"/>
                      <a:pt x="21" y="35"/>
                      <a:pt x="21" y="40"/>
                    </a:cubicBezTo>
                    <a:cubicBezTo>
                      <a:pt x="16" y="40"/>
                      <a:pt x="9" y="41"/>
                      <a:pt x="7" y="39"/>
                    </a:cubicBezTo>
                    <a:cubicBezTo>
                      <a:pt x="7" y="30"/>
                      <a:pt x="7" y="19"/>
                      <a:pt x="7" y="8"/>
                    </a:cubicBezTo>
                    <a:cubicBezTo>
                      <a:pt x="17" y="9"/>
                      <a:pt x="27" y="8"/>
                      <a:pt x="36" y="7"/>
                    </a:cubicBezTo>
                    <a:cubicBezTo>
                      <a:pt x="37" y="19"/>
                      <a:pt x="38" y="39"/>
                      <a:pt x="29" y="42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Freeform 782">
                <a:extLst>
                  <a:ext uri="{FF2B5EF4-FFF2-40B4-BE49-F238E27FC236}">
                    <a16:creationId xmlns:a16="http://schemas.microsoft.com/office/drawing/2014/main" id="{9E1789AA-9BCC-4610-B846-C5039116D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8238" y="5280025"/>
                <a:ext cx="57150" cy="74613"/>
              </a:xfrm>
              <a:custGeom>
                <a:avLst/>
                <a:gdLst>
                  <a:gd name="T0" fmla="*/ 4 w 24"/>
                  <a:gd name="T1" fmla="*/ 8 h 31"/>
                  <a:gd name="T2" fmla="*/ 7 w 24"/>
                  <a:gd name="T3" fmla="*/ 16 h 31"/>
                  <a:gd name="T4" fmla="*/ 5 w 24"/>
                  <a:gd name="T5" fmla="*/ 31 h 31"/>
                  <a:gd name="T6" fmla="*/ 20 w 24"/>
                  <a:gd name="T7" fmla="*/ 26 h 31"/>
                  <a:gd name="T8" fmla="*/ 18 w 24"/>
                  <a:gd name="T9" fmla="*/ 18 h 31"/>
                  <a:gd name="T10" fmla="*/ 24 w 24"/>
                  <a:gd name="T11" fmla="*/ 7 h 31"/>
                  <a:gd name="T12" fmla="*/ 4 w 24"/>
                  <a:gd name="T13" fmla="*/ 8 h 31"/>
                  <a:gd name="T14" fmla="*/ 7 w 24"/>
                  <a:gd name="T15" fmla="*/ 24 h 31"/>
                  <a:gd name="T16" fmla="*/ 11 w 24"/>
                  <a:gd name="T17" fmla="*/ 19 h 31"/>
                  <a:gd name="T18" fmla="*/ 15 w 24"/>
                  <a:gd name="T19" fmla="*/ 24 h 31"/>
                  <a:gd name="T20" fmla="*/ 7 w 24"/>
                  <a:gd name="T21" fmla="*/ 24 h 31"/>
                  <a:gd name="T22" fmla="*/ 11 w 24"/>
                  <a:gd name="T23" fmla="*/ 10 h 31"/>
                  <a:gd name="T24" fmla="*/ 19 w 24"/>
                  <a:gd name="T25" fmla="*/ 9 h 31"/>
                  <a:gd name="T26" fmla="*/ 11 w 24"/>
                  <a:gd name="T27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31">
                    <a:moveTo>
                      <a:pt x="4" y="8"/>
                    </a:moveTo>
                    <a:cubicBezTo>
                      <a:pt x="4" y="12"/>
                      <a:pt x="7" y="12"/>
                      <a:pt x="7" y="16"/>
                    </a:cubicBezTo>
                    <a:cubicBezTo>
                      <a:pt x="0" y="18"/>
                      <a:pt x="2" y="26"/>
                      <a:pt x="5" y="31"/>
                    </a:cubicBezTo>
                    <a:cubicBezTo>
                      <a:pt x="14" y="30"/>
                      <a:pt x="15" y="30"/>
                      <a:pt x="20" y="26"/>
                    </a:cubicBezTo>
                    <a:cubicBezTo>
                      <a:pt x="21" y="21"/>
                      <a:pt x="19" y="20"/>
                      <a:pt x="18" y="18"/>
                    </a:cubicBezTo>
                    <a:cubicBezTo>
                      <a:pt x="22" y="16"/>
                      <a:pt x="24" y="12"/>
                      <a:pt x="24" y="7"/>
                    </a:cubicBezTo>
                    <a:cubicBezTo>
                      <a:pt x="19" y="0"/>
                      <a:pt x="10" y="3"/>
                      <a:pt x="4" y="8"/>
                    </a:cubicBezTo>
                    <a:close/>
                    <a:moveTo>
                      <a:pt x="7" y="24"/>
                    </a:moveTo>
                    <a:cubicBezTo>
                      <a:pt x="6" y="20"/>
                      <a:pt x="11" y="22"/>
                      <a:pt x="11" y="19"/>
                    </a:cubicBezTo>
                    <a:cubicBezTo>
                      <a:pt x="13" y="20"/>
                      <a:pt x="15" y="21"/>
                      <a:pt x="15" y="24"/>
                    </a:cubicBezTo>
                    <a:cubicBezTo>
                      <a:pt x="12" y="25"/>
                      <a:pt x="9" y="27"/>
                      <a:pt x="7" y="24"/>
                    </a:cubicBezTo>
                    <a:close/>
                    <a:moveTo>
                      <a:pt x="11" y="10"/>
                    </a:moveTo>
                    <a:cubicBezTo>
                      <a:pt x="13" y="7"/>
                      <a:pt x="15" y="8"/>
                      <a:pt x="19" y="9"/>
                    </a:cubicBezTo>
                    <a:cubicBezTo>
                      <a:pt x="19" y="13"/>
                      <a:pt x="13" y="12"/>
                      <a:pt x="11" y="1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Freeform 783">
                <a:extLst>
                  <a:ext uri="{FF2B5EF4-FFF2-40B4-BE49-F238E27FC236}">
                    <a16:creationId xmlns:a16="http://schemas.microsoft.com/office/drawing/2014/main" id="{F16F8CFE-A7D6-4BA1-A543-88B5C487224B}"/>
                  </a:ext>
                </a:extLst>
              </p:cNvPr>
              <p:cNvSpPr/>
              <p:nvPr/>
            </p:nvSpPr>
            <p:spPr bwMode="auto">
              <a:xfrm>
                <a:off x="7346951" y="5281613"/>
                <a:ext cx="36513" cy="63500"/>
              </a:xfrm>
              <a:custGeom>
                <a:avLst/>
                <a:gdLst>
                  <a:gd name="T0" fmla="*/ 2 w 15"/>
                  <a:gd name="T1" fmla="*/ 1 h 26"/>
                  <a:gd name="T2" fmla="*/ 9 w 15"/>
                  <a:gd name="T3" fmla="*/ 9 h 26"/>
                  <a:gd name="T4" fmla="*/ 11 w 15"/>
                  <a:gd name="T5" fmla="*/ 26 h 26"/>
                  <a:gd name="T6" fmla="*/ 15 w 15"/>
                  <a:gd name="T7" fmla="*/ 3 h 26"/>
                  <a:gd name="T8" fmla="*/ 2 w 15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2" y="1"/>
                    </a:moveTo>
                    <a:cubicBezTo>
                      <a:pt x="0" y="8"/>
                      <a:pt x="6" y="7"/>
                      <a:pt x="9" y="9"/>
                    </a:cubicBezTo>
                    <a:cubicBezTo>
                      <a:pt x="7" y="13"/>
                      <a:pt x="2" y="25"/>
                      <a:pt x="11" y="26"/>
                    </a:cubicBezTo>
                    <a:cubicBezTo>
                      <a:pt x="10" y="16"/>
                      <a:pt x="15" y="11"/>
                      <a:pt x="15" y="3"/>
                    </a:cubicBezTo>
                    <a:cubicBezTo>
                      <a:pt x="9" y="4"/>
                      <a:pt x="8" y="0"/>
                      <a:pt x="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5" name="组 209">
            <a:extLst>
              <a:ext uri="{FF2B5EF4-FFF2-40B4-BE49-F238E27FC236}">
                <a16:creationId xmlns:a16="http://schemas.microsoft.com/office/drawing/2014/main" id="{6AD4622A-AE0F-47C4-8DF8-F301C20504A3}"/>
              </a:ext>
            </a:extLst>
          </p:cNvPr>
          <p:cNvGrpSpPr/>
          <p:nvPr/>
        </p:nvGrpSpPr>
        <p:grpSpPr>
          <a:xfrm>
            <a:off x="7632637" y="3601785"/>
            <a:ext cx="1377108" cy="2122122"/>
            <a:chOff x="5709233" y="3505173"/>
            <a:chExt cx="1377108" cy="2122122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5C052D7-BFE5-4CED-A7B4-13DCBCB3B18D}"/>
                </a:ext>
              </a:extLst>
            </p:cNvPr>
            <p:cNvSpPr/>
            <p:nvPr/>
          </p:nvSpPr>
          <p:spPr>
            <a:xfrm rot="10800000">
              <a:off x="6300443" y="3505173"/>
              <a:ext cx="194686" cy="19468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7" name="直线连接符 168">
              <a:extLst>
                <a:ext uri="{FF2B5EF4-FFF2-40B4-BE49-F238E27FC236}">
                  <a16:creationId xmlns:a16="http://schemas.microsoft.com/office/drawing/2014/main" id="{1306D1DD-773C-42A7-AD9B-852881220312}"/>
                </a:ext>
              </a:extLst>
            </p:cNvPr>
            <p:cNvCxnSpPr/>
            <p:nvPr/>
          </p:nvCxnSpPr>
          <p:spPr>
            <a:xfrm rot="10800000" flipH="1" flipV="1">
              <a:off x="6397786" y="3699859"/>
              <a:ext cx="2669" cy="652527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8" name="六边形 97">
              <a:extLst>
                <a:ext uri="{FF2B5EF4-FFF2-40B4-BE49-F238E27FC236}">
                  <a16:creationId xmlns:a16="http://schemas.microsoft.com/office/drawing/2014/main" id="{A961FF9F-DA18-4E09-8BD7-09C1C2ACE576}"/>
                </a:ext>
              </a:extLst>
            </p:cNvPr>
            <p:cNvSpPr/>
            <p:nvPr/>
          </p:nvSpPr>
          <p:spPr>
            <a:xfrm rot="12600000">
              <a:off x="5709233" y="4440133"/>
              <a:ext cx="1377108" cy="1187162"/>
            </a:xfrm>
            <a:prstGeom prst="hexagon">
              <a:avLst>
                <a:gd name="adj" fmla="val 29392"/>
                <a:gd name="vf" fmla="val 115470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造字工房尚黑 G0v1 细体" pitchFamily="50" charset="-122"/>
                <a:ea typeface="造字工房尚黑 G0v1 细体" pitchFamily="50" charset="-122"/>
              </a:endParaRPr>
            </a:p>
          </p:txBody>
        </p:sp>
        <p:grpSp>
          <p:nvGrpSpPr>
            <p:cNvPr id="99" name="组 201">
              <a:extLst>
                <a:ext uri="{FF2B5EF4-FFF2-40B4-BE49-F238E27FC236}">
                  <a16:creationId xmlns:a16="http://schemas.microsoft.com/office/drawing/2014/main" id="{93BCB7BB-AE03-4640-BD13-FAD7B16F49D9}"/>
                </a:ext>
              </a:extLst>
            </p:cNvPr>
            <p:cNvGrpSpPr/>
            <p:nvPr/>
          </p:nvGrpSpPr>
          <p:grpSpPr>
            <a:xfrm>
              <a:off x="6152398" y="4760040"/>
              <a:ext cx="490774" cy="552428"/>
              <a:chOff x="9353551" y="5384800"/>
              <a:chExt cx="631825" cy="711200"/>
            </a:xfrm>
            <a:blipFill>
              <a:blip r:embed="rId3"/>
              <a:stretch>
                <a:fillRect/>
              </a:stretch>
            </a:blipFill>
          </p:grpSpPr>
          <p:sp>
            <p:nvSpPr>
              <p:cNvPr id="100" name="Freeform 786">
                <a:extLst>
                  <a:ext uri="{FF2B5EF4-FFF2-40B4-BE49-F238E27FC236}">
                    <a16:creationId xmlns:a16="http://schemas.microsoft.com/office/drawing/2014/main" id="{8405DFE0-8983-49D9-816E-316CD44B15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3551" y="5384800"/>
                <a:ext cx="631825" cy="711200"/>
              </a:xfrm>
              <a:custGeom>
                <a:avLst/>
                <a:gdLst>
                  <a:gd name="T0" fmla="*/ 30 w 260"/>
                  <a:gd name="T1" fmla="*/ 9 h 292"/>
                  <a:gd name="T2" fmla="*/ 6 w 260"/>
                  <a:gd name="T3" fmla="*/ 230 h 292"/>
                  <a:gd name="T4" fmla="*/ 1 w 260"/>
                  <a:gd name="T5" fmla="*/ 244 h 292"/>
                  <a:gd name="T6" fmla="*/ 22 w 260"/>
                  <a:gd name="T7" fmla="*/ 246 h 292"/>
                  <a:gd name="T8" fmla="*/ 19 w 260"/>
                  <a:gd name="T9" fmla="*/ 270 h 292"/>
                  <a:gd name="T10" fmla="*/ 37 w 260"/>
                  <a:gd name="T11" fmla="*/ 275 h 292"/>
                  <a:gd name="T12" fmla="*/ 40 w 260"/>
                  <a:gd name="T13" fmla="*/ 292 h 292"/>
                  <a:gd name="T14" fmla="*/ 225 w 260"/>
                  <a:gd name="T15" fmla="*/ 272 h 292"/>
                  <a:gd name="T16" fmla="*/ 254 w 260"/>
                  <a:gd name="T17" fmla="*/ 164 h 292"/>
                  <a:gd name="T18" fmla="*/ 254 w 260"/>
                  <a:gd name="T19" fmla="*/ 36 h 292"/>
                  <a:gd name="T20" fmla="*/ 237 w 260"/>
                  <a:gd name="T21" fmla="*/ 30 h 292"/>
                  <a:gd name="T22" fmla="*/ 237 w 260"/>
                  <a:gd name="T23" fmla="*/ 18 h 292"/>
                  <a:gd name="T24" fmla="*/ 224 w 260"/>
                  <a:gd name="T25" fmla="*/ 18 h 292"/>
                  <a:gd name="T26" fmla="*/ 225 w 260"/>
                  <a:gd name="T27" fmla="*/ 7 h 292"/>
                  <a:gd name="T28" fmla="*/ 176 w 260"/>
                  <a:gd name="T29" fmla="*/ 0 h 292"/>
                  <a:gd name="T30" fmla="*/ 65 w 260"/>
                  <a:gd name="T31" fmla="*/ 7 h 292"/>
                  <a:gd name="T32" fmla="*/ 30 w 260"/>
                  <a:gd name="T33" fmla="*/ 9 h 292"/>
                  <a:gd name="T34" fmla="*/ 240 w 260"/>
                  <a:gd name="T35" fmla="*/ 40 h 292"/>
                  <a:gd name="T36" fmla="*/ 247 w 260"/>
                  <a:gd name="T37" fmla="*/ 53 h 292"/>
                  <a:gd name="T38" fmla="*/ 221 w 260"/>
                  <a:gd name="T39" fmla="*/ 265 h 292"/>
                  <a:gd name="T40" fmla="*/ 67 w 260"/>
                  <a:gd name="T41" fmla="*/ 283 h 292"/>
                  <a:gd name="T42" fmla="*/ 46 w 260"/>
                  <a:gd name="T43" fmla="*/ 280 h 292"/>
                  <a:gd name="T44" fmla="*/ 55 w 260"/>
                  <a:gd name="T45" fmla="*/ 276 h 292"/>
                  <a:gd name="T46" fmla="*/ 210 w 260"/>
                  <a:gd name="T47" fmla="*/ 263 h 292"/>
                  <a:gd name="T48" fmla="*/ 235 w 260"/>
                  <a:gd name="T49" fmla="*/ 43 h 292"/>
                  <a:gd name="T50" fmla="*/ 240 w 260"/>
                  <a:gd name="T51" fmla="*/ 40 h 292"/>
                  <a:gd name="T52" fmla="*/ 224 w 260"/>
                  <a:gd name="T53" fmla="*/ 27 h 292"/>
                  <a:gd name="T54" fmla="*/ 228 w 260"/>
                  <a:gd name="T55" fmla="*/ 25 h 292"/>
                  <a:gd name="T56" fmla="*/ 204 w 260"/>
                  <a:gd name="T57" fmla="*/ 256 h 292"/>
                  <a:gd name="T58" fmla="*/ 116 w 260"/>
                  <a:gd name="T59" fmla="*/ 263 h 292"/>
                  <a:gd name="T60" fmla="*/ 26 w 260"/>
                  <a:gd name="T61" fmla="*/ 266 h 292"/>
                  <a:gd name="T62" fmla="*/ 29 w 260"/>
                  <a:gd name="T63" fmla="*/ 245 h 292"/>
                  <a:gd name="T64" fmla="*/ 189 w 260"/>
                  <a:gd name="T65" fmla="*/ 241 h 292"/>
                  <a:gd name="T66" fmla="*/ 192 w 260"/>
                  <a:gd name="T67" fmla="*/ 180 h 292"/>
                  <a:gd name="T68" fmla="*/ 196 w 260"/>
                  <a:gd name="T69" fmla="*/ 142 h 292"/>
                  <a:gd name="T70" fmla="*/ 200 w 260"/>
                  <a:gd name="T71" fmla="*/ 106 h 292"/>
                  <a:gd name="T72" fmla="*/ 217 w 260"/>
                  <a:gd name="T73" fmla="*/ 45 h 292"/>
                  <a:gd name="T74" fmla="*/ 224 w 260"/>
                  <a:gd name="T75" fmla="*/ 27 h 292"/>
                  <a:gd name="T76" fmla="*/ 217 w 260"/>
                  <a:gd name="T77" fmla="*/ 14 h 292"/>
                  <a:gd name="T78" fmla="*/ 186 w 260"/>
                  <a:gd name="T79" fmla="*/ 180 h 292"/>
                  <a:gd name="T80" fmla="*/ 185 w 260"/>
                  <a:gd name="T81" fmla="*/ 234 h 292"/>
                  <a:gd name="T82" fmla="*/ 12 w 260"/>
                  <a:gd name="T83" fmla="*/ 239 h 292"/>
                  <a:gd name="T84" fmla="*/ 25 w 260"/>
                  <a:gd name="T85" fmla="*/ 174 h 292"/>
                  <a:gd name="T86" fmla="*/ 30 w 260"/>
                  <a:gd name="T87" fmla="*/ 101 h 292"/>
                  <a:gd name="T88" fmla="*/ 36 w 260"/>
                  <a:gd name="T89" fmla="*/ 17 h 292"/>
                  <a:gd name="T90" fmla="*/ 217 w 260"/>
                  <a:gd name="T91" fmla="*/ 1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0" h="292">
                    <a:moveTo>
                      <a:pt x="30" y="9"/>
                    </a:moveTo>
                    <a:cubicBezTo>
                      <a:pt x="23" y="81"/>
                      <a:pt x="27" y="170"/>
                      <a:pt x="6" y="230"/>
                    </a:cubicBezTo>
                    <a:cubicBezTo>
                      <a:pt x="5" y="235"/>
                      <a:pt x="0" y="238"/>
                      <a:pt x="1" y="244"/>
                    </a:cubicBezTo>
                    <a:cubicBezTo>
                      <a:pt x="5" y="249"/>
                      <a:pt x="19" y="244"/>
                      <a:pt x="22" y="246"/>
                    </a:cubicBezTo>
                    <a:cubicBezTo>
                      <a:pt x="19" y="255"/>
                      <a:pt x="20" y="260"/>
                      <a:pt x="19" y="270"/>
                    </a:cubicBezTo>
                    <a:cubicBezTo>
                      <a:pt x="25" y="275"/>
                      <a:pt x="27" y="274"/>
                      <a:pt x="37" y="275"/>
                    </a:cubicBezTo>
                    <a:cubicBezTo>
                      <a:pt x="35" y="283"/>
                      <a:pt x="36" y="287"/>
                      <a:pt x="40" y="292"/>
                    </a:cubicBezTo>
                    <a:cubicBezTo>
                      <a:pt x="110" y="292"/>
                      <a:pt x="173" y="289"/>
                      <a:pt x="225" y="272"/>
                    </a:cubicBezTo>
                    <a:cubicBezTo>
                      <a:pt x="239" y="240"/>
                      <a:pt x="247" y="202"/>
                      <a:pt x="254" y="164"/>
                    </a:cubicBezTo>
                    <a:cubicBezTo>
                      <a:pt x="260" y="125"/>
                      <a:pt x="254" y="82"/>
                      <a:pt x="254" y="36"/>
                    </a:cubicBezTo>
                    <a:cubicBezTo>
                      <a:pt x="250" y="31"/>
                      <a:pt x="241" y="33"/>
                      <a:pt x="237" y="30"/>
                    </a:cubicBezTo>
                    <a:cubicBezTo>
                      <a:pt x="235" y="24"/>
                      <a:pt x="240" y="22"/>
                      <a:pt x="237" y="18"/>
                    </a:cubicBezTo>
                    <a:cubicBezTo>
                      <a:pt x="232" y="18"/>
                      <a:pt x="228" y="18"/>
                      <a:pt x="224" y="18"/>
                    </a:cubicBezTo>
                    <a:cubicBezTo>
                      <a:pt x="225" y="15"/>
                      <a:pt x="226" y="12"/>
                      <a:pt x="225" y="7"/>
                    </a:cubicBezTo>
                    <a:cubicBezTo>
                      <a:pt x="207" y="0"/>
                      <a:pt x="188" y="0"/>
                      <a:pt x="176" y="0"/>
                    </a:cubicBezTo>
                    <a:cubicBezTo>
                      <a:pt x="143" y="0"/>
                      <a:pt x="103" y="7"/>
                      <a:pt x="65" y="7"/>
                    </a:cubicBezTo>
                    <a:cubicBezTo>
                      <a:pt x="53" y="8"/>
                      <a:pt x="41" y="5"/>
                      <a:pt x="30" y="9"/>
                    </a:cubicBezTo>
                    <a:close/>
                    <a:moveTo>
                      <a:pt x="240" y="40"/>
                    </a:moveTo>
                    <a:cubicBezTo>
                      <a:pt x="249" y="39"/>
                      <a:pt x="246" y="45"/>
                      <a:pt x="247" y="53"/>
                    </a:cubicBezTo>
                    <a:cubicBezTo>
                      <a:pt x="257" y="123"/>
                      <a:pt x="243" y="215"/>
                      <a:pt x="221" y="265"/>
                    </a:cubicBezTo>
                    <a:cubicBezTo>
                      <a:pt x="181" y="281"/>
                      <a:pt x="128" y="283"/>
                      <a:pt x="67" y="283"/>
                    </a:cubicBezTo>
                    <a:cubicBezTo>
                      <a:pt x="60" y="283"/>
                      <a:pt x="50" y="287"/>
                      <a:pt x="46" y="280"/>
                    </a:cubicBezTo>
                    <a:cubicBezTo>
                      <a:pt x="44" y="273"/>
                      <a:pt x="53" y="276"/>
                      <a:pt x="55" y="276"/>
                    </a:cubicBezTo>
                    <a:cubicBezTo>
                      <a:pt x="103" y="271"/>
                      <a:pt x="162" y="271"/>
                      <a:pt x="210" y="263"/>
                    </a:cubicBezTo>
                    <a:cubicBezTo>
                      <a:pt x="219" y="203"/>
                      <a:pt x="229" y="118"/>
                      <a:pt x="235" y="43"/>
                    </a:cubicBezTo>
                    <a:cubicBezTo>
                      <a:pt x="236" y="41"/>
                      <a:pt x="238" y="40"/>
                      <a:pt x="240" y="40"/>
                    </a:cubicBezTo>
                    <a:close/>
                    <a:moveTo>
                      <a:pt x="224" y="27"/>
                    </a:moveTo>
                    <a:cubicBezTo>
                      <a:pt x="226" y="27"/>
                      <a:pt x="228" y="27"/>
                      <a:pt x="228" y="25"/>
                    </a:cubicBezTo>
                    <a:cubicBezTo>
                      <a:pt x="226" y="102"/>
                      <a:pt x="214" y="182"/>
                      <a:pt x="204" y="256"/>
                    </a:cubicBezTo>
                    <a:cubicBezTo>
                      <a:pt x="178" y="263"/>
                      <a:pt x="152" y="262"/>
                      <a:pt x="116" y="263"/>
                    </a:cubicBezTo>
                    <a:cubicBezTo>
                      <a:pt x="82" y="265"/>
                      <a:pt x="50" y="272"/>
                      <a:pt x="26" y="266"/>
                    </a:cubicBezTo>
                    <a:cubicBezTo>
                      <a:pt x="27" y="261"/>
                      <a:pt x="27" y="253"/>
                      <a:pt x="29" y="245"/>
                    </a:cubicBezTo>
                    <a:cubicBezTo>
                      <a:pt x="85" y="239"/>
                      <a:pt x="147" y="258"/>
                      <a:pt x="189" y="241"/>
                    </a:cubicBezTo>
                    <a:cubicBezTo>
                      <a:pt x="198" y="224"/>
                      <a:pt x="191" y="202"/>
                      <a:pt x="192" y="180"/>
                    </a:cubicBezTo>
                    <a:cubicBezTo>
                      <a:pt x="192" y="168"/>
                      <a:pt x="194" y="155"/>
                      <a:pt x="196" y="142"/>
                    </a:cubicBezTo>
                    <a:cubicBezTo>
                      <a:pt x="197" y="130"/>
                      <a:pt x="198" y="117"/>
                      <a:pt x="200" y="106"/>
                    </a:cubicBezTo>
                    <a:cubicBezTo>
                      <a:pt x="205" y="85"/>
                      <a:pt x="212" y="66"/>
                      <a:pt x="217" y="45"/>
                    </a:cubicBezTo>
                    <a:cubicBezTo>
                      <a:pt x="218" y="39"/>
                      <a:pt x="217" y="30"/>
                      <a:pt x="224" y="27"/>
                    </a:cubicBezTo>
                    <a:close/>
                    <a:moveTo>
                      <a:pt x="217" y="14"/>
                    </a:moveTo>
                    <a:cubicBezTo>
                      <a:pt x="206" y="68"/>
                      <a:pt x="187" y="121"/>
                      <a:pt x="186" y="180"/>
                    </a:cubicBezTo>
                    <a:cubicBezTo>
                      <a:pt x="186" y="198"/>
                      <a:pt x="191" y="217"/>
                      <a:pt x="185" y="234"/>
                    </a:cubicBezTo>
                    <a:cubicBezTo>
                      <a:pt x="139" y="249"/>
                      <a:pt x="62" y="229"/>
                      <a:pt x="12" y="239"/>
                    </a:cubicBezTo>
                    <a:cubicBezTo>
                      <a:pt x="13" y="219"/>
                      <a:pt x="22" y="199"/>
                      <a:pt x="25" y="174"/>
                    </a:cubicBezTo>
                    <a:cubicBezTo>
                      <a:pt x="28" y="151"/>
                      <a:pt x="27" y="125"/>
                      <a:pt x="30" y="101"/>
                    </a:cubicBezTo>
                    <a:cubicBezTo>
                      <a:pt x="34" y="76"/>
                      <a:pt x="36" y="40"/>
                      <a:pt x="36" y="17"/>
                    </a:cubicBezTo>
                    <a:cubicBezTo>
                      <a:pt x="97" y="17"/>
                      <a:pt x="158" y="3"/>
                      <a:pt x="217" y="1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Freeform 792">
                <a:extLst>
                  <a:ext uri="{FF2B5EF4-FFF2-40B4-BE49-F238E27FC236}">
                    <a16:creationId xmlns:a16="http://schemas.microsoft.com/office/drawing/2014/main" id="{B6FE4C67-A7D7-46C6-AFAF-D84CDD3997A7}"/>
                  </a:ext>
                </a:extLst>
              </p:cNvPr>
              <p:cNvSpPr/>
              <p:nvPr/>
            </p:nvSpPr>
            <p:spPr bwMode="auto">
              <a:xfrm>
                <a:off x="9477376" y="5453063"/>
                <a:ext cx="360363" cy="65088"/>
              </a:xfrm>
              <a:custGeom>
                <a:avLst/>
                <a:gdLst>
                  <a:gd name="T0" fmla="*/ 32 w 148"/>
                  <a:gd name="T1" fmla="*/ 15 h 27"/>
                  <a:gd name="T2" fmla="*/ 52 w 148"/>
                  <a:gd name="T3" fmla="*/ 21 h 27"/>
                  <a:gd name="T4" fmla="*/ 83 w 148"/>
                  <a:gd name="T5" fmla="*/ 18 h 27"/>
                  <a:gd name="T6" fmla="*/ 112 w 148"/>
                  <a:gd name="T7" fmla="*/ 14 h 27"/>
                  <a:gd name="T8" fmla="*/ 125 w 148"/>
                  <a:gd name="T9" fmla="*/ 20 h 27"/>
                  <a:gd name="T10" fmla="*/ 148 w 148"/>
                  <a:gd name="T11" fmla="*/ 8 h 27"/>
                  <a:gd name="T12" fmla="*/ 125 w 148"/>
                  <a:gd name="T13" fmla="*/ 13 h 27"/>
                  <a:gd name="T14" fmla="*/ 96 w 148"/>
                  <a:gd name="T15" fmla="*/ 15 h 27"/>
                  <a:gd name="T16" fmla="*/ 46 w 148"/>
                  <a:gd name="T17" fmla="*/ 13 h 27"/>
                  <a:gd name="T18" fmla="*/ 32 w 148"/>
                  <a:gd name="T19" fmla="*/ 8 h 27"/>
                  <a:gd name="T20" fmla="*/ 13 w 148"/>
                  <a:gd name="T21" fmla="*/ 12 h 27"/>
                  <a:gd name="T22" fmla="*/ 0 w 148"/>
                  <a:gd name="T23" fmla="*/ 10 h 27"/>
                  <a:gd name="T24" fmla="*/ 32 w 148"/>
                  <a:gd name="T25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" h="27">
                    <a:moveTo>
                      <a:pt x="32" y="15"/>
                    </a:moveTo>
                    <a:cubicBezTo>
                      <a:pt x="40" y="16"/>
                      <a:pt x="45" y="21"/>
                      <a:pt x="52" y="21"/>
                    </a:cubicBezTo>
                    <a:cubicBezTo>
                      <a:pt x="63" y="21"/>
                      <a:pt x="71" y="15"/>
                      <a:pt x="83" y="18"/>
                    </a:cubicBezTo>
                    <a:cubicBezTo>
                      <a:pt x="93" y="27"/>
                      <a:pt x="105" y="19"/>
                      <a:pt x="112" y="14"/>
                    </a:cubicBezTo>
                    <a:cubicBezTo>
                      <a:pt x="118" y="15"/>
                      <a:pt x="119" y="20"/>
                      <a:pt x="125" y="20"/>
                    </a:cubicBezTo>
                    <a:cubicBezTo>
                      <a:pt x="132" y="15"/>
                      <a:pt x="144" y="16"/>
                      <a:pt x="148" y="8"/>
                    </a:cubicBezTo>
                    <a:cubicBezTo>
                      <a:pt x="140" y="4"/>
                      <a:pt x="132" y="11"/>
                      <a:pt x="125" y="13"/>
                    </a:cubicBezTo>
                    <a:cubicBezTo>
                      <a:pt x="116" y="0"/>
                      <a:pt x="106" y="12"/>
                      <a:pt x="96" y="15"/>
                    </a:cubicBezTo>
                    <a:cubicBezTo>
                      <a:pt x="85" y="4"/>
                      <a:pt x="64" y="15"/>
                      <a:pt x="46" y="13"/>
                    </a:cubicBezTo>
                    <a:cubicBezTo>
                      <a:pt x="41" y="12"/>
                      <a:pt x="37" y="8"/>
                      <a:pt x="32" y="8"/>
                    </a:cubicBezTo>
                    <a:cubicBezTo>
                      <a:pt x="26" y="8"/>
                      <a:pt x="19" y="12"/>
                      <a:pt x="13" y="12"/>
                    </a:cubicBezTo>
                    <a:cubicBezTo>
                      <a:pt x="7" y="11"/>
                      <a:pt x="5" y="6"/>
                      <a:pt x="0" y="10"/>
                    </a:cubicBezTo>
                    <a:cubicBezTo>
                      <a:pt x="4" y="27"/>
                      <a:pt x="21" y="14"/>
                      <a:pt x="32" y="15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reeform 799">
                <a:extLst>
                  <a:ext uri="{FF2B5EF4-FFF2-40B4-BE49-F238E27FC236}">
                    <a16:creationId xmlns:a16="http://schemas.microsoft.com/office/drawing/2014/main" id="{BDBA27F4-B63E-4457-B8BC-49A461FE712F}"/>
                  </a:ext>
                </a:extLst>
              </p:cNvPr>
              <p:cNvSpPr/>
              <p:nvPr/>
            </p:nvSpPr>
            <p:spPr bwMode="auto">
              <a:xfrm>
                <a:off x="9474201" y="5530850"/>
                <a:ext cx="346075" cy="65088"/>
              </a:xfrm>
              <a:custGeom>
                <a:avLst/>
                <a:gdLst>
                  <a:gd name="T0" fmla="*/ 40 w 142"/>
                  <a:gd name="T1" fmla="*/ 7 h 27"/>
                  <a:gd name="T2" fmla="*/ 75 w 142"/>
                  <a:gd name="T3" fmla="*/ 11 h 27"/>
                  <a:gd name="T4" fmla="*/ 112 w 142"/>
                  <a:gd name="T5" fmla="*/ 13 h 27"/>
                  <a:gd name="T6" fmla="*/ 142 w 142"/>
                  <a:gd name="T7" fmla="*/ 11 h 27"/>
                  <a:gd name="T8" fmla="*/ 112 w 142"/>
                  <a:gd name="T9" fmla="*/ 5 h 27"/>
                  <a:gd name="T10" fmla="*/ 91 w 142"/>
                  <a:gd name="T11" fmla="*/ 13 h 27"/>
                  <a:gd name="T12" fmla="*/ 77 w 142"/>
                  <a:gd name="T13" fmla="*/ 4 h 27"/>
                  <a:gd name="T14" fmla="*/ 57 w 142"/>
                  <a:gd name="T15" fmla="*/ 9 h 27"/>
                  <a:gd name="T16" fmla="*/ 40 w 142"/>
                  <a:gd name="T17" fmla="*/ 0 h 27"/>
                  <a:gd name="T18" fmla="*/ 15 w 142"/>
                  <a:gd name="T19" fmla="*/ 12 h 27"/>
                  <a:gd name="T20" fmla="*/ 0 w 142"/>
                  <a:gd name="T21" fmla="*/ 9 h 27"/>
                  <a:gd name="T22" fmla="*/ 40 w 142"/>
                  <a:gd name="T2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27">
                    <a:moveTo>
                      <a:pt x="40" y="7"/>
                    </a:moveTo>
                    <a:cubicBezTo>
                      <a:pt x="47" y="18"/>
                      <a:pt x="65" y="18"/>
                      <a:pt x="75" y="11"/>
                    </a:cubicBezTo>
                    <a:cubicBezTo>
                      <a:pt x="84" y="24"/>
                      <a:pt x="100" y="18"/>
                      <a:pt x="112" y="13"/>
                    </a:cubicBezTo>
                    <a:cubicBezTo>
                      <a:pt x="119" y="21"/>
                      <a:pt x="138" y="24"/>
                      <a:pt x="142" y="11"/>
                    </a:cubicBezTo>
                    <a:cubicBezTo>
                      <a:pt x="130" y="17"/>
                      <a:pt x="120" y="11"/>
                      <a:pt x="112" y="5"/>
                    </a:cubicBezTo>
                    <a:cubicBezTo>
                      <a:pt x="107" y="9"/>
                      <a:pt x="98" y="11"/>
                      <a:pt x="91" y="13"/>
                    </a:cubicBezTo>
                    <a:cubicBezTo>
                      <a:pt x="87" y="10"/>
                      <a:pt x="83" y="5"/>
                      <a:pt x="77" y="4"/>
                    </a:cubicBezTo>
                    <a:cubicBezTo>
                      <a:pt x="70" y="5"/>
                      <a:pt x="64" y="10"/>
                      <a:pt x="57" y="9"/>
                    </a:cubicBezTo>
                    <a:cubicBezTo>
                      <a:pt x="50" y="8"/>
                      <a:pt x="47" y="0"/>
                      <a:pt x="40" y="0"/>
                    </a:cubicBezTo>
                    <a:cubicBezTo>
                      <a:pt x="30" y="0"/>
                      <a:pt x="30" y="11"/>
                      <a:pt x="15" y="12"/>
                    </a:cubicBezTo>
                    <a:cubicBezTo>
                      <a:pt x="11" y="11"/>
                      <a:pt x="5" y="6"/>
                      <a:pt x="0" y="9"/>
                    </a:cubicBezTo>
                    <a:cubicBezTo>
                      <a:pt x="9" y="27"/>
                      <a:pt x="30" y="15"/>
                      <a:pt x="40" y="7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Freeform 802">
                <a:extLst>
                  <a:ext uri="{FF2B5EF4-FFF2-40B4-BE49-F238E27FC236}">
                    <a16:creationId xmlns:a16="http://schemas.microsoft.com/office/drawing/2014/main" id="{D1A3039E-7A9F-4DA8-8F29-117905C75C3A}"/>
                  </a:ext>
                </a:extLst>
              </p:cNvPr>
              <p:cNvSpPr/>
              <p:nvPr/>
            </p:nvSpPr>
            <p:spPr bwMode="auto">
              <a:xfrm>
                <a:off x="9477376" y="5622925"/>
                <a:ext cx="311150" cy="50800"/>
              </a:xfrm>
              <a:custGeom>
                <a:avLst/>
                <a:gdLst>
                  <a:gd name="T0" fmla="*/ 110 w 128"/>
                  <a:gd name="T1" fmla="*/ 14 h 21"/>
                  <a:gd name="T2" fmla="*/ 97 w 128"/>
                  <a:gd name="T3" fmla="*/ 5 h 21"/>
                  <a:gd name="T4" fmla="*/ 55 w 128"/>
                  <a:gd name="T5" fmla="*/ 9 h 21"/>
                  <a:gd name="T6" fmla="*/ 39 w 128"/>
                  <a:gd name="T7" fmla="*/ 0 h 21"/>
                  <a:gd name="T8" fmla="*/ 18 w 128"/>
                  <a:gd name="T9" fmla="*/ 11 h 21"/>
                  <a:gd name="T10" fmla="*/ 0 w 128"/>
                  <a:gd name="T11" fmla="*/ 1 h 21"/>
                  <a:gd name="T12" fmla="*/ 39 w 128"/>
                  <a:gd name="T13" fmla="*/ 9 h 21"/>
                  <a:gd name="T14" fmla="*/ 70 w 128"/>
                  <a:gd name="T15" fmla="*/ 13 h 21"/>
                  <a:gd name="T16" fmla="*/ 81 w 128"/>
                  <a:gd name="T17" fmla="*/ 17 h 21"/>
                  <a:gd name="T18" fmla="*/ 97 w 128"/>
                  <a:gd name="T19" fmla="*/ 13 h 21"/>
                  <a:gd name="T20" fmla="*/ 108 w 128"/>
                  <a:gd name="T21" fmla="*/ 21 h 21"/>
                  <a:gd name="T22" fmla="*/ 128 w 128"/>
                  <a:gd name="T23" fmla="*/ 7 h 21"/>
                  <a:gd name="T24" fmla="*/ 110 w 128"/>
                  <a:gd name="T2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21">
                    <a:moveTo>
                      <a:pt x="110" y="14"/>
                    </a:moveTo>
                    <a:cubicBezTo>
                      <a:pt x="105" y="11"/>
                      <a:pt x="101" y="8"/>
                      <a:pt x="97" y="5"/>
                    </a:cubicBezTo>
                    <a:cubicBezTo>
                      <a:pt x="84" y="16"/>
                      <a:pt x="72" y="1"/>
                      <a:pt x="55" y="9"/>
                    </a:cubicBezTo>
                    <a:cubicBezTo>
                      <a:pt x="48" y="8"/>
                      <a:pt x="46" y="2"/>
                      <a:pt x="39" y="0"/>
                    </a:cubicBezTo>
                    <a:cubicBezTo>
                      <a:pt x="33" y="5"/>
                      <a:pt x="28" y="10"/>
                      <a:pt x="18" y="11"/>
                    </a:cubicBezTo>
                    <a:cubicBezTo>
                      <a:pt x="12" y="8"/>
                      <a:pt x="9" y="1"/>
                      <a:pt x="0" y="1"/>
                    </a:cubicBezTo>
                    <a:cubicBezTo>
                      <a:pt x="5" y="20"/>
                      <a:pt x="28" y="21"/>
                      <a:pt x="39" y="9"/>
                    </a:cubicBezTo>
                    <a:cubicBezTo>
                      <a:pt x="48" y="21"/>
                      <a:pt x="59" y="12"/>
                      <a:pt x="70" y="13"/>
                    </a:cubicBezTo>
                    <a:cubicBezTo>
                      <a:pt x="74" y="13"/>
                      <a:pt x="78" y="17"/>
                      <a:pt x="81" y="17"/>
                    </a:cubicBezTo>
                    <a:cubicBezTo>
                      <a:pt x="88" y="18"/>
                      <a:pt x="91" y="13"/>
                      <a:pt x="97" y="13"/>
                    </a:cubicBezTo>
                    <a:cubicBezTo>
                      <a:pt x="100" y="17"/>
                      <a:pt x="104" y="18"/>
                      <a:pt x="108" y="21"/>
                    </a:cubicBezTo>
                    <a:cubicBezTo>
                      <a:pt x="115" y="16"/>
                      <a:pt x="126" y="16"/>
                      <a:pt x="128" y="7"/>
                    </a:cubicBezTo>
                    <a:cubicBezTo>
                      <a:pt x="124" y="3"/>
                      <a:pt x="116" y="11"/>
                      <a:pt x="110" y="1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Freeform 804">
                <a:extLst>
                  <a:ext uri="{FF2B5EF4-FFF2-40B4-BE49-F238E27FC236}">
                    <a16:creationId xmlns:a16="http://schemas.microsoft.com/office/drawing/2014/main" id="{5CB66257-23A9-4D7D-B1BB-57463750B43F}"/>
                  </a:ext>
                </a:extLst>
              </p:cNvPr>
              <p:cNvSpPr/>
              <p:nvPr/>
            </p:nvSpPr>
            <p:spPr bwMode="auto">
              <a:xfrm>
                <a:off x="9464676" y="5700713"/>
                <a:ext cx="317500" cy="73025"/>
              </a:xfrm>
              <a:custGeom>
                <a:avLst/>
                <a:gdLst>
                  <a:gd name="T0" fmla="*/ 35 w 130"/>
                  <a:gd name="T1" fmla="*/ 12 h 30"/>
                  <a:gd name="T2" fmla="*/ 64 w 130"/>
                  <a:gd name="T3" fmla="*/ 14 h 30"/>
                  <a:gd name="T4" fmla="*/ 98 w 130"/>
                  <a:gd name="T5" fmla="*/ 18 h 30"/>
                  <a:gd name="T6" fmla="*/ 130 w 130"/>
                  <a:gd name="T7" fmla="*/ 16 h 30"/>
                  <a:gd name="T8" fmla="*/ 115 w 130"/>
                  <a:gd name="T9" fmla="*/ 20 h 30"/>
                  <a:gd name="T10" fmla="*/ 101 w 130"/>
                  <a:gd name="T11" fmla="*/ 11 h 30"/>
                  <a:gd name="T12" fmla="*/ 81 w 130"/>
                  <a:gd name="T13" fmla="*/ 16 h 30"/>
                  <a:gd name="T14" fmla="*/ 49 w 130"/>
                  <a:gd name="T15" fmla="*/ 12 h 30"/>
                  <a:gd name="T16" fmla="*/ 33 w 130"/>
                  <a:gd name="T17" fmla="*/ 5 h 30"/>
                  <a:gd name="T18" fmla="*/ 18 w 130"/>
                  <a:gd name="T19" fmla="*/ 12 h 30"/>
                  <a:gd name="T20" fmla="*/ 0 w 130"/>
                  <a:gd name="T21" fmla="*/ 5 h 30"/>
                  <a:gd name="T22" fmla="*/ 35 w 130"/>
                  <a:gd name="T23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30">
                    <a:moveTo>
                      <a:pt x="35" y="12"/>
                    </a:moveTo>
                    <a:cubicBezTo>
                      <a:pt x="41" y="22"/>
                      <a:pt x="55" y="19"/>
                      <a:pt x="64" y="14"/>
                    </a:cubicBezTo>
                    <a:cubicBezTo>
                      <a:pt x="73" y="22"/>
                      <a:pt x="87" y="26"/>
                      <a:pt x="98" y="18"/>
                    </a:cubicBezTo>
                    <a:cubicBezTo>
                      <a:pt x="105" y="28"/>
                      <a:pt x="126" y="30"/>
                      <a:pt x="130" y="16"/>
                    </a:cubicBezTo>
                    <a:cubicBezTo>
                      <a:pt x="125" y="13"/>
                      <a:pt x="121" y="21"/>
                      <a:pt x="115" y="20"/>
                    </a:cubicBezTo>
                    <a:cubicBezTo>
                      <a:pt x="109" y="19"/>
                      <a:pt x="105" y="14"/>
                      <a:pt x="101" y="11"/>
                    </a:cubicBezTo>
                    <a:cubicBezTo>
                      <a:pt x="94" y="13"/>
                      <a:pt x="89" y="16"/>
                      <a:pt x="81" y="16"/>
                    </a:cubicBezTo>
                    <a:cubicBezTo>
                      <a:pt x="73" y="7"/>
                      <a:pt x="60" y="6"/>
                      <a:pt x="49" y="12"/>
                    </a:cubicBezTo>
                    <a:cubicBezTo>
                      <a:pt x="42" y="11"/>
                      <a:pt x="41" y="5"/>
                      <a:pt x="33" y="5"/>
                    </a:cubicBezTo>
                    <a:cubicBezTo>
                      <a:pt x="26" y="5"/>
                      <a:pt x="25" y="12"/>
                      <a:pt x="18" y="12"/>
                    </a:cubicBezTo>
                    <a:cubicBezTo>
                      <a:pt x="10" y="12"/>
                      <a:pt x="8" y="0"/>
                      <a:pt x="0" y="5"/>
                    </a:cubicBezTo>
                    <a:cubicBezTo>
                      <a:pt x="4" y="21"/>
                      <a:pt x="24" y="21"/>
                      <a:pt x="35" y="12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Freeform 812">
                <a:extLst>
                  <a:ext uri="{FF2B5EF4-FFF2-40B4-BE49-F238E27FC236}">
                    <a16:creationId xmlns:a16="http://schemas.microsoft.com/office/drawing/2014/main" id="{E7421B51-D693-48BD-B338-41717ACF8013}"/>
                  </a:ext>
                </a:extLst>
              </p:cNvPr>
              <p:cNvSpPr/>
              <p:nvPr/>
            </p:nvSpPr>
            <p:spPr bwMode="auto">
              <a:xfrm>
                <a:off x="9464675" y="5786437"/>
                <a:ext cx="319088" cy="65087"/>
              </a:xfrm>
              <a:custGeom>
                <a:avLst/>
                <a:gdLst>
                  <a:gd name="T0" fmla="*/ 102 w 131"/>
                  <a:gd name="T1" fmla="*/ 9 h 27"/>
                  <a:gd name="T2" fmla="*/ 81 w 131"/>
                  <a:gd name="T3" fmla="*/ 17 h 27"/>
                  <a:gd name="T4" fmla="*/ 46 w 131"/>
                  <a:gd name="T5" fmla="*/ 13 h 27"/>
                  <a:gd name="T6" fmla="*/ 35 w 131"/>
                  <a:gd name="T7" fmla="*/ 2 h 27"/>
                  <a:gd name="T8" fmla="*/ 16 w 131"/>
                  <a:gd name="T9" fmla="*/ 12 h 27"/>
                  <a:gd name="T10" fmla="*/ 1 w 131"/>
                  <a:gd name="T11" fmla="*/ 0 h 27"/>
                  <a:gd name="T12" fmla="*/ 15 w 131"/>
                  <a:gd name="T13" fmla="*/ 19 h 27"/>
                  <a:gd name="T14" fmla="*/ 33 w 131"/>
                  <a:gd name="T15" fmla="*/ 11 h 27"/>
                  <a:gd name="T16" fmla="*/ 65 w 131"/>
                  <a:gd name="T17" fmla="*/ 15 h 27"/>
                  <a:gd name="T18" fmla="*/ 98 w 131"/>
                  <a:gd name="T19" fmla="*/ 16 h 27"/>
                  <a:gd name="T20" fmla="*/ 131 w 131"/>
                  <a:gd name="T21" fmla="*/ 15 h 27"/>
                  <a:gd name="T22" fmla="*/ 102 w 131"/>
                  <a:gd name="T2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27">
                    <a:moveTo>
                      <a:pt x="102" y="9"/>
                    </a:moveTo>
                    <a:cubicBezTo>
                      <a:pt x="94" y="10"/>
                      <a:pt x="89" y="15"/>
                      <a:pt x="81" y="17"/>
                    </a:cubicBezTo>
                    <a:cubicBezTo>
                      <a:pt x="73" y="7"/>
                      <a:pt x="58" y="9"/>
                      <a:pt x="46" y="13"/>
                    </a:cubicBezTo>
                    <a:cubicBezTo>
                      <a:pt x="41" y="10"/>
                      <a:pt x="39" y="5"/>
                      <a:pt x="35" y="2"/>
                    </a:cubicBezTo>
                    <a:cubicBezTo>
                      <a:pt x="27" y="6"/>
                      <a:pt x="23" y="13"/>
                      <a:pt x="16" y="12"/>
                    </a:cubicBezTo>
                    <a:cubicBezTo>
                      <a:pt x="8" y="11"/>
                      <a:pt x="10" y="1"/>
                      <a:pt x="1" y="0"/>
                    </a:cubicBezTo>
                    <a:cubicBezTo>
                      <a:pt x="0" y="8"/>
                      <a:pt x="7" y="18"/>
                      <a:pt x="15" y="19"/>
                    </a:cubicBezTo>
                    <a:cubicBezTo>
                      <a:pt x="23" y="20"/>
                      <a:pt x="26" y="12"/>
                      <a:pt x="33" y="11"/>
                    </a:cubicBezTo>
                    <a:cubicBezTo>
                      <a:pt x="39" y="24"/>
                      <a:pt x="54" y="18"/>
                      <a:pt x="65" y="15"/>
                    </a:cubicBezTo>
                    <a:cubicBezTo>
                      <a:pt x="74" y="26"/>
                      <a:pt x="88" y="24"/>
                      <a:pt x="98" y="16"/>
                    </a:cubicBezTo>
                    <a:cubicBezTo>
                      <a:pt x="105" y="27"/>
                      <a:pt x="125" y="26"/>
                      <a:pt x="131" y="15"/>
                    </a:cubicBezTo>
                    <a:cubicBezTo>
                      <a:pt x="120" y="18"/>
                      <a:pt x="106" y="19"/>
                      <a:pt x="102" y="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Freeform 816">
                <a:extLst>
                  <a:ext uri="{FF2B5EF4-FFF2-40B4-BE49-F238E27FC236}">
                    <a16:creationId xmlns:a16="http://schemas.microsoft.com/office/drawing/2014/main" id="{59BE1E95-36F2-43B8-BD61-F4E5AC8E9013}"/>
                  </a:ext>
                </a:extLst>
              </p:cNvPr>
              <p:cNvSpPr/>
              <p:nvPr/>
            </p:nvSpPr>
            <p:spPr bwMode="auto">
              <a:xfrm>
                <a:off x="9445625" y="5868987"/>
                <a:ext cx="309563" cy="63500"/>
              </a:xfrm>
              <a:custGeom>
                <a:avLst/>
                <a:gdLst>
                  <a:gd name="T0" fmla="*/ 38 w 127"/>
                  <a:gd name="T1" fmla="*/ 9 h 26"/>
                  <a:gd name="T2" fmla="*/ 68 w 127"/>
                  <a:gd name="T3" fmla="*/ 13 h 26"/>
                  <a:gd name="T4" fmla="*/ 80 w 127"/>
                  <a:gd name="T5" fmla="*/ 20 h 26"/>
                  <a:gd name="T6" fmla="*/ 97 w 127"/>
                  <a:gd name="T7" fmla="*/ 12 h 26"/>
                  <a:gd name="T8" fmla="*/ 104 w 127"/>
                  <a:gd name="T9" fmla="*/ 20 h 26"/>
                  <a:gd name="T10" fmla="*/ 127 w 127"/>
                  <a:gd name="T11" fmla="*/ 15 h 26"/>
                  <a:gd name="T12" fmla="*/ 109 w 127"/>
                  <a:gd name="T13" fmla="*/ 13 h 26"/>
                  <a:gd name="T14" fmla="*/ 99 w 127"/>
                  <a:gd name="T15" fmla="*/ 5 h 26"/>
                  <a:gd name="T16" fmla="*/ 79 w 127"/>
                  <a:gd name="T17" fmla="*/ 13 h 26"/>
                  <a:gd name="T18" fmla="*/ 72 w 127"/>
                  <a:gd name="T19" fmla="*/ 5 h 26"/>
                  <a:gd name="T20" fmla="*/ 40 w 127"/>
                  <a:gd name="T21" fmla="*/ 2 h 26"/>
                  <a:gd name="T22" fmla="*/ 19 w 127"/>
                  <a:gd name="T23" fmla="*/ 13 h 26"/>
                  <a:gd name="T24" fmla="*/ 1 w 127"/>
                  <a:gd name="T25" fmla="*/ 0 h 26"/>
                  <a:gd name="T26" fmla="*/ 38 w 127"/>
                  <a:gd name="T27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" h="26">
                    <a:moveTo>
                      <a:pt x="38" y="9"/>
                    </a:moveTo>
                    <a:cubicBezTo>
                      <a:pt x="44" y="19"/>
                      <a:pt x="60" y="21"/>
                      <a:pt x="68" y="13"/>
                    </a:cubicBezTo>
                    <a:cubicBezTo>
                      <a:pt x="73" y="15"/>
                      <a:pt x="73" y="22"/>
                      <a:pt x="80" y="20"/>
                    </a:cubicBezTo>
                    <a:cubicBezTo>
                      <a:pt x="86" y="18"/>
                      <a:pt x="91" y="15"/>
                      <a:pt x="97" y="12"/>
                    </a:cubicBezTo>
                    <a:cubicBezTo>
                      <a:pt x="98" y="17"/>
                      <a:pt x="102" y="17"/>
                      <a:pt x="104" y="20"/>
                    </a:cubicBezTo>
                    <a:cubicBezTo>
                      <a:pt x="113" y="20"/>
                      <a:pt x="123" y="20"/>
                      <a:pt x="127" y="15"/>
                    </a:cubicBezTo>
                    <a:cubicBezTo>
                      <a:pt x="124" y="8"/>
                      <a:pt x="116" y="15"/>
                      <a:pt x="109" y="13"/>
                    </a:cubicBezTo>
                    <a:cubicBezTo>
                      <a:pt x="103" y="12"/>
                      <a:pt x="103" y="7"/>
                      <a:pt x="99" y="5"/>
                    </a:cubicBezTo>
                    <a:cubicBezTo>
                      <a:pt x="93" y="9"/>
                      <a:pt x="86" y="11"/>
                      <a:pt x="79" y="13"/>
                    </a:cubicBezTo>
                    <a:cubicBezTo>
                      <a:pt x="75" y="12"/>
                      <a:pt x="76" y="6"/>
                      <a:pt x="72" y="5"/>
                    </a:cubicBezTo>
                    <a:cubicBezTo>
                      <a:pt x="61" y="11"/>
                      <a:pt x="49" y="13"/>
                      <a:pt x="40" y="2"/>
                    </a:cubicBezTo>
                    <a:cubicBezTo>
                      <a:pt x="33" y="6"/>
                      <a:pt x="28" y="12"/>
                      <a:pt x="19" y="13"/>
                    </a:cubicBezTo>
                    <a:cubicBezTo>
                      <a:pt x="11" y="10"/>
                      <a:pt x="11" y="0"/>
                      <a:pt x="1" y="0"/>
                    </a:cubicBezTo>
                    <a:cubicBezTo>
                      <a:pt x="0" y="16"/>
                      <a:pt x="28" y="26"/>
                      <a:pt x="38" y="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248">
            <a:extLst>
              <a:ext uri="{FF2B5EF4-FFF2-40B4-BE49-F238E27FC236}">
                <a16:creationId xmlns:a16="http://schemas.microsoft.com/office/drawing/2014/main" id="{872F7B44-97C3-4EF0-8B86-6C30827F8A22}"/>
              </a:ext>
            </a:extLst>
          </p:cNvPr>
          <p:cNvGrpSpPr/>
          <p:nvPr/>
        </p:nvGrpSpPr>
        <p:grpSpPr>
          <a:xfrm>
            <a:off x="727782" y="4135411"/>
            <a:ext cx="1947136" cy="764584"/>
            <a:chOff x="917248" y="2775887"/>
            <a:chExt cx="1947136" cy="764584"/>
          </a:xfrm>
        </p:grpSpPr>
        <p:sp>
          <p:nvSpPr>
            <p:cNvPr id="108" name="文本框 8">
              <a:extLst>
                <a:ext uri="{FF2B5EF4-FFF2-40B4-BE49-F238E27FC236}">
                  <a16:creationId xmlns:a16="http://schemas.microsoft.com/office/drawing/2014/main" id="{DC46EDE4-AD33-4163-8943-3514714BC27C}"/>
                </a:ext>
              </a:extLst>
            </p:cNvPr>
            <p:cNvSpPr txBox="1"/>
            <p:nvPr/>
          </p:nvSpPr>
          <p:spPr>
            <a:xfrm>
              <a:off x="966471" y="3123113"/>
              <a:ext cx="1850822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二分类机器学习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0B26827-3BAB-4FAA-B1CC-087910699E08}"/>
                </a:ext>
              </a:extLst>
            </p:cNvPr>
            <p:cNvSpPr/>
            <p:nvPr/>
          </p:nvSpPr>
          <p:spPr>
            <a:xfrm>
              <a:off x="917248" y="2775887"/>
              <a:ext cx="1947136" cy="458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2000" b="1" kern="0" dirty="0">
                  <a:ea typeface="微软雅黑" panose="020B0503020204020204" pitchFamily="34" charset="-122"/>
                </a:rPr>
                <a:t>赛题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组 251">
            <a:extLst>
              <a:ext uri="{FF2B5EF4-FFF2-40B4-BE49-F238E27FC236}">
                <a16:creationId xmlns:a16="http://schemas.microsoft.com/office/drawing/2014/main" id="{2BA4D1A6-3BAB-4651-87B7-E8762E8DCF98}"/>
              </a:ext>
            </a:extLst>
          </p:cNvPr>
          <p:cNvGrpSpPr/>
          <p:nvPr/>
        </p:nvGrpSpPr>
        <p:grpSpPr>
          <a:xfrm>
            <a:off x="5152093" y="4132707"/>
            <a:ext cx="2042420" cy="1596271"/>
            <a:chOff x="917248" y="2775887"/>
            <a:chExt cx="2042420" cy="1596271"/>
          </a:xfrm>
        </p:grpSpPr>
        <p:sp>
          <p:nvSpPr>
            <p:cNvPr id="111" name="文本框 8">
              <a:extLst>
                <a:ext uri="{FF2B5EF4-FFF2-40B4-BE49-F238E27FC236}">
                  <a16:creationId xmlns:a16="http://schemas.microsoft.com/office/drawing/2014/main" id="{308B928D-A77D-47E2-A000-195FF43443EE}"/>
                </a:ext>
              </a:extLst>
            </p:cNvPr>
            <p:cNvSpPr txBox="1"/>
            <p:nvPr/>
          </p:nvSpPr>
          <p:spPr>
            <a:xfrm>
              <a:off x="1108846" y="3234602"/>
              <a:ext cx="1850822" cy="113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用户特征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贷款行为特征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还款行为特征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0CABD63-C455-4752-9391-442FA280E47C}"/>
                </a:ext>
              </a:extLst>
            </p:cNvPr>
            <p:cNvSpPr/>
            <p:nvPr/>
          </p:nvSpPr>
          <p:spPr>
            <a:xfrm>
              <a:off x="917248" y="2775887"/>
              <a:ext cx="1947136" cy="458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2000" b="1" kern="0" dirty="0">
                  <a:ea typeface="微软雅黑" panose="020B0503020204020204" pitchFamily="34" charset="-122"/>
                </a:rPr>
                <a:t>数据类型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 254">
            <a:extLst>
              <a:ext uri="{FF2B5EF4-FFF2-40B4-BE49-F238E27FC236}">
                <a16:creationId xmlns:a16="http://schemas.microsoft.com/office/drawing/2014/main" id="{320521B7-0AB3-4D98-915A-F6D749A3C1CB}"/>
              </a:ext>
            </a:extLst>
          </p:cNvPr>
          <p:cNvGrpSpPr/>
          <p:nvPr/>
        </p:nvGrpSpPr>
        <p:grpSpPr>
          <a:xfrm>
            <a:off x="9558486" y="4142537"/>
            <a:ext cx="1947136" cy="764584"/>
            <a:chOff x="917248" y="2775887"/>
            <a:chExt cx="1947136" cy="764584"/>
          </a:xfrm>
        </p:grpSpPr>
        <p:sp>
          <p:nvSpPr>
            <p:cNvPr id="114" name="文本框 8">
              <a:extLst>
                <a:ext uri="{FF2B5EF4-FFF2-40B4-BE49-F238E27FC236}">
                  <a16:creationId xmlns:a16="http://schemas.microsoft.com/office/drawing/2014/main" id="{E209637F-6A45-4E5C-8E46-D7FE05EEE451}"/>
                </a:ext>
              </a:extLst>
            </p:cNvPr>
            <p:cNvSpPr txBox="1"/>
            <p:nvPr/>
          </p:nvSpPr>
          <p:spPr>
            <a:xfrm>
              <a:off x="966471" y="3123113"/>
              <a:ext cx="1850822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值评测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C317400-BF01-4568-A4E6-0E4AC9377BC8}"/>
                </a:ext>
              </a:extLst>
            </p:cNvPr>
            <p:cNvSpPr/>
            <p:nvPr/>
          </p:nvSpPr>
          <p:spPr>
            <a:xfrm>
              <a:off x="917248" y="2775887"/>
              <a:ext cx="1947136" cy="458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2000" b="1" kern="0" dirty="0">
                  <a:ea typeface="微软雅黑" panose="020B0503020204020204" pitchFamily="34" charset="-122"/>
                </a:rPr>
                <a:t>评审规则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 257">
            <a:extLst>
              <a:ext uri="{FF2B5EF4-FFF2-40B4-BE49-F238E27FC236}">
                <a16:creationId xmlns:a16="http://schemas.microsoft.com/office/drawing/2014/main" id="{FFDC5317-4970-4516-91EB-39B1EB860D10}"/>
              </a:ext>
            </a:extLst>
          </p:cNvPr>
          <p:cNvGrpSpPr/>
          <p:nvPr/>
        </p:nvGrpSpPr>
        <p:grpSpPr>
          <a:xfrm>
            <a:off x="2727335" y="2404694"/>
            <a:ext cx="2481227" cy="1135514"/>
            <a:chOff x="732866" y="2775887"/>
            <a:chExt cx="2481227" cy="1135514"/>
          </a:xfrm>
        </p:grpSpPr>
        <p:sp>
          <p:nvSpPr>
            <p:cNvPr id="117" name="文本框 8">
              <a:extLst>
                <a:ext uri="{FF2B5EF4-FFF2-40B4-BE49-F238E27FC236}">
                  <a16:creationId xmlns:a16="http://schemas.microsoft.com/office/drawing/2014/main" id="{DA680CC8-2491-43F3-91B8-A2428DD9C1B3}"/>
                </a:ext>
              </a:extLst>
            </p:cNvPr>
            <p:cNvSpPr txBox="1"/>
            <p:nvPr/>
          </p:nvSpPr>
          <p:spPr>
            <a:xfrm>
              <a:off x="732866" y="3133944"/>
              <a:ext cx="2481227" cy="77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网贷客户的基本数据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各种交易记录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E7DC2AA-1C06-4A88-8EC6-F1209A7495B7}"/>
                </a:ext>
              </a:extLst>
            </p:cNvPr>
            <p:cNvSpPr/>
            <p:nvPr/>
          </p:nvSpPr>
          <p:spPr>
            <a:xfrm>
              <a:off x="917248" y="2775887"/>
              <a:ext cx="1947136" cy="458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2000" b="1" kern="0" dirty="0">
                  <a:ea typeface="微软雅黑" panose="020B0503020204020204" pitchFamily="34" charset="-122"/>
                </a:rPr>
                <a:t>数据源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 260">
            <a:extLst>
              <a:ext uri="{FF2B5EF4-FFF2-40B4-BE49-F238E27FC236}">
                <a16:creationId xmlns:a16="http://schemas.microsoft.com/office/drawing/2014/main" id="{6C774603-39FA-4782-876E-3155B91661F6}"/>
              </a:ext>
            </a:extLst>
          </p:cNvPr>
          <p:cNvGrpSpPr/>
          <p:nvPr/>
        </p:nvGrpSpPr>
        <p:grpSpPr>
          <a:xfrm>
            <a:off x="7346628" y="2374150"/>
            <a:ext cx="1947136" cy="764584"/>
            <a:chOff x="917248" y="2775887"/>
            <a:chExt cx="1947136" cy="764584"/>
          </a:xfrm>
        </p:grpSpPr>
        <p:sp>
          <p:nvSpPr>
            <p:cNvPr id="120" name="文本框 8">
              <a:extLst>
                <a:ext uri="{FF2B5EF4-FFF2-40B4-BE49-F238E27FC236}">
                  <a16:creationId xmlns:a16="http://schemas.microsoft.com/office/drawing/2014/main" id="{0BEDC777-4772-4CDB-B9C8-22C3AB07CCF6}"/>
                </a:ext>
              </a:extLst>
            </p:cNvPr>
            <p:cNvSpPr txBox="1"/>
            <p:nvPr/>
          </p:nvSpPr>
          <p:spPr>
            <a:xfrm>
              <a:off x="966471" y="3123113"/>
              <a:ext cx="1850822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风险标识预测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68AD7099-687C-422F-86CD-DB8D9D288883}"/>
                </a:ext>
              </a:extLst>
            </p:cNvPr>
            <p:cNvSpPr/>
            <p:nvPr/>
          </p:nvSpPr>
          <p:spPr>
            <a:xfrm>
              <a:off x="917248" y="2775887"/>
              <a:ext cx="1947136" cy="458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30000"/>
                </a:lnSpc>
                <a:defRPr/>
              </a:pPr>
              <a:r>
                <a:rPr lang="zh-CN" altLang="en-US" sz="2000" b="1" kern="0" dirty="0">
                  <a:ea typeface="微软雅黑" panose="020B0503020204020204" pitchFamily="34" charset="-122"/>
                </a:rPr>
                <a:t>目标</a:t>
              </a:r>
              <a:endParaRPr lang="en-US" altLang="zh-CN" sz="2000" b="1" kern="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 246">
            <a:extLst>
              <a:ext uri="{FF2B5EF4-FFF2-40B4-BE49-F238E27FC236}">
                <a16:creationId xmlns:a16="http://schemas.microsoft.com/office/drawing/2014/main" id="{79557EBD-6D0F-4778-976F-513BED28E879}"/>
              </a:ext>
            </a:extLst>
          </p:cNvPr>
          <p:cNvGrpSpPr/>
          <p:nvPr/>
        </p:nvGrpSpPr>
        <p:grpSpPr>
          <a:xfrm>
            <a:off x="9699278" y="1658677"/>
            <a:ext cx="1377108" cy="2102762"/>
            <a:chOff x="7490085" y="1597097"/>
            <a:chExt cx="1377108" cy="2102762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104D518D-0C5F-479D-B796-8200FE572A7C}"/>
                </a:ext>
              </a:extLst>
            </p:cNvPr>
            <p:cNvSpPr/>
            <p:nvPr/>
          </p:nvSpPr>
          <p:spPr>
            <a:xfrm>
              <a:off x="8083965" y="3505173"/>
              <a:ext cx="194686" cy="194686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24" name="直线连接符 213">
              <a:extLst>
                <a:ext uri="{FF2B5EF4-FFF2-40B4-BE49-F238E27FC236}">
                  <a16:creationId xmlns:a16="http://schemas.microsoft.com/office/drawing/2014/main" id="{80CD3C67-DDD4-491B-B228-209993A9951B}"/>
                </a:ext>
              </a:extLst>
            </p:cNvPr>
            <p:cNvCxnSpPr/>
            <p:nvPr/>
          </p:nvCxnSpPr>
          <p:spPr>
            <a:xfrm flipH="1" flipV="1">
              <a:off x="8178639" y="2852646"/>
              <a:ext cx="2669" cy="652527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5" name="六边形 124">
              <a:extLst>
                <a:ext uri="{FF2B5EF4-FFF2-40B4-BE49-F238E27FC236}">
                  <a16:creationId xmlns:a16="http://schemas.microsoft.com/office/drawing/2014/main" id="{94C3BC96-1510-4D46-A750-2082914D6AE9}"/>
                </a:ext>
              </a:extLst>
            </p:cNvPr>
            <p:cNvSpPr/>
            <p:nvPr/>
          </p:nvSpPr>
          <p:spPr>
            <a:xfrm rot="1800000">
              <a:off x="7490085" y="1597097"/>
              <a:ext cx="1377108" cy="1187162"/>
            </a:xfrm>
            <a:prstGeom prst="hexagon">
              <a:avLst>
                <a:gd name="adj" fmla="val 29392"/>
                <a:gd name="vf" fmla="val 115470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造字工房尚黑 G0v1 细体" pitchFamily="50" charset="-122"/>
                <a:ea typeface="造字工房尚黑 G0v1 细体" pitchFamily="50" charset="-122"/>
              </a:endParaRPr>
            </a:p>
          </p:txBody>
        </p:sp>
        <p:grpSp>
          <p:nvGrpSpPr>
            <p:cNvPr id="126" name="组 235">
              <a:extLst>
                <a:ext uri="{FF2B5EF4-FFF2-40B4-BE49-F238E27FC236}">
                  <a16:creationId xmlns:a16="http://schemas.microsoft.com/office/drawing/2014/main" id="{616B3AB7-5191-4525-BAFD-332EC47A9847}"/>
                </a:ext>
              </a:extLst>
            </p:cNvPr>
            <p:cNvGrpSpPr/>
            <p:nvPr/>
          </p:nvGrpSpPr>
          <p:grpSpPr>
            <a:xfrm>
              <a:off x="7817490" y="1844430"/>
              <a:ext cx="722297" cy="630318"/>
              <a:chOff x="8556625" y="5335588"/>
              <a:chExt cx="847726" cy="739775"/>
            </a:xfrm>
            <a:blipFill>
              <a:blip r:embed="rId3"/>
              <a:stretch>
                <a:fillRect/>
              </a:stretch>
            </a:blipFill>
          </p:grpSpPr>
          <p:sp>
            <p:nvSpPr>
              <p:cNvPr id="127" name="Freeform 636">
                <a:extLst>
                  <a:ext uri="{FF2B5EF4-FFF2-40B4-BE49-F238E27FC236}">
                    <a16:creationId xmlns:a16="http://schemas.microsoft.com/office/drawing/2014/main" id="{BB015A6D-D9DF-47C5-A7BD-9F0924D7F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9801" y="5421313"/>
                <a:ext cx="98425" cy="265113"/>
              </a:xfrm>
              <a:custGeom>
                <a:avLst/>
                <a:gdLst>
                  <a:gd name="T0" fmla="*/ 35 w 41"/>
                  <a:gd name="T1" fmla="*/ 30 h 109"/>
                  <a:gd name="T2" fmla="*/ 21 w 41"/>
                  <a:gd name="T3" fmla="*/ 0 h 109"/>
                  <a:gd name="T4" fmla="*/ 0 w 41"/>
                  <a:gd name="T5" fmla="*/ 21 h 109"/>
                  <a:gd name="T6" fmla="*/ 13 w 41"/>
                  <a:gd name="T7" fmla="*/ 26 h 109"/>
                  <a:gd name="T8" fmla="*/ 4 w 41"/>
                  <a:gd name="T9" fmla="*/ 88 h 109"/>
                  <a:gd name="T10" fmla="*/ 17 w 41"/>
                  <a:gd name="T11" fmla="*/ 109 h 109"/>
                  <a:gd name="T12" fmla="*/ 12 w 41"/>
                  <a:gd name="T13" fmla="*/ 91 h 109"/>
                  <a:gd name="T14" fmla="*/ 19 w 41"/>
                  <a:gd name="T15" fmla="*/ 27 h 109"/>
                  <a:gd name="T16" fmla="*/ 35 w 41"/>
                  <a:gd name="T17" fmla="*/ 3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109">
                    <a:moveTo>
                      <a:pt x="35" y="30"/>
                    </a:moveTo>
                    <a:cubicBezTo>
                      <a:pt x="41" y="16"/>
                      <a:pt x="30" y="8"/>
                      <a:pt x="21" y="0"/>
                    </a:cubicBezTo>
                    <a:cubicBezTo>
                      <a:pt x="14" y="7"/>
                      <a:pt x="6" y="12"/>
                      <a:pt x="0" y="21"/>
                    </a:cubicBezTo>
                    <a:cubicBezTo>
                      <a:pt x="3" y="26"/>
                      <a:pt x="7" y="23"/>
                      <a:pt x="13" y="26"/>
                    </a:cubicBezTo>
                    <a:cubicBezTo>
                      <a:pt x="3" y="44"/>
                      <a:pt x="28" y="73"/>
                      <a:pt x="4" y="88"/>
                    </a:cubicBezTo>
                    <a:cubicBezTo>
                      <a:pt x="4" y="96"/>
                      <a:pt x="4" y="109"/>
                      <a:pt x="17" y="109"/>
                    </a:cubicBezTo>
                    <a:cubicBezTo>
                      <a:pt x="18" y="102"/>
                      <a:pt x="9" y="99"/>
                      <a:pt x="12" y="91"/>
                    </a:cubicBezTo>
                    <a:cubicBezTo>
                      <a:pt x="35" y="79"/>
                      <a:pt x="17" y="47"/>
                      <a:pt x="19" y="27"/>
                    </a:cubicBezTo>
                    <a:cubicBezTo>
                      <a:pt x="25" y="30"/>
                      <a:pt x="31" y="31"/>
                      <a:pt x="35" y="3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Freeform 766">
                <a:extLst>
                  <a:ext uri="{FF2B5EF4-FFF2-40B4-BE49-F238E27FC236}">
                    <a16:creationId xmlns:a16="http://schemas.microsoft.com/office/drawing/2014/main" id="{E2DF3554-1E5B-4973-B9C1-E049882F4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5288" y="5864225"/>
                <a:ext cx="73025" cy="114300"/>
              </a:xfrm>
              <a:custGeom>
                <a:avLst/>
                <a:gdLst>
                  <a:gd name="T0" fmla="*/ 26 w 30"/>
                  <a:gd name="T1" fmla="*/ 9 h 47"/>
                  <a:gd name="T2" fmla="*/ 4 w 30"/>
                  <a:gd name="T3" fmla="*/ 0 h 47"/>
                  <a:gd name="T4" fmla="*/ 0 w 30"/>
                  <a:gd name="T5" fmla="*/ 36 h 47"/>
                  <a:gd name="T6" fmla="*/ 25 w 30"/>
                  <a:gd name="T7" fmla="*/ 32 h 47"/>
                  <a:gd name="T8" fmla="*/ 22 w 30"/>
                  <a:gd name="T9" fmla="*/ 21 h 47"/>
                  <a:gd name="T10" fmla="*/ 26 w 30"/>
                  <a:gd name="T11" fmla="*/ 9 h 47"/>
                  <a:gd name="T12" fmla="*/ 8 w 30"/>
                  <a:gd name="T13" fmla="*/ 36 h 47"/>
                  <a:gd name="T14" fmla="*/ 8 w 30"/>
                  <a:gd name="T15" fmla="*/ 25 h 47"/>
                  <a:gd name="T16" fmla="*/ 19 w 30"/>
                  <a:gd name="T17" fmla="*/ 29 h 47"/>
                  <a:gd name="T18" fmla="*/ 8 w 30"/>
                  <a:gd name="T19" fmla="*/ 36 h 47"/>
                  <a:gd name="T20" fmla="*/ 10 w 30"/>
                  <a:gd name="T21" fmla="*/ 19 h 47"/>
                  <a:gd name="T22" fmla="*/ 10 w 30"/>
                  <a:gd name="T23" fmla="*/ 8 h 47"/>
                  <a:gd name="T24" fmla="*/ 20 w 30"/>
                  <a:gd name="T25" fmla="*/ 13 h 47"/>
                  <a:gd name="T26" fmla="*/ 10 w 30"/>
                  <a:gd name="T27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47">
                    <a:moveTo>
                      <a:pt x="26" y="9"/>
                    </a:moveTo>
                    <a:cubicBezTo>
                      <a:pt x="21" y="3"/>
                      <a:pt x="12" y="2"/>
                      <a:pt x="4" y="0"/>
                    </a:cubicBezTo>
                    <a:cubicBezTo>
                      <a:pt x="0" y="9"/>
                      <a:pt x="6" y="28"/>
                      <a:pt x="0" y="36"/>
                    </a:cubicBezTo>
                    <a:cubicBezTo>
                      <a:pt x="8" y="47"/>
                      <a:pt x="21" y="42"/>
                      <a:pt x="25" y="32"/>
                    </a:cubicBezTo>
                    <a:cubicBezTo>
                      <a:pt x="26" y="28"/>
                      <a:pt x="22" y="25"/>
                      <a:pt x="22" y="21"/>
                    </a:cubicBezTo>
                    <a:cubicBezTo>
                      <a:pt x="22" y="19"/>
                      <a:pt x="30" y="13"/>
                      <a:pt x="26" y="9"/>
                    </a:cubicBezTo>
                    <a:close/>
                    <a:moveTo>
                      <a:pt x="8" y="36"/>
                    </a:moveTo>
                    <a:cubicBezTo>
                      <a:pt x="8" y="32"/>
                      <a:pt x="8" y="29"/>
                      <a:pt x="8" y="25"/>
                    </a:cubicBezTo>
                    <a:cubicBezTo>
                      <a:pt x="11" y="27"/>
                      <a:pt x="17" y="26"/>
                      <a:pt x="19" y="29"/>
                    </a:cubicBezTo>
                    <a:cubicBezTo>
                      <a:pt x="18" y="34"/>
                      <a:pt x="15" y="37"/>
                      <a:pt x="8" y="36"/>
                    </a:cubicBezTo>
                    <a:close/>
                    <a:moveTo>
                      <a:pt x="10" y="19"/>
                    </a:moveTo>
                    <a:cubicBezTo>
                      <a:pt x="8" y="15"/>
                      <a:pt x="10" y="14"/>
                      <a:pt x="10" y="8"/>
                    </a:cubicBezTo>
                    <a:cubicBezTo>
                      <a:pt x="14" y="9"/>
                      <a:pt x="17" y="11"/>
                      <a:pt x="20" y="13"/>
                    </a:cubicBezTo>
                    <a:cubicBezTo>
                      <a:pt x="20" y="18"/>
                      <a:pt x="16" y="20"/>
                      <a:pt x="10" y="1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Freeform 771">
                <a:extLst>
                  <a:ext uri="{FF2B5EF4-FFF2-40B4-BE49-F238E27FC236}">
                    <a16:creationId xmlns:a16="http://schemas.microsoft.com/office/drawing/2014/main" id="{FFA60F36-9392-48F0-9B1A-D37E9871C2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96401" y="5735638"/>
                <a:ext cx="73025" cy="101600"/>
              </a:xfrm>
              <a:custGeom>
                <a:avLst/>
                <a:gdLst>
                  <a:gd name="T0" fmla="*/ 24 w 30"/>
                  <a:gd name="T1" fmla="*/ 41 h 42"/>
                  <a:gd name="T2" fmla="*/ 18 w 30"/>
                  <a:gd name="T3" fmla="*/ 0 h 42"/>
                  <a:gd name="T4" fmla="*/ 11 w 30"/>
                  <a:gd name="T5" fmla="*/ 0 h 42"/>
                  <a:gd name="T6" fmla="*/ 2 w 30"/>
                  <a:gd name="T7" fmla="*/ 31 h 42"/>
                  <a:gd name="T8" fmla="*/ 5 w 30"/>
                  <a:gd name="T9" fmla="*/ 42 h 42"/>
                  <a:gd name="T10" fmla="*/ 9 w 30"/>
                  <a:gd name="T11" fmla="*/ 28 h 42"/>
                  <a:gd name="T12" fmla="*/ 20 w 30"/>
                  <a:gd name="T13" fmla="*/ 25 h 42"/>
                  <a:gd name="T14" fmla="*/ 24 w 30"/>
                  <a:gd name="T15" fmla="*/ 41 h 42"/>
                  <a:gd name="T16" fmla="*/ 11 w 30"/>
                  <a:gd name="T17" fmla="*/ 20 h 42"/>
                  <a:gd name="T18" fmla="*/ 14 w 30"/>
                  <a:gd name="T19" fmla="*/ 10 h 42"/>
                  <a:gd name="T20" fmla="*/ 18 w 30"/>
                  <a:gd name="T21" fmla="*/ 20 h 42"/>
                  <a:gd name="T22" fmla="*/ 11 w 30"/>
                  <a:gd name="T23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42">
                    <a:moveTo>
                      <a:pt x="24" y="41"/>
                    </a:moveTo>
                    <a:cubicBezTo>
                      <a:pt x="30" y="29"/>
                      <a:pt x="21" y="11"/>
                      <a:pt x="18" y="0"/>
                    </a:cubicBezTo>
                    <a:cubicBezTo>
                      <a:pt x="16" y="0"/>
                      <a:pt x="14" y="0"/>
                      <a:pt x="11" y="0"/>
                    </a:cubicBezTo>
                    <a:cubicBezTo>
                      <a:pt x="9" y="8"/>
                      <a:pt x="3" y="20"/>
                      <a:pt x="2" y="31"/>
                    </a:cubicBezTo>
                    <a:cubicBezTo>
                      <a:pt x="2" y="33"/>
                      <a:pt x="0" y="40"/>
                      <a:pt x="5" y="42"/>
                    </a:cubicBezTo>
                    <a:cubicBezTo>
                      <a:pt x="9" y="40"/>
                      <a:pt x="8" y="33"/>
                      <a:pt x="9" y="28"/>
                    </a:cubicBezTo>
                    <a:cubicBezTo>
                      <a:pt x="14" y="29"/>
                      <a:pt x="16" y="27"/>
                      <a:pt x="20" y="25"/>
                    </a:cubicBezTo>
                    <a:cubicBezTo>
                      <a:pt x="23" y="29"/>
                      <a:pt x="19" y="39"/>
                      <a:pt x="24" y="41"/>
                    </a:cubicBezTo>
                    <a:close/>
                    <a:moveTo>
                      <a:pt x="11" y="20"/>
                    </a:moveTo>
                    <a:cubicBezTo>
                      <a:pt x="12" y="16"/>
                      <a:pt x="14" y="14"/>
                      <a:pt x="14" y="10"/>
                    </a:cubicBezTo>
                    <a:cubicBezTo>
                      <a:pt x="17" y="12"/>
                      <a:pt x="17" y="16"/>
                      <a:pt x="18" y="20"/>
                    </a:cubicBezTo>
                    <a:cubicBezTo>
                      <a:pt x="16" y="22"/>
                      <a:pt x="16" y="19"/>
                      <a:pt x="11" y="2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Freeform 784">
                <a:extLst>
                  <a:ext uri="{FF2B5EF4-FFF2-40B4-BE49-F238E27FC236}">
                    <a16:creationId xmlns:a16="http://schemas.microsoft.com/office/drawing/2014/main" id="{5D13CAD1-B9E9-4CAF-9E4C-0861CB145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56626" y="5335588"/>
                <a:ext cx="728663" cy="739775"/>
              </a:xfrm>
              <a:custGeom>
                <a:avLst/>
                <a:gdLst>
                  <a:gd name="T0" fmla="*/ 289 w 299"/>
                  <a:gd name="T1" fmla="*/ 218 h 304"/>
                  <a:gd name="T2" fmla="*/ 268 w 299"/>
                  <a:gd name="T3" fmla="*/ 160 h 304"/>
                  <a:gd name="T4" fmla="*/ 269 w 299"/>
                  <a:gd name="T5" fmla="*/ 89 h 304"/>
                  <a:gd name="T6" fmla="*/ 264 w 299"/>
                  <a:gd name="T7" fmla="*/ 0 h 304"/>
                  <a:gd name="T8" fmla="*/ 62 w 299"/>
                  <a:gd name="T9" fmla="*/ 14 h 304"/>
                  <a:gd name="T10" fmla="*/ 17 w 299"/>
                  <a:gd name="T11" fmla="*/ 229 h 304"/>
                  <a:gd name="T12" fmla="*/ 0 w 299"/>
                  <a:gd name="T13" fmla="*/ 263 h 304"/>
                  <a:gd name="T14" fmla="*/ 76 w 299"/>
                  <a:gd name="T15" fmla="*/ 299 h 304"/>
                  <a:gd name="T16" fmla="*/ 285 w 299"/>
                  <a:gd name="T17" fmla="*/ 279 h 304"/>
                  <a:gd name="T18" fmla="*/ 226 w 299"/>
                  <a:gd name="T19" fmla="*/ 284 h 304"/>
                  <a:gd name="T20" fmla="*/ 235 w 299"/>
                  <a:gd name="T21" fmla="*/ 264 h 304"/>
                  <a:gd name="T22" fmla="*/ 254 w 299"/>
                  <a:gd name="T23" fmla="*/ 280 h 304"/>
                  <a:gd name="T24" fmla="*/ 244 w 299"/>
                  <a:gd name="T25" fmla="*/ 263 h 304"/>
                  <a:gd name="T26" fmla="*/ 254 w 299"/>
                  <a:gd name="T27" fmla="*/ 280 h 304"/>
                  <a:gd name="T28" fmla="*/ 260 w 299"/>
                  <a:gd name="T29" fmla="*/ 281 h 304"/>
                  <a:gd name="T30" fmla="*/ 267 w 299"/>
                  <a:gd name="T31" fmla="*/ 261 h 304"/>
                  <a:gd name="T32" fmla="*/ 275 w 299"/>
                  <a:gd name="T33" fmla="*/ 274 h 304"/>
                  <a:gd name="T34" fmla="*/ 285 w 299"/>
                  <a:gd name="T35" fmla="*/ 259 h 304"/>
                  <a:gd name="T36" fmla="*/ 69 w 299"/>
                  <a:gd name="T37" fmla="*/ 20 h 304"/>
                  <a:gd name="T38" fmla="*/ 261 w 299"/>
                  <a:gd name="T39" fmla="*/ 76 h 304"/>
                  <a:gd name="T40" fmla="*/ 200 w 299"/>
                  <a:gd name="T41" fmla="*/ 162 h 304"/>
                  <a:gd name="T42" fmla="*/ 69 w 299"/>
                  <a:gd name="T43" fmla="*/ 20 h 304"/>
                  <a:gd name="T44" fmla="*/ 8 w 299"/>
                  <a:gd name="T45" fmla="*/ 266 h 304"/>
                  <a:gd name="T46" fmla="*/ 15 w 299"/>
                  <a:gd name="T47" fmla="*/ 290 h 304"/>
                  <a:gd name="T48" fmla="*/ 21 w 299"/>
                  <a:gd name="T49" fmla="*/ 269 h 304"/>
                  <a:gd name="T50" fmla="*/ 26 w 299"/>
                  <a:gd name="T51" fmla="*/ 290 h 304"/>
                  <a:gd name="T52" fmla="*/ 32 w 299"/>
                  <a:gd name="T53" fmla="*/ 272 h 304"/>
                  <a:gd name="T54" fmla="*/ 40 w 299"/>
                  <a:gd name="T55" fmla="*/ 291 h 304"/>
                  <a:gd name="T56" fmla="*/ 47 w 299"/>
                  <a:gd name="T57" fmla="*/ 273 h 304"/>
                  <a:gd name="T58" fmla="*/ 54 w 299"/>
                  <a:gd name="T59" fmla="*/ 291 h 304"/>
                  <a:gd name="T60" fmla="*/ 70 w 299"/>
                  <a:gd name="T61" fmla="*/ 292 h 304"/>
                  <a:gd name="T62" fmla="*/ 59 w 299"/>
                  <a:gd name="T63" fmla="*/ 273 h 304"/>
                  <a:gd name="T64" fmla="*/ 70 w 299"/>
                  <a:gd name="T65" fmla="*/ 292 h 304"/>
                  <a:gd name="T66" fmla="*/ 56 w 299"/>
                  <a:gd name="T67" fmla="*/ 167 h 304"/>
                  <a:gd name="T68" fmla="*/ 285 w 299"/>
                  <a:gd name="T69" fmla="*/ 226 h 304"/>
                  <a:gd name="T70" fmla="*/ 233 w 299"/>
                  <a:gd name="T71" fmla="*/ 257 h 304"/>
                  <a:gd name="T72" fmla="*/ 10 w 299"/>
                  <a:gd name="T73" fmla="*/ 258 h 304"/>
                  <a:gd name="T74" fmla="*/ 77 w 299"/>
                  <a:gd name="T75" fmla="*/ 292 h 304"/>
                  <a:gd name="T76" fmla="*/ 87 w 299"/>
                  <a:gd name="T77" fmla="*/ 274 h 304"/>
                  <a:gd name="T78" fmla="*/ 105 w 299"/>
                  <a:gd name="T79" fmla="*/ 291 h 304"/>
                  <a:gd name="T80" fmla="*/ 94 w 299"/>
                  <a:gd name="T81" fmla="*/ 273 h 304"/>
                  <a:gd name="T82" fmla="*/ 105 w 299"/>
                  <a:gd name="T83" fmla="*/ 291 h 304"/>
                  <a:gd name="T84" fmla="*/ 112 w 299"/>
                  <a:gd name="T85" fmla="*/ 292 h 304"/>
                  <a:gd name="T86" fmla="*/ 121 w 299"/>
                  <a:gd name="T87" fmla="*/ 275 h 304"/>
                  <a:gd name="T88" fmla="*/ 138 w 299"/>
                  <a:gd name="T89" fmla="*/ 291 h 304"/>
                  <a:gd name="T90" fmla="*/ 127 w 299"/>
                  <a:gd name="T91" fmla="*/ 272 h 304"/>
                  <a:gd name="T92" fmla="*/ 138 w 299"/>
                  <a:gd name="T93" fmla="*/ 291 h 304"/>
                  <a:gd name="T94" fmla="*/ 145 w 299"/>
                  <a:gd name="T95" fmla="*/ 291 h 304"/>
                  <a:gd name="T96" fmla="*/ 154 w 299"/>
                  <a:gd name="T97" fmla="*/ 273 h 304"/>
                  <a:gd name="T98" fmla="*/ 160 w 299"/>
                  <a:gd name="T99" fmla="*/ 292 h 304"/>
                  <a:gd name="T100" fmla="*/ 170 w 299"/>
                  <a:gd name="T101" fmla="*/ 272 h 304"/>
                  <a:gd name="T102" fmla="*/ 160 w 299"/>
                  <a:gd name="T103" fmla="*/ 292 h 304"/>
                  <a:gd name="T104" fmla="*/ 179 w 299"/>
                  <a:gd name="T105" fmla="*/ 291 h 304"/>
                  <a:gd name="T106" fmla="*/ 186 w 299"/>
                  <a:gd name="T107" fmla="*/ 290 h 304"/>
                  <a:gd name="T108" fmla="*/ 192 w 299"/>
                  <a:gd name="T109" fmla="*/ 269 h 304"/>
                  <a:gd name="T110" fmla="*/ 193 w 299"/>
                  <a:gd name="T111" fmla="*/ 288 h 304"/>
                  <a:gd name="T112" fmla="*/ 207 w 299"/>
                  <a:gd name="T113" fmla="*/ 268 h 304"/>
                  <a:gd name="T114" fmla="*/ 221 w 299"/>
                  <a:gd name="T115" fmla="*/ 285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304">
                    <a:moveTo>
                      <a:pt x="285" y="279"/>
                    </a:moveTo>
                    <a:cubicBezTo>
                      <a:pt x="299" y="264"/>
                      <a:pt x="293" y="235"/>
                      <a:pt x="289" y="218"/>
                    </a:cubicBezTo>
                    <a:cubicBezTo>
                      <a:pt x="287" y="211"/>
                      <a:pt x="287" y="204"/>
                      <a:pt x="285" y="198"/>
                    </a:cubicBezTo>
                    <a:cubicBezTo>
                      <a:pt x="280" y="183"/>
                      <a:pt x="270" y="171"/>
                      <a:pt x="268" y="160"/>
                    </a:cubicBezTo>
                    <a:cubicBezTo>
                      <a:pt x="266" y="150"/>
                      <a:pt x="269" y="139"/>
                      <a:pt x="269" y="129"/>
                    </a:cubicBezTo>
                    <a:cubicBezTo>
                      <a:pt x="269" y="116"/>
                      <a:pt x="270" y="103"/>
                      <a:pt x="269" y="89"/>
                    </a:cubicBezTo>
                    <a:cubicBezTo>
                      <a:pt x="268" y="60"/>
                      <a:pt x="274" y="26"/>
                      <a:pt x="267" y="2"/>
                    </a:cubicBezTo>
                    <a:cubicBezTo>
                      <a:pt x="265" y="2"/>
                      <a:pt x="265" y="1"/>
                      <a:pt x="264" y="0"/>
                    </a:cubicBezTo>
                    <a:cubicBezTo>
                      <a:pt x="231" y="2"/>
                      <a:pt x="195" y="3"/>
                      <a:pt x="160" y="6"/>
                    </a:cubicBezTo>
                    <a:cubicBezTo>
                      <a:pt x="127" y="10"/>
                      <a:pt x="93" y="12"/>
                      <a:pt x="62" y="14"/>
                    </a:cubicBezTo>
                    <a:cubicBezTo>
                      <a:pt x="57" y="63"/>
                      <a:pt x="51" y="113"/>
                      <a:pt x="52" y="162"/>
                    </a:cubicBezTo>
                    <a:cubicBezTo>
                      <a:pt x="39" y="186"/>
                      <a:pt x="28" y="209"/>
                      <a:pt x="17" y="229"/>
                    </a:cubicBezTo>
                    <a:cubicBezTo>
                      <a:pt x="12" y="237"/>
                      <a:pt x="7" y="243"/>
                      <a:pt x="4" y="252"/>
                    </a:cubicBezTo>
                    <a:cubicBezTo>
                      <a:pt x="3" y="256"/>
                      <a:pt x="4" y="260"/>
                      <a:pt x="0" y="263"/>
                    </a:cubicBezTo>
                    <a:cubicBezTo>
                      <a:pt x="3" y="271"/>
                      <a:pt x="2" y="284"/>
                      <a:pt x="4" y="293"/>
                    </a:cubicBezTo>
                    <a:cubicBezTo>
                      <a:pt x="25" y="304"/>
                      <a:pt x="53" y="299"/>
                      <a:pt x="76" y="299"/>
                    </a:cubicBezTo>
                    <a:cubicBezTo>
                      <a:pt x="126" y="299"/>
                      <a:pt x="167" y="300"/>
                      <a:pt x="218" y="293"/>
                    </a:cubicBezTo>
                    <a:cubicBezTo>
                      <a:pt x="239" y="291"/>
                      <a:pt x="274" y="289"/>
                      <a:pt x="285" y="279"/>
                    </a:cubicBezTo>
                    <a:close/>
                    <a:moveTo>
                      <a:pt x="237" y="283"/>
                    </a:moveTo>
                    <a:cubicBezTo>
                      <a:pt x="232" y="282"/>
                      <a:pt x="232" y="285"/>
                      <a:pt x="226" y="284"/>
                    </a:cubicBezTo>
                    <a:cubicBezTo>
                      <a:pt x="226" y="277"/>
                      <a:pt x="230" y="274"/>
                      <a:pt x="226" y="267"/>
                    </a:cubicBezTo>
                    <a:cubicBezTo>
                      <a:pt x="226" y="263"/>
                      <a:pt x="235" y="268"/>
                      <a:pt x="235" y="264"/>
                    </a:cubicBezTo>
                    <a:cubicBezTo>
                      <a:pt x="241" y="266"/>
                      <a:pt x="236" y="277"/>
                      <a:pt x="237" y="283"/>
                    </a:cubicBezTo>
                    <a:close/>
                    <a:moveTo>
                      <a:pt x="254" y="280"/>
                    </a:moveTo>
                    <a:cubicBezTo>
                      <a:pt x="248" y="281"/>
                      <a:pt x="250" y="281"/>
                      <a:pt x="243" y="282"/>
                    </a:cubicBezTo>
                    <a:cubicBezTo>
                      <a:pt x="243" y="273"/>
                      <a:pt x="244" y="269"/>
                      <a:pt x="244" y="263"/>
                    </a:cubicBezTo>
                    <a:cubicBezTo>
                      <a:pt x="247" y="263"/>
                      <a:pt x="250" y="263"/>
                      <a:pt x="253" y="264"/>
                    </a:cubicBezTo>
                    <a:cubicBezTo>
                      <a:pt x="254" y="269"/>
                      <a:pt x="255" y="274"/>
                      <a:pt x="254" y="280"/>
                    </a:cubicBezTo>
                    <a:close/>
                    <a:moveTo>
                      <a:pt x="269" y="278"/>
                    </a:moveTo>
                    <a:cubicBezTo>
                      <a:pt x="265" y="278"/>
                      <a:pt x="265" y="282"/>
                      <a:pt x="260" y="281"/>
                    </a:cubicBezTo>
                    <a:cubicBezTo>
                      <a:pt x="263" y="273"/>
                      <a:pt x="259" y="271"/>
                      <a:pt x="260" y="262"/>
                    </a:cubicBezTo>
                    <a:cubicBezTo>
                      <a:pt x="262" y="262"/>
                      <a:pt x="267" y="264"/>
                      <a:pt x="267" y="261"/>
                    </a:cubicBezTo>
                    <a:cubicBezTo>
                      <a:pt x="270" y="265"/>
                      <a:pt x="270" y="271"/>
                      <a:pt x="269" y="278"/>
                    </a:cubicBezTo>
                    <a:close/>
                    <a:moveTo>
                      <a:pt x="275" y="274"/>
                    </a:moveTo>
                    <a:cubicBezTo>
                      <a:pt x="275" y="269"/>
                      <a:pt x="277" y="267"/>
                      <a:pt x="274" y="263"/>
                    </a:cubicBezTo>
                    <a:cubicBezTo>
                      <a:pt x="276" y="260"/>
                      <a:pt x="283" y="262"/>
                      <a:pt x="285" y="259"/>
                    </a:cubicBezTo>
                    <a:cubicBezTo>
                      <a:pt x="287" y="264"/>
                      <a:pt x="281" y="273"/>
                      <a:pt x="275" y="274"/>
                    </a:cubicBezTo>
                    <a:close/>
                    <a:moveTo>
                      <a:pt x="69" y="20"/>
                    </a:moveTo>
                    <a:cubicBezTo>
                      <a:pt x="127" y="21"/>
                      <a:pt x="192" y="7"/>
                      <a:pt x="261" y="10"/>
                    </a:cubicBezTo>
                    <a:cubicBezTo>
                      <a:pt x="267" y="32"/>
                      <a:pt x="261" y="56"/>
                      <a:pt x="261" y="76"/>
                    </a:cubicBezTo>
                    <a:cubicBezTo>
                      <a:pt x="262" y="100"/>
                      <a:pt x="264" y="126"/>
                      <a:pt x="262" y="157"/>
                    </a:cubicBezTo>
                    <a:cubicBezTo>
                      <a:pt x="244" y="161"/>
                      <a:pt x="222" y="160"/>
                      <a:pt x="200" y="162"/>
                    </a:cubicBezTo>
                    <a:cubicBezTo>
                      <a:pt x="152" y="167"/>
                      <a:pt x="104" y="170"/>
                      <a:pt x="59" y="160"/>
                    </a:cubicBezTo>
                    <a:cubicBezTo>
                      <a:pt x="57" y="117"/>
                      <a:pt x="63" y="67"/>
                      <a:pt x="69" y="20"/>
                    </a:cubicBezTo>
                    <a:close/>
                    <a:moveTo>
                      <a:pt x="15" y="290"/>
                    </a:moveTo>
                    <a:cubicBezTo>
                      <a:pt x="8" y="287"/>
                      <a:pt x="9" y="276"/>
                      <a:pt x="8" y="266"/>
                    </a:cubicBezTo>
                    <a:cubicBezTo>
                      <a:pt x="10" y="267"/>
                      <a:pt x="12" y="268"/>
                      <a:pt x="14" y="268"/>
                    </a:cubicBezTo>
                    <a:cubicBezTo>
                      <a:pt x="14" y="276"/>
                      <a:pt x="16" y="281"/>
                      <a:pt x="15" y="290"/>
                    </a:cubicBezTo>
                    <a:close/>
                    <a:moveTo>
                      <a:pt x="26" y="290"/>
                    </a:moveTo>
                    <a:cubicBezTo>
                      <a:pt x="18" y="290"/>
                      <a:pt x="22" y="277"/>
                      <a:pt x="21" y="269"/>
                    </a:cubicBezTo>
                    <a:cubicBezTo>
                      <a:pt x="25" y="268"/>
                      <a:pt x="24" y="271"/>
                      <a:pt x="28" y="271"/>
                    </a:cubicBezTo>
                    <a:cubicBezTo>
                      <a:pt x="24" y="275"/>
                      <a:pt x="28" y="289"/>
                      <a:pt x="26" y="290"/>
                    </a:cubicBezTo>
                    <a:close/>
                    <a:moveTo>
                      <a:pt x="40" y="291"/>
                    </a:moveTo>
                    <a:cubicBezTo>
                      <a:pt x="29" y="290"/>
                      <a:pt x="34" y="282"/>
                      <a:pt x="32" y="272"/>
                    </a:cubicBezTo>
                    <a:cubicBezTo>
                      <a:pt x="34" y="270"/>
                      <a:pt x="40" y="271"/>
                      <a:pt x="41" y="273"/>
                    </a:cubicBezTo>
                    <a:cubicBezTo>
                      <a:pt x="40" y="281"/>
                      <a:pt x="40" y="282"/>
                      <a:pt x="40" y="291"/>
                    </a:cubicBezTo>
                    <a:close/>
                    <a:moveTo>
                      <a:pt x="47" y="291"/>
                    </a:moveTo>
                    <a:cubicBezTo>
                      <a:pt x="47" y="285"/>
                      <a:pt x="47" y="279"/>
                      <a:pt x="47" y="273"/>
                    </a:cubicBezTo>
                    <a:cubicBezTo>
                      <a:pt x="48" y="273"/>
                      <a:pt x="49" y="273"/>
                      <a:pt x="50" y="273"/>
                    </a:cubicBezTo>
                    <a:cubicBezTo>
                      <a:pt x="55" y="275"/>
                      <a:pt x="51" y="286"/>
                      <a:pt x="54" y="291"/>
                    </a:cubicBezTo>
                    <a:cubicBezTo>
                      <a:pt x="51" y="291"/>
                      <a:pt x="49" y="291"/>
                      <a:pt x="47" y="291"/>
                    </a:cubicBezTo>
                    <a:close/>
                    <a:moveTo>
                      <a:pt x="70" y="292"/>
                    </a:moveTo>
                    <a:cubicBezTo>
                      <a:pt x="67" y="292"/>
                      <a:pt x="63" y="292"/>
                      <a:pt x="59" y="291"/>
                    </a:cubicBezTo>
                    <a:cubicBezTo>
                      <a:pt x="59" y="285"/>
                      <a:pt x="59" y="279"/>
                      <a:pt x="59" y="273"/>
                    </a:cubicBezTo>
                    <a:cubicBezTo>
                      <a:pt x="63" y="273"/>
                      <a:pt x="67" y="273"/>
                      <a:pt x="70" y="274"/>
                    </a:cubicBezTo>
                    <a:cubicBezTo>
                      <a:pt x="70" y="280"/>
                      <a:pt x="70" y="286"/>
                      <a:pt x="70" y="292"/>
                    </a:cubicBezTo>
                    <a:close/>
                    <a:moveTo>
                      <a:pt x="10" y="258"/>
                    </a:moveTo>
                    <a:cubicBezTo>
                      <a:pt x="22" y="224"/>
                      <a:pt x="43" y="200"/>
                      <a:pt x="56" y="167"/>
                    </a:cubicBezTo>
                    <a:cubicBezTo>
                      <a:pt x="125" y="185"/>
                      <a:pt x="191" y="168"/>
                      <a:pt x="264" y="168"/>
                    </a:cubicBezTo>
                    <a:cubicBezTo>
                      <a:pt x="273" y="184"/>
                      <a:pt x="279" y="203"/>
                      <a:pt x="285" y="226"/>
                    </a:cubicBezTo>
                    <a:cubicBezTo>
                      <a:pt x="286" y="232"/>
                      <a:pt x="289" y="243"/>
                      <a:pt x="288" y="246"/>
                    </a:cubicBezTo>
                    <a:cubicBezTo>
                      <a:pt x="283" y="257"/>
                      <a:pt x="246" y="256"/>
                      <a:pt x="233" y="257"/>
                    </a:cubicBezTo>
                    <a:cubicBezTo>
                      <a:pt x="191" y="262"/>
                      <a:pt x="137" y="266"/>
                      <a:pt x="85" y="266"/>
                    </a:cubicBezTo>
                    <a:cubicBezTo>
                      <a:pt x="58" y="265"/>
                      <a:pt x="28" y="265"/>
                      <a:pt x="10" y="258"/>
                    </a:cubicBezTo>
                    <a:close/>
                    <a:moveTo>
                      <a:pt x="87" y="292"/>
                    </a:moveTo>
                    <a:cubicBezTo>
                      <a:pt x="84" y="290"/>
                      <a:pt x="82" y="293"/>
                      <a:pt x="77" y="292"/>
                    </a:cubicBezTo>
                    <a:cubicBezTo>
                      <a:pt x="75" y="283"/>
                      <a:pt x="78" y="282"/>
                      <a:pt x="76" y="274"/>
                    </a:cubicBezTo>
                    <a:cubicBezTo>
                      <a:pt x="81" y="271"/>
                      <a:pt x="82" y="274"/>
                      <a:pt x="87" y="274"/>
                    </a:cubicBezTo>
                    <a:cubicBezTo>
                      <a:pt x="87" y="280"/>
                      <a:pt x="87" y="286"/>
                      <a:pt x="87" y="292"/>
                    </a:cubicBezTo>
                    <a:close/>
                    <a:moveTo>
                      <a:pt x="105" y="291"/>
                    </a:moveTo>
                    <a:cubicBezTo>
                      <a:pt x="101" y="291"/>
                      <a:pt x="96" y="291"/>
                      <a:pt x="92" y="291"/>
                    </a:cubicBezTo>
                    <a:cubicBezTo>
                      <a:pt x="92" y="283"/>
                      <a:pt x="92" y="276"/>
                      <a:pt x="94" y="273"/>
                    </a:cubicBezTo>
                    <a:cubicBezTo>
                      <a:pt x="98" y="276"/>
                      <a:pt x="102" y="271"/>
                      <a:pt x="106" y="275"/>
                    </a:cubicBezTo>
                    <a:cubicBezTo>
                      <a:pt x="105" y="283"/>
                      <a:pt x="105" y="285"/>
                      <a:pt x="105" y="291"/>
                    </a:cubicBezTo>
                    <a:close/>
                    <a:moveTo>
                      <a:pt x="121" y="291"/>
                    </a:moveTo>
                    <a:cubicBezTo>
                      <a:pt x="118" y="291"/>
                      <a:pt x="112" y="289"/>
                      <a:pt x="112" y="292"/>
                    </a:cubicBezTo>
                    <a:cubicBezTo>
                      <a:pt x="109" y="287"/>
                      <a:pt x="113" y="283"/>
                      <a:pt x="112" y="273"/>
                    </a:cubicBezTo>
                    <a:cubicBezTo>
                      <a:pt x="115" y="274"/>
                      <a:pt x="119" y="273"/>
                      <a:pt x="121" y="275"/>
                    </a:cubicBezTo>
                    <a:cubicBezTo>
                      <a:pt x="121" y="280"/>
                      <a:pt x="121" y="285"/>
                      <a:pt x="121" y="291"/>
                    </a:cubicBezTo>
                    <a:close/>
                    <a:moveTo>
                      <a:pt x="138" y="291"/>
                    </a:moveTo>
                    <a:cubicBezTo>
                      <a:pt x="134" y="291"/>
                      <a:pt x="130" y="291"/>
                      <a:pt x="127" y="291"/>
                    </a:cubicBezTo>
                    <a:cubicBezTo>
                      <a:pt x="127" y="285"/>
                      <a:pt x="127" y="279"/>
                      <a:pt x="127" y="272"/>
                    </a:cubicBezTo>
                    <a:cubicBezTo>
                      <a:pt x="130" y="273"/>
                      <a:pt x="134" y="273"/>
                      <a:pt x="138" y="273"/>
                    </a:cubicBezTo>
                    <a:cubicBezTo>
                      <a:pt x="137" y="282"/>
                      <a:pt x="140" y="287"/>
                      <a:pt x="138" y="291"/>
                    </a:cubicBezTo>
                    <a:close/>
                    <a:moveTo>
                      <a:pt x="153" y="291"/>
                    </a:moveTo>
                    <a:cubicBezTo>
                      <a:pt x="150" y="291"/>
                      <a:pt x="147" y="291"/>
                      <a:pt x="145" y="291"/>
                    </a:cubicBezTo>
                    <a:cubicBezTo>
                      <a:pt x="143" y="283"/>
                      <a:pt x="145" y="282"/>
                      <a:pt x="143" y="273"/>
                    </a:cubicBezTo>
                    <a:cubicBezTo>
                      <a:pt x="149" y="274"/>
                      <a:pt x="151" y="270"/>
                      <a:pt x="154" y="273"/>
                    </a:cubicBezTo>
                    <a:cubicBezTo>
                      <a:pt x="152" y="278"/>
                      <a:pt x="153" y="285"/>
                      <a:pt x="153" y="291"/>
                    </a:cubicBezTo>
                    <a:close/>
                    <a:moveTo>
                      <a:pt x="160" y="292"/>
                    </a:moveTo>
                    <a:cubicBezTo>
                      <a:pt x="160" y="285"/>
                      <a:pt x="160" y="279"/>
                      <a:pt x="160" y="272"/>
                    </a:cubicBezTo>
                    <a:cubicBezTo>
                      <a:pt x="163" y="272"/>
                      <a:pt x="166" y="272"/>
                      <a:pt x="170" y="272"/>
                    </a:cubicBezTo>
                    <a:cubicBezTo>
                      <a:pt x="169" y="279"/>
                      <a:pt x="170" y="285"/>
                      <a:pt x="171" y="291"/>
                    </a:cubicBezTo>
                    <a:cubicBezTo>
                      <a:pt x="166" y="290"/>
                      <a:pt x="163" y="291"/>
                      <a:pt x="160" y="292"/>
                    </a:cubicBezTo>
                    <a:close/>
                    <a:moveTo>
                      <a:pt x="186" y="290"/>
                    </a:moveTo>
                    <a:cubicBezTo>
                      <a:pt x="184" y="290"/>
                      <a:pt x="179" y="288"/>
                      <a:pt x="179" y="291"/>
                    </a:cubicBezTo>
                    <a:cubicBezTo>
                      <a:pt x="176" y="287"/>
                      <a:pt x="176" y="279"/>
                      <a:pt x="176" y="271"/>
                    </a:cubicBezTo>
                    <a:cubicBezTo>
                      <a:pt x="189" y="266"/>
                      <a:pt x="186" y="279"/>
                      <a:pt x="186" y="290"/>
                    </a:cubicBezTo>
                    <a:close/>
                    <a:moveTo>
                      <a:pt x="193" y="288"/>
                    </a:moveTo>
                    <a:cubicBezTo>
                      <a:pt x="190" y="284"/>
                      <a:pt x="192" y="275"/>
                      <a:pt x="192" y="269"/>
                    </a:cubicBezTo>
                    <a:cubicBezTo>
                      <a:pt x="204" y="264"/>
                      <a:pt x="202" y="277"/>
                      <a:pt x="203" y="287"/>
                    </a:cubicBezTo>
                    <a:cubicBezTo>
                      <a:pt x="198" y="286"/>
                      <a:pt x="196" y="288"/>
                      <a:pt x="193" y="288"/>
                    </a:cubicBezTo>
                    <a:close/>
                    <a:moveTo>
                      <a:pt x="210" y="286"/>
                    </a:moveTo>
                    <a:cubicBezTo>
                      <a:pt x="209" y="280"/>
                      <a:pt x="208" y="273"/>
                      <a:pt x="207" y="268"/>
                    </a:cubicBezTo>
                    <a:cubicBezTo>
                      <a:pt x="212" y="268"/>
                      <a:pt x="215" y="266"/>
                      <a:pt x="221" y="267"/>
                    </a:cubicBezTo>
                    <a:cubicBezTo>
                      <a:pt x="221" y="273"/>
                      <a:pt x="221" y="279"/>
                      <a:pt x="221" y="285"/>
                    </a:cubicBezTo>
                    <a:cubicBezTo>
                      <a:pt x="216" y="284"/>
                      <a:pt x="213" y="285"/>
                      <a:pt x="210" y="28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 810">
                <a:extLst>
                  <a:ext uri="{FF2B5EF4-FFF2-40B4-BE49-F238E27FC236}">
                    <a16:creationId xmlns:a16="http://schemas.microsoft.com/office/drawing/2014/main" id="{419881DD-A0BC-48BC-B198-448AF92FF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61402" y="5756275"/>
                <a:ext cx="550863" cy="161925"/>
              </a:xfrm>
              <a:custGeom>
                <a:avLst/>
                <a:gdLst>
                  <a:gd name="T0" fmla="*/ 226 w 226"/>
                  <a:gd name="T1" fmla="*/ 56 h 66"/>
                  <a:gd name="T2" fmla="*/ 194 w 226"/>
                  <a:gd name="T3" fmla="*/ 1 h 66"/>
                  <a:gd name="T4" fmla="*/ 24 w 226"/>
                  <a:gd name="T5" fmla="*/ 0 h 66"/>
                  <a:gd name="T6" fmla="*/ 107 w 226"/>
                  <a:gd name="T7" fmla="*/ 59 h 66"/>
                  <a:gd name="T8" fmla="*/ 40 w 226"/>
                  <a:gd name="T9" fmla="*/ 27 h 66"/>
                  <a:gd name="T10" fmla="*/ 37 w 226"/>
                  <a:gd name="T11" fmla="*/ 35 h 66"/>
                  <a:gd name="T12" fmla="*/ 58 w 226"/>
                  <a:gd name="T13" fmla="*/ 54 h 66"/>
                  <a:gd name="T14" fmla="*/ 85 w 226"/>
                  <a:gd name="T15" fmla="*/ 45 h 66"/>
                  <a:gd name="T16" fmla="*/ 190 w 226"/>
                  <a:gd name="T17" fmla="*/ 53 h 66"/>
                  <a:gd name="T18" fmla="*/ 218 w 226"/>
                  <a:gd name="T19" fmla="*/ 46 h 66"/>
                  <a:gd name="T20" fmla="*/ 213 w 226"/>
                  <a:gd name="T21" fmla="*/ 30 h 66"/>
                  <a:gd name="T22" fmla="*/ 189 w 226"/>
                  <a:gd name="T23" fmla="*/ 38 h 66"/>
                  <a:gd name="T24" fmla="*/ 213 w 226"/>
                  <a:gd name="T25" fmla="*/ 30 h 66"/>
                  <a:gd name="T26" fmla="*/ 185 w 226"/>
                  <a:gd name="T27" fmla="*/ 24 h 66"/>
                  <a:gd name="T28" fmla="*/ 208 w 226"/>
                  <a:gd name="T29" fmla="*/ 24 h 66"/>
                  <a:gd name="T30" fmla="*/ 158 w 226"/>
                  <a:gd name="T31" fmla="*/ 52 h 66"/>
                  <a:gd name="T32" fmla="*/ 181 w 226"/>
                  <a:gd name="T33" fmla="*/ 43 h 66"/>
                  <a:gd name="T34" fmla="*/ 153 w 226"/>
                  <a:gd name="T35" fmla="*/ 11 h 66"/>
                  <a:gd name="T36" fmla="*/ 178 w 226"/>
                  <a:gd name="T37" fmla="*/ 23 h 66"/>
                  <a:gd name="T38" fmla="*/ 153 w 226"/>
                  <a:gd name="T39" fmla="*/ 11 h 66"/>
                  <a:gd name="T40" fmla="*/ 181 w 226"/>
                  <a:gd name="T41" fmla="*/ 35 h 66"/>
                  <a:gd name="T42" fmla="*/ 153 w 226"/>
                  <a:gd name="T43" fmla="*/ 33 h 66"/>
                  <a:gd name="T44" fmla="*/ 150 w 226"/>
                  <a:gd name="T45" fmla="*/ 54 h 66"/>
                  <a:gd name="T46" fmla="*/ 124 w 226"/>
                  <a:gd name="T47" fmla="*/ 44 h 66"/>
                  <a:gd name="T48" fmla="*/ 150 w 226"/>
                  <a:gd name="T49" fmla="*/ 54 h 66"/>
                  <a:gd name="T50" fmla="*/ 122 w 226"/>
                  <a:gd name="T51" fmla="*/ 37 h 66"/>
                  <a:gd name="T52" fmla="*/ 147 w 226"/>
                  <a:gd name="T53" fmla="*/ 34 h 66"/>
                  <a:gd name="T54" fmla="*/ 145 w 226"/>
                  <a:gd name="T55" fmla="*/ 14 h 66"/>
                  <a:gd name="T56" fmla="*/ 124 w 226"/>
                  <a:gd name="T57" fmla="*/ 26 h 66"/>
                  <a:gd name="T58" fmla="*/ 96 w 226"/>
                  <a:gd name="T59" fmla="*/ 16 h 66"/>
                  <a:gd name="T60" fmla="*/ 116 w 226"/>
                  <a:gd name="T61" fmla="*/ 25 h 66"/>
                  <a:gd name="T62" fmla="*/ 96 w 226"/>
                  <a:gd name="T63" fmla="*/ 16 h 66"/>
                  <a:gd name="T64" fmla="*/ 116 w 226"/>
                  <a:gd name="T65" fmla="*/ 34 h 66"/>
                  <a:gd name="T66" fmla="*/ 93 w 226"/>
                  <a:gd name="T67" fmla="*/ 32 h 66"/>
                  <a:gd name="T68" fmla="*/ 116 w 226"/>
                  <a:gd name="T69" fmla="*/ 44 h 66"/>
                  <a:gd name="T70" fmla="*/ 91 w 226"/>
                  <a:gd name="T71" fmla="*/ 53 h 66"/>
                  <a:gd name="T72" fmla="*/ 71 w 226"/>
                  <a:gd name="T73" fmla="*/ 12 h 66"/>
                  <a:gd name="T74" fmla="*/ 88 w 226"/>
                  <a:gd name="T75" fmla="*/ 25 h 66"/>
                  <a:gd name="T76" fmla="*/ 71 w 226"/>
                  <a:gd name="T77" fmla="*/ 12 h 66"/>
                  <a:gd name="T78" fmla="*/ 63 w 226"/>
                  <a:gd name="T79" fmla="*/ 36 h 66"/>
                  <a:gd name="T80" fmla="*/ 45 w 226"/>
                  <a:gd name="T81" fmla="*/ 11 h 66"/>
                  <a:gd name="T82" fmla="*/ 60 w 226"/>
                  <a:gd name="T83" fmla="*/ 23 h 66"/>
                  <a:gd name="T84" fmla="*/ 45 w 226"/>
                  <a:gd name="T85" fmla="*/ 11 h 66"/>
                  <a:gd name="T86" fmla="*/ 40 w 226"/>
                  <a:gd name="T87" fmla="*/ 11 h 66"/>
                  <a:gd name="T88" fmla="*/ 24 w 226"/>
                  <a:gd name="T89" fmla="*/ 19 h 66"/>
                  <a:gd name="T90" fmla="*/ 23 w 226"/>
                  <a:gd name="T91" fmla="*/ 51 h 66"/>
                  <a:gd name="T92" fmla="*/ 11 w 226"/>
                  <a:gd name="T93" fmla="*/ 38 h 66"/>
                  <a:gd name="T94" fmla="*/ 23 w 226"/>
                  <a:gd name="T95" fmla="*/ 51 h 66"/>
                  <a:gd name="T96" fmla="*/ 33 w 226"/>
                  <a:gd name="T97" fmla="*/ 26 h 66"/>
                  <a:gd name="T98" fmla="*/ 16 w 226"/>
                  <a:gd name="T99" fmla="*/ 33 h 66"/>
                  <a:gd name="T100" fmla="*/ 34 w 226"/>
                  <a:gd name="T101" fmla="*/ 40 h 66"/>
                  <a:gd name="T102" fmla="*/ 49 w 226"/>
                  <a:gd name="T103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6" h="66">
                    <a:moveTo>
                      <a:pt x="107" y="59"/>
                    </a:moveTo>
                    <a:cubicBezTo>
                      <a:pt x="149" y="58"/>
                      <a:pt x="188" y="64"/>
                      <a:pt x="226" y="56"/>
                    </a:cubicBezTo>
                    <a:cubicBezTo>
                      <a:pt x="226" y="39"/>
                      <a:pt x="215" y="20"/>
                      <a:pt x="208" y="5"/>
                    </a:cubicBezTo>
                    <a:cubicBezTo>
                      <a:pt x="202" y="2"/>
                      <a:pt x="199" y="1"/>
                      <a:pt x="194" y="1"/>
                    </a:cubicBezTo>
                    <a:cubicBezTo>
                      <a:pt x="166" y="4"/>
                      <a:pt x="119" y="8"/>
                      <a:pt x="80" y="5"/>
                    </a:cubicBezTo>
                    <a:cubicBezTo>
                      <a:pt x="56" y="3"/>
                      <a:pt x="37" y="7"/>
                      <a:pt x="24" y="0"/>
                    </a:cubicBezTo>
                    <a:cubicBezTo>
                      <a:pt x="17" y="19"/>
                      <a:pt x="2" y="30"/>
                      <a:pt x="0" y="55"/>
                    </a:cubicBezTo>
                    <a:cubicBezTo>
                      <a:pt x="32" y="66"/>
                      <a:pt x="70" y="60"/>
                      <a:pt x="107" y="59"/>
                    </a:cubicBezTo>
                    <a:close/>
                    <a:moveTo>
                      <a:pt x="37" y="35"/>
                    </a:moveTo>
                    <a:cubicBezTo>
                      <a:pt x="38" y="32"/>
                      <a:pt x="40" y="31"/>
                      <a:pt x="40" y="27"/>
                    </a:cubicBezTo>
                    <a:cubicBezTo>
                      <a:pt x="44" y="29"/>
                      <a:pt x="49" y="30"/>
                      <a:pt x="56" y="30"/>
                    </a:cubicBezTo>
                    <a:cubicBezTo>
                      <a:pt x="53" y="41"/>
                      <a:pt x="45" y="31"/>
                      <a:pt x="37" y="35"/>
                    </a:cubicBezTo>
                    <a:close/>
                    <a:moveTo>
                      <a:pt x="84" y="55"/>
                    </a:moveTo>
                    <a:cubicBezTo>
                      <a:pt x="80" y="53"/>
                      <a:pt x="68" y="55"/>
                      <a:pt x="58" y="54"/>
                    </a:cubicBezTo>
                    <a:cubicBezTo>
                      <a:pt x="59" y="51"/>
                      <a:pt x="58" y="45"/>
                      <a:pt x="60" y="43"/>
                    </a:cubicBezTo>
                    <a:cubicBezTo>
                      <a:pt x="72" y="43"/>
                      <a:pt x="74" y="44"/>
                      <a:pt x="85" y="45"/>
                    </a:cubicBezTo>
                    <a:cubicBezTo>
                      <a:pt x="85" y="48"/>
                      <a:pt x="83" y="50"/>
                      <a:pt x="84" y="55"/>
                    </a:cubicBezTo>
                    <a:close/>
                    <a:moveTo>
                      <a:pt x="190" y="53"/>
                    </a:moveTo>
                    <a:cubicBezTo>
                      <a:pt x="192" y="52"/>
                      <a:pt x="191" y="48"/>
                      <a:pt x="189" y="46"/>
                    </a:cubicBezTo>
                    <a:cubicBezTo>
                      <a:pt x="194" y="42"/>
                      <a:pt x="215" y="42"/>
                      <a:pt x="218" y="46"/>
                    </a:cubicBezTo>
                    <a:cubicBezTo>
                      <a:pt x="214" y="54"/>
                      <a:pt x="199" y="50"/>
                      <a:pt x="190" y="53"/>
                    </a:cubicBezTo>
                    <a:close/>
                    <a:moveTo>
                      <a:pt x="213" y="30"/>
                    </a:moveTo>
                    <a:cubicBezTo>
                      <a:pt x="212" y="33"/>
                      <a:pt x="213" y="35"/>
                      <a:pt x="215" y="36"/>
                    </a:cubicBezTo>
                    <a:cubicBezTo>
                      <a:pt x="202" y="39"/>
                      <a:pt x="198" y="36"/>
                      <a:pt x="189" y="38"/>
                    </a:cubicBezTo>
                    <a:cubicBezTo>
                      <a:pt x="187" y="37"/>
                      <a:pt x="189" y="32"/>
                      <a:pt x="186" y="32"/>
                    </a:cubicBezTo>
                    <a:cubicBezTo>
                      <a:pt x="194" y="29"/>
                      <a:pt x="200" y="30"/>
                      <a:pt x="213" y="30"/>
                    </a:cubicBezTo>
                    <a:close/>
                    <a:moveTo>
                      <a:pt x="208" y="24"/>
                    </a:moveTo>
                    <a:cubicBezTo>
                      <a:pt x="202" y="22"/>
                      <a:pt x="194" y="25"/>
                      <a:pt x="185" y="24"/>
                    </a:cubicBezTo>
                    <a:cubicBezTo>
                      <a:pt x="185" y="18"/>
                      <a:pt x="182" y="15"/>
                      <a:pt x="182" y="9"/>
                    </a:cubicBezTo>
                    <a:cubicBezTo>
                      <a:pt x="196" y="8"/>
                      <a:pt x="207" y="8"/>
                      <a:pt x="208" y="24"/>
                    </a:cubicBezTo>
                    <a:close/>
                    <a:moveTo>
                      <a:pt x="185" y="52"/>
                    </a:moveTo>
                    <a:cubicBezTo>
                      <a:pt x="179" y="55"/>
                      <a:pt x="167" y="52"/>
                      <a:pt x="158" y="52"/>
                    </a:cubicBezTo>
                    <a:cubicBezTo>
                      <a:pt x="157" y="49"/>
                      <a:pt x="155" y="44"/>
                      <a:pt x="157" y="43"/>
                    </a:cubicBezTo>
                    <a:cubicBezTo>
                      <a:pt x="162" y="44"/>
                      <a:pt x="175" y="46"/>
                      <a:pt x="181" y="43"/>
                    </a:cubicBezTo>
                    <a:cubicBezTo>
                      <a:pt x="185" y="46"/>
                      <a:pt x="177" y="52"/>
                      <a:pt x="185" y="52"/>
                    </a:cubicBezTo>
                    <a:close/>
                    <a:moveTo>
                      <a:pt x="153" y="11"/>
                    </a:moveTo>
                    <a:cubicBezTo>
                      <a:pt x="161" y="13"/>
                      <a:pt x="165" y="10"/>
                      <a:pt x="174" y="11"/>
                    </a:cubicBezTo>
                    <a:cubicBezTo>
                      <a:pt x="176" y="14"/>
                      <a:pt x="177" y="19"/>
                      <a:pt x="178" y="23"/>
                    </a:cubicBezTo>
                    <a:cubicBezTo>
                      <a:pt x="170" y="25"/>
                      <a:pt x="162" y="25"/>
                      <a:pt x="153" y="24"/>
                    </a:cubicBezTo>
                    <a:cubicBezTo>
                      <a:pt x="153" y="20"/>
                      <a:pt x="153" y="16"/>
                      <a:pt x="153" y="11"/>
                    </a:cubicBezTo>
                    <a:close/>
                    <a:moveTo>
                      <a:pt x="181" y="32"/>
                    </a:moveTo>
                    <a:cubicBezTo>
                      <a:pt x="181" y="33"/>
                      <a:pt x="181" y="34"/>
                      <a:pt x="181" y="35"/>
                    </a:cubicBezTo>
                    <a:cubicBezTo>
                      <a:pt x="180" y="41"/>
                      <a:pt x="170" y="36"/>
                      <a:pt x="165" y="37"/>
                    </a:cubicBezTo>
                    <a:cubicBezTo>
                      <a:pt x="159" y="37"/>
                      <a:pt x="154" y="38"/>
                      <a:pt x="153" y="33"/>
                    </a:cubicBezTo>
                    <a:cubicBezTo>
                      <a:pt x="160" y="32"/>
                      <a:pt x="174" y="29"/>
                      <a:pt x="181" y="32"/>
                    </a:cubicBezTo>
                    <a:close/>
                    <a:moveTo>
                      <a:pt x="150" y="54"/>
                    </a:moveTo>
                    <a:cubicBezTo>
                      <a:pt x="138" y="52"/>
                      <a:pt x="135" y="53"/>
                      <a:pt x="122" y="51"/>
                    </a:cubicBezTo>
                    <a:cubicBezTo>
                      <a:pt x="125" y="48"/>
                      <a:pt x="121" y="46"/>
                      <a:pt x="124" y="44"/>
                    </a:cubicBezTo>
                    <a:cubicBezTo>
                      <a:pt x="131" y="44"/>
                      <a:pt x="137" y="43"/>
                      <a:pt x="149" y="44"/>
                    </a:cubicBezTo>
                    <a:cubicBezTo>
                      <a:pt x="150" y="49"/>
                      <a:pt x="149" y="47"/>
                      <a:pt x="150" y="54"/>
                    </a:cubicBezTo>
                    <a:close/>
                    <a:moveTo>
                      <a:pt x="147" y="34"/>
                    </a:moveTo>
                    <a:cubicBezTo>
                      <a:pt x="143" y="41"/>
                      <a:pt x="131" y="35"/>
                      <a:pt x="122" y="37"/>
                    </a:cubicBezTo>
                    <a:cubicBezTo>
                      <a:pt x="122" y="35"/>
                      <a:pt x="122" y="34"/>
                      <a:pt x="122" y="32"/>
                    </a:cubicBezTo>
                    <a:cubicBezTo>
                      <a:pt x="130" y="35"/>
                      <a:pt x="144" y="28"/>
                      <a:pt x="147" y="34"/>
                    </a:cubicBezTo>
                    <a:close/>
                    <a:moveTo>
                      <a:pt x="122" y="16"/>
                    </a:moveTo>
                    <a:cubicBezTo>
                      <a:pt x="128" y="14"/>
                      <a:pt x="136" y="13"/>
                      <a:pt x="145" y="14"/>
                    </a:cubicBezTo>
                    <a:cubicBezTo>
                      <a:pt x="143" y="19"/>
                      <a:pt x="147" y="20"/>
                      <a:pt x="146" y="24"/>
                    </a:cubicBezTo>
                    <a:cubicBezTo>
                      <a:pt x="140" y="27"/>
                      <a:pt x="126" y="23"/>
                      <a:pt x="124" y="26"/>
                    </a:cubicBezTo>
                    <a:cubicBezTo>
                      <a:pt x="121" y="25"/>
                      <a:pt x="123" y="19"/>
                      <a:pt x="122" y="16"/>
                    </a:cubicBezTo>
                    <a:close/>
                    <a:moveTo>
                      <a:pt x="96" y="16"/>
                    </a:moveTo>
                    <a:cubicBezTo>
                      <a:pt x="100" y="15"/>
                      <a:pt x="107" y="14"/>
                      <a:pt x="116" y="15"/>
                    </a:cubicBezTo>
                    <a:cubicBezTo>
                      <a:pt x="117" y="19"/>
                      <a:pt x="111" y="22"/>
                      <a:pt x="116" y="25"/>
                    </a:cubicBezTo>
                    <a:cubicBezTo>
                      <a:pt x="111" y="28"/>
                      <a:pt x="101" y="25"/>
                      <a:pt x="95" y="25"/>
                    </a:cubicBezTo>
                    <a:cubicBezTo>
                      <a:pt x="95" y="19"/>
                      <a:pt x="95" y="21"/>
                      <a:pt x="96" y="16"/>
                    </a:cubicBezTo>
                    <a:close/>
                    <a:moveTo>
                      <a:pt x="93" y="32"/>
                    </a:moveTo>
                    <a:cubicBezTo>
                      <a:pt x="100" y="33"/>
                      <a:pt x="111" y="31"/>
                      <a:pt x="116" y="34"/>
                    </a:cubicBezTo>
                    <a:cubicBezTo>
                      <a:pt x="112" y="40"/>
                      <a:pt x="102" y="38"/>
                      <a:pt x="93" y="38"/>
                    </a:cubicBezTo>
                    <a:cubicBezTo>
                      <a:pt x="93" y="36"/>
                      <a:pt x="93" y="34"/>
                      <a:pt x="93" y="32"/>
                    </a:cubicBezTo>
                    <a:close/>
                    <a:moveTo>
                      <a:pt x="92" y="45"/>
                    </a:moveTo>
                    <a:cubicBezTo>
                      <a:pt x="103" y="46"/>
                      <a:pt x="104" y="44"/>
                      <a:pt x="116" y="44"/>
                    </a:cubicBezTo>
                    <a:cubicBezTo>
                      <a:pt x="116" y="47"/>
                      <a:pt x="116" y="50"/>
                      <a:pt x="116" y="53"/>
                    </a:cubicBezTo>
                    <a:cubicBezTo>
                      <a:pt x="106" y="51"/>
                      <a:pt x="99" y="53"/>
                      <a:pt x="91" y="53"/>
                    </a:cubicBezTo>
                    <a:cubicBezTo>
                      <a:pt x="90" y="49"/>
                      <a:pt x="93" y="49"/>
                      <a:pt x="92" y="45"/>
                    </a:cubicBezTo>
                    <a:close/>
                    <a:moveTo>
                      <a:pt x="71" y="12"/>
                    </a:moveTo>
                    <a:cubicBezTo>
                      <a:pt x="79" y="11"/>
                      <a:pt x="82" y="14"/>
                      <a:pt x="89" y="14"/>
                    </a:cubicBezTo>
                    <a:cubicBezTo>
                      <a:pt x="90" y="18"/>
                      <a:pt x="87" y="20"/>
                      <a:pt x="88" y="25"/>
                    </a:cubicBezTo>
                    <a:cubicBezTo>
                      <a:pt x="79" y="23"/>
                      <a:pt x="76" y="25"/>
                      <a:pt x="69" y="23"/>
                    </a:cubicBezTo>
                    <a:cubicBezTo>
                      <a:pt x="68" y="17"/>
                      <a:pt x="73" y="18"/>
                      <a:pt x="71" y="12"/>
                    </a:cubicBezTo>
                    <a:close/>
                    <a:moveTo>
                      <a:pt x="86" y="34"/>
                    </a:moveTo>
                    <a:cubicBezTo>
                      <a:pt x="85" y="43"/>
                      <a:pt x="70" y="34"/>
                      <a:pt x="63" y="36"/>
                    </a:cubicBezTo>
                    <a:cubicBezTo>
                      <a:pt x="66" y="28"/>
                      <a:pt x="80" y="32"/>
                      <a:pt x="86" y="34"/>
                    </a:cubicBezTo>
                    <a:close/>
                    <a:moveTo>
                      <a:pt x="45" y="11"/>
                    </a:moveTo>
                    <a:cubicBezTo>
                      <a:pt x="51" y="11"/>
                      <a:pt x="57" y="12"/>
                      <a:pt x="63" y="12"/>
                    </a:cubicBezTo>
                    <a:cubicBezTo>
                      <a:pt x="63" y="17"/>
                      <a:pt x="61" y="19"/>
                      <a:pt x="60" y="23"/>
                    </a:cubicBezTo>
                    <a:cubicBezTo>
                      <a:pt x="53" y="24"/>
                      <a:pt x="50" y="21"/>
                      <a:pt x="44" y="21"/>
                    </a:cubicBezTo>
                    <a:cubicBezTo>
                      <a:pt x="44" y="18"/>
                      <a:pt x="46" y="16"/>
                      <a:pt x="45" y="11"/>
                    </a:cubicBezTo>
                    <a:close/>
                    <a:moveTo>
                      <a:pt x="27" y="9"/>
                    </a:moveTo>
                    <a:cubicBezTo>
                      <a:pt x="32" y="10"/>
                      <a:pt x="34" y="12"/>
                      <a:pt x="40" y="11"/>
                    </a:cubicBezTo>
                    <a:cubicBezTo>
                      <a:pt x="39" y="14"/>
                      <a:pt x="37" y="16"/>
                      <a:pt x="37" y="20"/>
                    </a:cubicBezTo>
                    <a:cubicBezTo>
                      <a:pt x="32" y="21"/>
                      <a:pt x="25" y="17"/>
                      <a:pt x="24" y="19"/>
                    </a:cubicBezTo>
                    <a:cubicBezTo>
                      <a:pt x="21" y="17"/>
                      <a:pt x="27" y="13"/>
                      <a:pt x="27" y="9"/>
                    </a:cubicBezTo>
                    <a:close/>
                    <a:moveTo>
                      <a:pt x="23" y="51"/>
                    </a:moveTo>
                    <a:cubicBezTo>
                      <a:pt x="17" y="52"/>
                      <a:pt x="14" y="52"/>
                      <a:pt x="8" y="50"/>
                    </a:cubicBezTo>
                    <a:cubicBezTo>
                      <a:pt x="7" y="44"/>
                      <a:pt x="12" y="44"/>
                      <a:pt x="11" y="38"/>
                    </a:cubicBezTo>
                    <a:cubicBezTo>
                      <a:pt x="16" y="39"/>
                      <a:pt x="20" y="41"/>
                      <a:pt x="26" y="40"/>
                    </a:cubicBezTo>
                    <a:cubicBezTo>
                      <a:pt x="27" y="46"/>
                      <a:pt x="23" y="47"/>
                      <a:pt x="23" y="51"/>
                    </a:cubicBezTo>
                    <a:close/>
                    <a:moveTo>
                      <a:pt x="16" y="33"/>
                    </a:moveTo>
                    <a:cubicBezTo>
                      <a:pt x="14" y="23"/>
                      <a:pt x="23" y="23"/>
                      <a:pt x="33" y="26"/>
                    </a:cubicBezTo>
                    <a:cubicBezTo>
                      <a:pt x="33" y="31"/>
                      <a:pt x="30" y="31"/>
                      <a:pt x="30" y="35"/>
                    </a:cubicBezTo>
                    <a:cubicBezTo>
                      <a:pt x="25" y="35"/>
                      <a:pt x="18" y="31"/>
                      <a:pt x="16" y="33"/>
                    </a:cubicBezTo>
                    <a:close/>
                    <a:moveTo>
                      <a:pt x="30" y="53"/>
                    </a:moveTo>
                    <a:cubicBezTo>
                      <a:pt x="31" y="49"/>
                      <a:pt x="33" y="45"/>
                      <a:pt x="34" y="40"/>
                    </a:cubicBezTo>
                    <a:cubicBezTo>
                      <a:pt x="42" y="39"/>
                      <a:pt x="47" y="44"/>
                      <a:pt x="52" y="41"/>
                    </a:cubicBezTo>
                    <a:cubicBezTo>
                      <a:pt x="53" y="47"/>
                      <a:pt x="50" y="49"/>
                      <a:pt x="49" y="54"/>
                    </a:cubicBezTo>
                    <a:cubicBezTo>
                      <a:pt x="43" y="53"/>
                      <a:pt x="36" y="53"/>
                      <a:pt x="30" y="53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Freeform 814">
                <a:extLst>
                  <a:ext uri="{FF2B5EF4-FFF2-40B4-BE49-F238E27FC236}">
                    <a16:creationId xmlns:a16="http://schemas.microsoft.com/office/drawing/2014/main" id="{9C1A86BA-4CD3-4896-AD3E-D64594A93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6625" y="5795962"/>
                <a:ext cx="41275" cy="76200"/>
              </a:xfrm>
              <a:custGeom>
                <a:avLst/>
                <a:gdLst>
                  <a:gd name="T0" fmla="*/ 17 w 17"/>
                  <a:gd name="T1" fmla="*/ 2 h 31"/>
                  <a:gd name="T2" fmla="*/ 13 w 17"/>
                  <a:gd name="T3" fmla="*/ 0 h 31"/>
                  <a:gd name="T4" fmla="*/ 0 w 17"/>
                  <a:gd name="T5" fmla="*/ 31 h 31"/>
                  <a:gd name="T6" fmla="*/ 17 w 17"/>
                  <a:gd name="T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1">
                    <a:moveTo>
                      <a:pt x="17" y="2"/>
                    </a:moveTo>
                    <a:cubicBezTo>
                      <a:pt x="15" y="2"/>
                      <a:pt x="15" y="0"/>
                      <a:pt x="13" y="0"/>
                    </a:cubicBezTo>
                    <a:cubicBezTo>
                      <a:pt x="8" y="10"/>
                      <a:pt x="4" y="20"/>
                      <a:pt x="0" y="31"/>
                    </a:cubicBezTo>
                    <a:cubicBezTo>
                      <a:pt x="12" y="28"/>
                      <a:pt x="12" y="12"/>
                      <a:pt x="17" y="2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 822">
                <a:extLst>
                  <a:ext uri="{FF2B5EF4-FFF2-40B4-BE49-F238E27FC236}">
                    <a16:creationId xmlns:a16="http://schemas.microsoft.com/office/drawing/2014/main" id="{98216CFC-D93C-4F6E-BFF3-F4BE3FD697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58250" y="5910262"/>
                <a:ext cx="112713" cy="68262"/>
              </a:xfrm>
              <a:custGeom>
                <a:avLst/>
                <a:gdLst>
                  <a:gd name="T0" fmla="*/ 0 w 46"/>
                  <a:gd name="T1" fmla="*/ 17 h 28"/>
                  <a:gd name="T2" fmla="*/ 15 w 46"/>
                  <a:gd name="T3" fmla="*/ 26 h 28"/>
                  <a:gd name="T4" fmla="*/ 46 w 46"/>
                  <a:gd name="T5" fmla="*/ 11 h 28"/>
                  <a:gd name="T6" fmla="*/ 0 w 46"/>
                  <a:gd name="T7" fmla="*/ 17 h 28"/>
                  <a:gd name="T8" fmla="*/ 10 w 46"/>
                  <a:gd name="T9" fmla="*/ 18 h 28"/>
                  <a:gd name="T10" fmla="*/ 39 w 46"/>
                  <a:gd name="T11" fmla="*/ 14 h 28"/>
                  <a:gd name="T12" fmla="*/ 10 w 46"/>
                  <a:gd name="T13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8">
                    <a:moveTo>
                      <a:pt x="0" y="17"/>
                    </a:moveTo>
                    <a:cubicBezTo>
                      <a:pt x="1" y="24"/>
                      <a:pt x="8" y="25"/>
                      <a:pt x="15" y="26"/>
                    </a:cubicBezTo>
                    <a:cubicBezTo>
                      <a:pt x="30" y="28"/>
                      <a:pt x="45" y="23"/>
                      <a:pt x="46" y="11"/>
                    </a:cubicBezTo>
                    <a:cubicBezTo>
                      <a:pt x="35" y="0"/>
                      <a:pt x="3" y="3"/>
                      <a:pt x="0" y="17"/>
                    </a:cubicBezTo>
                    <a:close/>
                    <a:moveTo>
                      <a:pt x="10" y="18"/>
                    </a:moveTo>
                    <a:cubicBezTo>
                      <a:pt x="12" y="7"/>
                      <a:pt x="30" y="11"/>
                      <a:pt x="39" y="14"/>
                    </a:cubicBezTo>
                    <a:cubicBezTo>
                      <a:pt x="33" y="21"/>
                      <a:pt x="20" y="20"/>
                      <a:pt x="10" y="18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Freeform 881">
                <a:extLst>
                  <a:ext uri="{FF2B5EF4-FFF2-40B4-BE49-F238E27FC236}">
                    <a16:creationId xmlns:a16="http://schemas.microsoft.com/office/drawing/2014/main" id="{D7D64C16-09F0-48A1-A290-E99499A9C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0363" y="5421312"/>
                <a:ext cx="153988" cy="261937"/>
              </a:xfrm>
              <a:custGeom>
                <a:avLst/>
                <a:gdLst>
                  <a:gd name="T0" fmla="*/ 62 w 63"/>
                  <a:gd name="T1" fmla="*/ 46 h 108"/>
                  <a:gd name="T2" fmla="*/ 33 w 63"/>
                  <a:gd name="T3" fmla="*/ 0 h 108"/>
                  <a:gd name="T4" fmla="*/ 28 w 63"/>
                  <a:gd name="T5" fmla="*/ 65 h 108"/>
                  <a:gd name="T6" fmla="*/ 12 w 63"/>
                  <a:gd name="T7" fmla="*/ 66 h 108"/>
                  <a:gd name="T8" fmla="*/ 8 w 63"/>
                  <a:gd name="T9" fmla="*/ 101 h 108"/>
                  <a:gd name="T10" fmla="*/ 39 w 63"/>
                  <a:gd name="T11" fmla="*/ 82 h 108"/>
                  <a:gd name="T12" fmla="*/ 42 w 63"/>
                  <a:gd name="T13" fmla="*/ 35 h 108"/>
                  <a:gd name="T14" fmla="*/ 62 w 63"/>
                  <a:gd name="T15" fmla="*/ 4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08">
                    <a:moveTo>
                      <a:pt x="62" y="46"/>
                    </a:moveTo>
                    <a:cubicBezTo>
                      <a:pt x="63" y="26"/>
                      <a:pt x="54" y="4"/>
                      <a:pt x="33" y="0"/>
                    </a:cubicBezTo>
                    <a:cubicBezTo>
                      <a:pt x="27" y="21"/>
                      <a:pt x="30" y="50"/>
                      <a:pt x="28" y="65"/>
                    </a:cubicBezTo>
                    <a:cubicBezTo>
                      <a:pt x="22" y="65"/>
                      <a:pt x="16" y="65"/>
                      <a:pt x="12" y="66"/>
                    </a:cubicBezTo>
                    <a:cubicBezTo>
                      <a:pt x="5" y="72"/>
                      <a:pt x="0" y="92"/>
                      <a:pt x="8" y="101"/>
                    </a:cubicBezTo>
                    <a:cubicBezTo>
                      <a:pt x="19" y="108"/>
                      <a:pt x="36" y="90"/>
                      <a:pt x="39" y="82"/>
                    </a:cubicBezTo>
                    <a:cubicBezTo>
                      <a:pt x="43" y="69"/>
                      <a:pt x="36" y="49"/>
                      <a:pt x="42" y="35"/>
                    </a:cubicBezTo>
                    <a:cubicBezTo>
                      <a:pt x="50" y="37"/>
                      <a:pt x="52" y="46"/>
                      <a:pt x="62" y="4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Freeform 884">
                <a:extLst>
                  <a:ext uri="{FF2B5EF4-FFF2-40B4-BE49-F238E27FC236}">
                    <a16:creationId xmlns:a16="http://schemas.microsoft.com/office/drawing/2014/main" id="{AD324D2F-1481-4CB5-B1CE-AB2E227221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20138" y="5381625"/>
                <a:ext cx="466725" cy="319087"/>
              </a:xfrm>
              <a:custGeom>
                <a:avLst/>
                <a:gdLst>
                  <a:gd name="T0" fmla="*/ 173 w 192"/>
                  <a:gd name="T1" fmla="*/ 127 h 131"/>
                  <a:gd name="T2" fmla="*/ 179 w 192"/>
                  <a:gd name="T3" fmla="*/ 2 h 131"/>
                  <a:gd name="T4" fmla="*/ 3 w 192"/>
                  <a:gd name="T5" fmla="*/ 72 h 131"/>
                  <a:gd name="T6" fmla="*/ 173 w 192"/>
                  <a:gd name="T7" fmla="*/ 98 h 131"/>
                  <a:gd name="T8" fmla="*/ 169 w 192"/>
                  <a:gd name="T9" fmla="*/ 85 h 131"/>
                  <a:gd name="T10" fmla="*/ 165 w 192"/>
                  <a:gd name="T11" fmla="*/ 82 h 131"/>
                  <a:gd name="T12" fmla="*/ 166 w 192"/>
                  <a:gd name="T13" fmla="*/ 81 h 131"/>
                  <a:gd name="T14" fmla="*/ 175 w 192"/>
                  <a:gd name="T15" fmla="*/ 53 h 131"/>
                  <a:gd name="T16" fmla="*/ 114 w 192"/>
                  <a:gd name="T17" fmla="*/ 119 h 131"/>
                  <a:gd name="T18" fmla="*/ 123 w 192"/>
                  <a:gd name="T19" fmla="*/ 115 h 131"/>
                  <a:gd name="T20" fmla="*/ 162 w 192"/>
                  <a:gd name="T21" fmla="*/ 50 h 131"/>
                  <a:gd name="T22" fmla="*/ 152 w 192"/>
                  <a:gd name="T23" fmla="*/ 62 h 131"/>
                  <a:gd name="T24" fmla="*/ 179 w 192"/>
                  <a:gd name="T25" fmla="*/ 15 h 131"/>
                  <a:gd name="T26" fmla="*/ 146 w 192"/>
                  <a:gd name="T27" fmla="*/ 62 h 131"/>
                  <a:gd name="T28" fmla="*/ 179 w 192"/>
                  <a:gd name="T29" fmla="*/ 15 h 131"/>
                  <a:gd name="T30" fmla="*/ 126 w 192"/>
                  <a:gd name="T31" fmla="*/ 73 h 131"/>
                  <a:gd name="T32" fmla="*/ 94 w 192"/>
                  <a:gd name="T33" fmla="*/ 118 h 131"/>
                  <a:gd name="T34" fmla="*/ 147 w 192"/>
                  <a:gd name="T35" fmla="*/ 28 h 131"/>
                  <a:gd name="T36" fmla="*/ 148 w 192"/>
                  <a:gd name="T37" fmla="*/ 17 h 131"/>
                  <a:gd name="T38" fmla="*/ 93 w 192"/>
                  <a:gd name="T39" fmla="*/ 117 h 131"/>
                  <a:gd name="T40" fmla="*/ 105 w 192"/>
                  <a:gd name="T41" fmla="*/ 72 h 131"/>
                  <a:gd name="T42" fmla="*/ 122 w 192"/>
                  <a:gd name="T43" fmla="*/ 12 h 131"/>
                  <a:gd name="T44" fmla="*/ 65 w 192"/>
                  <a:gd name="T45" fmla="*/ 115 h 131"/>
                  <a:gd name="T46" fmla="*/ 92 w 192"/>
                  <a:gd name="T47" fmla="*/ 70 h 131"/>
                  <a:gd name="T48" fmla="*/ 98 w 192"/>
                  <a:gd name="T49" fmla="*/ 70 h 131"/>
                  <a:gd name="T50" fmla="*/ 54 w 192"/>
                  <a:gd name="T51" fmla="*/ 116 h 131"/>
                  <a:gd name="T52" fmla="*/ 115 w 192"/>
                  <a:gd name="T53" fmla="*/ 13 h 131"/>
                  <a:gd name="T54" fmla="*/ 79 w 192"/>
                  <a:gd name="T55" fmla="*/ 52 h 131"/>
                  <a:gd name="T56" fmla="*/ 47 w 192"/>
                  <a:gd name="T57" fmla="*/ 100 h 131"/>
                  <a:gd name="T58" fmla="*/ 76 w 192"/>
                  <a:gd name="T59" fmla="*/ 52 h 131"/>
                  <a:gd name="T60" fmla="*/ 107 w 192"/>
                  <a:gd name="T61" fmla="*/ 13 h 131"/>
                  <a:gd name="T62" fmla="*/ 64 w 192"/>
                  <a:gd name="T63" fmla="*/ 53 h 131"/>
                  <a:gd name="T64" fmla="*/ 34 w 192"/>
                  <a:gd name="T65" fmla="*/ 114 h 131"/>
                  <a:gd name="T66" fmla="*/ 62 w 192"/>
                  <a:gd name="T67" fmla="*/ 43 h 131"/>
                  <a:gd name="T68" fmla="*/ 50 w 192"/>
                  <a:gd name="T69" fmla="*/ 51 h 131"/>
                  <a:gd name="T70" fmla="*/ 40 w 192"/>
                  <a:gd name="T71" fmla="*/ 79 h 131"/>
                  <a:gd name="T72" fmla="*/ 46 w 192"/>
                  <a:gd name="T73" fmla="*/ 48 h 131"/>
                  <a:gd name="T74" fmla="*/ 60 w 192"/>
                  <a:gd name="T75" fmla="*/ 13 h 131"/>
                  <a:gd name="T76" fmla="*/ 31 w 192"/>
                  <a:gd name="T77" fmla="*/ 84 h 131"/>
                  <a:gd name="T78" fmla="*/ 35 w 192"/>
                  <a:gd name="T79" fmla="*/ 55 h 131"/>
                  <a:gd name="T80" fmla="*/ 51 w 192"/>
                  <a:gd name="T81" fmla="*/ 13 h 131"/>
                  <a:gd name="T82" fmla="*/ 38 w 192"/>
                  <a:gd name="T83" fmla="*/ 30 h 131"/>
                  <a:gd name="T84" fmla="*/ 27 w 192"/>
                  <a:gd name="T85" fmla="*/ 14 h 131"/>
                  <a:gd name="T86" fmla="*/ 34 w 192"/>
                  <a:gd name="T87" fmla="*/ 20 h 131"/>
                  <a:gd name="T88" fmla="*/ 14 w 192"/>
                  <a:gd name="T89" fmla="*/ 49 h 131"/>
                  <a:gd name="T90" fmla="*/ 14 w 192"/>
                  <a:gd name="T91" fmla="*/ 63 h 131"/>
                  <a:gd name="T92" fmla="*/ 17 w 192"/>
                  <a:gd name="T93" fmla="*/ 7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131">
                    <a:moveTo>
                      <a:pt x="35" y="128"/>
                    </a:moveTo>
                    <a:cubicBezTo>
                      <a:pt x="58" y="131"/>
                      <a:pt x="84" y="129"/>
                      <a:pt x="107" y="128"/>
                    </a:cubicBezTo>
                    <a:cubicBezTo>
                      <a:pt x="131" y="128"/>
                      <a:pt x="154" y="131"/>
                      <a:pt x="173" y="127"/>
                    </a:cubicBezTo>
                    <a:cubicBezTo>
                      <a:pt x="184" y="109"/>
                      <a:pt x="187" y="87"/>
                      <a:pt x="187" y="59"/>
                    </a:cubicBezTo>
                    <a:cubicBezTo>
                      <a:pt x="187" y="40"/>
                      <a:pt x="192" y="19"/>
                      <a:pt x="184" y="8"/>
                    </a:cubicBezTo>
                    <a:cubicBezTo>
                      <a:pt x="182" y="5"/>
                      <a:pt x="177" y="6"/>
                      <a:pt x="179" y="2"/>
                    </a:cubicBezTo>
                    <a:cubicBezTo>
                      <a:pt x="133" y="0"/>
                      <a:pt x="98" y="6"/>
                      <a:pt x="43" y="5"/>
                    </a:cubicBezTo>
                    <a:cubicBezTo>
                      <a:pt x="22" y="4"/>
                      <a:pt x="12" y="1"/>
                      <a:pt x="9" y="16"/>
                    </a:cubicBezTo>
                    <a:cubicBezTo>
                      <a:pt x="6" y="30"/>
                      <a:pt x="5" y="55"/>
                      <a:pt x="3" y="72"/>
                    </a:cubicBezTo>
                    <a:cubicBezTo>
                      <a:pt x="3" y="80"/>
                      <a:pt x="0" y="88"/>
                      <a:pt x="0" y="93"/>
                    </a:cubicBezTo>
                    <a:cubicBezTo>
                      <a:pt x="2" y="119"/>
                      <a:pt x="17" y="125"/>
                      <a:pt x="35" y="128"/>
                    </a:cubicBezTo>
                    <a:close/>
                    <a:moveTo>
                      <a:pt x="173" y="98"/>
                    </a:moveTo>
                    <a:cubicBezTo>
                      <a:pt x="168" y="102"/>
                      <a:pt x="160" y="111"/>
                      <a:pt x="162" y="119"/>
                    </a:cubicBezTo>
                    <a:cubicBezTo>
                      <a:pt x="159" y="121"/>
                      <a:pt x="156" y="121"/>
                      <a:pt x="152" y="120"/>
                    </a:cubicBezTo>
                    <a:cubicBezTo>
                      <a:pt x="156" y="106"/>
                      <a:pt x="166" y="99"/>
                      <a:pt x="169" y="85"/>
                    </a:cubicBezTo>
                    <a:cubicBezTo>
                      <a:pt x="160" y="87"/>
                      <a:pt x="147" y="109"/>
                      <a:pt x="150" y="121"/>
                    </a:cubicBezTo>
                    <a:cubicBezTo>
                      <a:pt x="148" y="120"/>
                      <a:pt x="146" y="119"/>
                      <a:pt x="143" y="119"/>
                    </a:cubicBezTo>
                    <a:cubicBezTo>
                      <a:pt x="146" y="103"/>
                      <a:pt x="156" y="93"/>
                      <a:pt x="165" y="82"/>
                    </a:cubicBezTo>
                    <a:cubicBezTo>
                      <a:pt x="162" y="70"/>
                      <a:pt x="174" y="64"/>
                      <a:pt x="177" y="54"/>
                    </a:cubicBezTo>
                    <a:cubicBezTo>
                      <a:pt x="182" y="60"/>
                      <a:pt x="172" y="63"/>
                      <a:pt x="170" y="67"/>
                    </a:cubicBezTo>
                    <a:cubicBezTo>
                      <a:pt x="171" y="74"/>
                      <a:pt x="167" y="76"/>
                      <a:pt x="166" y="81"/>
                    </a:cubicBezTo>
                    <a:cubicBezTo>
                      <a:pt x="173" y="86"/>
                      <a:pt x="173" y="72"/>
                      <a:pt x="179" y="70"/>
                    </a:cubicBezTo>
                    <a:cubicBezTo>
                      <a:pt x="176" y="78"/>
                      <a:pt x="174" y="88"/>
                      <a:pt x="173" y="98"/>
                    </a:cubicBezTo>
                    <a:close/>
                    <a:moveTo>
                      <a:pt x="175" y="53"/>
                    </a:moveTo>
                    <a:cubicBezTo>
                      <a:pt x="167" y="48"/>
                      <a:pt x="165" y="72"/>
                      <a:pt x="157" y="75"/>
                    </a:cubicBezTo>
                    <a:cubicBezTo>
                      <a:pt x="158" y="91"/>
                      <a:pt x="137" y="103"/>
                      <a:pt x="137" y="118"/>
                    </a:cubicBezTo>
                    <a:cubicBezTo>
                      <a:pt x="130" y="122"/>
                      <a:pt x="125" y="118"/>
                      <a:pt x="114" y="119"/>
                    </a:cubicBezTo>
                    <a:cubicBezTo>
                      <a:pt x="117" y="102"/>
                      <a:pt x="128" y="93"/>
                      <a:pt x="134" y="80"/>
                    </a:cubicBezTo>
                    <a:cubicBezTo>
                      <a:pt x="137" y="79"/>
                      <a:pt x="139" y="84"/>
                      <a:pt x="140" y="80"/>
                    </a:cubicBezTo>
                    <a:cubicBezTo>
                      <a:pt x="139" y="90"/>
                      <a:pt x="127" y="102"/>
                      <a:pt x="123" y="115"/>
                    </a:cubicBezTo>
                    <a:cubicBezTo>
                      <a:pt x="131" y="117"/>
                      <a:pt x="133" y="107"/>
                      <a:pt x="136" y="102"/>
                    </a:cubicBezTo>
                    <a:cubicBezTo>
                      <a:pt x="145" y="86"/>
                      <a:pt x="158" y="69"/>
                      <a:pt x="168" y="53"/>
                    </a:cubicBezTo>
                    <a:cubicBezTo>
                      <a:pt x="167" y="50"/>
                      <a:pt x="165" y="49"/>
                      <a:pt x="162" y="50"/>
                    </a:cubicBezTo>
                    <a:cubicBezTo>
                      <a:pt x="169" y="41"/>
                      <a:pt x="173" y="29"/>
                      <a:pt x="182" y="23"/>
                    </a:cubicBezTo>
                    <a:cubicBezTo>
                      <a:pt x="181" y="31"/>
                      <a:pt x="178" y="44"/>
                      <a:pt x="175" y="53"/>
                    </a:cubicBezTo>
                    <a:close/>
                    <a:moveTo>
                      <a:pt x="152" y="62"/>
                    </a:moveTo>
                    <a:cubicBezTo>
                      <a:pt x="155" y="66"/>
                      <a:pt x="148" y="72"/>
                      <a:pt x="146" y="76"/>
                    </a:cubicBezTo>
                    <a:cubicBezTo>
                      <a:pt x="142" y="71"/>
                      <a:pt x="150" y="66"/>
                      <a:pt x="152" y="62"/>
                    </a:cubicBezTo>
                    <a:close/>
                    <a:moveTo>
                      <a:pt x="179" y="15"/>
                    </a:moveTo>
                    <a:cubicBezTo>
                      <a:pt x="172" y="24"/>
                      <a:pt x="166" y="33"/>
                      <a:pt x="161" y="44"/>
                    </a:cubicBezTo>
                    <a:cubicBezTo>
                      <a:pt x="159" y="44"/>
                      <a:pt x="158" y="44"/>
                      <a:pt x="157" y="44"/>
                    </a:cubicBezTo>
                    <a:cubicBezTo>
                      <a:pt x="154" y="49"/>
                      <a:pt x="149" y="56"/>
                      <a:pt x="146" y="62"/>
                    </a:cubicBezTo>
                    <a:cubicBezTo>
                      <a:pt x="142" y="68"/>
                      <a:pt x="139" y="77"/>
                      <a:pt x="133" y="76"/>
                    </a:cubicBezTo>
                    <a:cubicBezTo>
                      <a:pt x="143" y="51"/>
                      <a:pt x="159" y="33"/>
                      <a:pt x="172" y="12"/>
                    </a:cubicBezTo>
                    <a:cubicBezTo>
                      <a:pt x="175" y="12"/>
                      <a:pt x="175" y="15"/>
                      <a:pt x="179" y="15"/>
                    </a:cubicBezTo>
                    <a:close/>
                    <a:moveTo>
                      <a:pt x="158" y="13"/>
                    </a:moveTo>
                    <a:cubicBezTo>
                      <a:pt x="158" y="10"/>
                      <a:pt x="163" y="12"/>
                      <a:pt x="165" y="12"/>
                    </a:cubicBezTo>
                    <a:cubicBezTo>
                      <a:pt x="152" y="32"/>
                      <a:pt x="138" y="52"/>
                      <a:pt x="126" y="73"/>
                    </a:cubicBezTo>
                    <a:cubicBezTo>
                      <a:pt x="126" y="75"/>
                      <a:pt x="125" y="80"/>
                      <a:pt x="129" y="78"/>
                    </a:cubicBezTo>
                    <a:cubicBezTo>
                      <a:pt x="122" y="92"/>
                      <a:pt x="112" y="103"/>
                      <a:pt x="107" y="118"/>
                    </a:cubicBezTo>
                    <a:cubicBezTo>
                      <a:pt x="103" y="118"/>
                      <a:pt x="98" y="118"/>
                      <a:pt x="94" y="118"/>
                    </a:cubicBezTo>
                    <a:cubicBezTo>
                      <a:pt x="104" y="104"/>
                      <a:pt x="112" y="88"/>
                      <a:pt x="123" y="75"/>
                    </a:cubicBezTo>
                    <a:cubicBezTo>
                      <a:pt x="123" y="74"/>
                      <a:pt x="122" y="72"/>
                      <a:pt x="119" y="72"/>
                    </a:cubicBezTo>
                    <a:cubicBezTo>
                      <a:pt x="130" y="60"/>
                      <a:pt x="137" y="42"/>
                      <a:pt x="147" y="28"/>
                    </a:cubicBezTo>
                    <a:cubicBezTo>
                      <a:pt x="150" y="24"/>
                      <a:pt x="160" y="18"/>
                      <a:pt x="158" y="13"/>
                    </a:cubicBezTo>
                    <a:close/>
                    <a:moveTo>
                      <a:pt x="151" y="11"/>
                    </a:moveTo>
                    <a:cubicBezTo>
                      <a:pt x="157" y="13"/>
                      <a:pt x="148" y="17"/>
                      <a:pt x="148" y="17"/>
                    </a:cubicBezTo>
                    <a:cubicBezTo>
                      <a:pt x="137" y="33"/>
                      <a:pt x="124" y="57"/>
                      <a:pt x="112" y="74"/>
                    </a:cubicBezTo>
                    <a:cubicBezTo>
                      <a:pt x="108" y="76"/>
                      <a:pt x="116" y="78"/>
                      <a:pt x="112" y="79"/>
                    </a:cubicBezTo>
                    <a:cubicBezTo>
                      <a:pt x="108" y="93"/>
                      <a:pt x="92" y="102"/>
                      <a:pt x="93" y="117"/>
                    </a:cubicBezTo>
                    <a:cubicBezTo>
                      <a:pt x="89" y="121"/>
                      <a:pt x="84" y="115"/>
                      <a:pt x="80" y="118"/>
                    </a:cubicBezTo>
                    <a:cubicBezTo>
                      <a:pt x="88" y="102"/>
                      <a:pt x="99" y="89"/>
                      <a:pt x="109" y="76"/>
                    </a:cubicBezTo>
                    <a:cubicBezTo>
                      <a:pt x="110" y="73"/>
                      <a:pt x="108" y="72"/>
                      <a:pt x="105" y="72"/>
                    </a:cubicBezTo>
                    <a:cubicBezTo>
                      <a:pt x="112" y="62"/>
                      <a:pt x="117" y="51"/>
                      <a:pt x="127" y="46"/>
                    </a:cubicBezTo>
                    <a:cubicBezTo>
                      <a:pt x="133" y="32"/>
                      <a:pt x="140" y="20"/>
                      <a:pt x="151" y="11"/>
                    </a:cubicBezTo>
                    <a:close/>
                    <a:moveTo>
                      <a:pt x="122" y="12"/>
                    </a:moveTo>
                    <a:cubicBezTo>
                      <a:pt x="124" y="13"/>
                      <a:pt x="125" y="15"/>
                      <a:pt x="123" y="15"/>
                    </a:cubicBezTo>
                    <a:cubicBezTo>
                      <a:pt x="116" y="27"/>
                      <a:pt x="109" y="38"/>
                      <a:pt x="98" y="47"/>
                    </a:cubicBezTo>
                    <a:cubicBezTo>
                      <a:pt x="90" y="72"/>
                      <a:pt x="74" y="89"/>
                      <a:pt x="65" y="115"/>
                    </a:cubicBezTo>
                    <a:cubicBezTo>
                      <a:pt x="71" y="116"/>
                      <a:pt x="71" y="110"/>
                      <a:pt x="74" y="106"/>
                    </a:cubicBezTo>
                    <a:cubicBezTo>
                      <a:pt x="79" y="98"/>
                      <a:pt x="85" y="86"/>
                      <a:pt x="93" y="77"/>
                    </a:cubicBezTo>
                    <a:cubicBezTo>
                      <a:pt x="93" y="74"/>
                      <a:pt x="90" y="74"/>
                      <a:pt x="92" y="70"/>
                    </a:cubicBezTo>
                    <a:cubicBezTo>
                      <a:pt x="105" y="52"/>
                      <a:pt x="121" y="29"/>
                      <a:pt x="132" y="12"/>
                    </a:cubicBezTo>
                    <a:cubicBezTo>
                      <a:pt x="134" y="12"/>
                      <a:pt x="137" y="12"/>
                      <a:pt x="140" y="12"/>
                    </a:cubicBezTo>
                    <a:cubicBezTo>
                      <a:pt x="129" y="34"/>
                      <a:pt x="112" y="51"/>
                      <a:pt x="98" y="70"/>
                    </a:cubicBezTo>
                    <a:cubicBezTo>
                      <a:pt x="99" y="73"/>
                      <a:pt x="97" y="78"/>
                      <a:pt x="100" y="78"/>
                    </a:cubicBezTo>
                    <a:cubicBezTo>
                      <a:pt x="92" y="92"/>
                      <a:pt x="82" y="104"/>
                      <a:pt x="74" y="118"/>
                    </a:cubicBezTo>
                    <a:cubicBezTo>
                      <a:pt x="66" y="118"/>
                      <a:pt x="61" y="116"/>
                      <a:pt x="54" y="116"/>
                    </a:cubicBezTo>
                    <a:cubicBezTo>
                      <a:pt x="61" y="102"/>
                      <a:pt x="68" y="88"/>
                      <a:pt x="79" y="78"/>
                    </a:cubicBezTo>
                    <a:cubicBezTo>
                      <a:pt x="75" y="64"/>
                      <a:pt x="95" y="58"/>
                      <a:pt x="90" y="44"/>
                    </a:cubicBezTo>
                    <a:cubicBezTo>
                      <a:pt x="99" y="34"/>
                      <a:pt x="106" y="22"/>
                      <a:pt x="115" y="13"/>
                    </a:cubicBezTo>
                    <a:cubicBezTo>
                      <a:pt x="117" y="13"/>
                      <a:pt x="122" y="15"/>
                      <a:pt x="122" y="12"/>
                    </a:cubicBezTo>
                    <a:close/>
                    <a:moveTo>
                      <a:pt x="107" y="13"/>
                    </a:moveTo>
                    <a:cubicBezTo>
                      <a:pt x="97" y="26"/>
                      <a:pt x="89" y="40"/>
                      <a:pt x="79" y="52"/>
                    </a:cubicBezTo>
                    <a:cubicBezTo>
                      <a:pt x="81" y="62"/>
                      <a:pt x="74" y="67"/>
                      <a:pt x="69" y="74"/>
                    </a:cubicBezTo>
                    <a:cubicBezTo>
                      <a:pt x="68" y="89"/>
                      <a:pt x="54" y="101"/>
                      <a:pt x="47" y="116"/>
                    </a:cubicBezTo>
                    <a:cubicBezTo>
                      <a:pt x="41" y="112"/>
                      <a:pt x="46" y="104"/>
                      <a:pt x="47" y="100"/>
                    </a:cubicBezTo>
                    <a:cubicBezTo>
                      <a:pt x="49" y="97"/>
                      <a:pt x="54" y="92"/>
                      <a:pt x="57" y="88"/>
                    </a:cubicBezTo>
                    <a:cubicBezTo>
                      <a:pt x="60" y="83"/>
                      <a:pt x="64" y="78"/>
                      <a:pt x="67" y="75"/>
                    </a:cubicBezTo>
                    <a:cubicBezTo>
                      <a:pt x="67" y="64"/>
                      <a:pt x="73" y="59"/>
                      <a:pt x="76" y="52"/>
                    </a:cubicBezTo>
                    <a:cubicBezTo>
                      <a:pt x="77" y="47"/>
                      <a:pt x="75" y="47"/>
                      <a:pt x="75" y="43"/>
                    </a:cubicBezTo>
                    <a:cubicBezTo>
                      <a:pt x="83" y="33"/>
                      <a:pt x="91" y="24"/>
                      <a:pt x="98" y="13"/>
                    </a:cubicBezTo>
                    <a:cubicBezTo>
                      <a:pt x="101" y="16"/>
                      <a:pt x="102" y="12"/>
                      <a:pt x="107" y="13"/>
                    </a:cubicBezTo>
                    <a:close/>
                    <a:moveTo>
                      <a:pt x="89" y="14"/>
                    </a:moveTo>
                    <a:cubicBezTo>
                      <a:pt x="93" y="16"/>
                      <a:pt x="86" y="20"/>
                      <a:pt x="85" y="22"/>
                    </a:cubicBezTo>
                    <a:cubicBezTo>
                      <a:pt x="78" y="31"/>
                      <a:pt x="69" y="43"/>
                      <a:pt x="64" y="53"/>
                    </a:cubicBezTo>
                    <a:cubicBezTo>
                      <a:pt x="65" y="57"/>
                      <a:pt x="66" y="54"/>
                      <a:pt x="69" y="54"/>
                    </a:cubicBezTo>
                    <a:cubicBezTo>
                      <a:pt x="65" y="65"/>
                      <a:pt x="58" y="75"/>
                      <a:pt x="51" y="85"/>
                    </a:cubicBezTo>
                    <a:cubicBezTo>
                      <a:pt x="45" y="94"/>
                      <a:pt x="42" y="107"/>
                      <a:pt x="34" y="114"/>
                    </a:cubicBezTo>
                    <a:cubicBezTo>
                      <a:pt x="36" y="99"/>
                      <a:pt x="45" y="91"/>
                      <a:pt x="51" y="81"/>
                    </a:cubicBezTo>
                    <a:cubicBezTo>
                      <a:pt x="52" y="76"/>
                      <a:pt x="48" y="78"/>
                      <a:pt x="49" y="73"/>
                    </a:cubicBezTo>
                    <a:cubicBezTo>
                      <a:pt x="53" y="63"/>
                      <a:pt x="62" y="57"/>
                      <a:pt x="62" y="43"/>
                    </a:cubicBezTo>
                    <a:cubicBezTo>
                      <a:pt x="73" y="35"/>
                      <a:pt x="78" y="21"/>
                      <a:pt x="89" y="14"/>
                    </a:cubicBezTo>
                    <a:close/>
                    <a:moveTo>
                      <a:pt x="79" y="14"/>
                    </a:moveTo>
                    <a:cubicBezTo>
                      <a:pt x="71" y="28"/>
                      <a:pt x="60" y="39"/>
                      <a:pt x="50" y="51"/>
                    </a:cubicBezTo>
                    <a:cubicBezTo>
                      <a:pt x="57" y="61"/>
                      <a:pt x="37" y="70"/>
                      <a:pt x="43" y="83"/>
                    </a:cubicBezTo>
                    <a:cubicBezTo>
                      <a:pt x="35" y="91"/>
                      <a:pt x="32" y="110"/>
                      <a:pt x="23" y="112"/>
                    </a:cubicBezTo>
                    <a:cubicBezTo>
                      <a:pt x="24" y="102"/>
                      <a:pt x="33" y="88"/>
                      <a:pt x="40" y="79"/>
                    </a:cubicBezTo>
                    <a:cubicBezTo>
                      <a:pt x="41" y="76"/>
                      <a:pt x="39" y="74"/>
                      <a:pt x="36" y="75"/>
                    </a:cubicBezTo>
                    <a:cubicBezTo>
                      <a:pt x="36" y="67"/>
                      <a:pt x="50" y="56"/>
                      <a:pt x="49" y="50"/>
                    </a:cubicBezTo>
                    <a:cubicBezTo>
                      <a:pt x="49" y="50"/>
                      <a:pt x="46" y="48"/>
                      <a:pt x="46" y="48"/>
                    </a:cubicBezTo>
                    <a:cubicBezTo>
                      <a:pt x="52" y="35"/>
                      <a:pt x="64" y="29"/>
                      <a:pt x="71" y="14"/>
                    </a:cubicBezTo>
                    <a:cubicBezTo>
                      <a:pt x="74" y="14"/>
                      <a:pt x="76" y="14"/>
                      <a:pt x="79" y="14"/>
                    </a:cubicBezTo>
                    <a:close/>
                    <a:moveTo>
                      <a:pt x="60" y="13"/>
                    </a:moveTo>
                    <a:cubicBezTo>
                      <a:pt x="61" y="14"/>
                      <a:pt x="62" y="15"/>
                      <a:pt x="64" y="15"/>
                    </a:cubicBezTo>
                    <a:cubicBezTo>
                      <a:pt x="55" y="28"/>
                      <a:pt x="47" y="41"/>
                      <a:pt x="36" y="52"/>
                    </a:cubicBezTo>
                    <a:cubicBezTo>
                      <a:pt x="41" y="65"/>
                      <a:pt x="26" y="71"/>
                      <a:pt x="31" y="84"/>
                    </a:cubicBezTo>
                    <a:cubicBezTo>
                      <a:pt x="24" y="90"/>
                      <a:pt x="22" y="100"/>
                      <a:pt x="16" y="106"/>
                    </a:cubicBezTo>
                    <a:cubicBezTo>
                      <a:pt x="14" y="94"/>
                      <a:pt x="20" y="90"/>
                      <a:pt x="24" y="83"/>
                    </a:cubicBezTo>
                    <a:cubicBezTo>
                      <a:pt x="21" y="71"/>
                      <a:pt x="30" y="63"/>
                      <a:pt x="35" y="55"/>
                    </a:cubicBezTo>
                    <a:cubicBezTo>
                      <a:pt x="36" y="51"/>
                      <a:pt x="31" y="52"/>
                      <a:pt x="32" y="48"/>
                    </a:cubicBezTo>
                    <a:cubicBezTo>
                      <a:pt x="42" y="37"/>
                      <a:pt x="48" y="23"/>
                      <a:pt x="60" y="13"/>
                    </a:cubicBezTo>
                    <a:close/>
                    <a:moveTo>
                      <a:pt x="51" y="13"/>
                    </a:moveTo>
                    <a:cubicBezTo>
                      <a:pt x="47" y="19"/>
                      <a:pt x="42" y="27"/>
                      <a:pt x="38" y="34"/>
                    </a:cubicBezTo>
                    <a:cubicBezTo>
                      <a:pt x="34" y="40"/>
                      <a:pt x="29" y="51"/>
                      <a:pt x="21" y="49"/>
                    </a:cubicBezTo>
                    <a:cubicBezTo>
                      <a:pt x="28" y="44"/>
                      <a:pt x="30" y="34"/>
                      <a:pt x="38" y="30"/>
                    </a:cubicBezTo>
                    <a:cubicBezTo>
                      <a:pt x="41" y="23"/>
                      <a:pt x="43" y="15"/>
                      <a:pt x="51" y="13"/>
                    </a:cubicBezTo>
                    <a:close/>
                    <a:moveTo>
                      <a:pt x="18" y="12"/>
                    </a:moveTo>
                    <a:cubicBezTo>
                      <a:pt x="22" y="12"/>
                      <a:pt x="22" y="15"/>
                      <a:pt x="27" y="14"/>
                    </a:cubicBezTo>
                    <a:cubicBezTo>
                      <a:pt x="25" y="20"/>
                      <a:pt x="20" y="23"/>
                      <a:pt x="18" y="29"/>
                    </a:cubicBezTo>
                    <a:cubicBezTo>
                      <a:pt x="15" y="24"/>
                      <a:pt x="19" y="17"/>
                      <a:pt x="18" y="12"/>
                    </a:cubicBezTo>
                    <a:close/>
                    <a:moveTo>
                      <a:pt x="34" y="20"/>
                    </a:moveTo>
                    <a:cubicBezTo>
                      <a:pt x="35" y="17"/>
                      <a:pt x="30" y="14"/>
                      <a:pt x="34" y="14"/>
                    </a:cubicBezTo>
                    <a:cubicBezTo>
                      <a:pt x="35" y="11"/>
                      <a:pt x="38" y="17"/>
                      <a:pt x="39" y="13"/>
                    </a:cubicBezTo>
                    <a:cubicBezTo>
                      <a:pt x="37" y="25"/>
                      <a:pt x="24" y="39"/>
                      <a:pt x="14" y="49"/>
                    </a:cubicBezTo>
                    <a:cubicBezTo>
                      <a:pt x="18" y="36"/>
                      <a:pt x="23" y="25"/>
                      <a:pt x="34" y="20"/>
                    </a:cubicBezTo>
                    <a:close/>
                    <a:moveTo>
                      <a:pt x="14" y="56"/>
                    </a:moveTo>
                    <a:cubicBezTo>
                      <a:pt x="20" y="56"/>
                      <a:pt x="14" y="61"/>
                      <a:pt x="14" y="63"/>
                    </a:cubicBezTo>
                    <a:cubicBezTo>
                      <a:pt x="10" y="61"/>
                      <a:pt x="16" y="59"/>
                      <a:pt x="14" y="56"/>
                    </a:cubicBezTo>
                    <a:close/>
                    <a:moveTo>
                      <a:pt x="20" y="62"/>
                    </a:moveTo>
                    <a:cubicBezTo>
                      <a:pt x="26" y="63"/>
                      <a:pt x="18" y="72"/>
                      <a:pt x="17" y="75"/>
                    </a:cubicBezTo>
                    <a:cubicBezTo>
                      <a:pt x="16" y="79"/>
                      <a:pt x="18" y="86"/>
                      <a:pt x="14" y="89"/>
                    </a:cubicBezTo>
                    <a:cubicBezTo>
                      <a:pt x="9" y="78"/>
                      <a:pt x="18" y="70"/>
                      <a:pt x="20" y="62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774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2640284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赛题理解</a:t>
            </a:r>
            <a:r>
              <a:rPr lang="en-US" altLang="zh-CN" b="1">
                <a:cs typeface="+mn-ea"/>
                <a:sym typeface="+mn-lt"/>
              </a:rPr>
              <a:t>——</a:t>
            </a:r>
            <a:r>
              <a:rPr lang="zh-CN" altLang="en-US" b="1">
                <a:cs typeface="+mn-ea"/>
                <a:sym typeface="+mn-lt"/>
              </a:rPr>
              <a:t>模型融合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345542-8573-4D8C-A09D-95FE814E17C9}"/>
              </a:ext>
            </a:extLst>
          </p:cNvPr>
          <p:cNvSpPr/>
          <p:nvPr/>
        </p:nvSpPr>
        <p:spPr>
          <a:xfrm>
            <a:off x="990596" y="145712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模型融合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B3CB7C1-B66B-4F0C-BE2A-87FD1E2B05BC}"/>
                  </a:ext>
                </a:extLst>
              </p:cNvPr>
              <p:cNvSpPr/>
              <p:nvPr/>
            </p:nvSpPr>
            <p:spPr>
              <a:xfrm>
                <a:off x="526476" y="4795985"/>
                <a:ext cx="56525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（验证集）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B3CB7C1-B66B-4F0C-BE2A-87FD1E2B0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" y="4795985"/>
                <a:ext cx="5652589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19DF921-ABE8-45ED-A010-2D29A014BE66}"/>
                  </a:ext>
                </a:extLst>
              </p:cNvPr>
              <p:cNvSpPr/>
              <p:nvPr/>
            </p:nvSpPr>
            <p:spPr>
              <a:xfrm>
                <a:off x="1113415" y="5372543"/>
                <a:ext cx="4572534" cy="370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（测试集）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19DF921-ABE8-45ED-A010-2D29A014B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15" y="5372543"/>
                <a:ext cx="4572534" cy="370743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A39FB968-FC38-4520-80A1-4BE22A442582}"/>
              </a:ext>
            </a:extLst>
          </p:cNvPr>
          <p:cNvSpPr txBox="1"/>
          <p:nvPr/>
        </p:nvSpPr>
        <p:spPr>
          <a:xfrm>
            <a:off x="1105526" y="43014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线性回归拟合验证集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02668D-0AFE-4AFB-AF20-CA3B78AFCDC1}"/>
                  </a:ext>
                </a:extLst>
              </p:cNvPr>
              <p:cNvSpPr/>
              <p:nvPr/>
            </p:nvSpPr>
            <p:spPr>
              <a:xfrm>
                <a:off x="3289867" y="4323040"/>
                <a:ext cx="22333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𝑋𝑖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02668D-0AFE-4AFB-AF20-CA3B78AFC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67" y="4323040"/>
                <a:ext cx="223331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>
            <a:extLst>
              <a:ext uri="{FF2B5EF4-FFF2-40B4-BE49-F238E27FC236}">
                <a16:creationId xmlns:a16="http://schemas.microsoft.com/office/drawing/2014/main" id="{083CDD39-EAF6-45FF-BFE1-F8A8C34AA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813" y="2458051"/>
            <a:ext cx="849837" cy="8633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23C0F74-41FE-44D0-825A-8925B1C09A1F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BC854C8-7BEE-445B-A624-60B5DFB902C1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6C9310C3-4C17-40E3-A5AD-9966E2481309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9F462595-254B-4F78-8DEE-CF2DBA6E6C4C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061B904-D0A4-4FF7-BE70-9135A65E104B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Freeform 126">
            <a:extLst>
              <a:ext uri="{FF2B5EF4-FFF2-40B4-BE49-F238E27FC236}">
                <a16:creationId xmlns:a16="http://schemas.microsoft.com/office/drawing/2014/main" id="{0E1AE6DA-F7A2-472A-B4E8-48E86FB026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A87A8C9-4FF1-4D3B-92CD-790B09ABFD05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5425ABC-05EC-4BA7-B24D-6A454EBB2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25" y="910415"/>
            <a:ext cx="63912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5" y="1647327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 flipH="1">
            <a:off x="4534055" y="4279152"/>
            <a:ext cx="2701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342900">
              <a:spcBef>
                <a:spcPct val="0"/>
              </a:spcBef>
              <a:defRPr/>
            </a:pPr>
            <a:r>
              <a:rPr lang="en-US" altLang="zh-CN" sz="3200" b="1" dirty="0">
                <a:cs typeface="+mn-ea"/>
                <a:sym typeface="+mn-lt"/>
              </a:rPr>
              <a:t>02.</a:t>
            </a:r>
            <a:r>
              <a:rPr lang="zh-CN" altLang="en-US" sz="3200" b="1" dirty="0">
                <a:cs typeface="+mn-ea"/>
                <a:sym typeface="+mn-lt"/>
              </a:rPr>
              <a:t>数据分析</a:t>
            </a:r>
          </a:p>
        </p:txBody>
      </p:sp>
      <p:sp>
        <p:nvSpPr>
          <p:cNvPr id="14" name="AutoShape 112">
            <a:extLst>
              <a:ext uri="{FF2B5EF4-FFF2-40B4-BE49-F238E27FC236}">
                <a16:creationId xmlns:a16="http://schemas.microsoft.com/office/drawing/2014/main" id="{5F024A00-5FEF-4F8A-8A89-7947E0EA721B}"/>
              </a:ext>
            </a:extLst>
          </p:cNvPr>
          <p:cNvSpPr/>
          <p:nvPr/>
        </p:nvSpPr>
        <p:spPr bwMode="auto">
          <a:xfrm>
            <a:off x="5725341" y="2411080"/>
            <a:ext cx="741316" cy="7380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228600">
              <a:defRPr/>
            </a:pPr>
            <a:endParaRPr lang="en-US" sz="2000" kern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数据分析</a:t>
            </a:r>
          </a:p>
        </p:txBody>
      </p:sp>
      <p:sp>
        <p:nvSpPr>
          <p:cNvPr id="142" name="išļîďè">
            <a:extLst>
              <a:ext uri="{FF2B5EF4-FFF2-40B4-BE49-F238E27FC236}">
                <a16:creationId xmlns:a16="http://schemas.microsoft.com/office/drawing/2014/main" id="{623FCEB0-0A11-442B-B993-51CC1D6AA525}"/>
              </a:ext>
            </a:extLst>
          </p:cNvPr>
          <p:cNvSpPr txBox="1"/>
          <p:nvPr/>
        </p:nvSpPr>
        <p:spPr bwMode="auto">
          <a:xfrm>
            <a:off x="613677" y="1140735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已知数据信息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B1B103C1-7B78-42DC-87AD-46258D299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36516"/>
              </p:ext>
            </p:extLst>
          </p:nvPr>
        </p:nvGraphicFramePr>
        <p:xfrm>
          <a:off x="1232238" y="1717260"/>
          <a:ext cx="2063388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63388">
                  <a:extLst>
                    <a:ext uri="{9D8B030D-6E8A-4147-A177-3AD203B41FA5}">
                      <a16:colId xmlns:a16="http://schemas.microsoft.com/office/drawing/2014/main" val="1729215652"/>
                    </a:ext>
                  </a:extLst>
                </a:gridCol>
              </a:tblGrid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客户基本信息表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4146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客户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07484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66314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68324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所在地区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80284"/>
                  </a:ext>
                </a:extLst>
              </a:tr>
            </a:tbl>
          </a:graphicData>
        </a:graphic>
      </p:graphicFrame>
      <p:graphicFrame>
        <p:nvGraphicFramePr>
          <p:cNvPr id="39" name="表格 7">
            <a:extLst>
              <a:ext uri="{FF2B5EF4-FFF2-40B4-BE49-F238E27FC236}">
                <a16:creationId xmlns:a16="http://schemas.microsoft.com/office/drawing/2014/main" id="{D557F2AA-DD43-408C-B66F-C2575D69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6077"/>
              </p:ext>
            </p:extLst>
          </p:nvPr>
        </p:nvGraphicFramePr>
        <p:xfrm>
          <a:off x="8797378" y="1717260"/>
          <a:ext cx="2031993" cy="2194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1993">
                  <a:extLst>
                    <a:ext uri="{9D8B030D-6E8A-4147-A177-3AD203B41FA5}">
                      <a16:colId xmlns:a16="http://schemas.microsoft.com/office/drawing/2014/main" val="1729215652"/>
                    </a:ext>
                  </a:extLst>
                </a:gridCol>
              </a:tblGrid>
              <a:tr h="32181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>
                          <a:solidFill>
                            <a:schemeClr val="tx1"/>
                          </a:solidFill>
                          <a:effectLst/>
                        </a:rPr>
                        <a:t>客户贷款表现表</a:t>
                      </a:r>
                      <a:endParaRPr lang="zh-CN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4146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07484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业务日期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232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合同号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58143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放款日期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3463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62630"/>
                  </a:ext>
                </a:extLst>
              </a:tr>
            </a:tbl>
          </a:graphicData>
        </a:graphic>
      </p:graphicFrame>
      <p:graphicFrame>
        <p:nvGraphicFramePr>
          <p:cNvPr id="40" name="表格 7">
            <a:extLst>
              <a:ext uri="{FF2B5EF4-FFF2-40B4-BE49-F238E27FC236}">
                <a16:creationId xmlns:a16="http://schemas.microsoft.com/office/drawing/2014/main" id="{E22892A4-E415-458C-A65C-0CB6B57D1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7630"/>
              </p:ext>
            </p:extLst>
          </p:nvPr>
        </p:nvGraphicFramePr>
        <p:xfrm>
          <a:off x="1232238" y="4424197"/>
          <a:ext cx="2255055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55055">
                  <a:extLst>
                    <a:ext uri="{9D8B030D-6E8A-4147-A177-3AD203B41FA5}">
                      <a16:colId xmlns:a16="http://schemas.microsoft.com/office/drawing/2014/main" val="1729215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zh-CN" sz="1800" b="1" kern="1200">
                          <a:solidFill>
                            <a:schemeClr val="tx1"/>
                          </a:solidFill>
                          <a:effectLst/>
                        </a:rPr>
                        <a:t>贷中客户授信信息表</a:t>
                      </a:r>
                      <a:endParaRPr lang="zh-CN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4146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07484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授信生效起始日期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7935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授信到期日期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2566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90595"/>
                  </a:ext>
                </a:extLst>
              </a:tr>
            </a:tbl>
          </a:graphicData>
        </a:graphic>
      </p:graphicFrame>
      <p:graphicFrame>
        <p:nvGraphicFramePr>
          <p:cNvPr id="41" name="表格 7">
            <a:extLst>
              <a:ext uri="{FF2B5EF4-FFF2-40B4-BE49-F238E27FC236}">
                <a16:creationId xmlns:a16="http://schemas.microsoft.com/office/drawing/2014/main" id="{D862FE78-FFBD-4836-BE27-A8FC6C6B4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17960"/>
              </p:ext>
            </p:extLst>
          </p:nvPr>
        </p:nvGraphicFramePr>
        <p:xfrm>
          <a:off x="5084584" y="4424197"/>
          <a:ext cx="2255055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55055">
                  <a:extLst>
                    <a:ext uri="{9D8B030D-6E8A-4147-A177-3AD203B41FA5}">
                      <a16:colId xmlns:a16="http://schemas.microsoft.com/office/drawing/2014/main" val="1729215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>
                          <a:solidFill>
                            <a:schemeClr val="tx1"/>
                          </a:solidFill>
                          <a:effectLst/>
                        </a:rPr>
                        <a:t>贷中客户流水表</a:t>
                      </a:r>
                      <a:endParaRPr lang="zh-CN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4146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客户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07484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实还罚息金额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7699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实还利息金额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8447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17370"/>
                  </a:ext>
                </a:extLst>
              </a:tr>
            </a:tbl>
          </a:graphicData>
        </a:graphic>
      </p:graphicFrame>
      <p:graphicFrame>
        <p:nvGraphicFramePr>
          <p:cNvPr id="42" name="表格 7">
            <a:extLst>
              <a:ext uri="{FF2B5EF4-FFF2-40B4-BE49-F238E27FC236}">
                <a16:creationId xmlns:a16="http://schemas.microsoft.com/office/drawing/2014/main" id="{25C8EC76-71F2-4075-969A-10344196B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21512"/>
              </p:ext>
            </p:extLst>
          </p:nvPr>
        </p:nvGraphicFramePr>
        <p:xfrm>
          <a:off x="4968473" y="1717260"/>
          <a:ext cx="2255054" cy="1463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55054">
                  <a:extLst>
                    <a:ext uri="{9D8B030D-6E8A-4147-A177-3AD203B41FA5}">
                      <a16:colId xmlns:a16="http://schemas.microsoft.com/office/drawing/2014/main" val="1729215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>
                          <a:solidFill>
                            <a:schemeClr val="tx1"/>
                          </a:solidFill>
                          <a:effectLst/>
                        </a:rPr>
                        <a:t>贷中客户申请表</a:t>
                      </a:r>
                      <a:endParaRPr lang="zh-CN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4146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07484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申请金额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884559"/>
                  </a:ext>
                </a:extLst>
              </a:tr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申请时间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411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78838C-41B3-46FA-85B5-ABAB03875227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4564270-2AE9-4566-AE66-9591A370F2CA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B6BC3C55-3312-4BDB-AA6D-F300979F0AEA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9A64E07B-5347-45F3-AF50-E747A52083A0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E7E1C72-35F7-4CB0-836B-12AB39D953B2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Freeform 126">
            <a:extLst>
              <a:ext uri="{FF2B5EF4-FFF2-40B4-BE49-F238E27FC236}">
                <a16:creationId xmlns:a16="http://schemas.microsoft.com/office/drawing/2014/main" id="{98C1943D-DC25-4BC4-B6D7-C512F80E76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8C1D91C-4DEE-4585-B618-6EDEB74B4355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89" y="368463"/>
            <a:ext cx="2949774" cy="623227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赛题理解</a:t>
            </a:r>
          </a:p>
          <a:p>
            <a:pPr marL="0" lvl="1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349E35-CB21-436D-A670-E36E757B244B}"/>
              </a:ext>
            </a:extLst>
          </p:cNvPr>
          <p:cNvSpPr txBox="1"/>
          <p:nvPr/>
        </p:nvSpPr>
        <p:spPr>
          <a:xfrm>
            <a:off x="3135135" y="2171824"/>
            <a:ext cx="59217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cs typeface="+mn-ea"/>
              </a:rPr>
              <a:t>根据</a:t>
            </a:r>
            <a:r>
              <a:rPr lang="en-US" altLang="zh-CN" sz="3200" b="1" dirty="0">
                <a:cs typeface="+mn-ea"/>
              </a:rPr>
              <a:t>10000</a:t>
            </a:r>
            <a:r>
              <a:rPr lang="zh-CN" altLang="en-US" sz="3200" b="1" dirty="0">
                <a:cs typeface="+mn-ea"/>
              </a:rPr>
              <a:t>个用户的数据去给</a:t>
            </a:r>
            <a:r>
              <a:rPr lang="en-US" altLang="zh-CN" sz="3200" b="1" dirty="0">
                <a:cs typeface="+mn-ea"/>
              </a:rPr>
              <a:t>5000</a:t>
            </a:r>
            <a:r>
              <a:rPr lang="zh-CN" altLang="en-US" sz="3200" b="1" dirty="0">
                <a:cs typeface="+mn-ea"/>
              </a:rPr>
              <a:t>个用户打标签</a:t>
            </a:r>
            <a:endParaRPr lang="en-US" altLang="zh-CN" sz="3200" b="1" dirty="0">
              <a:cs typeface="+mn-ea"/>
            </a:endParaRPr>
          </a:p>
          <a:p>
            <a:pPr algn="ctr"/>
            <a:endParaRPr lang="en-US" altLang="zh-CN" sz="3200" b="1" dirty="0">
              <a:cs typeface="+mn-ea"/>
            </a:endParaRPr>
          </a:p>
          <a:p>
            <a:pPr algn="ctr"/>
            <a:r>
              <a:rPr lang="zh-CN" altLang="en-US" sz="3200" b="1" dirty="0">
                <a:cs typeface="+mn-ea"/>
              </a:rPr>
              <a:t>容易产生过拟合问题</a:t>
            </a:r>
            <a:endParaRPr lang="en-US" altLang="zh-CN" sz="3200" b="1" dirty="0">
              <a:cs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D1E8A15-CA11-484C-8085-C27A48A00ABA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F850BA4-E394-479F-B34A-A1CECE604312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6A6EC963-C4F7-4C83-B5AE-2F7A80FBD1F5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FE9E3CC-FAEF-4548-BF00-478BF9669AAE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AB14564-1469-4934-AA87-BDBBEECB2B53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Freeform 126">
            <a:extLst>
              <a:ext uri="{FF2B5EF4-FFF2-40B4-BE49-F238E27FC236}">
                <a16:creationId xmlns:a16="http://schemas.microsoft.com/office/drawing/2014/main" id="{4CE5D8C5-8595-42B0-A07D-50FEBBB1E1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DA84BE6-B120-4F8F-BABF-09D98CFD20BD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9"/>
          <p:cNvSpPr txBox="1"/>
          <p:nvPr/>
        </p:nvSpPr>
        <p:spPr>
          <a:xfrm>
            <a:off x="1115790" y="368459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b="1">
                <a:cs typeface="+mn-ea"/>
                <a:sym typeface="+mn-lt"/>
              </a:rPr>
              <a:t>数据分析</a:t>
            </a:r>
          </a:p>
        </p:txBody>
      </p:sp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681C3B95-B315-491B-917F-8EC7E1213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067542"/>
              </p:ext>
            </p:extLst>
          </p:nvPr>
        </p:nvGraphicFramePr>
        <p:xfrm>
          <a:off x="1673718" y="1219206"/>
          <a:ext cx="8826634" cy="538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右箭头 46">
            <a:extLst>
              <a:ext uri="{FF2B5EF4-FFF2-40B4-BE49-F238E27FC236}">
                <a16:creationId xmlns:a16="http://schemas.microsoft.com/office/drawing/2014/main" id="{B0386AB2-9EFD-4CDD-B767-6C22037F8DF7}"/>
              </a:ext>
            </a:extLst>
          </p:cNvPr>
          <p:cNvSpPr/>
          <p:nvPr/>
        </p:nvSpPr>
        <p:spPr>
          <a:xfrm flipH="1">
            <a:off x="2598834" y="3756596"/>
            <a:ext cx="507258" cy="31369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CA74DC-AD83-4235-8F16-E23FFBBA6375}"/>
              </a:ext>
            </a:extLst>
          </p:cNvPr>
          <p:cNvSpPr/>
          <p:nvPr/>
        </p:nvSpPr>
        <p:spPr>
          <a:xfrm>
            <a:off x="602883" y="3672861"/>
            <a:ext cx="1712508" cy="481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保留邮编</a:t>
            </a:r>
          </a:p>
        </p:txBody>
      </p:sp>
      <p:sp>
        <p:nvSpPr>
          <p:cNvPr id="28" name="右箭头 42">
            <a:extLst>
              <a:ext uri="{FF2B5EF4-FFF2-40B4-BE49-F238E27FC236}">
                <a16:creationId xmlns:a16="http://schemas.microsoft.com/office/drawing/2014/main" id="{44B043A4-DA9E-47B1-BE7F-DFF81BA807AD}"/>
              </a:ext>
            </a:extLst>
          </p:cNvPr>
          <p:cNvSpPr/>
          <p:nvPr/>
        </p:nvSpPr>
        <p:spPr>
          <a:xfrm>
            <a:off x="9059209" y="3756596"/>
            <a:ext cx="533957" cy="31369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0BC4AA-0123-4042-9761-0A2597416CAD}"/>
              </a:ext>
            </a:extLst>
          </p:cNvPr>
          <p:cNvSpPr/>
          <p:nvPr/>
        </p:nvSpPr>
        <p:spPr>
          <a:xfrm>
            <a:off x="9848007" y="3585848"/>
            <a:ext cx="1712508" cy="5497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均值补全</a:t>
            </a:r>
          </a:p>
        </p:txBody>
      </p:sp>
      <p:sp>
        <p:nvSpPr>
          <p:cNvPr id="30" name="右箭头 42">
            <a:extLst>
              <a:ext uri="{FF2B5EF4-FFF2-40B4-BE49-F238E27FC236}">
                <a16:creationId xmlns:a16="http://schemas.microsoft.com/office/drawing/2014/main" id="{115D54D4-9BAC-4EC7-9B26-4AD177A5CD10}"/>
              </a:ext>
            </a:extLst>
          </p:cNvPr>
          <p:cNvSpPr/>
          <p:nvPr/>
        </p:nvSpPr>
        <p:spPr>
          <a:xfrm>
            <a:off x="7084109" y="1730084"/>
            <a:ext cx="533957" cy="31369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1752530-40DA-431D-893F-18E6FC625A0D}"/>
              </a:ext>
            </a:extLst>
          </p:cNvPr>
          <p:cNvSpPr/>
          <p:nvPr/>
        </p:nvSpPr>
        <p:spPr>
          <a:xfrm>
            <a:off x="7898420" y="1598339"/>
            <a:ext cx="2348328" cy="5771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时间由年月日转为天数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B563877-A95E-4E0E-A8D0-8D11A6C49BC3}"/>
              </a:ext>
            </a:extLst>
          </p:cNvPr>
          <p:cNvGrpSpPr/>
          <p:nvPr/>
        </p:nvGrpSpPr>
        <p:grpSpPr>
          <a:xfrm>
            <a:off x="398786" y="249708"/>
            <a:ext cx="670385" cy="604428"/>
            <a:chOff x="5424755" y="1340768"/>
            <a:chExt cx="670560" cy="60458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6A4A2B5-D47E-45D8-9DAC-635E9F533418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661C3217-9165-4BC1-A468-85259FEA983C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2FF54153-0B7D-4941-AB86-4B2208609723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48C3498-38D5-4876-9EFB-EBEF74EB6E70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Freeform 126">
            <a:extLst>
              <a:ext uri="{FF2B5EF4-FFF2-40B4-BE49-F238E27FC236}">
                <a16:creationId xmlns:a16="http://schemas.microsoft.com/office/drawing/2014/main" id="{1759F050-872A-45D8-A19E-3FB75D9D1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883" y="410698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AF01FB6-6F2F-46F2-AA79-32919718A1EF}"/>
              </a:ext>
            </a:extLst>
          </p:cNvPr>
          <p:cNvCxnSpPr/>
          <p:nvPr/>
        </p:nvCxnSpPr>
        <p:spPr>
          <a:xfrm flipV="1">
            <a:off x="1187780" y="714687"/>
            <a:ext cx="10686636" cy="13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9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2222</Words>
  <Application>Microsoft Office PowerPoint</Application>
  <PresentationFormat>宽屏</PresentationFormat>
  <Paragraphs>436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-apple-system</vt:lpstr>
      <vt:lpstr>黑体</vt:lpstr>
      <vt:lpstr>宋体</vt:lpstr>
      <vt:lpstr>微软雅黑</vt:lpstr>
      <vt:lpstr>造字工房尚黑 G0v1 细体</vt:lpstr>
      <vt:lpstr>Agency FB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黑金毕业答辩</dc:title>
  <dc:creator>第一PPT</dc:creator>
  <cp:keywords>www.1ppt.com</cp:keywords>
  <dc:description>www.1ppt.com</dc:description>
  <cp:lastModifiedBy>you xuan</cp:lastModifiedBy>
  <cp:revision>574</cp:revision>
  <dcterms:created xsi:type="dcterms:W3CDTF">2019-04-16T10:43:00Z</dcterms:created>
  <dcterms:modified xsi:type="dcterms:W3CDTF">2022-02-27T11:56:09Z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