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2"/>
  </p:notesMasterIdLst>
  <p:sldIdLst>
    <p:sldId id="256" r:id="rId3"/>
    <p:sldId id="258" r:id="rId4"/>
    <p:sldId id="313" r:id="rId5"/>
    <p:sldId id="314" r:id="rId6"/>
    <p:sldId id="318" r:id="rId7"/>
    <p:sldId id="259" r:id="rId8"/>
    <p:sldId id="262" r:id="rId9"/>
    <p:sldId id="26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19" r:id="rId20"/>
    <p:sldId id="316" r:id="rId21"/>
    <p:sldId id="308" r:id="rId22"/>
    <p:sldId id="307" r:id="rId23"/>
    <p:sldId id="269" r:id="rId24"/>
    <p:sldId id="311" r:id="rId25"/>
    <p:sldId id="317" r:id="rId26"/>
    <p:sldId id="277" r:id="rId27"/>
    <p:sldId id="310" r:id="rId28"/>
    <p:sldId id="309" r:id="rId29"/>
    <p:sldId id="294" r:id="rId30"/>
    <p:sldId id="282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B72B17-5381-4B6B-871E-693950CF8F2A}">
          <p14:sldIdLst>
            <p14:sldId id="256"/>
            <p14:sldId id="258"/>
            <p14:sldId id="313"/>
            <p14:sldId id="314"/>
            <p14:sldId id="318"/>
            <p14:sldId id="259"/>
            <p14:sldId id="262"/>
            <p14:sldId id="26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9"/>
            <p14:sldId id="316"/>
            <p14:sldId id="308"/>
            <p14:sldId id="307"/>
            <p14:sldId id="269"/>
            <p14:sldId id="311"/>
            <p14:sldId id="317"/>
            <p14:sldId id="277"/>
            <p14:sldId id="310"/>
            <p14:sldId id="309"/>
            <p14:sldId id="29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t" initials="p" lastIdx="1" clrIdx="0">
    <p:extLst>
      <p:ext uri="{19B8F6BF-5375-455C-9EA6-DF929625EA0E}">
        <p15:presenceInfo xmlns:p15="http://schemas.microsoft.com/office/powerpoint/2012/main" userId="p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77634" autoAdjust="0"/>
  </p:normalViewPr>
  <p:slideViewPr>
    <p:cSldViewPr snapToGrid="0" snapToObjects="1">
      <p:cViewPr varScale="1">
        <p:scale>
          <a:sx n="54" d="100"/>
          <a:sy n="54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D7EB1-EE1E-42D0-A20F-A10BEED23E6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B8F6D-B066-4E7F-9CA6-467368983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尊敬的评委老师以及在坐的各位同学，大家下午好。我们是</a:t>
            </a:r>
            <a:r>
              <a:rPr lang="en-US" altLang="zh-CN" dirty="0" err="1"/>
              <a:t>ppppp</a:t>
            </a:r>
            <a:r>
              <a:rPr lang="zh-CN" altLang="en-US" dirty="0"/>
              <a:t>队，我来分享一下我们队建立贷中风险预测模型的主要思路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7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8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7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8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56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1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0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5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8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370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9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8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60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12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72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57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3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3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0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6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B8F6D-B066-4E7F-9CA6-467368983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2CCD-4CC0-4D64-A75F-75168B9B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79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  <p:sldLayoutId id="214748370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645392" y="2324719"/>
            <a:ext cx="9546607" cy="1386027"/>
          </a:xfrm>
        </p:spPr>
        <p:txBody>
          <a:bodyPr/>
          <a:lstStyle/>
          <a:p>
            <a:r>
              <a:rPr kumimoji="1" lang="zh-CN" altLang="en-US" sz="4800" dirty="0"/>
              <a:t>基于机器学习的贷中风险预测模型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645392" y="4033466"/>
            <a:ext cx="8084654" cy="1386027"/>
          </a:xfrm>
        </p:spPr>
        <p:txBody>
          <a:bodyPr/>
          <a:lstStyle/>
          <a:p>
            <a:r>
              <a:rPr kumimoji="1" lang="en-US" altLang="zh-CN" sz="1800" dirty="0"/>
              <a:t>PPPPP</a:t>
            </a:r>
          </a:p>
          <a:p>
            <a:r>
              <a:rPr kumimoji="1" lang="zh-CN" altLang="en-US" sz="1800" dirty="0"/>
              <a:t>潘桐 </a:t>
            </a:r>
            <a:r>
              <a:rPr kumimoji="1" lang="en-US" altLang="zh-CN" sz="1800" dirty="0"/>
              <a:t>&amp; </a:t>
            </a:r>
            <a:r>
              <a:rPr kumimoji="1" lang="zh-CN" altLang="en-US" sz="1800" dirty="0"/>
              <a:t>孙广鹏</a:t>
            </a:r>
            <a:endParaRPr kumimoji="1" lang="en-US" altLang="zh-CN" sz="1800" dirty="0"/>
          </a:p>
          <a:p>
            <a:r>
              <a:rPr kumimoji="1" lang="zh-CN" altLang="en-US" sz="1800" dirty="0"/>
              <a:t>指导老师</a:t>
            </a:r>
            <a:r>
              <a:rPr kumimoji="1" lang="en-US" altLang="zh-CN" sz="1800" dirty="0"/>
              <a:t>: </a:t>
            </a:r>
            <a:r>
              <a:rPr kumimoji="1" lang="zh-CN" altLang="en-US" sz="1800" dirty="0"/>
              <a:t>陈伟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C7DE10-E689-4CD4-AF41-3BC5E887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2" y="145520"/>
            <a:ext cx="3209925" cy="809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3B0D7F-EC6C-4EFA-A48D-E66E0B72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399" y="6257925"/>
            <a:ext cx="17526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第二类特征：还款类型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01AB6-83CB-4389-ACF1-75A46579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4" y="1913432"/>
            <a:ext cx="10256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贷款流水表的repay_type字段, 这个字段中我们提取出了3个特征: 按期还款、提前还款、逾期还款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75AD59-91E7-41B4-A99D-092F4A9E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4" y="3686987"/>
            <a:ext cx="10148365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13B61B0-0033-443D-9E1E-DB42FEDC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03299"/>
              </p:ext>
            </p:extLst>
          </p:nvPr>
        </p:nvGraphicFramePr>
        <p:xfrm>
          <a:off x="1751551" y="3052417"/>
          <a:ext cx="8617400" cy="19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70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30870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按期还款率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按期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还款数量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所有还款数量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提前还款率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提前还款数量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所有还款数量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48341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逾期还款率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逾期还款数量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所有还款数量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2506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BB4C986-7883-41B5-8027-C2BC4318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0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第三类特征：申请和授信关联度 </a:t>
            </a: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ECFB5DB0-BC0D-42D9-8A1A-BD7DDD306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36599"/>
              </p:ext>
            </p:extLst>
          </p:nvPr>
        </p:nvGraphicFramePr>
        <p:xfrm>
          <a:off x="1751551" y="3052417"/>
          <a:ext cx="8617400" cy="176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70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30870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申请授信率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申请金额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授权额度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授权增长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授权金额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– min{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授权金额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 /</a:t>
                      </a:r>
                    </a:p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授权金额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48341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10F1F1-852B-4F16-B423-07883E1E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4" y="1913432"/>
            <a:ext cx="10256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客户角度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计算客户申请表中申请金额和客户授权信息表中授信金额的关联度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C8A782-22B3-4D6C-AFEF-CDA1AC03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第四类特征：授信和放款关联度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01AB6-83CB-4389-ACF1-75A46579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4" y="1788015"/>
            <a:ext cx="10256437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主要从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银行角度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计算客户授权信息表中授信金额和贷款表现表中放款金额的关联度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D38F792-FCDF-4918-A448-463871B3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20674"/>
              </p:ext>
            </p:extLst>
          </p:nvPr>
        </p:nvGraphicFramePr>
        <p:xfrm>
          <a:off x="1751551" y="3052417"/>
          <a:ext cx="8858940" cy="19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47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42947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最小授信放款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 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贷款金额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最大授信金额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平均授信放款率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贷款金额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最大授信金额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48341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最大授信放款率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贷款金额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最大授信金额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2506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0C235CE-9D01-44E9-9D52-6608F75B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第五类特征：用户贷款使用情况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01AB6-83CB-4389-ACF1-75A46579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4" y="2042920"/>
            <a:ext cx="10256437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客户的贷款使用情况很可能反映出风险的大小。我们重点关注的是最后一次客户的贷款使用情况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因为最近的一次才最能反应出客户的现状。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21EBACC6-82EC-48EC-B7FF-EE2B1703D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36384"/>
              </p:ext>
            </p:extLst>
          </p:nvPr>
        </p:nvGraphicFramePr>
        <p:xfrm>
          <a:off x="1751551" y="3052417"/>
          <a:ext cx="8617400" cy="1127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70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30870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贷款使用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(last{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放款金额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– last{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贷款余额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last{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放款金额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7D9090F-7149-4752-BEA5-BDF999B43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第六类特征：用户逾期情况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75AD59-91E7-41B4-A99D-092F4A9E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4" y="4050805"/>
            <a:ext cx="10148365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C647BB9C-ABD9-4431-9503-3DAB740C9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51089"/>
              </p:ext>
            </p:extLst>
          </p:nvPr>
        </p:nvGraphicFramePr>
        <p:xfrm>
          <a:off x="1751551" y="3052417"/>
          <a:ext cx="8617400" cy="14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70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30870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最大逾期期数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逾期期数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最大逾期天数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逾期天数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4834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9370D61-A9B6-4F8A-97CE-34E80A32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第七类特征：表外情况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01AB6-83CB-4389-ACF1-75A46579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5" y="2256694"/>
            <a:ext cx="9937122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75AD59-91E7-41B4-A99D-092F4A9E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4" y="4050805"/>
            <a:ext cx="10148365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801FD459-6857-47FC-91F9-B557CAC42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65585"/>
              </p:ext>
            </p:extLst>
          </p:nvPr>
        </p:nvGraphicFramePr>
        <p:xfrm>
          <a:off x="1751551" y="3052417"/>
          <a:ext cx="8617400" cy="97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70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30870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最大表外期数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表外期数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8CC8890-9DF6-44C9-9BC4-317DB3E39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第八类特征：分段贷款情况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01AB6-83CB-4389-ACF1-75A46579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5" y="1794583"/>
            <a:ext cx="9937122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通过对数据的观察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将贷款分为两个阶段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12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月两个阶段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90705458-D21B-4498-B2C0-2B805061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80535"/>
              </p:ext>
            </p:extLst>
          </p:nvPr>
        </p:nvGraphicFramePr>
        <p:xfrm>
          <a:off x="1751551" y="3052417"/>
          <a:ext cx="8617400" cy="289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70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30870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用户贷款次数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计算不同放款日期次数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使用金额率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count{(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放款金额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贷款金额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放款金额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&gt; 0.3|0.5|0.7} 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总次数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48341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累计应还罚息次数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累计应还罚息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0}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总次数 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25068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还款期数率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还款期数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应还期数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0.3|0.5|0.7} 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总次数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100%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7749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8C31226-F594-4B2A-BE67-EFC77594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第九类特征：金额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01AB6-83CB-4389-ACF1-75A46579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5" y="1966408"/>
            <a:ext cx="9937122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CC6E58F0-3356-4F63-9F2C-A3042502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65336"/>
              </p:ext>
            </p:extLst>
          </p:nvPr>
        </p:nvGraphicFramePr>
        <p:xfrm>
          <a:off x="1347196" y="1685130"/>
          <a:ext cx="8617400" cy="438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700">
                  <a:extLst>
                    <a:ext uri="{9D8B030D-6E8A-4147-A177-3AD203B41FA5}">
                      <a16:colId xmlns:a16="http://schemas.microsoft.com/office/drawing/2014/main" val="310234674"/>
                    </a:ext>
                  </a:extLst>
                </a:gridCol>
                <a:gridCol w="4308700">
                  <a:extLst>
                    <a:ext uri="{9D8B030D-6E8A-4147-A177-3AD203B41FA5}">
                      <a16:colId xmlns:a16="http://schemas.microsoft.com/office/drawing/2014/main" val="1106140329"/>
                    </a:ext>
                  </a:extLst>
                </a:gridCol>
              </a:tblGrid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3382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平均实还利息金额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实还利息金额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597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平均实还本金金额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实还本金金额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48341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每期累积应还罚息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累积应还罚息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总期数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25068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最大累积应还利息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累积应还利息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9209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每期授信金额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授信额度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授信期限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51414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总放款金额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贷款金额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64815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最小贷款余额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逾期贷款余额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15186"/>
                  </a:ext>
                </a:extLst>
              </a:tr>
              <a:tr h="487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b="1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最大逾期贷款金额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max{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逾期贷款余额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896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5244244-805D-4820-9B28-3891B6DB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6DF7BA8-8143-44FF-8DB1-37CC267A5A07}"/>
              </a:ext>
            </a:extLst>
          </p:cNvPr>
          <p:cNvSpPr/>
          <p:nvPr/>
        </p:nvSpPr>
        <p:spPr>
          <a:xfrm>
            <a:off x="1468374" y="1200567"/>
            <a:ext cx="2236510" cy="6701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缺省值处理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01BA79A2-DDF0-473A-9CAA-F2FD936C5480}"/>
              </a:ext>
            </a:extLst>
          </p:cNvPr>
          <p:cNvSpPr txBox="1">
            <a:spLocks/>
          </p:cNvSpPr>
          <p:nvPr/>
        </p:nvSpPr>
        <p:spPr>
          <a:xfrm>
            <a:off x="322289" y="258233"/>
            <a:ext cx="6644568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特征宽表处理</a:t>
            </a:r>
            <a:r>
              <a:rPr lang="en-US" altLang="zh-CN" dirty="0"/>
              <a:t>(</a:t>
            </a:r>
            <a:r>
              <a:rPr lang="zh-CN" altLang="en-US" dirty="0"/>
              <a:t>特征分析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0A67767-7C69-4E06-A216-E2D1B60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EB354D10-6296-49D5-AED1-EA50A83E0029}"/>
              </a:ext>
            </a:extLst>
          </p:cNvPr>
          <p:cNvSpPr/>
          <p:nvPr/>
        </p:nvSpPr>
        <p:spPr>
          <a:xfrm>
            <a:off x="1410247" y="4907036"/>
            <a:ext cx="546847" cy="5468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5C6F5D-6066-4F4F-9A58-FE86587DAF25}"/>
              </a:ext>
            </a:extLst>
          </p:cNvPr>
          <p:cNvSpPr txBox="1"/>
          <p:nvPr/>
        </p:nvSpPr>
        <p:spPr>
          <a:xfrm>
            <a:off x="2273347" y="4907036"/>
            <a:ext cx="249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CAA1574-6065-4739-921B-3E83420AFD2D}"/>
              </a:ext>
            </a:extLst>
          </p:cNvPr>
          <p:cNvSpPr/>
          <p:nvPr/>
        </p:nvSpPr>
        <p:spPr>
          <a:xfrm>
            <a:off x="1410247" y="3508327"/>
            <a:ext cx="546847" cy="5468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805A7D-0A48-449C-AA2C-1D34C87D03D9}"/>
              </a:ext>
            </a:extLst>
          </p:cNvPr>
          <p:cNvSpPr txBox="1"/>
          <p:nvPr/>
        </p:nvSpPr>
        <p:spPr>
          <a:xfrm>
            <a:off x="2169829" y="3508327"/>
            <a:ext cx="249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5DA695D-494B-4133-B20C-2EABA42F2427}"/>
              </a:ext>
            </a:extLst>
          </p:cNvPr>
          <p:cNvSpPr/>
          <p:nvPr/>
        </p:nvSpPr>
        <p:spPr>
          <a:xfrm>
            <a:off x="1401957" y="2136283"/>
            <a:ext cx="546847" cy="5468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AutoShape 112">
            <a:extLst>
              <a:ext uri="{FF2B5EF4-FFF2-40B4-BE49-F238E27FC236}">
                <a16:creationId xmlns:a16="http://schemas.microsoft.com/office/drawing/2014/main" id="{CC657507-ED26-498C-8ACD-E99847BDFC9A}"/>
              </a:ext>
            </a:extLst>
          </p:cNvPr>
          <p:cNvSpPr>
            <a:spLocks/>
          </p:cNvSpPr>
          <p:nvPr/>
        </p:nvSpPr>
        <p:spPr bwMode="auto">
          <a:xfrm>
            <a:off x="1536717" y="2263401"/>
            <a:ext cx="293907" cy="29261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8043C0-4796-434A-A1BF-8BA83D6B97D0}"/>
              </a:ext>
            </a:extLst>
          </p:cNvPr>
          <p:cNvSpPr txBox="1"/>
          <p:nvPr/>
        </p:nvSpPr>
        <p:spPr>
          <a:xfrm>
            <a:off x="2169829" y="2125301"/>
            <a:ext cx="249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数额类型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4828DB1-621E-4A54-8983-3D6CA142343D}"/>
              </a:ext>
            </a:extLst>
          </p:cNvPr>
          <p:cNvGrpSpPr/>
          <p:nvPr/>
        </p:nvGrpSpPr>
        <p:grpSpPr>
          <a:xfrm>
            <a:off x="1560263" y="5000569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2" name="AutoShape 113">
              <a:extLst>
                <a:ext uri="{FF2B5EF4-FFF2-40B4-BE49-F238E27FC236}">
                  <a16:creationId xmlns:a16="http://schemas.microsoft.com/office/drawing/2014/main" id="{EC9138D1-38F5-42A2-B692-0EFF85E09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114">
              <a:extLst>
                <a:ext uri="{FF2B5EF4-FFF2-40B4-BE49-F238E27FC236}">
                  <a16:creationId xmlns:a16="http://schemas.microsoft.com/office/drawing/2014/main" id="{7E5A9B39-F91F-41C9-A44C-CCD1DA9AB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A522A16-EB91-4A04-BF8A-B63C4F91BF88}"/>
              </a:ext>
            </a:extLst>
          </p:cNvPr>
          <p:cNvGrpSpPr/>
          <p:nvPr/>
        </p:nvGrpSpPr>
        <p:grpSpPr>
          <a:xfrm flipH="1">
            <a:off x="1504087" y="3602167"/>
            <a:ext cx="359165" cy="35916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5" name="AutoShape 126">
              <a:extLst>
                <a:ext uri="{FF2B5EF4-FFF2-40B4-BE49-F238E27FC236}">
                  <a16:creationId xmlns:a16="http://schemas.microsoft.com/office/drawing/2014/main" id="{9D16E006-7F36-4F83-92E5-2A469B66A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27">
              <a:extLst>
                <a:ext uri="{FF2B5EF4-FFF2-40B4-BE49-F238E27FC236}">
                  <a16:creationId xmlns:a16="http://schemas.microsoft.com/office/drawing/2014/main" id="{C0C11A4F-2D99-40ED-8E4D-25E441D70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4EBDF25-D2BA-4620-B63B-4F11F9987CC2}"/>
              </a:ext>
            </a:extLst>
          </p:cNvPr>
          <p:cNvSpPr txBox="1"/>
          <p:nvPr/>
        </p:nvSpPr>
        <p:spPr>
          <a:xfrm>
            <a:off x="2169829" y="4960238"/>
            <a:ext cx="249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原始数据缺失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718D98A-F43E-4FF8-B7B4-C12E807A9797}"/>
              </a:ext>
            </a:extLst>
          </p:cNvPr>
          <p:cNvSpPr/>
          <p:nvPr/>
        </p:nvSpPr>
        <p:spPr>
          <a:xfrm>
            <a:off x="6795593" y="1200567"/>
            <a:ext cx="2236510" cy="6701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离群点处理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ECB799E-A6F5-45AE-8ADB-A4FEE8103013}"/>
              </a:ext>
            </a:extLst>
          </p:cNvPr>
          <p:cNvSpPr/>
          <p:nvPr/>
        </p:nvSpPr>
        <p:spPr>
          <a:xfrm>
            <a:off x="6772999" y="3505447"/>
            <a:ext cx="546847" cy="5468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6557AF9-83FC-4C2C-9E41-5100C9A368B7}"/>
              </a:ext>
            </a:extLst>
          </p:cNvPr>
          <p:cNvSpPr/>
          <p:nvPr/>
        </p:nvSpPr>
        <p:spPr>
          <a:xfrm>
            <a:off x="6764709" y="2133403"/>
            <a:ext cx="546847" cy="5468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AutoShape 112">
            <a:extLst>
              <a:ext uri="{FF2B5EF4-FFF2-40B4-BE49-F238E27FC236}">
                <a16:creationId xmlns:a16="http://schemas.microsoft.com/office/drawing/2014/main" id="{954C5035-1E3A-431C-8EBA-2DA0BFFE361D}"/>
              </a:ext>
            </a:extLst>
          </p:cNvPr>
          <p:cNvSpPr>
            <a:spLocks/>
          </p:cNvSpPr>
          <p:nvPr/>
        </p:nvSpPr>
        <p:spPr bwMode="auto">
          <a:xfrm>
            <a:off x="6899469" y="2260521"/>
            <a:ext cx="293907" cy="29261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D920CC5-E6EA-4645-ADFE-B8CC590CEC33}"/>
              </a:ext>
            </a:extLst>
          </p:cNvPr>
          <p:cNvGrpSpPr/>
          <p:nvPr/>
        </p:nvGrpSpPr>
        <p:grpSpPr>
          <a:xfrm>
            <a:off x="6923015" y="4290324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4" name="AutoShape 113">
              <a:extLst>
                <a:ext uri="{FF2B5EF4-FFF2-40B4-BE49-F238E27FC236}">
                  <a16:creationId xmlns:a16="http://schemas.microsoft.com/office/drawing/2014/main" id="{CA03C71D-2D08-4A76-A075-26BCB5D78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14">
              <a:extLst>
                <a:ext uri="{FF2B5EF4-FFF2-40B4-BE49-F238E27FC236}">
                  <a16:creationId xmlns:a16="http://schemas.microsoft.com/office/drawing/2014/main" id="{E365C4DD-51B8-4146-B06B-7647D3954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AB8601C-C75D-4532-9575-658EB26E6706}"/>
              </a:ext>
            </a:extLst>
          </p:cNvPr>
          <p:cNvGrpSpPr/>
          <p:nvPr/>
        </p:nvGrpSpPr>
        <p:grpSpPr>
          <a:xfrm flipH="1">
            <a:off x="6866839" y="3599287"/>
            <a:ext cx="359165" cy="35916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7" name="AutoShape 126">
              <a:extLst>
                <a:ext uri="{FF2B5EF4-FFF2-40B4-BE49-F238E27FC236}">
                  <a16:creationId xmlns:a16="http://schemas.microsoft.com/office/drawing/2014/main" id="{5B29FAEB-1F8C-4710-8FE0-BE2174F4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127">
              <a:extLst>
                <a:ext uri="{FF2B5EF4-FFF2-40B4-BE49-F238E27FC236}">
                  <a16:creationId xmlns:a16="http://schemas.microsoft.com/office/drawing/2014/main" id="{7F13DFBC-D651-4AB7-86B6-41F8C824A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A157AF85-79DA-4DA4-9DB7-1F2B3CB1A171}"/>
              </a:ext>
            </a:extLst>
          </p:cNvPr>
          <p:cNvSpPr txBox="1"/>
          <p:nvPr/>
        </p:nvSpPr>
        <p:spPr>
          <a:xfrm>
            <a:off x="7598849" y="2153023"/>
            <a:ext cx="249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极值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23650B-A531-411F-A4CA-2D90D397AA3E}"/>
              </a:ext>
            </a:extLst>
          </p:cNvPr>
          <p:cNvSpPr txBox="1"/>
          <p:nvPr/>
        </p:nvSpPr>
        <p:spPr>
          <a:xfrm>
            <a:off x="7598849" y="3578814"/>
            <a:ext cx="249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缺省值</a:t>
            </a:r>
          </a:p>
        </p:txBody>
      </p:sp>
    </p:spTree>
    <p:extLst>
      <p:ext uri="{BB962C8B-B14F-4D97-AF65-F5344CB8AC3E}">
        <p14:creationId xmlns:p14="http://schemas.microsoft.com/office/powerpoint/2010/main" val="26519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A20E29-448C-4BD9-95D7-DFE3E57F4E0C}"/>
              </a:ext>
            </a:extLst>
          </p:cNvPr>
          <p:cNvSpPr/>
          <p:nvPr/>
        </p:nvSpPr>
        <p:spPr>
          <a:xfrm>
            <a:off x="9134753" y="293540"/>
            <a:ext cx="3057247" cy="6701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特征相关性分析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F6F456-B875-49CC-9CC7-50345626E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62" b="49151"/>
          <a:stretch/>
        </p:blipFill>
        <p:spPr>
          <a:xfrm>
            <a:off x="512615" y="1331258"/>
            <a:ext cx="8622137" cy="53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219023" y="2103783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151664" y="2103783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原表分析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219023" y="3012739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3012739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特征构建与分析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19023" y="3921695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8151664" y="3921695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模型构建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7219023" y="4830651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8151664" y="4830651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模型调优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DA400FF6-6C61-4DA1-AD81-D7D0E7CC876F}"/>
              </a:ext>
            </a:extLst>
          </p:cNvPr>
          <p:cNvSpPr txBox="1">
            <a:spLocks/>
          </p:cNvSpPr>
          <p:nvPr/>
        </p:nvSpPr>
        <p:spPr>
          <a:xfrm>
            <a:off x="7219023" y="1199386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4B6B8BDE-2231-4B33-8F00-A2B44C8D06FE}"/>
              </a:ext>
            </a:extLst>
          </p:cNvPr>
          <p:cNvSpPr txBox="1">
            <a:spLocks/>
          </p:cNvSpPr>
          <p:nvPr/>
        </p:nvSpPr>
        <p:spPr>
          <a:xfrm>
            <a:off x="8151663" y="1199386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业务背景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7EDE83-73A5-4A28-9DB1-0FE881D29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33"/>
          <a:stretch/>
        </p:blipFill>
        <p:spPr>
          <a:xfrm>
            <a:off x="1131954" y="1889425"/>
            <a:ext cx="4964745" cy="3277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8F08A5-91B6-40B0-8693-E2FFE0923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33"/>
          <a:stretch/>
        </p:blipFill>
        <p:spPr>
          <a:xfrm>
            <a:off x="6379167" y="1790169"/>
            <a:ext cx="4964745" cy="32776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DC0234-10EE-493A-8CD3-F5475858C163}"/>
              </a:ext>
            </a:extLst>
          </p:cNvPr>
          <p:cNvSpPr/>
          <p:nvPr/>
        </p:nvSpPr>
        <p:spPr>
          <a:xfrm>
            <a:off x="10365859" y="283870"/>
            <a:ext cx="1826141" cy="6701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分箱分析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644568" cy="721395"/>
          </a:xfrm>
        </p:spPr>
        <p:txBody>
          <a:bodyPr/>
          <a:lstStyle/>
          <a:p>
            <a:r>
              <a:rPr lang="zh-CN" altLang="en-US" dirty="0"/>
              <a:t>特征分析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69D28-2854-4F62-9C3B-8A0EBDF7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52" y="3863359"/>
            <a:ext cx="9431066" cy="23244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2C98BF-0AA0-4FE0-B712-9CC8B454D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52" y="1281952"/>
            <a:ext cx="8916644" cy="24387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EAE438-8673-48AB-9AF2-30B3007392DA}"/>
              </a:ext>
            </a:extLst>
          </p:cNvPr>
          <p:cNvSpPr/>
          <p:nvPr/>
        </p:nvSpPr>
        <p:spPr>
          <a:xfrm>
            <a:off x="7709683" y="205439"/>
            <a:ext cx="4482317" cy="6701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训练集</a:t>
            </a:r>
            <a:r>
              <a:rPr lang="en-US" altLang="zh-CN" sz="3200" b="1" dirty="0">
                <a:solidFill>
                  <a:schemeClr val="bg1"/>
                </a:solidFill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</a:rPr>
              <a:t>测试集分布分析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模型构建</a:t>
            </a:r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866356-8668-41B0-95AF-517E33B63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375970-4336-47AD-A598-27E80C88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079BFC-8066-44C6-A343-8DEDA5D958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37" r="25284" b="53252"/>
          <a:stretch/>
        </p:blipFill>
        <p:spPr>
          <a:xfrm>
            <a:off x="1276710" y="1550328"/>
            <a:ext cx="8350370" cy="4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866356-8668-41B0-95AF-517E33B63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0CC620-B2E9-4526-A04B-504BA9F9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29" y="1712253"/>
            <a:ext cx="7771142" cy="42038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7C50F6-2C93-42A7-9667-4D64BC398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模型调优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D931863-18FB-4C8F-874E-9E98BBACB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模型调优</a:t>
            </a:r>
          </a:p>
        </p:txBody>
      </p:sp>
      <p:grpSp>
        <p:nvGrpSpPr>
          <p:cNvPr id="73" name="#26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888A955-0619-4B60-875F-54C85984EEA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26304" y="2542921"/>
            <a:ext cx="8907163" cy="3553079"/>
            <a:chOff x="1726304" y="2485061"/>
            <a:chExt cx="8907163" cy="3258592"/>
          </a:xfrm>
        </p:grpSpPr>
        <p:sp>
          <p:nvSpPr>
            <p:cNvPr id="74" name="işļïďè">
              <a:extLst>
                <a:ext uri="{FF2B5EF4-FFF2-40B4-BE49-F238E27FC236}">
                  <a16:creationId xmlns:a16="http://schemas.microsoft.com/office/drawing/2014/main" id="{4DD1F6EB-06CB-4BBB-BABD-5FD19EF82679}"/>
                </a:ext>
              </a:extLst>
            </p:cNvPr>
            <p:cNvSpPr/>
            <p:nvPr/>
          </p:nvSpPr>
          <p:spPr bwMode="auto">
            <a:xfrm rot="16200000">
              <a:off x="5656936" y="5465630"/>
              <a:ext cx="334433" cy="221613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íSḷïḍe">
              <a:extLst>
                <a:ext uri="{FF2B5EF4-FFF2-40B4-BE49-F238E27FC236}">
                  <a16:creationId xmlns:a16="http://schemas.microsoft.com/office/drawing/2014/main" id="{4CC185EE-F09A-4D09-85D5-5F5974B89BF6}"/>
                </a:ext>
              </a:extLst>
            </p:cNvPr>
            <p:cNvSpPr/>
            <p:nvPr/>
          </p:nvSpPr>
          <p:spPr bwMode="auto">
            <a:xfrm rot="5400000" flipH="1">
              <a:off x="6200633" y="5465629"/>
              <a:ext cx="334433" cy="221613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íS1îďè">
              <a:extLst>
                <a:ext uri="{FF2B5EF4-FFF2-40B4-BE49-F238E27FC236}">
                  <a16:creationId xmlns:a16="http://schemas.microsoft.com/office/drawing/2014/main" id="{DB01F668-BC37-4904-88F7-4078B4FE2052}"/>
                </a:ext>
              </a:extLst>
            </p:cNvPr>
            <p:cNvSpPr/>
            <p:nvPr/>
          </p:nvSpPr>
          <p:spPr bwMode="auto">
            <a:xfrm rot="16200000">
              <a:off x="5758786" y="2509869"/>
              <a:ext cx="244981" cy="195366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íşḷiḋê">
              <a:extLst>
                <a:ext uri="{FF2B5EF4-FFF2-40B4-BE49-F238E27FC236}">
                  <a16:creationId xmlns:a16="http://schemas.microsoft.com/office/drawing/2014/main" id="{5841FF21-1EC7-4EB4-B664-36AEC3EDB938}"/>
                </a:ext>
              </a:extLst>
            </p:cNvPr>
            <p:cNvGrpSpPr/>
            <p:nvPr/>
          </p:nvGrpSpPr>
          <p:grpSpPr>
            <a:xfrm rot="16200000">
              <a:off x="4141991" y="2668315"/>
              <a:ext cx="1740665" cy="2193712"/>
              <a:chOff x="2203768" y="2266950"/>
              <a:chExt cx="1371600" cy="1728587"/>
            </a:xfrm>
          </p:grpSpPr>
          <p:sp>
            <p:nvSpPr>
              <p:cNvPr id="102" name="îṣḻíḓè">
                <a:extLst>
                  <a:ext uri="{FF2B5EF4-FFF2-40B4-BE49-F238E27FC236}">
                    <a16:creationId xmlns:a16="http://schemas.microsoft.com/office/drawing/2014/main" id="{909E0F09-0705-49CC-A9FF-079C7E2CA562}"/>
                  </a:ext>
                </a:extLst>
              </p:cNvPr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rgbClr val="178AA1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íšlídé">
                <a:extLst>
                  <a:ext uri="{FF2B5EF4-FFF2-40B4-BE49-F238E27FC236}">
                    <a16:creationId xmlns:a16="http://schemas.microsoft.com/office/drawing/2014/main" id="{2F97F08D-072E-4A92-BBD3-434743A9E378}"/>
                  </a:ext>
                </a:extLst>
              </p:cNvPr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1" name="íšļïďé">
              <a:extLst>
                <a:ext uri="{FF2B5EF4-FFF2-40B4-BE49-F238E27FC236}">
                  <a16:creationId xmlns:a16="http://schemas.microsoft.com/office/drawing/2014/main" id="{CCF5F62D-87AE-44F8-AF9E-74D4781222E6}"/>
                </a:ext>
              </a:extLst>
            </p:cNvPr>
            <p:cNvSpPr/>
            <p:nvPr/>
          </p:nvSpPr>
          <p:spPr bwMode="auto">
            <a:xfrm rot="16200000">
              <a:off x="5719598" y="4782172"/>
              <a:ext cx="296156" cy="229671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iṥ1iḋè">
              <a:extLst>
                <a:ext uri="{FF2B5EF4-FFF2-40B4-BE49-F238E27FC236}">
                  <a16:creationId xmlns:a16="http://schemas.microsoft.com/office/drawing/2014/main" id="{BE43AAD4-139A-424F-9433-A2D0DCE587EC}"/>
                </a:ext>
              </a:extLst>
            </p:cNvPr>
            <p:cNvSpPr/>
            <p:nvPr/>
          </p:nvSpPr>
          <p:spPr bwMode="auto">
            <a:xfrm rot="5400000" flipH="1">
              <a:off x="6283340" y="2509869"/>
              <a:ext cx="244981" cy="195366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0" name="iṥľíḑê">
              <a:extLst>
                <a:ext uri="{FF2B5EF4-FFF2-40B4-BE49-F238E27FC236}">
                  <a16:creationId xmlns:a16="http://schemas.microsoft.com/office/drawing/2014/main" id="{94A55EC1-9EF7-458A-B552-759D28BC72A6}"/>
                </a:ext>
              </a:extLst>
            </p:cNvPr>
            <p:cNvGrpSpPr/>
            <p:nvPr/>
          </p:nvGrpSpPr>
          <p:grpSpPr>
            <a:xfrm rot="5400000" flipH="1">
              <a:off x="6404450" y="2668315"/>
              <a:ext cx="1740665" cy="2193712"/>
              <a:chOff x="2203768" y="2266950"/>
              <a:chExt cx="1371600" cy="1728587"/>
            </a:xfrm>
          </p:grpSpPr>
          <p:sp>
            <p:nvSpPr>
              <p:cNvPr id="96" name="íslíḑé">
                <a:extLst>
                  <a:ext uri="{FF2B5EF4-FFF2-40B4-BE49-F238E27FC236}">
                    <a16:creationId xmlns:a16="http://schemas.microsoft.com/office/drawing/2014/main" id="{A23946A9-761F-4602-B91E-AF88EC876DF2}"/>
                  </a:ext>
                </a:extLst>
              </p:cNvPr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rgbClr val="5E5CA2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ïślïḑé">
                <a:extLst>
                  <a:ext uri="{FF2B5EF4-FFF2-40B4-BE49-F238E27FC236}">
                    <a16:creationId xmlns:a16="http://schemas.microsoft.com/office/drawing/2014/main" id="{80AC3299-9D2A-41D0-90DA-B990E661575A}"/>
                  </a:ext>
                </a:extLst>
              </p:cNvPr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5" name="îšḷiḓê">
              <a:extLst>
                <a:ext uri="{FF2B5EF4-FFF2-40B4-BE49-F238E27FC236}">
                  <a16:creationId xmlns:a16="http://schemas.microsoft.com/office/drawing/2014/main" id="{19411F28-D9A1-4D44-8273-E9C187655246}"/>
                </a:ext>
              </a:extLst>
            </p:cNvPr>
            <p:cNvSpPr/>
            <p:nvPr/>
          </p:nvSpPr>
          <p:spPr bwMode="auto">
            <a:xfrm rot="5400000" flipH="1">
              <a:off x="6271353" y="4782172"/>
              <a:ext cx="296156" cy="229671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i$ļidé">
              <a:extLst>
                <a:ext uri="{FF2B5EF4-FFF2-40B4-BE49-F238E27FC236}">
                  <a16:creationId xmlns:a16="http://schemas.microsoft.com/office/drawing/2014/main" id="{40A0C04C-E277-4215-B0F3-D6D99A65D745}"/>
                </a:ext>
              </a:extLst>
            </p:cNvPr>
            <p:cNvSpPr txBox="1"/>
            <p:nvPr/>
          </p:nvSpPr>
          <p:spPr>
            <a:xfrm>
              <a:off x="6405830" y="2666739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10000"/>
            </a:bodyPr>
            <a:lstStyle/>
            <a:p>
              <a:pPr lvl="0" defTabSz="914400"/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PREDICT_PROB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ïŝlîḋé">
              <a:extLst>
                <a:ext uri="{FF2B5EF4-FFF2-40B4-BE49-F238E27FC236}">
                  <a16:creationId xmlns:a16="http://schemas.microsoft.com/office/drawing/2014/main" id="{C4F4D241-8F53-4C2F-895F-5350679C9D64}"/>
                </a:ext>
              </a:extLst>
            </p:cNvPr>
            <p:cNvSpPr txBox="1"/>
            <p:nvPr/>
          </p:nvSpPr>
          <p:spPr>
            <a:xfrm>
              <a:off x="1726304" y="2666739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10000"/>
            </a:bodyPr>
            <a:lstStyle/>
            <a:p>
              <a:pPr lvl="0" algn="r" defTabSz="914400"/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GRIDSEARCH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Rectangle 3">
            <a:extLst>
              <a:ext uri="{FF2B5EF4-FFF2-40B4-BE49-F238E27FC236}">
                <a16:creationId xmlns:a16="http://schemas.microsoft.com/office/drawing/2014/main" id="{125AD925-3696-4570-8314-FF712C68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604" y="3552072"/>
            <a:ext cx="2461269" cy="77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以网格形式进行子模型参数选择优化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达到最优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79EFDF4F-3106-4EAB-B21B-5C36797F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385" y="3552072"/>
            <a:ext cx="2461269" cy="77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以阈值形式动态判定预测值分类到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还是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DD8BEB-5F18-4040-B283-6AA5ECFDA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D931863-18FB-4C8F-874E-9E98BBACB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AUC KS</a:t>
            </a:r>
            <a:endParaRPr lang="zh-CN" altLang="en-US"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7B17ACC-8A9A-443B-B160-86B2AC6B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6429"/>
            <a:ext cx="5291140" cy="3633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8CD1EF-0B47-4E0D-B941-E1607D0C2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7263A29-EA8A-46F0-AB60-913E88B8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25506"/>
              </p:ext>
            </p:extLst>
          </p:nvPr>
        </p:nvGraphicFramePr>
        <p:xfrm>
          <a:off x="1115413" y="2168366"/>
          <a:ext cx="3887907" cy="30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69">
                  <a:extLst>
                    <a:ext uri="{9D8B030D-6E8A-4147-A177-3AD203B41FA5}">
                      <a16:colId xmlns:a16="http://schemas.microsoft.com/office/drawing/2014/main" val="916081212"/>
                    </a:ext>
                  </a:extLst>
                </a:gridCol>
                <a:gridCol w="1295969">
                  <a:extLst>
                    <a:ext uri="{9D8B030D-6E8A-4147-A177-3AD203B41FA5}">
                      <a16:colId xmlns:a16="http://schemas.microsoft.com/office/drawing/2014/main" val="4044139836"/>
                    </a:ext>
                  </a:extLst>
                </a:gridCol>
                <a:gridCol w="1295969">
                  <a:extLst>
                    <a:ext uri="{9D8B030D-6E8A-4147-A177-3AD203B41FA5}">
                      <a16:colId xmlns:a16="http://schemas.microsoft.com/office/drawing/2014/main" val="1187688665"/>
                    </a:ext>
                  </a:extLst>
                </a:gridCol>
              </a:tblGrid>
              <a:tr h="102988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预测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92396"/>
                  </a:ext>
                </a:extLst>
              </a:tr>
              <a:tr h="102988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39300"/>
                  </a:ext>
                </a:extLst>
              </a:tr>
              <a:tr h="102988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46007"/>
                  </a:ext>
                </a:extLst>
              </a:tr>
            </a:tbl>
          </a:graphicData>
        </a:graphic>
      </p:graphicFrame>
      <p:pic>
        <p:nvPicPr>
          <p:cNvPr id="73" name="图片 72">
            <a:extLst>
              <a:ext uri="{FF2B5EF4-FFF2-40B4-BE49-F238E27FC236}">
                <a16:creationId xmlns:a16="http://schemas.microsoft.com/office/drawing/2014/main" id="{A5EA4AA3-B903-420D-80DC-6C67551B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89" y="1896428"/>
            <a:ext cx="5856216" cy="3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D931863-18FB-4C8F-874E-9E98BBACB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grpSp>
        <p:nvGrpSpPr>
          <p:cNvPr id="3" name="#44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8446248-0CF3-4FA1-9182-135DCABCB9C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63085" y="1314000"/>
            <a:ext cx="8806334" cy="4659313"/>
            <a:chOff x="1663085" y="1314000"/>
            <a:chExt cx="8806334" cy="4659313"/>
          </a:xfrm>
        </p:grpSpPr>
        <p:grpSp>
          <p:nvGrpSpPr>
            <p:cNvPr id="4" name="íSḻîḍè">
              <a:extLst>
                <a:ext uri="{FF2B5EF4-FFF2-40B4-BE49-F238E27FC236}">
                  <a16:creationId xmlns:a16="http://schemas.microsoft.com/office/drawing/2014/main" id="{D309D8C8-9BB1-4EC3-9CEA-09567A706F2C}"/>
                </a:ext>
              </a:extLst>
            </p:cNvPr>
            <p:cNvGrpSpPr/>
            <p:nvPr/>
          </p:nvGrpSpPr>
          <p:grpSpPr>
            <a:xfrm>
              <a:off x="4143375" y="1314000"/>
              <a:ext cx="3905250" cy="4659313"/>
              <a:chOff x="4143375" y="1314000"/>
              <a:chExt cx="3905250" cy="4659313"/>
            </a:xfrm>
          </p:grpSpPr>
          <p:sp>
            <p:nvSpPr>
              <p:cNvPr id="15" name="íṥľïḍê">
                <a:extLst>
                  <a:ext uri="{FF2B5EF4-FFF2-40B4-BE49-F238E27FC236}">
                    <a16:creationId xmlns:a16="http://schemas.microsoft.com/office/drawing/2014/main" id="{BA3EE0E3-37B4-4D41-8AFD-CBEE361D4BD8}"/>
                  </a:ext>
                </a:extLst>
              </p:cNvPr>
              <p:cNvSpPr/>
              <p:nvPr/>
            </p:nvSpPr>
            <p:spPr bwMode="auto">
              <a:xfrm>
                <a:off x="6162675" y="1947413"/>
                <a:ext cx="85725" cy="392113"/>
              </a:xfrm>
              <a:custGeom>
                <a:avLst/>
                <a:gdLst>
                  <a:gd name="T0" fmla="*/ 0 w 25"/>
                  <a:gd name="T1" fmla="*/ 116 h 116"/>
                  <a:gd name="T2" fmla="*/ 16 w 25"/>
                  <a:gd name="T3" fmla="*/ 95 h 116"/>
                  <a:gd name="T4" fmla="*/ 0 w 25"/>
                  <a:gd name="T5" fmla="*/ 0 h 116"/>
                  <a:gd name="T6" fmla="*/ 23 w 25"/>
                  <a:gd name="T7" fmla="*/ 37 h 116"/>
                  <a:gd name="T8" fmla="*/ 23 w 25"/>
                  <a:gd name="T9" fmla="*/ 37 h 116"/>
                  <a:gd name="T10" fmla="*/ 23 w 25"/>
                  <a:gd name="T11" fmla="*/ 38 h 116"/>
                  <a:gd name="T12" fmla="*/ 23 w 25"/>
                  <a:gd name="T13" fmla="*/ 38 h 116"/>
                  <a:gd name="T14" fmla="*/ 23 w 25"/>
                  <a:gd name="T15" fmla="*/ 38 h 116"/>
                  <a:gd name="T16" fmla="*/ 23 w 25"/>
                  <a:gd name="T17" fmla="*/ 38 h 116"/>
                  <a:gd name="T18" fmla="*/ 23 w 25"/>
                  <a:gd name="T19" fmla="*/ 39 h 116"/>
                  <a:gd name="T20" fmla="*/ 25 w 25"/>
                  <a:gd name="T21" fmla="*/ 52 h 116"/>
                  <a:gd name="T22" fmla="*/ 25 w 25"/>
                  <a:gd name="T23" fmla="*/ 53 h 116"/>
                  <a:gd name="T24" fmla="*/ 25 w 25"/>
                  <a:gd name="T25" fmla="*/ 53 h 116"/>
                  <a:gd name="T26" fmla="*/ 25 w 25"/>
                  <a:gd name="T27" fmla="*/ 53 h 116"/>
                  <a:gd name="T28" fmla="*/ 25 w 25"/>
                  <a:gd name="T29" fmla="*/ 53 h 116"/>
                  <a:gd name="T30" fmla="*/ 25 w 25"/>
                  <a:gd name="T31" fmla="*/ 54 h 116"/>
                  <a:gd name="T32" fmla="*/ 25 w 25"/>
                  <a:gd name="T33" fmla="*/ 54 h 116"/>
                  <a:gd name="T34" fmla="*/ 25 w 25"/>
                  <a:gd name="T35" fmla="*/ 54 h 116"/>
                  <a:gd name="T36" fmla="*/ 25 w 25"/>
                  <a:gd name="T37" fmla="*/ 54 h 116"/>
                  <a:gd name="T38" fmla="*/ 25 w 25"/>
                  <a:gd name="T39" fmla="*/ 55 h 116"/>
                  <a:gd name="T40" fmla="*/ 25 w 25"/>
                  <a:gd name="T41" fmla="*/ 55 h 116"/>
                  <a:gd name="T42" fmla="*/ 25 w 25"/>
                  <a:gd name="T43" fmla="*/ 55 h 116"/>
                  <a:gd name="T44" fmla="*/ 25 w 25"/>
                  <a:gd name="T45" fmla="*/ 55 h 116"/>
                  <a:gd name="T46" fmla="*/ 25 w 25"/>
                  <a:gd name="T47" fmla="*/ 56 h 116"/>
                  <a:gd name="T48" fmla="*/ 25 w 25"/>
                  <a:gd name="T49" fmla="*/ 56 h 116"/>
                  <a:gd name="T50" fmla="*/ 25 w 25"/>
                  <a:gd name="T51" fmla="*/ 56 h 116"/>
                  <a:gd name="T52" fmla="*/ 25 w 25"/>
                  <a:gd name="T53" fmla="*/ 56 h 116"/>
                  <a:gd name="T54" fmla="*/ 25 w 25"/>
                  <a:gd name="T55" fmla="*/ 57 h 116"/>
                  <a:gd name="T56" fmla="*/ 25 w 25"/>
                  <a:gd name="T57" fmla="*/ 57 h 116"/>
                  <a:gd name="T58" fmla="*/ 25 w 25"/>
                  <a:gd name="T59" fmla="*/ 57 h 116"/>
                  <a:gd name="T60" fmla="*/ 25 w 25"/>
                  <a:gd name="T61" fmla="*/ 58 h 116"/>
                  <a:gd name="T62" fmla="*/ 25 w 25"/>
                  <a:gd name="T63" fmla="*/ 58 h 116"/>
                  <a:gd name="T64" fmla="*/ 25 w 25"/>
                  <a:gd name="T65" fmla="*/ 5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" h="116">
                    <a:moveTo>
                      <a:pt x="16" y="95"/>
                    </a:moveTo>
                    <a:cubicBezTo>
                      <a:pt x="12" y="103"/>
                      <a:pt x="7" y="110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7" y="110"/>
                      <a:pt x="12" y="103"/>
                      <a:pt x="16" y="95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0"/>
                      <a:pt x="19" y="23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4" y="43"/>
                      <a:pt x="25" y="48"/>
                      <a:pt x="25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35"/>
                      <a:pt x="16" y="14"/>
                      <a:pt x="0" y="0"/>
                    </a:cubicBezTo>
                  </a:path>
                </a:pathLst>
              </a:custGeom>
              <a:solidFill>
                <a:srgbClr val="D3D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ṡḻiḑè">
                <a:extLst>
                  <a:ext uri="{FF2B5EF4-FFF2-40B4-BE49-F238E27FC236}">
                    <a16:creationId xmlns:a16="http://schemas.microsoft.com/office/drawing/2014/main" id="{8FE02E04-C04E-49B0-AD08-F58313CE1F09}"/>
                  </a:ext>
                </a:extLst>
              </p:cNvPr>
              <p:cNvSpPr/>
              <p:nvPr/>
            </p:nvSpPr>
            <p:spPr bwMode="auto">
              <a:xfrm>
                <a:off x="6162675" y="1947413"/>
                <a:ext cx="85725" cy="392113"/>
              </a:xfrm>
              <a:custGeom>
                <a:avLst/>
                <a:gdLst>
                  <a:gd name="T0" fmla="*/ 1 w 25"/>
                  <a:gd name="T1" fmla="*/ 116 h 116"/>
                  <a:gd name="T2" fmla="*/ 0 w 25"/>
                  <a:gd name="T3" fmla="*/ 116 h 116"/>
                  <a:gd name="T4" fmla="*/ 20 w 25"/>
                  <a:gd name="T5" fmla="*/ 86 h 116"/>
                  <a:gd name="T6" fmla="*/ 25 w 25"/>
                  <a:gd name="T7" fmla="*/ 58 h 116"/>
                  <a:gd name="T8" fmla="*/ 25 w 25"/>
                  <a:gd name="T9" fmla="*/ 58 h 116"/>
                  <a:gd name="T10" fmla="*/ 25 w 25"/>
                  <a:gd name="T11" fmla="*/ 58 h 116"/>
                  <a:gd name="T12" fmla="*/ 25 w 25"/>
                  <a:gd name="T13" fmla="*/ 57 h 116"/>
                  <a:gd name="T14" fmla="*/ 25 w 25"/>
                  <a:gd name="T15" fmla="*/ 57 h 116"/>
                  <a:gd name="T16" fmla="*/ 25 w 25"/>
                  <a:gd name="T17" fmla="*/ 57 h 116"/>
                  <a:gd name="T18" fmla="*/ 25 w 25"/>
                  <a:gd name="T19" fmla="*/ 57 h 116"/>
                  <a:gd name="T20" fmla="*/ 25 w 25"/>
                  <a:gd name="T21" fmla="*/ 57 h 116"/>
                  <a:gd name="T22" fmla="*/ 25 w 25"/>
                  <a:gd name="T23" fmla="*/ 57 h 116"/>
                  <a:gd name="T24" fmla="*/ 25 w 25"/>
                  <a:gd name="T25" fmla="*/ 56 h 116"/>
                  <a:gd name="T26" fmla="*/ 25 w 25"/>
                  <a:gd name="T27" fmla="*/ 56 h 116"/>
                  <a:gd name="T28" fmla="*/ 25 w 25"/>
                  <a:gd name="T29" fmla="*/ 56 h 116"/>
                  <a:gd name="T30" fmla="*/ 25 w 25"/>
                  <a:gd name="T31" fmla="*/ 56 h 116"/>
                  <a:gd name="T32" fmla="*/ 25 w 25"/>
                  <a:gd name="T33" fmla="*/ 56 h 116"/>
                  <a:gd name="T34" fmla="*/ 25 w 25"/>
                  <a:gd name="T35" fmla="*/ 56 h 116"/>
                  <a:gd name="T36" fmla="*/ 25 w 25"/>
                  <a:gd name="T37" fmla="*/ 55 h 116"/>
                  <a:gd name="T38" fmla="*/ 25 w 25"/>
                  <a:gd name="T39" fmla="*/ 55 h 116"/>
                  <a:gd name="T40" fmla="*/ 25 w 25"/>
                  <a:gd name="T41" fmla="*/ 55 h 116"/>
                  <a:gd name="T42" fmla="*/ 25 w 25"/>
                  <a:gd name="T43" fmla="*/ 55 h 116"/>
                  <a:gd name="T44" fmla="*/ 25 w 25"/>
                  <a:gd name="T45" fmla="*/ 55 h 116"/>
                  <a:gd name="T46" fmla="*/ 25 w 25"/>
                  <a:gd name="T47" fmla="*/ 55 h 116"/>
                  <a:gd name="T48" fmla="*/ 25 w 25"/>
                  <a:gd name="T49" fmla="*/ 54 h 116"/>
                  <a:gd name="T50" fmla="*/ 25 w 25"/>
                  <a:gd name="T51" fmla="*/ 54 h 116"/>
                  <a:gd name="T52" fmla="*/ 25 w 25"/>
                  <a:gd name="T53" fmla="*/ 54 h 116"/>
                  <a:gd name="T54" fmla="*/ 25 w 25"/>
                  <a:gd name="T55" fmla="*/ 54 h 116"/>
                  <a:gd name="T56" fmla="*/ 25 w 25"/>
                  <a:gd name="T57" fmla="*/ 54 h 116"/>
                  <a:gd name="T58" fmla="*/ 25 w 25"/>
                  <a:gd name="T59" fmla="*/ 53 h 116"/>
                  <a:gd name="T60" fmla="*/ 25 w 25"/>
                  <a:gd name="T61" fmla="*/ 53 h 116"/>
                  <a:gd name="T62" fmla="*/ 25 w 25"/>
                  <a:gd name="T63" fmla="*/ 53 h 116"/>
                  <a:gd name="T64" fmla="*/ 25 w 25"/>
                  <a:gd name="T65" fmla="*/ 53 h 116"/>
                  <a:gd name="T66" fmla="*/ 25 w 25"/>
                  <a:gd name="T67" fmla="*/ 53 h 116"/>
                  <a:gd name="T68" fmla="*/ 25 w 25"/>
                  <a:gd name="T69" fmla="*/ 53 h 116"/>
                  <a:gd name="T70" fmla="*/ 25 w 25"/>
                  <a:gd name="T71" fmla="*/ 52 h 116"/>
                  <a:gd name="T72" fmla="*/ 23 w 25"/>
                  <a:gd name="T73" fmla="*/ 39 h 116"/>
                  <a:gd name="T74" fmla="*/ 23 w 25"/>
                  <a:gd name="T75" fmla="*/ 39 h 116"/>
                  <a:gd name="T76" fmla="*/ 23 w 25"/>
                  <a:gd name="T77" fmla="*/ 38 h 116"/>
                  <a:gd name="T78" fmla="*/ 23 w 25"/>
                  <a:gd name="T79" fmla="*/ 38 h 116"/>
                  <a:gd name="T80" fmla="*/ 23 w 25"/>
                  <a:gd name="T81" fmla="*/ 38 h 116"/>
                  <a:gd name="T82" fmla="*/ 23 w 25"/>
                  <a:gd name="T83" fmla="*/ 38 h 116"/>
                  <a:gd name="T84" fmla="*/ 23 w 25"/>
                  <a:gd name="T85" fmla="*/ 38 h 116"/>
                  <a:gd name="T86" fmla="*/ 23 w 25"/>
                  <a:gd name="T87" fmla="*/ 38 h 116"/>
                  <a:gd name="T88" fmla="*/ 23 w 25"/>
                  <a:gd name="T89" fmla="*/ 37 h 116"/>
                  <a:gd name="T90" fmla="*/ 23 w 25"/>
                  <a:gd name="T91" fmla="*/ 37 h 116"/>
                  <a:gd name="T92" fmla="*/ 23 w 25"/>
                  <a:gd name="T93" fmla="*/ 37 h 116"/>
                  <a:gd name="T94" fmla="*/ 0 w 25"/>
                  <a:gd name="T95" fmla="*/ 0 h 116"/>
                  <a:gd name="T96" fmla="*/ 23 w 25"/>
                  <a:gd name="T97" fmla="*/ 3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" h="116">
                    <a:moveTo>
                      <a:pt x="20" y="86"/>
                    </a:moveTo>
                    <a:cubicBezTo>
                      <a:pt x="16" y="97"/>
                      <a:pt x="9" y="107"/>
                      <a:pt x="1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7" y="110"/>
                      <a:pt x="12" y="103"/>
                      <a:pt x="16" y="95"/>
                    </a:cubicBezTo>
                    <a:cubicBezTo>
                      <a:pt x="18" y="92"/>
                      <a:pt x="19" y="89"/>
                      <a:pt x="20" y="86"/>
                    </a:cubicBezTo>
                    <a:moveTo>
                      <a:pt x="2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moveTo>
                      <a:pt x="2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moveTo>
                      <a:pt x="25" y="56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6"/>
                    </a:cubicBezTo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moveTo>
                      <a:pt x="25" y="55"/>
                    </a:moveTo>
                    <a:cubicBezTo>
                      <a:pt x="25" y="55"/>
                      <a:pt x="25" y="56"/>
                      <a:pt x="25" y="56"/>
                    </a:cubicBezTo>
                    <a:cubicBezTo>
                      <a:pt x="25" y="56"/>
                      <a:pt x="25" y="55"/>
                      <a:pt x="25" y="55"/>
                    </a:cubicBezTo>
                    <a:moveTo>
                      <a:pt x="25" y="55"/>
                    </a:move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moveTo>
                      <a:pt x="25" y="55"/>
                    </a:move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moveTo>
                      <a:pt x="25" y="55"/>
                    </a:move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5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moveTo>
                      <a:pt x="25" y="5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moveTo>
                      <a:pt x="25" y="5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moveTo>
                      <a:pt x="25" y="5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moveTo>
                      <a:pt x="25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2"/>
                      <a:pt x="25" y="52"/>
                      <a:pt x="25" y="52"/>
                    </a:cubicBezTo>
                    <a:moveTo>
                      <a:pt x="23" y="39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23" y="37"/>
                    </a:move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moveTo>
                      <a:pt x="23" y="37"/>
                    </a:move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1" y="10"/>
                      <a:pt x="19" y="23"/>
                      <a:pt x="23" y="37"/>
                    </a:cubicBezTo>
                    <a:cubicBezTo>
                      <a:pt x="19" y="23"/>
                      <a:pt x="11" y="10"/>
                      <a:pt x="0" y="0"/>
                    </a:cubicBezTo>
                  </a:path>
                </a:pathLst>
              </a:custGeom>
              <a:solidFill>
                <a:srgbClr val="CFA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$liḋé">
                <a:extLst>
                  <a:ext uri="{FF2B5EF4-FFF2-40B4-BE49-F238E27FC236}">
                    <a16:creationId xmlns:a16="http://schemas.microsoft.com/office/drawing/2014/main" id="{68522591-AD3B-4306-AA87-42830636D876}"/>
                  </a:ext>
                </a:extLst>
              </p:cNvPr>
              <p:cNvSpPr/>
              <p:nvPr/>
            </p:nvSpPr>
            <p:spPr bwMode="auto">
              <a:xfrm>
                <a:off x="5334000" y="1877563"/>
                <a:ext cx="269875" cy="265113"/>
              </a:xfrm>
              <a:custGeom>
                <a:avLst/>
                <a:gdLst>
                  <a:gd name="T0" fmla="*/ 0 w 170"/>
                  <a:gd name="T1" fmla="*/ 0 h 167"/>
                  <a:gd name="T2" fmla="*/ 0 w 170"/>
                  <a:gd name="T3" fmla="*/ 0 h 167"/>
                  <a:gd name="T4" fmla="*/ 170 w 170"/>
                  <a:gd name="T5" fmla="*/ 167 h 167"/>
                  <a:gd name="T6" fmla="*/ 170 w 170"/>
                  <a:gd name="T7" fmla="*/ 167 h 167"/>
                  <a:gd name="T8" fmla="*/ 0 w 170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7">
                    <a:moveTo>
                      <a:pt x="0" y="0"/>
                    </a:moveTo>
                    <a:lnTo>
                      <a:pt x="0" y="0"/>
                    </a:lnTo>
                    <a:lnTo>
                      <a:pt x="170" y="167"/>
                    </a:lnTo>
                    <a:lnTo>
                      <a:pt x="170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B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ḻïḓè">
                <a:extLst>
                  <a:ext uri="{FF2B5EF4-FFF2-40B4-BE49-F238E27FC236}">
                    <a16:creationId xmlns:a16="http://schemas.microsoft.com/office/drawing/2014/main" id="{35F3C6B7-546A-486D-9408-41DDE241AF09}"/>
                  </a:ext>
                </a:extLst>
              </p:cNvPr>
              <p:cNvSpPr/>
              <p:nvPr/>
            </p:nvSpPr>
            <p:spPr bwMode="auto">
              <a:xfrm>
                <a:off x="5334000" y="1877563"/>
                <a:ext cx="269875" cy="265113"/>
              </a:xfrm>
              <a:custGeom>
                <a:avLst/>
                <a:gdLst>
                  <a:gd name="T0" fmla="*/ 0 w 170"/>
                  <a:gd name="T1" fmla="*/ 0 h 167"/>
                  <a:gd name="T2" fmla="*/ 0 w 170"/>
                  <a:gd name="T3" fmla="*/ 0 h 167"/>
                  <a:gd name="T4" fmla="*/ 170 w 170"/>
                  <a:gd name="T5" fmla="*/ 167 h 167"/>
                  <a:gd name="T6" fmla="*/ 170 w 170"/>
                  <a:gd name="T7" fmla="*/ 167 h 167"/>
                  <a:gd name="T8" fmla="*/ 0 w 170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7">
                    <a:moveTo>
                      <a:pt x="0" y="0"/>
                    </a:moveTo>
                    <a:lnTo>
                      <a:pt x="0" y="0"/>
                    </a:lnTo>
                    <a:lnTo>
                      <a:pt x="170" y="167"/>
                    </a:lnTo>
                    <a:lnTo>
                      <a:pt x="170" y="16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ṧlíḑé">
                <a:extLst>
                  <a:ext uri="{FF2B5EF4-FFF2-40B4-BE49-F238E27FC236}">
                    <a16:creationId xmlns:a16="http://schemas.microsoft.com/office/drawing/2014/main" id="{B24D7D83-4F04-4318-B449-9472AAE25A85}"/>
                  </a:ext>
                </a:extLst>
              </p:cNvPr>
              <p:cNvSpPr/>
              <p:nvPr/>
            </p:nvSpPr>
            <p:spPr bwMode="auto">
              <a:xfrm>
                <a:off x="5603875" y="1931538"/>
                <a:ext cx="212725" cy="211138"/>
              </a:xfrm>
              <a:custGeom>
                <a:avLst/>
                <a:gdLst>
                  <a:gd name="T0" fmla="*/ 63 w 63"/>
                  <a:gd name="T1" fmla="*/ 0 h 63"/>
                  <a:gd name="T2" fmla="*/ 62 w 63"/>
                  <a:gd name="T3" fmla="*/ 2 h 63"/>
                  <a:gd name="T4" fmla="*/ 50 w 63"/>
                  <a:gd name="T5" fmla="*/ 13 h 63"/>
                  <a:gd name="T6" fmla="*/ 0 w 63"/>
                  <a:gd name="T7" fmla="*/ 63 h 63"/>
                  <a:gd name="T8" fmla="*/ 0 w 63"/>
                  <a:gd name="T9" fmla="*/ 63 h 63"/>
                  <a:gd name="T10" fmla="*/ 50 w 63"/>
                  <a:gd name="T11" fmla="*/ 13 h 63"/>
                  <a:gd name="T12" fmla="*/ 62 w 63"/>
                  <a:gd name="T13" fmla="*/ 1 h 63"/>
                  <a:gd name="T14" fmla="*/ 63 w 63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63">
                    <a:moveTo>
                      <a:pt x="63" y="0"/>
                    </a:moveTo>
                    <a:cubicBezTo>
                      <a:pt x="63" y="1"/>
                      <a:pt x="62" y="1"/>
                      <a:pt x="62" y="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3" y="1"/>
                      <a:pt x="63" y="0"/>
                    </a:cubicBezTo>
                  </a:path>
                </a:pathLst>
              </a:custGeom>
              <a:solidFill>
                <a:srgbClr val="BD96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ŝľïḍe">
                <a:extLst>
                  <a:ext uri="{FF2B5EF4-FFF2-40B4-BE49-F238E27FC236}">
                    <a16:creationId xmlns:a16="http://schemas.microsoft.com/office/drawing/2014/main" id="{B1A9AF2B-0D4F-4ADA-BFED-6E6C0F04AC87}"/>
                  </a:ext>
                </a:extLst>
              </p:cNvPr>
              <p:cNvSpPr/>
              <p:nvPr/>
            </p:nvSpPr>
            <p:spPr bwMode="auto">
              <a:xfrm>
                <a:off x="5334000" y="2142675"/>
                <a:ext cx="269875" cy="266700"/>
              </a:xfrm>
              <a:custGeom>
                <a:avLst/>
                <a:gdLst>
                  <a:gd name="T0" fmla="*/ 170 w 170"/>
                  <a:gd name="T1" fmla="*/ 0 h 168"/>
                  <a:gd name="T2" fmla="*/ 170 w 170"/>
                  <a:gd name="T3" fmla="*/ 0 h 168"/>
                  <a:gd name="T4" fmla="*/ 0 w 170"/>
                  <a:gd name="T5" fmla="*/ 168 h 168"/>
                  <a:gd name="T6" fmla="*/ 0 w 170"/>
                  <a:gd name="T7" fmla="*/ 168 h 168"/>
                  <a:gd name="T8" fmla="*/ 170 w 170"/>
                  <a:gd name="T9" fmla="*/ 0 h 168"/>
                  <a:gd name="T10" fmla="*/ 170 w 170"/>
                  <a:gd name="T1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8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E4B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ṡḻîďè">
                <a:extLst>
                  <a:ext uri="{FF2B5EF4-FFF2-40B4-BE49-F238E27FC236}">
                    <a16:creationId xmlns:a16="http://schemas.microsoft.com/office/drawing/2014/main" id="{039F0B1B-9C47-4631-ABA0-172264D6AADE}"/>
                  </a:ext>
                </a:extLst>
              </p:cNvPr>
              <p:cNvSpPr/>
              <p:nvPr/>
            </p:nvSpPr>
            <p:spPr bwMode="auto">
              <a:xfrm>
                <a:off x="5334000" y="2142675"/>
                <a:ext cx="269875" cy="266700"/>
              </a:xfrm>
              <a:custGeom>
                <a:avLst/>
                <a:gdLst>
                  <a:gd name="T0" fmla="*/ 170 w 170"/>
                  <a:gd name="T1" fmla="*/ 0 h 168"/>
                  <a:gd name="T2" fmla="*/ 170 w 170"/>
                  <a:gd name="T3" fmla="*/ 0 h 168"/>
                  <a:gd name="T4" fmla="*/ 0 w 170"/>
                  <a:gd name="T5" fmla="*/ 168 h 168"/>
                  <a:gd name="T6" fmla="*/ 0 w 170"/>
                  <a:gd name="T7" fmla="*/ 168 h 168"/>
                  <a:gd name="T8" fmla="*/ 170 w 170"/>
                  <a:gd name="T9" fmla="*/ 0 h 168"/>
                  <a:gd name="T10" fmla="*/ 170 w 170"/>
                  <a:gd name="T1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8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70" y="0"/>
                    </a:lnTo>
                    <a:lnTo>
                      <a:pt x="1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sḷíḍè">
                <a:extLst>
                  <a:ext uri="{FF2B5EF4-FFF2-40B4-BE49-F238E27FC236}">
                    <a16:creationId xmlns:a16="http://schemas.microsoft.com/office/drawing/2014/main" id="{A813D4C9-BCE1-42C4-9B06-87367F3C9F8C}"/>
                  </a:ext>
                </a:extLst>
              </p:cNvPr>
              <p:cNvSpPr/>
              <p:nvPr/>
            </p:nvSpPr>
            <p:spPr bwMode="auto">
              <a:xfrm>
                <a:off x="5700713" y="2237925"/>
                <a:ext cx="280988" cy="171450"/>
              </a:xfrm>
              <a:custGeom>
                <a:avLst/>
                <a:gdLst>
                  <a:gd name="T0" fmla="*/ 83 w 83"/>
                  <a:gd name="T1" fmla="*/ 51 h 51"/>
                  <a:gd name="T2" fmla="*/ 83 w 83"/>
                  <a:gd name="T3" fmla="*/ 51 h 51"/>
                  <a:gd name="T4" fmla="*/ 83 w 83"/>
                  <a:gd name="T5" fmla="*/ 51 h 51"/>
                  <a:gd name="T6" fmla="*/ 0 w 83"/>
                  <a:gd name="T7" fmla="*/ 0 h 51"/>
                  <a:gd name="T8" fmla="*/ 21 w 83"/>
                  <a:gd name="T9" fmla="*/ 22 h 51"/>
                  <a:gd name="T10" fmla="*/ 33 w 83"/>
                  <a:gd name="T11" fmla="*/ 34 h 51"/>
                  <a:gd name="T12" fmla="*/ 44 w 83"/>
                  <a:gd name="T13" fmla="*/ 41 h 51"/>
                  <a:gd name="T14" fmla="*/ 33 w 83"/>
                  <a:gd name="T15" fmla="*/ 34 h 51"/>
                  <a:gd name="T16" fmla="*/ 21 w 83"/>
                  <a:gd name="T17" fmla="*/ 22 h 51"/>
                  <a:gd name="T18" fmla="*/ 0 w 8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51">
                    <a:moveTo>
                      <a:pt x="83" y="51"/>
                    </a:moveTo>
                    <a:cubicBezTo>
                      <a:pt x="83" y="51"/>
                      <a:pt x="83" y="51"/>
                      <a:pt x="83" y="51"/>
                    </a:cubicBezTo>
                    <a:cubicBezTo>
                      <a:pt x="83" y="51"/>
                      <a:pt x="83" y="51"/>
                      <a:pt x="83" y="51"/>
                    </a:cubicBezTo>
                    <a:moveTo>
                      <a:pt x="0" y="0"/>
                    </a:moveTo>
                    <a:cubicBezTo>
                      <a:pt x="21" y="22"/>
                      <a:pt x="21" y="22"/>
                      <a:pt x="21" y="22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7"/>
                      <a:pt x="40" y="39"/>
                      <a:pt x="44" y="41"/>
                    </a:cubicBezTo>
                    <a:cubicBezTo>
                      <a:pt x="40" y="39"/>
                      <a:pt x="36" y="37"/>
                      <a:pt x="33" y="3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D96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ṡḻîdé">
                <a:extLst>
                  <a:ext uri="{FF2B5EF4-FFF2-40B4-BE49-F238E27FC236}">
                    <a16:creationId xmlns:a16="http://schemas.microsoft.com/office/drawing/2014/main" id="{0B25A6D5-88EF-4A48-A596-0B53E1433C5C}"/>
                  </a:ext>
                </a:extLst>
              </p:cNvPr>
              <p:cNvSpPr/>
              <p:nvPr/>
            </p:nvSpPr>
            <p:spPr bwMode="auto">
              <a:xfrm>
                <a:off x="6162675" y="3947663"/>
                <a:ext cx="85725" cy="393700"/>
              </a:xfrm>
              <a:custGeom>
                <a:avLst/>
                <a:gdLst>
                  <a:gd name="T0" fmla="*/ 0 w 25"/>
                  <a:gd name="T1" fmla="*/ 116 h 117"/>
                  <a:gd name="T2" fmla="*/ 17 w 25"/>
                  <a:gd name="T3" fmla="*/ 95 h 117"/>
                  <a:gd name="T4" fmla="*/ 17 w 25"/>
                  <a:gd name="T5" fmla="*/ 95 h 117"/>
                  <a:gd name="T6" fmla="*/ 0 w 25"/>
                  <a:gd name="T7" fmla="*/ 0 h 117"/>
                  <a:gd name="T8" fmla="*/ 23 w 25"/>
                  <a:gd name="T9" fmla="*/ 37 h 117"/>
                  <a:gd name="T10" fmla="*/ 23 w 25"/>
                  <a:gd name="T11" fmla="*/ 38 h 117"/>
                  <a:gd name="T12" fmla="*/ 23 w 25"/>
                  <a:gd name="T13" fmla="*/ 38 h 117"/>
                  <a:gd name="T14" fmla="*/ 23 w 25"/>
                  <a:gd name="T15" fmla="*/ 38 h 117"/>
                  <a:gd name="T16" fmla="*/ 23 w 25"/>
                  <a:gd name="T17" fmla="*/ 38 h 117"/>
                  <a:gd name="T18" fmla="*/ 23 w 25"/>
                  <a:gd name="T19" fmla="*/ 39 h 117"/>
                  <a:gd name="T20" fmla="*/ 23 w 25"/>
                  <a:gd name="T21" fmla="*/ 39 h 117"/>
                  <a:gd name="T22" fmla="*/ 23 w 25"/>
                  <a:gd name="T23" fmla="*/ 39 h 117"/>
                  <a:gd name="T24" fmla="*/ 25 w 25"/>
                  <a:gd name="T25" fmla="*/ 53 h 117"/>
                  <a:gd name="T26" fmla="*/ 25 w 25"/>
                  <a:gd name="T27" fmla="*/ 53 h 117"/>
                  <a:gd name="T28" fmla="*/ 25 w 25"/>
                  <a:gd name="T29" fmla="*/ 53 h 117"/>
                  <a:gd name="T30" fmla="*/ 25 w 25"/>
                  <a:gd name="T31" fmla="*/ 54 h 117"/>
                  <a:gd name="T32" fmla="*/ 25 w 25"/>
                  <a:gd name="T33" fmla="*/ 54 h 117"/>
                  <a:gd name="T34" fmla="*/ 25 w 25"/>
                  <a:gd name="T35" fmla="*/ 54 h 117"/>
                  <a:gd name="T36" fmla="*/ 25 w 25"/>
                  <a:gd name="T37" fmla="*/ 54 h 117"/>
                  <a:gd name="T38" fmla="*/ 25 w 25"/>
                  <a:gd name="T39" fmla="*/ 55 h 117"/>
                  <a:gd name="T40" fmla="*/ 25 w 25"/>
                  <a:gd name="T41" fmla="*/ 55 h 117"/>
                  <a:gd name="T42" fmla="*/ 25 w 25"/>
                  <a:gd name="T43" fmla="*/ 55 h 117"/>
                  <a:gd name="T44" fmla="*/ 25 w 25"/>
                  <a:gd name="T45" fmla="*/ 55 h 117"/>
                  <a:gd name="T46" fmla="*/ 25 w 25"/>
                  <a:gd name="T47" fmla="*/ 56 h 117"/>
                  <a:gd name="T48" fmla="*/ 25 w 25"/>
                  <a:gd name="T49" fmla="*/ 56 h 117"/>
                  <a:gd name="T50" fmla="*/ 25 w 25"/>
                  <a:gd name="T51" fmla="*/ 56 h 117"/>
                  <a:gd name="T52" fmla="*/ 25 w 25"/>
                  <a:gd name="T53" fmla="*/ 56 h 117"/>
                  <a:gd name="T54" fmla="*/ 25 w 25"/>
                  <a:gd name="T55" fmla="*/ 57 h 117"/>
                  <a:gd name="T56" fmla="*/ 25 w 25"/>
                  <a:gd name="T57" fmla="*/ 57 h 117"/>
                  <a:gd name="T58" fmla="*/ 25 w 25"/>
                  <a:gd name="T59" fmla="*/ 57 h 117"/>
                  <a:gd name="T60" fmla="*/ 25 w 25"/>
                  <a:gd name="T61" fmla="*/ 58 h 117"/>
                  <a:gd name="T62" fmla="*/ 25 w 25"/>
                  <a:gd name="T63" fmla="*/ 58 h 117"/>
                  <a:gd name="T64" fmla="*/ 25 w 25"/>
                  <a:gd name="T65" fmla="*/ 58 h 117"/>
                  <a:gd name="T66" fmla="*/ 25 w 25"/>
                  <a:gd name="T67" fmla="*/ 58 h 117"/>
                  <a:gd name="T68" fmla="*/ 0 w 25"/>
                  <a:gd name="T6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" h="117">
                    <a:moveTo>
                      <a:pt x="17" y="95"/>
                    </a:moveTo>
                    <a:cubicBezTo>
                      <a:pt x="12" y="103"/>
                      <a:pt x="7" y="110"/>
                      <a:pt x="0" y="116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7" y="110"/>
                      <a:pt x="12" y="103"/>
                      <a:pt x="17" y="95"/>
                    </a:cubicBezTo>
                    <a:moveTo>
                      <a:pt x="17" y="95"/>
                    </a:move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5"/>
                      <a:pt x="17" y="95"/>
                      <a:pt x="17" y="95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0"/>
                      <a:pt x="19" y="23"/>
                      <a:pt x="23" y="37"/>
                    </a:cubicBezTo>
                    <a:cubicBezTo>
                      <a:pt x="23" y="37"/>
                      <a:pt x="23" y="37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4" y="44"/>
                      <a:pt x="25" y="48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35"/>
                      <a:pt x="16" y="15"/>
                      <a:pt x="0" y="0"/>
                    </a:cubicBezTo>
                  </a:path>
                </a:pathLst>
              </a:custGeom>
              <a:solidFill>
                <a:srgbClr val="D3D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ḷiḓé">
                <a:extLst>
                  <a:ext uri="{FF2B5EF4-FFF2-40B4-BE49-F238E27FC236}">
                    <a16:creationId xmlns:a16="http://schemas.microsoft.com/office/drawing/2014/main" id="{CB4A9F1B-F319-4946-95A1-9ECBBC473DCD}"/>
                  </a:ext>
                </a:extLst>
              </p:cNvPr>
              <p:cNvSpPr/>
              <p:nvPr/>
            </p:nvSpPr>
            <p:spPr bwMode="auto">
              <a:xfrm>
                <a:off x="6162675" y="3947663"/>
                <a:ext cx="85725" cy="390525"/>
              </a:xfrm>
              <a:custGeom>
                <a:avLst/>
                <a:gdLst>
                  <a:gd name="T0" fmla="*/ 1 w 25"/>
                  <a:gd name="T1" fmla="*/ 116 h 116"/>
                  <a:gd name="T2" fmla="*/ 0 w 25"/>
                  <a:gd name="T3" fmla="*/ 116 h 116"/>
                  <a:gd name="T4" fmla="*/ 17 w 25"/>
                  <a:gd name="T5" fmla="*/ 95 h 116"/>
                  <a:gd name="T6" fmla="*/ 20 w 25"/>
                  <a:gd name="T7" fmla="*/ 86 h 116"/>
                  <a:gd name="T8" fmla="*/ 25 w 25"/>
                  <a:gd name="T9" fmla="*/ 58 h 116"/>
                  <a:gd name="T10" fmla="*/ 25 w 25"/>
                  <a:gd name="T11" fmla="*/ 58 h 116"/>
                  <a:gd name="T12" fmla="*/ 25 w 25"/>
                  <a:gd name="T13" fmla="*/ 58 h 116"/>
                  <a:gd name="T14" fmla="*/ 25 w 25"/>
                  <a:gd name="T15" fmla="*/ 58 h 116"/>
                  <a:gd name="T16" fmla="*/ 25 w 25"/>
                  <a:gd name="T17" fmla="*/ 58 h 116"/>
                  <a:gd name="T18" fmla="*/ 25 w 25"/>
                  <a:gd name="T19" fmla="*/ 58 h 116"/>
                  <a:gd name="T20" fmla="*/ 25 w 25"/>
                  <a:gd name="T21" fmla="*/ 57 h 116"/>
                  <a:gd name="T22" fmla="*/ 25 w 25"/>
                  <a:gd name="T23" fmla="*/ 57 h 116"/>
                  <a:gd name="T24" fmla="*/ 25 w 25"/>
                  <a:gd name="T25" fmla="*/ 57 h 116"/>
                  <a:gd name="T26" fmla="*/ 25 w 25"/>
                  <a:gd name="T27" fmla="*/ 57 h 116"/>
                  <a:gd name="T28" fmla="*/ 25 w 25"/>
                  <a:gd name="T29" fmla="*/ 57 h 116"/>
                  <a:gd name="T30" fmla="*/ 25 w 25"/>
                  <a:gd name="T31" fmla="*/ 56 h 116"/>
                  <a:gd name="T32" fmla="*/ 25 w 25"/>
                  <a:gd name="T33" fmla="*/ 56 h 116"/>
                  <a:gd name="T34" fmla="*/ 25 w 25"/>
                  <a:gd name="T35" fmla="*/ 56 h 116"/>
                  <a:gd name="T36" fmla="*/ 25 w 25"/>
                  <a:gd name="T37" fmla="*/ 56 h 116"/>
                  <a:gd name="T38" fmla="*/ 25 w 25"/>
                  <a:gd name="T39" fmla="*/ 56 h 116"/>
                  <a:gd name="T40" fmla="*/ 25 w 25"/>
                  <a:gd name="T41" fmla="*/ 56 h 116"/>
                  <a:gd name="T42" fmla="*/ 25 w 25"/>
                  <a:gd name="T43" fmla="*/ 55 h 116"/>
                  <a:gd name="T44" fmla="*/ 25 w 25"/>
                  <a:gd name="T45" fmla="*/ 55 h 116"/>
                  <a:gd name="T46" fmla="*/ 25 w 25"/>
                  <a:gd name="T47" fmla="*/ 55 h 116"/>
                  <a:gd name="T48" fmla="*/ 25 w 25"/>
                  <a:gd name="T49" fmla="*/ 55 h 116"/>
                  <a:gd name="T50" fmla="*/ 25 w 25"/>
                  <a:gd name="T51" fmla="*/ 55 h 116"/>
                  <a:gd name="T52" fmla="*/ 25 w 25"/>
                  <a:gd name="T53" fmla="*/ 55 h 116"/>
                  <a:gd name="T54" fmla="*/ 25 w 25"/>
                  <a:gd name="T55" fmla="*/ 54 h 116"/>
                  <a:gd name="T56" fmla="*/ 25 w 25"/>
                  <a:gd name="T57" fmla="*/ 54 h 116"/>
                  <a:gd name="T58" fmla="*/ 25 w 25"/>
                  <a:gd name="T59" fmla="*/ 54 h 116"/>
                  <a:gd name="T60" fmla="*/ 25 w 25"/>
                  <a:gd name="T61" fmla="*/ 54 h 116"/>
                  <a:gd name="T62" fmla="*/ 25 w 25"/>
                  <a:gd name="T63" fmla="*/ 54 h 116"/>
                  <a:gd name="T64" fmla="*/ 25 w 25"/>
                  <a:gd name="T65" fmla="*/ 54 h 116"/>
                  <a:gd name="T66" fmla="*/ 25 w 25"/>
                  <a:gd name="T67" fmla="*/ 53 h 116"/>
                  <a:gd name="T68" fmla="*/ 25 w 25"/>
                  <a:gd name="T69" fmla="*/ 53 h 116"/>
                  <a:gd name="T70" fmla="*/ 25 w 25"/>
                  <a:gd name="T71" fmla="*/ 53 h 116"/>
                  <a:gd name="T72" fmla="*/ 25 w 25"/>
                  <a:gd name="T73" fmla="*/ 53 h 116"/>
                  <a:gd name="T74" fmla="*/ 23 w 25"/>
                  <a:gd name="T75" fmla="*/ 39 h 116"/>
                  <a:gd name="T76" fmla="*/ 23 w 25"/>
                  <a:gd name="T77" fmla="*/ 39 h 116"/>
                  <a:gd name="T78" fmla="*/ 23 w 25"/>
                  <a:gd name="T79" fmla="*/ 39 h 116"/>
                  <a:gd name="T80" fmla="*/ 23 w 25"/>
                  <a:gd name="T81" fmla="*/ 39 h 116"/>
                  <a:gd name="T82" fmla="*/ 23 w 25"/>
                  <a:gd name="T83" fmla="*/ 39 h 116"/>
                  <a:gd name="T84" fmla="*/ 23 w 25"/>
                  <a:gd name="T85" fmla="*/ 38 h 116"/>
                  <a:gd name="T86" fmla="*/ 23 w 25"/>
                  <a:gd name="T87" fmla="*/ 38 h 116"/>
                  <a:gd name="T88" fmla="*/ 23 w 25"/>
                  <a:gd name="T89" fmla="*/ 38 h 116"/>
                  <a:gd name="T90" fmla="*/ 23 w 25"/>
                  <a:gd name="T91" fmla="*/ 38 h 116"/>
                  <a:gd name="T92" fmla="*/ 23 w 25"/>
                  <a:gd name="T93" fmla="*/ 38 h 116"/>
                  <a:gd name="T94" fmla="*/ 23 w 25"/>
                  <a:gd name="T95" fmla="*/ 38 h 116"/>
                  <a:gd name="T96" fmla="*/ 0 w 25"/>
                  <a:gd name="T97" fmla="*/ 1 h 116"/>
                  <a:gd name="T98" fmla="*/ 23 w 25"/>
                  <a:gd name="T99" fmla="*/ 3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" h="116">
                    <a:moveTo>
                      <a:pt x="20" y="86"/>
                    </a:moveTo>
                    <a:cubicBezTo>
                      <a:pt x="16" y="98"/>
                      <a:pt x="9" y="108"/>
                      <a:pt x="1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7" y="110"/>
                      <a:pt x="12" y="103"/>
                      <a:pt x="17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8" y="92"/>
                      <a:pt x="19" y="89"/>
                      <a:pt x="20" y="86"/>
                    </a:cubicBezTo>
                    <a:moveTo>
                      <a:pt x="2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moveTo>
                      <a:pt x="2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moveTo>
                      <a:pt x="2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moveTo>
                      <a:pt x="25" y="57"/>
                    </a:moveTo>
                    <a:cubicBezTo>
                      <a:pt x="25" y="57"/>
                      <a:pt x="25" y="57"/>
                      <a:pt x="25" y="58"/>
                    </a:cubicBezTo>
                    <a:cubicBezTo>
                      <a:pt x="25" y="57"/>
                      <a:pt x="25" y="57"/>
                      <a:pt x="25" y="57"/>
                    </a:cubicBezTo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moveTo>
                      <a:pt x="25" y="55"/>
                    </a:move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moveTo>
                      <a:pt x="25" y="55"/>
                    </a:move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moveTo>
                      <a:pt x="25" y="55"/>
                    </a:move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moveTo>
                      <a:pt x="25" y="55"/>
                    </a:move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moveTo>
                      <a:pt x="25" y="5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moveTo>
                      <a:pt x="25" y="5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moveTo>
                      <a:pt x="25" y="5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moveTo>
                      <a:pt x="23" y="39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moveTo>
                      <a:pt x="23" y="39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moveTo>
                      <a:pt x="23" y="39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23" y="38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1" y="11"/>
                      <a:pt x="19" y="23"/>
                      <a:pt x="23" y="37"/>
                    </a:cubicBezTo>
                    <a:cubicBezTo>
                      <a:pt x="19" y="23"/>
                      <a:pt x="11" y="10"/>
                      <a:pt x="0" y="0"/>
                    </a:cubicBezTo>
                  </a:path>
                </a:pathLst>
              </a:custGeom>
              <a:solidFill>
                <a:srgbClr val="4D96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Sḷiḋê">
                <a:extLst>
                  <a:ext uri="{FF2B5EF4-FFF2-40B4-BE49-F238E27FC236}">
                    <a16:creationId xmlns:a16="http://schemas.microsoft.com/office/drawing/2014/main" id="{8A3871CB-E924-4A22-914D-FAC31D6C7F33}"/>
                  </a:ext>
                </a:extLst>
              </p:cNvPr>
              <p:cNvSpPr/>
              <p:nvPr/>
            </p:nvSpPr>
            <p:spPr bwMode="auto">
              <a:xfrm>
                <a:off x="5334000" y="3876225"/>
                <a:ext cx="269875" cy="266700"/>
              </a:xfrm>
              <a:custGeom>
                <a:avLst/>
                <a:gdLst>
                  <a:gd name="T0" fmla="*/ 0 w 170"/>
                  <a:gd name="T1" fmla="*/ 0 h 168"/>
                  <a:gd name="T2" fmla="*/ 0 w 170"/>
                  <a:gd name="T3" fmla="*/ 0 h 168"/>
                  <a:gd name="T4" fmla="*/ 170 w 170"/>
                  <a:gd name="T5" fmla="*/ 168 h 168"/>
                  <a:gd name="T6" fmla="*/ 170 w 170"/>
                  <a:gd name="T7" fmla="*/ 168 h 168"/>
                  <a:gd name="T8" fmla="*/ 0 w 17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8">
                    <a:moveTo>
                      <a:pt x="0" y="0"/>
                    </a:moveTo>
                    <a:lnTo>
                      <a:pt x="0" y="0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A5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iḍê">
                <a:extLst>
                  <a:ext uri="{FF2B5EF4-FFF2-40B4-BE49-F238E27FC236}">
                    <a16:creationId xmlns:a16="http://schemas.microsoft.com/office/drawing/2014/main" id="{22B3EA1F-4154-4680-AB59-B0A9345BD410}"/>
                  </a:ext>
                </a:extLst>
              </p:cNvPr>
              <p:cNvSpPr/>
              <p:nvPr/>
            </p:nvSpPr>
            <p:spPr bwMode="auto">
              <a:xfrm>
                <a:off x="5334000" y="3876225"/>
                <a:ext cx="269875" cy="266700"/>
              </a:xfrm>
              <a:custGeom>
                <a:avLst/>
                <a:gdLst>
                  <a:gd name="T0" fmla="*/ 0 w 170"/>
                  <a:gd name="T1" fmla="*/ 0 h 168"/>
                  <a:gd name="T2" fmla="*/ 0 w 170"/>
                  <a:gd name="T3" fmla="*/ 0 h 168"/>
                  <a:gd name="T4" fmla="*/ 170 w 170"/>
                  <a:gd name="T5" fmla="*/ 168 h 168"/>
                  <a:gd name="T6" fmla="*/ 170 w 170"/>
                  <a:gd name="T7" fmla="*/ 168 h 168"/>
                  <a:gd name="T8" fmla="*/ 0 w 17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8">
                    <a:moveTo>
                      <a:pt x="0" y="0"/>
                    </a:moveTo>
                    <a:lnTo>
                      <a:pt x="0" y="0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$ḻîḋé">
                <a:extLst>
                  <a:ext uri="{FF2B5EF4-FFF2-40B4-BE49-F238E27FC236}">
                    <a16:creationId xmlns:a16="http://schemas.microsoft.com/office/drawing/2014/main" id="{D93623D3-9101-4658-8119-37D47AC34198}"/>
                  </a:ext>
                </a:extLst>
              </p:cNvPr>
              <p:cNvSpPr/>
              <p:nvPr/>
            </p:nvSpPr>
            <p:spPr bwMode="auto">
              <a:xfrm>
                <a:off x="5603875" y="3933375"/>
                <a:ext cx="212725" cy="209550"/>
              </a:xfrm>
              <a:custGeom>
                <a:avLst/>
                <a:gdLst>
                  <a:gd name="T0" fmla="*/ 63 w 63"/>
                  <a:gd name="T1" fmla="*/ 0 h 62"/>
                  <a:gd name="T2" fmla="*/ 62 w 63"/>
                  <a:gd name="T3" fmla="*/ 1 h 62"/>
                  <a:gd name="T4" fmla="*/ 50 w 63"/>
                  <a:gd name="T5" fmla="*/ 12 h 62"/>
                  <a:gd name="T6" fmla="*/ 0 w 63"/>
                  <a:gd name="T7" fmla="*/ 62 h 62"/>
                  <a:gd name="T8" fmla="*/ 0 w 63"/>
                  <a:gd name="T9" fmla="*/ 62 h 62"/>
                  <a:gd name="T10" fmla="*/ 50 w 63"/>
                  <a:gd name="T11" fmla="*/ 12 h 62"/>
                  <a:gd name="T12" fmla="*/ 62 w 63"/>
                  <a:gd name="T13" fmla="*/ 1 h 62"/>
                  <a:gd name="T14" fmla="*/ 63 w 63"/>
                  <a:gd name="T1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62">
                    <a:moveTo>
                      <a:pt x="63" y="0"/>
                    </a:moveTo>
                    <a:cubicBezTo>
                      <a:pt x="63" y="0"/>
                      <a:pt x="62" y="0"/>
                      <a:pt x="62" y="1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0"/>
                      <a:pt x="63" y="0"/>
                      <a:pt x="63" y="0"/>
                    </a:cubicBezTo>
                  </a:path>
                </a:pathLst>
              </a:custGeom>
              <a:solidFill>
                <a:srgbClr val="498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şľiḑe">
                <a:extLst>
                  <a:ext uri="{FF2B5EF4-FFF2-40B4-BE49-F238E27FC236}">
                    <a16:creationId xmlns:a16="http://schemas.microsoft.com/office/drawing/2014/main" id="{D7E12A76-6220-404C-B9D7-463E7DF31721}"/>
                  </a:ext>
                </a:extLst>
              </p:cNvPr>
              <p:cNvSpPr/>
              <p:nvPr/>
            </p:nvSpPr>
            <p:spPr bwMode="auto">
              <a:xfrm>
                <a:off x="5334000" y="4142925"/>
                <a:ext cx="269875" cy="269875"/>
              </a:xfrm>
              <a:custGeom>
                <a:avLst/>
                <a:gdLst>
                  <a:gd name="T0" fmla="*/ 170 w 170"/>
                  <a:gd name="T1" fmla="*/ 0 h 170"/>
                  <a:gd name="T2" fmla="*/ 170 w 170"/>
                  <a:gd name="T3" fmla="*/ 0 h 170"/>
                  <a:gd name="T4" fmla="*/ 0 w 170"/>
                  <a:gd name="T5" fmla="*/ 170 h 170"/>
                  <a:gd name="T6" fmla="*/ 0 w 170"/>
                  <a:gd name="T7" fmla="*/ 170 h 170"/>
                  <a:gd name="T8" fmla="*/ 170 w 170"/>
                  <a:gd name="T9" fmla="*/ 0 h 170"/>
                  <a:gd name="T10" fmla="*/ 170 w 170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53A5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śļïdê">
                <a:extLst>
                  <a:ext uri="{FF2B5EF4-FFF2-40B4-BE49-F238E27FC236}">
                    <a16:creationId xmlns:a16="http://schemas.microsoft.com/office/drawing/2014/main" id="{A333B0D7-689E-46FB-91DB-D71EFF874006}"/>
                  </a:ext>
                </a:extLst>
              </p:cNvPr>
              <p:cNvSpPr/>
              <p:nvPr/>
            </p:nvSpPr>
            <p:spPr bwMode="auto">
              <a:xfrm>
                <a:off x="5334000" y="4142925"/>
                <a:ext cx="269875" cy="269875"/>
              </a:xfrm>
              <a:custGeom>
                <a:avLst/>
                <a:gdLst>
                  <a:gd name="T0" fmla="*/ 170 w 170"/>
                  <a:gd name="T1" fmla="*/ 0 h 170"/>
                  <a:gd name="T2" fmla="*/ 170 w 170"/>
                  <a:gd name="T3" fmla="*/ 0 h 170"/>
                  <a:gd name="T4" fmla="*/ 0 w 170"/>
                  <a:gd name="T5" fmla="*/ 170 h 170"/>
                  <a:gd name="T6" fmla="*/ 0 w 170"/>
                  <a:gd name="T7" fmla="*/ 170 h 170"/>
                  <a:gd name="T8" fmla="*/ 170 w 170"/>
                  <a:gd name="T9" fmla="*/ 0 h 170"/>
                  <a:gd name="T10" fmla="*/ 170 w 170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170" y="0"/>
                    </a:lnTo>
                    <a:lnTo>
                      <a:pt x="1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ṩḷídê">
                <a:extLst>
                  <a:ext uri="{FF2B5EF4-FFF2-40B4-BE49-F238E27FC236}">
                    <a16:creationId xmlns:a16="http://schemas.microsoft.com/office/drawing/2014/main" id="{C4FB0C8A-43BC-43F0-A303-5B436A35CE56}"/>
                  </a:ext>
                </a:extLst>
              </p:cNvPr>
              <p:cNvSpPr/>
              <p:nvPr/>
            </p:nvSpPr>
            <p:spPr bwMode="auto">
              <a:xfrm>
                <a:off x="5700713" y="4242938"/>
                <a:ext cx="280988" cy="169863"/>
              </a:xfrm>
              <a:custGeom>
                <a:avLst/>
                <a:gdLst>
                  <a:gd name="T0" fmla="*/ 83 w 83"/>
                  <a:gd name="T1" fmla="*/ 50 h 50"/>
                  <a:gd name="T2" fmla="*/ 83 w 83"/>
                  <a:gd name="T3" fmla="*/ 50 h 50"/>
                  <a:gd name="T4" fmla="*/ 83 w 83"/>
                  <a:gd name="T5" fmla="*/ 50 h 50"/>
                  <a:gd name="T6" fmla="*/ 0 w 83"/>
                  <a:gd name="T7" fmla="*/ 0 h 50"/>
                  <a:gd name="T8" fmla="*/ 21 w 83"/>
                  <a:gd name="T9" fmla="*/ 21 h 50"/>
                  <a:gd name="T10" fmla="*/ 33 w 83"/>
                  <a:gd name="T11" fmla="*/ 32 h 50"/>
                  <a:gd name="T12" fmla="*/ 44 w 83"/>
                  <a:gd name="T13" fmla="*/ 40 h 50"/>
                  <a:gd name="T14" fmla="*/ 33 w 83"/>
                  <a:gd name="T15" fmla="*/ 32 h 50"/>
                  <a:gd name="T16" fmla="*/ 21 w 83"/>
                  <a:gd name="T17" fmla="*/ 21 h 50"/>
                  <a:gd name="T18" fmla="*/ 0 w 83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50">
                    <a:moveTo>
                      <a:pt x="83" y="50"/>
                    </a:moveTo>
                    <a:cubicBezTo>
                      <a:pt x="83" y="50"/>
                      <a:pt x="83" y="50"/>
                      <a:pt x="83" y="50"/>
                    </a:cubicBezTo>
                    <a:cubicBezTo>
                      <a:pt x="83" y="50"/>
                      <a:pt x="83" y="50"/>
                      <a:pt x="83" y="50"/>
                    </a:cubicBezTo>
                    <a:moveTo>
                      <a:pt x="0" y="0"/>
                    </a:move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6" y="35"/>
                      <a:pt x="40" y="38"/>
                      <a:pt x="44" y="40"/>
                    </a:cubicBezTo>
                    <a:cubicBezTo>
                      <a:pt x="40" y="38"/>
                      <a:pt x="36" y="35"/>
                      <a:pt x="33" y="3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98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ṩḷïḍè">
                <a:extLst>
                  <a:ext uri="{FF2B5EF4-FFF2-40B4-BE49-F238E27FC236}">
                    <a16:creationId xmlns:a16="http://schemas.microsoft.com/office/drawing/2014/main" id="{B5271C74-A4E1-4CB2-830A-7A8EE98C4D26}"/>
                  </a:ext>
                </a:extLst>
              </p:cNvPr>
              <p:cNvSpPr/>
              <p:nvPr/>
            </p:nvSpPr>
            <p:spPr bwMode="auto">
              <a:xfrm>
                <a:off x="5943600" y="2949125"/>
                <a:ext cx="85725" cy="195263"/>
              </a:xfrm>
              <a:custGeom>
                <a:avLst/>
                <a:gdLst>
                  <a:gd name="T0" fmla="*/ 25 w 25"/>
                  <a:gd name="T1" fmla="*/ 0 h 58"/>
                  <a:gd name="T2" fmla="*/ 0 w 25"/>
                  <a:gd name="T3" fmla="*/ 58 h 58"/>
                  <a:gd name="T4" fmla="*/ 0 w 25"/>
                  <a:gd name="T5" fmla="*/ 58 h 58"/>
                  <a:gd name="T6" fmla="*/ 0 w 25"/>
                  <a:gd name="T7" fmla="*/ 57 h 58"/>
                  <a:gd name="T8" fmla="*/ 0 w 25"/>
                  <a:gd name="T9" fmla="*/ 57 h 58"/>
                  <a:gd name="T10" fmla="*/ 0 w 25"/>
                  <a:gd name="T11" fmla="*/ 57 h 58"/>
                  <a:gd name="T12" fmla="*/ 0 w 25"/>
                  <a:gd name="T13" fmla="*/ 57 h 58"/>
                  <a:gd name="T14" fmla="*/ 0 w 25"/>
                  <a:gd name="T15" fmla="*/ 57 h 58"/>
                  <a:gd name="T16" fmla="*/ 0 w 25"/>
                  <a:gd name="T17" fmla="*/ 57 h 58"/>
                  <a:gd name="T18" fmla="*/ 0 w 25"/>
                  <a:gd name="T19" fmla="*/ 57 h 58"/>
                  <a:gd name="T20" fmla="*/ 0 w 25"/>
                  <a:gd name="T21" fmla="*/ 57 h 58"/>
                  <a:gd name="T22" fmla="*/ 0 w 25"/>
                  <a:gd name="T23" fmla="*/ 56 h 58"/>
                  <a:gd name="T24" fmla="*/ 0 w 25"/>
                  <a:gd name="T25" fmla="*/ 56 h 58"/>
                  <a:gd name="T26" fmla="*/ 0 w 25"/>
                  <a:gd name="T27" fmla="*/ 56 h 58"/>
                  <a:gd name="T28" fmla="*/ 0 w 25"/>
                  <a:gd name="T29" fmla="*/ 56 h 58"/>
                  <a:gd name="T30" fmla="*/ 0 w 25"/>
                  <a:gd name="T31" fmla="*/ 56 h 58"/>
                  <a:gd name="T32" fmla="*/ 0 w 25"/>
                  <a:gd name="T33" fmla="*/ 56 h 58"/>
                  <a:gd name="T34" fmla="*/ 0 w 25"/>
                  <a:gd name="T35" fmla="*/ 56 h 58"/>
                  <a:gd name="T36" fmla="*/ 0 w 25"/>
                  <a:gd name="T37" fmla="*/ 56 h 58"/>
                  <a:gd name="T38" fmla="*/ 0 w 25"/>
                  <a:gd name="T39" fmla="*/ 55 h 58"/>
                  <a:gd name="T40" fmla="*/ 0 w 25"/>
                  <a:gd name="T41" fmla="*/ 55 h 58"/>
                  <a:gd name="T42" fmla="*/ 0 w 25"/>
                  <a:gd name="T43" fmla="*/ 55 h 58"/>
                  <a:gd name="T44" fmla="*/ 0 w 25"/>
                  <a:gd name="T45" fmla="*/ 55 h 58"/>
                  <a:gd name="T46" fmla="*/ 0 w 25"/>
                  <a:gd name="T47" fmla="*/ 55 h 58"/>
                  <a:gd name="T48" fmla="*/ 0 w 25"/>
                  <a:gd name="T49" fmla="*/ 55 h 58"/>
                  <a:gd name="T50" fmla="*/ 0 w 25"/>
                  <a:gd name="T51" fmla="*/ 55 h 58"/>
                  <a:gd name="T52" fmla="*/ 0 w 25"/>
                  <a:gd name="T53" fmla="*/ 54 h 58"/>
                  <a:gd name="T54" fmla="*/ 0 w 25"/>
                  <a:gd name="T55" fmla="*/ 54 h 58"/>
                  <a:gd name="T56" fmla="*/ 0 w 25"/>
                  <a:gd name="T57" fmla="*/ 54 h 58"/>
                  <a:gd name="T58" fmla="*/ 0 w 25"/>
                  <a:gd name="T59" fmla="*/ 54 h 58"/>
                  <a:gd name="T60" fmla="*/ 0 w 25"/>
                  <a:gd name="T61" fmla="*/ 54 h 58"/>
                  <a:gd name="T62" fmla="*/ 0 w 25"/>
                  <a:gd name="T63" fmla="*/ 54 h 58"/>
                  <a:gd name="T64" fmla="*/ 0 w 25"/>
                  <a:gd name="T65" fmla="*/ 54 h 58"/>
                  <a:gd name="T66" fmla="*/ 0 w 25"/>
                  <a:gd name="T67" fmla="*/ 54 h 58"/>
                  <a:gd name="T68" fmla="*/ 0 w 25"/>
                  <a:gd name="T69" fmla="*/ 53 h 58"/>
                  <a:gd name="T70" fmla="*/ 0 w 25"/>
                  <a:gd name="T71" fmla="*/ 53 h 58"/>
                  <a:gd name="T72" fmla="*/ 0 w 25"/>
                  <a:gd name="T73" fmla="*/ 53 h 58"/>
                  <a:gd name="T74" fmla="*/ 0 w 25"/>
                  <a:gd name="T75" fmla="*/ 53 h 58"/>
                  <a:gd name="T76" fmla="*/ 0 w 25"/>
                  <a:gd name="T77" fmla="*/ 53 h 58"/>
                  <a:gd name="T78" fmla="*/ 0 w 25"/>
                  <a:gd name="T79" fmla="*/ 53 h 58"/>
                  <a:gd name="T80" fmla="*/ 0 w 25"/>
                  <a:gd name="T81" fmla="*/ 53 h 58"/>
                  <a:gd name="T82" fmla="*/ 0 w 25"/>
                  <a:gd name="T83" fmla="*/ 53 h 58"/>
                  <a:gd name="T84" fmla="*/ 0 w 25"/>
                  <a:gd name="T85" fmla="*/ 52 h 58"/>
                  <a:gd name="T86" fmla="*/ 0 w 25"/>
                  <a:gd name="T87" fmla="*/ 52 h 58"/>
                  <a:gd name="T88" fmla="*/ 3 w 25"/>
                  <a:gd name="T89" fmla="*/ 36 h 58"/>
                  <a:gd name="T90" fmla="*/ 3 w 25"/>
                  <a:gd name="T91" fmla="*/ 36 h 58"/>
                  <a:gd name="T92" fmla="*/ 3 w 25"/>
                  <a:gd name="T93" fmla="*/ 36 h 58"/>
                  <a:gd name="T94" fmla="*/ 3 w 25"/>
                  <a:gd name="T95" fmla="*/ 36 h 58"/>
                  <a:gd name="T96" fmla="*/ 3 w 25"/>
                  <a:gd name="T97" fmla="*/ 35 h 58"/>
                  <a:gd name="T98" fmla="*/ 3 w 25"/>
                  <a:gd name="T99" fmla="*/ 35 h 58"/>
                  <a:gd name="T100" fmla="*/ 3 w 25"/>
                  <a:gd name="T101" fmla="*/ 35 h 58"/>
                  <a:gd name="T102" fmla="*/ 3 w 25"/>
                  <a:gd name="T103" fmla="*/ 35 h 58"/>
                  <a:gd name="T104" fmla="*/ 3 w 25"/>
                  <a:gd name="T105" fmla="*/ 35 h 58"/>
                  <a:gd name="T106" fmla="*/ 25 w 25"/>
                  <a:gd name="T107" fmla="*/ 0 h 58"/>
                  <a:gd name="T108" fmla="*/ 25 w 25"/>
                  <a:gd name="T10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" h="58">
                    <a:moveTo>
                      <a:pt x="25" y="0"/>
                    </a:moveTo>
                    <a:cubicBezTo>
                      <a:pt x="9" y="14"/>
                      <a:pt x="0" y="35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7"/>
                      <a:pt x="1" y="41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7" y="21"/>
                      <a:pt x="15" y="9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D3D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ďê">
                <a:extLst>
                  <a:ext uri="{FF2B5EF4-FFF2-40B4-BE49-F238E27FC236}">
                    <a16:creationId xmlns:a16="http://schemas.microsoft.com/office/drawing/2014/main" id="{1DBF35F5-5FFD-4EE0-A950-97437BEFD337}"/>
                  </a:ext>
                </a:extLst>
              </p:cNvPr>
              <p:cNvSpPr/>
              <p:nvPr/>
            </p:nvSpPr>
            <p:spPr bwMode="auto">
              <a:xfrm>
                <a:off x="5943600" y="2949125"/>
                <a:ext cx="85725" cy="195263"/>
              </a:xfrm>
              <a:custGeom>
                <a:avLst/>
                <a:gdLst>
                  <a:gd name="T0" fmla="*/ 0 w 25"/>
                  <a:gd name="T1" fmla="*/ 58 h 58"/>
                  <a:gd name="T2" fmla="*/ 0 w 25"/>
                  <a:gd name="T3" fmla="*/ 57 h 58"/>
                  <a:gd name="T4" fmla="*/ 0 w 25"/>
                  <a:gd name="T5" fmla="*/ 57 h 58"/>
                  <a:gd name="T6" fmla="*/ 0 w 25"/>
                  <a:gd name="T7" fmla="*/ 57 h 58"/>
                  <a:gd name="T8" fmla="*/ 0 w 25"/>
                  <a:gd name="T9" fmla="*/ 57 h 58"/>
                  <a:gd name="T10" fmla="*/ 0 w 25"/>
                  <a:gd name="T11" fmla="*/ 57 h 58"/>
                  <a:gd name="T12" fmla="*/ 0 w 25"/>
                  <a:gd name="T13" fmla="*/ 56 h 58"/>
                  <a:gd name="T14" fmla="*/ 0 w 25"/>
                  <a:gd name="T15" fmla="*/ 56 h 58"/>
                  <a:gd name="T16" fmla="*/ 0 w 25"/>
                  <a:gd name="T17" fmla="*/ 56 h 58"/>
                  <a:gd name="T18" fmla="*/ 0 w 25"/>
                  <a:gd name="T19" fmla="*/ 56 h 58"/>
                  <a:gd name="T20" fmla="*/ 0 w 25"/>
                  <a:gd name="T21" fmla="*/ 56 h 58"/>
                  <a:gd name="T22" fmla="*/ 0 w 25"/>
                  <a:gd name="T23" fmla="*/ 56 h 58"/>
                  <a:gd name="T24" fmla="*/ 0 w 25"/>
                  <a:gd name="T25" fmla="*/ 55 h 58"/>
                  <a:gd name="T26" fmla="*/ 0 w 25"/>
                  <a:gd name="T27" fmla="*/ 55 h 58"/>
                  <a:gd name="T28" fmla="*/ 0 w 25"/>
                  <a:gd name="T29" fmla="*/ 55 h 58"/>
                  <a:gd name="T30" fmla="*/ 0 w 25"/>
                  <a:gd name="T31" fmla="*/ 55 h 58"/>
                  <a:gd name="T32" fmla="*/ 0 w 25"/>
                  <a:gd name="T33" fmla="*/ 55 h 58"/>
                  <a:gd name="T34" fmla="*/ 0 w 25"/>
                  <a:gd name="T35" fmla="*/ 55 h 58"/>
                  <a:gd name="T36" fmla="*/ 0 w 25"/>
                  <a:gd name="T37" fmla="*/ 54 h 58"/>
                  <a:gd name="T38" fmla="*/ 0 w 25"/>
                  <a:gd name="T39" fmla="*/ 54 h 58"/>
                  <a:gd name="T40" fmla="*/ 0 w 25"/>
                  <a:gd name="T41" fmla="*/ 54 h 58"/>
                  <a:gd name="T42" fmla="*/ 0 w 25"/>
                  <a:gd name="T43" fmla="*/ 54 h 58"/>
                  <a:gd name="T44" fmla="*/ 0 w 25"/>
                  <a:gd name="T45" fmla="*/ 54 h 58"/>
                  <a:gd name="T46" fmla="*/ 0 w 25"/>
                  <a:gd name="T47" fmla="*/ 54 h 58"/>
                  <a:gd name="T48" fmla="*/ 0 w 25"/>
                  <a:gd name="T49" fmla="*/ 53 h 58"/>
                  <a:gd name="T50" fmla="*/ 0 w 25"/>
                  <a:gd name="T51" fmla="*/ 53 h 58"/>
                  <a:gd name="T52" fmla="*/ 0 w 25"/>
                  <a:gd name="T53" fmla="*/ 53 h 58"/>
                  <a:gd name="T54" fmla="*/ 0 w 25"/>
                  <a:gd name="T55" fmla="*/ 53 h 58"/>
                  <a:gd name="T56" fmla="*/ 0 w 25"/>
                  <a:gd name="T57" fmla="*/ 53 h 58"/>
                  <a:gd name="T58" fmla="*/ 0 w 25"/>
                  <a:gd name="T59" fmla="*/ 53 h 58"/>
                  <a:gd name="T60" fmla="*/ 0 w 25"/>
                  <a:gd name="T61" fmla="*/ 52 h 58"/>
                  <a:gd name="T62" fmla="*/ 0 w 25"/>
                  <a:gd name="T63" fmla="*/ 52 h 58"/>
                  <a:gd name="T64" fmla="*/ 3 w 25"/>
                  <a:gd name="T65" fmla="*/ 36 h 58"/>
                  <a:gd name="T66" fmla="*/ 3 w 25"/>
                  <a:gd name="T67" fmla="*/ 36 h 58"/>
                  <a:gd name="T68" fmla="*/ 3 w 25"/>
                  <a:gd name="T69" fmla="*/ 36 h 58"/>
                  <a:gd name="T70" fmla="*/ 3 w 25"/>
                  <a:gd name="T71" fmla="*/ 35 h 58"/>
                  <a:gd name="T72" fmla="*/ 3 w 25"/>
                  <a:gd name="T73" fmla="*/ 35 h 58"/>
                  <a:gd name="T74" fmla="*/ 3 w 25"/>
                  <a:gd name="T75" fmla="*/ 35 h 58"/>
                  <a:gd name="T76" fmla="*/ 3 w 25"/>
                  <a:gd name="T77" fmla="*/ 35 h 58"/>
                  <a:gd name="T78" fmla="*/ 25 w 25"/>
                  <a:gd name="T7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58">
                    <a:moveTo>
                      <a:pt x="0" y="57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7"/>
                    </a:cubicBezTo>
                    <a:moveTo>
                      <a:pt x="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moveTo>
                      <a:pt x="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moveTo>
                      <a:pt x="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moveTo>
                      <a:pt x="0" y="56"/>
                    </a:moveTo>
                    <a:cubicBezTo>
                      <a:pt x="0" y="56"/>
                      <a:pt x="0" y="57"/>
                      <a:pt x="0" y="57"/>
                    </a:cubicBezTo>
                    <a:cubicBezTo>
                      <a:pt x="0" y="57"/>
                      <a:pt x="0" y="56"/>
                      <a:pt x="0" y="56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6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moveTo>
                      <a:pt x="0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moveTo>
                      <a:pt x="0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moveTo>
                      <a:pt x="0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moveTo>
                      <a:pt x="0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moveTo>
                      <a:pt x="3" y="36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moveTo>
                      <a:pt x="3" y="36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moveTo>
                      <a:pt x="3" y="35"/>
                    </a:move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moveTo>
                      <a:pt x="3" y="35"/>
                    </a:move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moveTo>
                      <a:pt x="25" y="0"/>
                    </a:moveTo>
                    <a:cubicBezTo>
                      <a:pt x="15" y="9"/>
                      <a:pt x="7" y="21"/>
                      <a:pt x="3" y="35"/>
                    </a:cubicBezTo>
                    <a:cubicBezTo>
                      <a:pt x="7" y="22"/>
                      <a:pt x="14" y="1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C14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$liḑé">
                <a:extLst>
                  <a:ext uri="{FF2B5EF4-FFF2-40B4-BE49-F238E27FC236}">
                    <a16:creationId xmlns:a16="http://schemas.microsoft.com/office/drawing/2014/main" id="{D48CD492-4560-4B6F-989E-6BF4704ED5BF}"/>
                  </a:ext>
                </a:extLst>
              </p:cNvPr>
              <p:cNvSpPr/>
              <p:nvPr/>
            </p:nvSpPr>
            <p:spPr bwMode="auto">
              <a:xfrm>
                <a:off x="5970588" y="3261863"/>
                <a:ext cx="58738" cy="77788"/>
              </a:xfrm>
              <a:custGeom>
                <a:avLst/>
                <a:gdLst>
                  <a:gd name="T0" fmla="*/ 0 w 17"/>
                  <a:gd name="T1" fmla="*/ 0 h 23"/>
                  <a:gd name="T2" fmla="*/ 17 w 17"/>
                  <a:gd name="T3" fmla="*/ 23 h 23"/>
                  <a:gd name="T4" fmla="*/ 17 w 17"/>
                  <a:gd name="T5" fmla="*/ 23 h 23"/>
                  <a:gd name="T6" fmla="*/ 0 w 17"/>
                  <a:gd name="T7" fmla="*/ 0 h 23"/>
                  <a:gd name="T8" fmla="*/ 0 w 17"/>
                  <a:gd name="T9" fmla="*/ 0 h 23"/>
                  <a:gd name="T10" fmla="*/ 0 w 17"/>
                  <a:gd name="T11" fmla="*/ 0 h 23"/>
                  <a:gd name="T12" fmla="*/ 0 w 17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4" y="9"/>
                      <a:pt x="10" y="16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0" y="16"/>
                      <a:pt x="4" y="9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3D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ṣľîḍe">
                <a:extLst>
                  <a:ext uri="{FF2B5EF4-FFF2-40B4-BE49-F238E27FC236}">
                    <a16:creationId xmlns:a16="http://schemas.microsoft.com/office/drawing/2014/main" id="{0F8AEFFE-E67D-4351-8C36-7F9DF26F78B8}"/>
                  </a:ext>
                </a:extLst>
              </p:cNvPr>
              <p:cNvSpPr/>
              <p:nvPr/>
            </p:nvSpPr>
            <p:spPr bwMode="auto">
              <a:xfrm>
                <a:off x="5961063" y="3239638"/>
                <a:ext cx="68263" cy="100013"/>
              </a:xfrm>
              <a:custGeom>
                <a:avLst/>
                <a:gdLst>
                  <a:gd name="T0" fmla="*/ 0 w 20"/>
                  <a:gd name="T1" fmla="*/ 0 h 30"/>
                  <a:gd name="T2" fmla="*/ 3 w 20"/>
                  <a:gd name="T3" fmla="*/ 7 h 30"/>
                  <a:gd name="T4" fmla="*/ 3 w 20"/>
                  <a:gd name="T5" fmla="*/ 7 h 30"/>
                  <a:gd name="T6" fmla="*/ 3 w 20"/>
                  <a:gd name="T7" fmla="*/ 7 h 30"/>
                  <a:gd name="T8" fmla="*/ 20 w 20"/>
                  <a:gd name="T9" fmla="*/ 30 h 30"/>
                  <a:gd name="T10" fmla="*/ 20 w 20"/>
                  <a:gd name="T11" fmla="*/ 30 h 30"/>
                  <a:gd name="T12" fmla="*/ 19 w 20"/>
                  <a:gd name="T13" fmla="*/ 29 h 30"/>
                  <a:gd name="T14" fmla="*/ 0 w 20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0">
                    <a:moveTo>
                      <a:pt x="0" y="0"/>
                    </a:moveTo>
                    <a:cubicBezTo>
                      <a:pt x="1" y="3"/>
                      <a:pt x="2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7" y="16"/>
                      <a:pt x="13" y="23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1" y="21"/>
                      <a:pt x="4" y="11"/>
                      <a:pt x="0" y="0"/>
                    </a:cubicBezTo>
                  </a:path>
                </a:pathLst>
              </a:custGeom>
              <a:solidFill>
                <a:srgbClr val="C14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s1ïḓe">
                <a:extLst>
                  <a:ext uri="{FF2B5EF4-FFF2-40B4-BE49-F238E27FC236}">
                    <a16:creationId xmlns:a16="http://schemas.microsoft.com/office/drawing/2014/main" id="{180DCC0A-E38E-4B72-B433-D7051EE0CD03}"/>
                  </a:ext>
                </a:extLst>
              </p:cNvPr>
              <p:cNvSpPr/>
              <p:nvPr/>
            </p:nvSpPr>
            <p:spPr bwMode="auto">
              <a:xfrm>
                <a:off x="6588125" y="2874513"/>
                <a:ext cx="269875" cy="269875"/>
              </a:xfrm>
              <a:custGeom>
                <a:avLst/>
                <a:gdLst>
                  <a:gd name="T0" fmla="*/ 170 w 170"/>
                  <a:gd name="T1" fmla="*/ 0 h 170"/>
                  <a:gd name="T2" fmla="*/ 170 w 170"/>
                  <a:gd name="T3" fmla="*/ 0 h 170"/>
                  <a:gd name="T4" fmla="*/ 0 w 170"/>
                  <a:gd name="T5" fmla="*/ 170 h 170"/>
                  <a:gd name="T6" fmla="*/ 0 w 170"/>
                  <a:gd name="T7" fmla="*/ 170 h 170"/>
                  <a:gd name="T8" fmla="*/ 170 w 170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70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D54F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ṡliḋê">
                <a:extLst>
                  <a:ext uri="{FF2B5EF4-FFF2-40B4-BE49-F238E27FC236}">
                    <a16:creationId xmlns:a16="http://schemas.microsoft.com/office/drawing/2014/main" id="{7E723256-0810-48F7-A638-32BA8F843502}"/>
                  </a:ext>
                </a:extLst>
              </p:cNvPr>
              <p:cNvSpPr/>
              <p:nvPr/>
            </p:nvSpPr>
            <p:spPr bwMode="auto">
              <a:xfrm>
                <a:off x="6588125" y="2874513"/>
                <a:ext cx="269875" cy="269875"/>
              </a:xfrm>
              <a:custGeom>
                <a:avLst/>
                <a:gdLst>
                  <a:gd name="T0" fmla="*/ 170 w 170"/>
                  <a:gd name="T1" fmla="*/ 0 h 170"/>
                  <a:gd name="T2" fmla="*/ 170 w 170"/>
                  <a:gd name="T3" fmla="*/ 0 h 170"/>
                  <a:gd name="T4" fmla="*/ 0 w 170"/>
                  <a:gd name="T5" fmla="*/ 170 h 170"/>
                  <a:gd name="T6" fmla="*/ 0 w 170"/>
                  <a:gd name="T7" fmla="*/ 170 h 170"/>
                  <a:gd name="T8" fmla="*/ 170 w 170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70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1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ŝļiḑê">
                <a:extLst>
                  <a:ext uri="{FF2B5EF4-FFF2-40B4-BE49-F238E27FC236}">
                    <a16:creationId xmlns:a16="http://schemas.microsoft.com/office/drawing/2014/main" id="{5C0624E8-57C9-4E32-84B5-0C3D5AD2D3A4}"/>
                  </a:ext>
                </a:extLst>
              </p:cNvPr>
              <p:cNvSpPr/>
              <p:nvPr/>
            </p:nvSpPr>
            <p:spPr bwMode="auto">
              <a:xfrm>
                <a:off x="6375400" y="2931663"/>
                <a:ext cx="212725" cy="212725"/>
              </a:xfrm>
              <a:custGeom>
                <a:avLst/>
                <a:gdLst>
                  <a:gd name="T0" fmla="*/ 0 w 63"/>
                  <a:gd name="T1" fmla="*/ 0 h 63"/>
                  <a:gd name="T2" fmla="*/ 1 w 63"/>
                  <a:gd name="T3" fmla="*/ 1 h 63"/>
                  <a:gd name="T4" fmla="*/ 13 w 63"/>
                  <a:gd name="T5" fmla="*/ 13 h 63"/>
                  <a:gd name="T6" fmla="*/ 63 w 63"/>
                  <a:gd name="T7" fmla="*/ 63 h 63"/>
                  <a:gd name="T8" fmla="*/ 63 w 63"/>
                  <a:gd name="T9" fmla="*/ 63 h 63"/>
                  <a:gd name="T10" fmla="*/ 13 w 63"/>
                  <a:gd name="T11" fmla="*/ 12 h 63"/>
                  <a:gd name="T12" fmla="*/ 1 w 63"/>
                  <a:gd name="T13" fmla="*/ 1 h 63"/>
                  <a:gd name="T14" fmla="*/ 0 w 63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63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</a:path>
                </a:pathLst>
              </a:custGeom>
              <a:solidFill>
                <a:srgbClr val="B14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ľîdê">
                <a:extLst>
                  <a:ext uri="{FF2B5EF4-FFF2-40B4-BE49-F238E27FC236}">
                    <a16:creationId xmlns:a16="http://schemas.microsoft.com/office/drawing/2014/main" id="{536D7671-1D25-4053-BA1C-BA7A1E65D2DA}"/>
                  </a:ext>
                </a:extLst>
              </p:cNvPr>
              <p:cNvSpPr/>
              <p:nvPr/>
            </p:nvSpPr>
            <p:spPr bwMode="auto">
              <a:xfrm>
                <a:off x="6588125" y="3144388"/>
                <a:ext cx="269875" cy="266700"/>
              </a:xfrm>
              <a:custGeom>
                <a:avLst/>
                <a:gdLst>
                  <a:gd name="T0" fmla="*/ 0 w 170"/>
                  <a:gd name="T1" fmla="*/ 0 h 168"/>
                  <a:gd name="T2" fmla="*/ 0 w 170"/>
                  <a:gd name="T3" fmla="*/ 0 h 168"/>
                  <a:gd name="T4" fmla="*/ 170 w 170"/>
                  <a:gd name="T5" fmla="*/ 168 h 168"/>
                  <a:gd name="T6" fmla="*/ 170 w 170"/>
                  <a:gd name="T7" fmla="*/ 168 h 168"/>
                  <a:gd name="T8" fmla="*/ 0 w 17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8">
                    <a:moveTo>
                      <a:pt x="0" y="0"/>
                    </a:moveTo>
                    <a:lnTo>
                      <a:pt x="0" y="0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4F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ṡḻidè">
                <a:extLst>
                  <a:ext uri="{FF2B5EF4-FFF2-40B4-BE49-F238E27FC236}">
                    <a16:creationId xmlns:a16="http://schemas.microsoft.com/office/drawing/2014/main" id="{4B3FCD5D-C922-4E74-95B6-8842C912125E}"/>
                  </a:ext>
                </a:extLst>
              </p:cNvPr>
              <p:cNvSpPr/>
              <p:nvPr/>
            </p:nvSpPr>
            <p:spPr bwMode="auto">
              <a:xfrm>
                <a:off x="6588125" y="3144388"/>
                <a:ext cx="269875" cy="266700"/>
              </a:xfrm>
              <a:custGeom>
                <a:avLst/>
                <a:gdLst>
                  <a:gd name="T0" fmla="*/ 0 w 170"/>
                  <a:gd name="T1" fmla="*/ 0 h 168"/>
                  <a:gd name="T2" fmla="*/ 0 w 170"/>
                  <a:gd name="T3" fmla="*/ 0 h 168"/>
                  <a:gd name="T4" fmla="*/ 170 w 170"/>
                  <a:gd name="T5" fmla="*/ 168 h 168"/>
                  <a:gd name="T6" fmla="*/ 170 w 170"/>
                  <a:gd name="T7" fmla="*/ 168 h 168"/>
                  <a:gd name="T8" fmla="*/ 0 w 17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8">
                    <a:moveTo>
                      <a:pt x="0" y="0"/>
                    </a:moveTo>
                    <a:lnTo>
                      <a:pt x="0" y="0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ŝ1ïḑè">
                <a:extLst>
                  <a:ext uri="{FF2B5EF4-FFF2-40B4-BE49-F238E27FC236}">
                    <a16:creationId xmlns:a16="http://schemas.microsoft.com/office/drawing/2014/main" id="{AEF30FE6-3209-4B0B-B8B1-C6984FD01EB0}"/>
                  </a:ext>
                </a:extLst>
              </p:cNvPr>
              <p:cNvSpPr/>
              <p:nvPr/>
            </p:nvSpPr>
            <p:spPr bwMode="auto">
              <a:xfrm>
                <a:off x="6210300" y="3239638"/>
                <a:ext cx="284163" cy="171450"/>
              </a:xfrm>
              <a:custGeom>
                <a:avLst/>
                <a:gdLst>
                  <a:gd name="T0" fmla="*/ 0 w 84"/>
                  <a:gd name="T1" fmla="*/ 51 h 51"/>
                  <a:gd name="T2" fmla="*/ 0 w 84"/>
                  <a:gd name="T3" fmla="*/ 51 h 51"/>
                  <a:gd name="T4" fmla="*/ 0 w 84"/>
                  <a:gd name="T5" fmla="*/ 51 h 51"/>
                  <a:gd name="T6" fmla="*/ 84 w 84"/>
                  <a:gd name="T7" fmla="*/ 0 h 51"/>
                  <a:gd name="T8" fmla="*/ 62 w 84"/>
                  <a:gd name="T9" fmla="*/ 22 h 51"/>
                  <a:gd name="T10" fmla="*/ 50 w 84"/>
                  <a:gd name="T11" fmla="*/ 33 h 51"/>
                  <a:gd name="T12" fmla="*/ 40 w 84"/>
                  <a:gd name="T13" fmla="*/ 40 h 51"/>
                  <a:gd name="T14" fmla="*/ 50 w 84"/>
                  <a:gd name="T15" fmla="*/ 33 h 51"/>
                  <a:gd name="T16" fmla="*/ 62 w 84"/>
                  <a:gd name="T17" fmla="*/ 22 h 51"/>
                  <a:gd name="T18" fmla="*/ 84 w 84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1">
                    <a:moveTo>
                      <a:pt x="0" y="51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moveTo>
                      <a:pt x="84" y="0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7" y="36"/>
                      <a:pt x="44" y="38"/>
                      <a:pt x="40" y="40"/>
                    </a:cubicBezTo>
                    <a:cubicBezTo>
                      <a:pt x="44" y="38"/>
                      <a:pt x="47" y="36"/>
                      <a:pt x="50" y="33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B14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ṥḻïḋè">
                <a:extLst>
                  <a:ext uri="{FF2B5EF4-FFF2-40B4-BE49-F238E27FC236}">
                    <a16:creationId xmlns:a16="http://schemas.microsoft.com/office/drawing/2014/main" id="{3A018DD0-EF13-46A8-B042-A4692ACEF007}"/>
                  </a:ext>
                </a:extLst>
              </p:cNvPr>
              <p:cNvSpPr/>
              <p:nvPr/>
            </p:nvSpPr>
            <p:spPr bwMode="auto">
              <a:xfrm>
                <a:off x="5943600" y="4947788"/>
                <a:ext cx="85725" cy="392113"/>
              </a:xfrm>
              <a:custGeom>
                <a:avLst/>
                <a:gdLst>
                  <a:gd name="T0" fmla="*/ 25 w 25"/>
                  <a:gd name="T1" fmla="*/ 116 h 116"/>
                  <a:gd name="T2" fmla="*/ 8 w 25"/>
                  <a:gd name="T3" fmla="*/ 93 h 116"/>
                  <a:gd name="T4" fmla="*/ 8 w 25"/>
                  <a:gd name="T5" fmla="*/ 93 h 116"/>
                  <a:gd name="T6" fmla="*/ 25 w 25"/>
                  <a:gd name="T7" fmla="*/ 0 h 116"/>
                  <a:gd name="T8" fmla="*/ 0 w 25"/>
                  <a:gd name="T9" fmla="*/ 58 h 116"/>
                  <a:gd name="T10" fmla="*/ 0 w 25"/>
                  <a:gd name="T11" fmla="*/ 58 h 116"/>
                  <a:gd name="T12" fmla="*/ 0 w 25"/>
                  <a:gd name="T13" fmla="*/ 57 h 116"/>
                  <a:gd name="T14" fmla="*/ 0 w 25"/>
                  <a:gd name="T15" fmla="*/ 57 h 116"/>
                  <a:gd name="T16" fmla="*/ 0 w 25"/>
                  <a:gd name="T17" fmla="*/ 57 h 116"/>
                  <a:gd name="T18" fmla="*/ 0 w 25"/>
                  <a:gd name="T19" fmla="*/ 57 h 116"/>
                  <a:gd name="T20" fmla="*/ 0 w 25"/>
                  <a:gd name="T21" fmla="*/ 56 h 116"/>
                  <a:gd name="T22" fmla="*/ 0 w 25"/>
                  <a:gd name="T23" fmla="*/ 56 h 116"/>
                  <a:gd name="T24" fmla="*/ 0 w 25"/>
                  <a:gd name="T25" fmla="*/ 56 h 116"/>
                  <a:gd name="T26" fmla="*/ 0 w 25"/>
                  <a:gd name="T27" fmla="*/ 56 h 116"/>
                  <a:gd name="T28" fmla="*/ 0 w 25"/>
                  <a:gd name="T29" fmla="*/ 55 h 116"/>
                  <a:gd name="T30" fmla="*/ 0 w 25"/>
                  <a:gd name="T31" fmla="*/ 55 h 116"/>
                  <a:gd name="T32" fmla="*/ 0 w 25"/>
                  <a:gd name="T33" fmla="*/ 55 h 116"/>
                  <a:gd name="T34" fmla="*/ 0 w 25"/>
                  <a:gd name="T35" fmla="*/ 55 h 116"/>
                  <a:gd name="T36" fmla="*/ 0 w 25"/>
                  <a:gd name="T37" fmla="*/ 54 h 116"/>
                  <a:gd name="T38" fmla="*/ 0 w 25"/>
                  <a:gd name="T39" fmla="*/ 54 h 116"/>
                  <a:gd name="T40" fmla="*/ 0 w 25"/>
                  <a:gd name="T41" fmla="*/ 54 h 116"/>
                  <a:gd name="T42" fmla="*/ 0 w 25"/>
                  <a:gd name="T43" fmla="*/ 54 h 116"/>
                  <a:gd name="T44" fmla="*/ 0 w 25"/>
                  <a:gd name="T45" fmla="*/ 53 h 116"/>
                  <a:gd name="T46" fmla="*/ 0 w 25"/>
                  <a:gd name="T47" fmla="*/ 53 h 116"/>
                  <a:gd name="T48" fmla="*/ 3 w 25"/>
                  <a:gd name="T49" fmla="*/ 34 h 116"/>
                  <a:gd name="T50" fmla="*/ 3 w 25"/>
                  <a:gd name="T51" fmla="*/ 34 h 116"/>
                  <a:gd name="T52" fmla="*/ 3 w 25"/>
                  <a:gd name="T53" fmla="*/ 34 h 116"/>
                  <a:gd name="T54" fmla="*/ 3 w 25"/>
                  <a:gd name="T55" fmla="*/ 34 h 116"/>
                  <a:gd name="T56" fmla="*/ 4 w 25"/>
                  <a:gd name="T57" fmla="*/ 33 h 116"/>
                  <a:gd name="T58" fmla="*/ 4 w 25"/>
                  <a:gd name="T59" fmla="*/ 33 h 116"/>
                  <a:gd name="T60" fmla="*/ 4 w 25"/>
                  <a:gd name="T61" fmla="*/ 33 h 116"/>
                  <a:gd name="T62" fmla="*/ 4 w 25"/>
                  <a:gd name="T63" fmla="*/ 33 h 116"/>
                  <a:gd name="T64" fmla="*/ 4 w 25"/>
                  <a:gd name="T65" fmla="*/ 33 h 116"/>
                  <a:gd name="T66" fmla="*/ 25 w 25"/>
                  <a:gd name="T6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" h="116">
                    <a:moveTo>
                      <a:pt x="8" y="93"/>
                    </a:moveTo>
                    <a:cubicBezTo>
                      <a:pt x="12" y="102"/>
                      <a:pt x="18" y="110"/>
                      <a:pt x="25" y="116"/>
                    </a:cubicBezTo>
                    <a:cubicBezTo>
                      <a:pt x="25" y="116"/>
                      <a:pt x="25" y="116"/>
                      <a:pt x="25" y="116"/>
                    </a:cubicBezTo>
                    <a:cubicBezTo>
                      <a:pt x="18" y="109"/>
                      <a:pt x="12" y="102"/>
                      <a:pt x="8" y="93"/>
                    </a:cubicBezTo>
                    <a:moveTo>
                      <a:pt x="8" y="93"/>
                    </a:moveTo>
                    <a:cubicBezTo>
                      <a:pt x="8" y="93"/>
                      <a:pt x="8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moveTo>
                      <a:pt x="25" y="0"/>
                    </a:moveTo>
                    <a:cubicBezTo>
                      <a:pt x="9" y="14"/>
                      <a:pt x="0" y="35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47"/>
                      <a:pt x="1" y="40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8" y="20"/>
                      <a:pt x="15" y="9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D3D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ḻîḋê">
                <a:extLst>
                  <a:ext uri="{FF2B5EF4-FFF2-40B4-BE49-F238E27FC236}">
                    <a16:creationId xmlns:a16="http://schemas.microsoft.com/office/drawing/2014/main" id="{BED2FDDA-53BC-46D4-AAA7-3398E9E3C758}"/>
                  </a:ext>
                </a:extLst>
              </p:cNvPr>
              <p:cNvSpPr/>
              <p:nvPr/>
            </p:nvSpPr>
            <p:spPr bwMode="auto">
              <a:xfrm>
                <a:off x="5943600" y="4947788"/>
                <a:ext cx="85725" cy="392113"/>
              </a:xfrm>
              <a:custGeom>
                <a:avLst/>
                <a:gdLst>
                  <a:gd name="T0" fmla="*/ 8 w 25"/>
                  <a:gd name="T1" fmla="*/ 93 h 116"/>
                  <a:gd name="T2" fmla="*/ 8 w 25"/>
                  <a:gd name="T3" fmla="*/ 93 h 116"/>
                  <a:gd name="T4" fmla="*/ 25 w 25"/>
                  <a:gd name="T5" fmla="*/ 116 h 116"/>
                  <a:gd name="T6" fmla="*/ 5 w 25"/>
                  <a:gd name="T7" fmla="*/ 86 h 116"/>
                  <a:gd name="T8" fmla="*/ 0 w 25"/>
                  <a:gd name="T9" fmla="*/ 58 h 116"/>
                  <a:gd name="T10" fmla="*/ 0 w 25"/>
                  <a:gd name="T11" fmla="*/ 58 h 116"/>
                  <a:gd name="T12" fmla="*/ 0 w 25"/>
                  <a:gd name="T13" fmla="*/ 58 h 116"/>
                  <a:gd name="T14" fmla="*/ 0 w 25"/>
                  <a:gd name="T15" fmla="*/ 57 h 116"/>
                  <a:gd name="T16" fmla="*/ 0 w 25"/>
                  <a:gd name="T17" fmla="*/ 57 h 116"/>
                  <a:gd name="T18" fmla="*/ 0 w 25"/>
                  <a:gd name="T19" fmla="*/ 57 h 116"/>
                  <a:gd name="T20" fmla="*/ 0 w 25"/>
                  <a:gd name="T21" fmla="*/ 57 h 116"/>
                  <a:gd name="T22" fmla="*/ 0 w 25"/>
                  <a:gd name="T23" fmla="*/ 57 h 116"/>
                  <a:gd name="T24" fmla="*/ 0 w 25"/>
                  <a:gd name="T25" fmla="*/ 57 h 116"/>
                  <a:gd name="T26" fmla="*/ 0 w 25"/>
                  <a:gd name="T27" fmla="*/ 56 h 116"/>
                  <a:gd name="T28" fmla="*/ 0 w 25"/>
                  <a:gd name="T29" fmla="*/ 56 h 116"/>
                  <a:gd name="T30" fmla="*/ 0 w 25"/>
                  <a:gd name="T31" fmla="*/ 56 h 116"/>
                  <a:gd name="T32" fmla="*/ 0 w 25"/>
                  <a:gd name="T33" fmla="*/ 56 h 116"/>
                  <a:gd name="T34" fmla="*/ 0 w 25"/>
                  <a:gd name="T35" fmla="*/ 56 h 116"/>
                  <a:gd name="T36" fmla="*/ 0 w 25"/>
                  <a:gd name="T37" fmla="*/ 56 h 116"/>
                  <a:gd name="T38" fmla="*/ 0 w 25"/>
                  <a:gd name="T39" fmla="*/ 55 h 116"/>
                  <a:gd name="T40" fmla="*/ 0 w 25"/>
                  <a:gd name="T41" fmla="*/ 55 h 116"/>
                  <a:gd name="T42" fmla="*/ 0 w 25"/>
                  <a:gd name="T43" fmla="*/ 55 h 116"/>
                  <a:gd name="T44" fmla="*/ 0 w 25"/>
                  <a:gd name="T45" fmla="*/ 55 h 116"/>
                  <a:gd name="T46" fmla="*/ 0 w 25"/>
                  <a:gd name="T47" fmla="*/ 55 h 116"/>
                  <a:gd name="T48" fmla="*/ 0 w 25"/>
                  <a:gd name="T49" fmla="*/ 55 h 116"/>
                  <a:gd name="T50" fmla="*/ 0 w 25"/>
                  <a:gd name="T51" fmla="*/ 54 h 116"/>
                  <a:gd name="T52" fmla="*/ 0 w 25"/>
                  <a:gd name="T53" fmla="*/ 54 h 116"/>
                  <a:gd name="T54" fmla="*/ 0 w 25"/>
                  <a:gd name="T55" fmla="*/ 54 h 116"/>
                  <a:gd name="T56" fmla="*/ 0 w 25"/>
                  <a:gd name="T57" fmla="*/ 54 h 116"/>
                  <a:gd name="T58" fmla="*/ 0 w 25"/>
                  <a:gd name="T59" fmla="*/ 54 h 116"/>
                  <a:gd name="T60" fmla="*/ 0 w 25"/>
                  <a:gd name="T61" fmla="*/ 54 h 116"/>
                  <a:gd name="T62" fmla="*/ 0 w 25"/>
                  <a:gd name="T63" fmla="*/ 53 h 116"/>
                  <a:gd name="T64" fmla="*/ 0 w 25"/>
                  <a:gd name="T65" fmla="*/ 53 h 116"/>
                  <a:gd name="T66" fmla="*/ 0 w 25"/>
                  <a:gd name="T67" fmla="*/ 53 h 116"/>
                  <a:gd name="T68" fmla="*/ 3 w 25"/>
                  <a:gd name="T69" fmla="*/ 34 h 116"/>
                  <a:gd name="T70" fmla="*/ 3 w 25"/>
                  <a:gd name="T71" fmla="*/ 34 h 116"/>
                  <a:gd name="T72" fmla="*/ 3 w 25"/>
                  <a:gd name="T73" fmla="*/ 34 h 116"/>
                  <a:gd name="T74" fmla="*/ 3 w 25"/>
                  <a:gd name="T75" fmla="*/ 34 h 116"/>
                  <a:gd name="T76" fmla="*/ 3 w 25"/>
                  <a:gd name="T77" fmla="*/ 34 h 116"/>
                  <a:gd name="T78" fmla="*/ 3 w 25"/>
                  <a:gd name="T79" fmla="*/ 34 h 116"/>
                  <a:gd name="T80" fmla="*/ 4 w 25"/>
                  <a:gd name="T81" fmla="*/ 33 h 116"/>
                  <a:gd name="T82" fmla="*/ 4 w 25"/>
                  <a:gd name="T83" fmla="*/ 33 h 116"/>
                  <a:gd name="T84" fmla="*/ 4 w 25"/>
                  <a:gd name="T85" fmla="*/ 33 h 116"/>
                  <a:gd name="T86" fmla="*/ 4 w 25"/>
                  <a:gd name="T87" fmla="*/ 33 h 116"/>
                  <a:gd name="T88" fmla="*/ 4 w 25"/>
                  <a:gd name="T89" fmla="*/ 33 h 116"/>
                  <a:gd name="T90" fmla="*/ 4 w 25"/>
                  <a:gd name="T91" fmla="*/ 33 h 116"/>
                  <a:gd name="T92" fmla="*/ 25 w 25"/>
                  <a:gd name="T93" fmla="*/ 0 h 116"/>
                  <a:gd name="T94" fmla="*/ 24 w 25"/>
                  <a:gd name="T95" fmla="*/ 0 h 116"/>
                  <a:gd name="T96" fmla="*/ 25 w 25"/>
                  <a:gd name="T9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" h="116">
                    <a:moveTo>
                      <a:pt x="5" y="86"/>
                    </a:moveTo>
                    <a:cubicBezTo>
                      <a:pt x="6" y="89"/>
                      <a:pt x="7" y="91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12" y="102"/>
                      <a:pt x="18" y="109"/>
                      <a:pt x="25" y="116"/>
                    </a:cubicBezTo>
                    <a:cubicBezTo>
                      <a:pt x="25" y="116"/>
                      <a:pt x="25" y="116"/>
                      <a:pt x="25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16" y="108"/>
                      <a:pt x="9" y="98"/>
                      <a:pt x="5" y="86"/>
                    </a:cubicBezTo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moveTo>
                      <a:pt x="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moveTo>
                      <a:pt x="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moveTo>
                      <a:pt x="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moveTo>
                      <a:pt x="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4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moveTo>
                      <a:pt x="0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moveTo>
                      <a:pt x="0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moveTo>
                      <a:pt x="3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3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3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4" y="34"/>
                    </a:moveTo>
                    <a:cubicBezTo>
                      <a:pt x="4" y="34"/>
                      <a:pt x="4" y="34"/>
                      <a:pt x="3" y="34"/>
                    </a:cubicBezTo>
                    <a:cubicBezTo>
                      <a:pt x="4" y="34"/>
                      <a:pt x="4" y="34"/>
                      <a:pt x="4" y="34"/>
                    </a:cubicBezTo>
                    <a:moveTo>
                      <a:pt x="4" y="33"/>
                    </a:move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moveTo>
                      <a:pt x="4" y="33"/>
                    </a:move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moveTo>
                      <a:pt x="4" y="33"/>
                    </a:move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moveTo>
                      <a:pt x="4" y="33"/>
                    </a:move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moveTo>
                      <a:pt x="25" y="0"/>
                    </a:moveTo>
                    <a:cubicBezTo>
                      <a:pt x="15" y="9"/>
                      <a:pt x="8" y="20"/>
                      <a:pt x="4" y="33"/>
                    </a:cubicBezTo>
                    <a:cubicBezTo>
                      <a:pt x="8" y="20"/>
                      <a:pt x="15" y="9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8EAA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1îḑê">
                <a:extLst>
                  <a:ext uri="{FF2B5EF4-FFF2-40B4-BE49-F238E27FC236}">
                    <a16:creationId xmlns:a16="http://schemas.microsoft.com/office/drawing/2014/main" id="{B2470997-3A35-4423-B692-64A77949C7BD}"/>
                  </a:ext>
                </a:extLst>
              </p:cNvPr>
              <p:cNvSpPr/>
              <p:nvPr/>
            </p:nvSpPr>
            <p:spPr bwMode="auto">
              <a:xfrm>
                <a:off x="6588125" y="4877938"/>
                <a:ext cx="269875" cy="266700"/>
              </a:xfrm>
              <a:custGeom>
                <a:avLst/>
                <a:gdLst>
                  <a:gd name="T0" fmla="*/ 170 w 170"/>
                  <a:gd name="T1" fmla="*/ 0 h 168"/>
                  <a:gd name="T2" fmla="*/ 170 w 170"/>
                  <a:gd name="T3" fmla="*/ 0 h 168"/>
                  <a:gd name="T4" fmla="*/ 0 w 170"/>
                  <a:gd name="T5" fmla="*/ 168 h 168"/>
                  <a:gd name="T6" fmla="*/ 0 w 170"/>
                  <a:gd name="T7" fmla="*/ 168 h 168"/>
                  <a:gd name="T8" fmla="*/ 170 w 17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8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9BB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ṥḻiḋè">
                <a:extLst>
                  <a:ext uri="{FF2B5EF4-FFF2-40B4-BE49-F238E27FC236}">
                    <a16:creationId xmlns:a16="http://schemas.microsoft.com/office/drawing/2014/main" id="{D9C5C96B-020E-4994-B4E3-77DF886CFC3A}"/>
                  </a:ext>
                </a:extLst>
              </p:cNvPr>
              <p:cNvSpPr/>
              <p:nvPr/>
            </p:nvSpPr>
            <p:spPr bwMode="auto">
              <a:xfrm>
                <a:off x="6588125" y="4877938"/>
                <a:ext cx="269875" cy="266700"/>
              </a:xfrm>
              <a:custGeom>
                <a:avLst/>
                <a:gdLst>
                  <a:gd name="T0" fmla="*/ 170 w 170"/>
                  <a:gd name="T1" fmla="*/ 0 h 168"/>
                  <a:gd name="T2" fmla="*/ 170 w 170"/>
                  <a:gd name="T3" fmla="*/ 0 h 168"/>
                  <a:gd name="T4" fmla="*/ 0 w 170"/>
                  <a:gd name="T5" fmla="*/ 168 h 168"/>
                  <a:gd name="T6" fmla="*/ 0 w 170"/>
                  <a:gd name="T7" fmla="*/ 168 h 168"/>
                  <a:gd name="T8" fmla="*/ 170 w 17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8">
                    <a:moveTo>
                      <a:pt x="170" y="0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lïḓé">
                <a:extLst>
                  <a:ext uri="{FF2B5EF4-FFF2-40B4-BE49-F238E27FC236}">
                    <a16:creationId xmlns:a16="http://schemas.microsoft.com/office/drawing/2014/main" id="{43FC1ED5-B78F-43AA-B3B6-037719E649C3}"/>
                  </a:ext>
                </a:extLst>
              </p:cNvPr>
              <p:cNvSpPr/>
              <p:nvPr/>
            </p:nvSpPr>
            <p:spPr bwMode="auto">
              <a:xfrm>
                <a:off x="6375400" y="4931913"/>
                <a:ext cx="212725" cy="212725"/>
              </a:xfrm>
              <a:custGeom>
                <a:avLst/>
                <a:gdLst>
                  <a:gd name="T0" fmla="*/ 0 w 63"/>
                  <a:gd name="T1" fmla="*/ 0 h 63"/>
                  <a:gd name="T2" fmla="*/ 1 w 63"/>
                  <a:gd name="T3" fmla="*/ 1 h 63"/>
                  <a:gd name="T4" fmla="*/ 13 w 63"/>
                  <a:gd name="T5" fmla="*/ 13 h 63"/>
                  <a:gd name="T6" fmla="*/ 63 w 63"/>
                  <a:gd name="T7" fmla="*/ 63 h 63"/>
                  <a:gd name="T8" fmla="*/ 63 w 63"/>
                  <a:gd name="T9" fmla="*/ 63 h 63"/>
                  <a:gd name="T10" fmla="*/ 13 w 63"/>
                  <a:gd name="T11" fmla="*/ 13 h 63"/>
                  <a:gd name="T12" fmla="*/ 1 w 63"/>
                  <a:gd name="T13" fmla="*/ 2 h 63"/>
                  <a:gd name="T14" fmla="*/ 0 w 63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63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</a:path>
                </a:pathLst>
              </a:custGeom>
              <a:solidFill>
                <a:srgbClr val="839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1iďe">
                <a:extLst>
                  <a:ext uri="{FF2B5EF4-FFF2-40B4-BE49-F238E27FC236}">
                    <a16:creationId xmlns:a16="http://schemas.microsoft.com/office/drawing/2014/main" id="{088A151B-DB5A-4EDD-8175-95A1C0249CC7}"/>
                  </a:ext>
                </a:extLst>
              </p:cNvPr>
              <p:cNvSpPr/>
              <p:nvPr/>
            </p:nvSpPr>
            <p:spPr bwMode="auto">
              <a:xfrm>
                <a:off x="6588125" y="5144638"/>
                <a:ext cx="269875" cy="268288"/>
              </a:xfrm>
              <a:custGeom>
                <a:avLst/>
                <a:gdLst>
                  <a:gd name="T0" fmla="*/ 0 w 170"/>
                  <a:gd name="T1" fmla="*/ 0 h 169"/>
                  <a:gd name="T2" fmla="*/ 0 w 170"/>
                  <a:gd name="T3" fmla="*/ 0 h 169"/>
                  <a:gd name="T4" fmla="*/ 170 w 170"/>
                  <a:gd name="T5" fmla="*/ 169 h 169"/>
                  <a:gd name="T6" fmla="*/ 170 w 170"/>
                  <a:gd name="T7" fmla="*/ 169 h 169"/>
                  <a:gd name="T8" fmla="*/ 0 w 170"/>
                  <a:gd name="T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9">
                    <a:moveTo>
                      <a:pt x="0" y="0"/>
                    </a:moveTo>
                    <a:lnTo>
                      <a:pt x="0" y="0"/>
                    </a:lnTo>
                    <a:lnTo>
                      <a:pt x="170" y="169"/>
                    </a:lnTo>
                    <a:lnTo>
                      <a:pt x="170" y="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B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ľïdé">
                <a:extLst>
                  <a:ext uri="{FF2B5EF4-FFF2-40B4-BE49-F238E27FC236}">
                    <a16:creationId xmlns:a16="http://schemas.microsoft.com/office/drawing/2014/main" id="{9CF85954-6C56-4F40-AF20-31C0B3F9F224}"/>
                  </a:ext>
                </a:extLst>
              </p:cNvPr>
              <p:cNvSpPr/>
              <p:nvPr/>
            </p:nvSpPr>
            <p:spPr bwMode="auto">
              <a:xfrm>
                <a:off x="6588125" y="5144638"/>
                <a:ext cx="269875" cy="268288"/>
              </a:xfrm>
              <a:custGeom>
                <a:avLst/>
                <a:gdLst>
                  <a:gd name="T0" fmla="*/ 0 w 170"/>
                  <a:gd name="T1" fmla="*/ 0 h 169"/>
                  <a:gd name="T2" fmla="*/ 0 w 170"/>
                  <a:gd name="T3" fmla="*/ 0 h 169"/>
                  <a:gd name="T4" fmla="*/ 170 w 170"/>
                  <a:gd name="T5" fmla="*/ 169 h 169"/>
                  <a:gd name="T6" fmla="*/ 170 w 170"/>
                  <a:gd name="T7" fmla="*/ 169 h 169"/>
                  <a:gd name="T8" fmla="*/ 0 w 170"/>
                  <a:gd name="T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9">
                    <a:moveTo>
                      <a:pt x="0" y="0"/>
                    </a:moveTo>
                    <a:lnTo>
                      <a:pt x="0" y="0"/>
                    </a:lnTo>
                    <a:lnTo>
                      <a:pt x="170" y="169"/>
                    </a:lnTo>
                    <a:lnTo>
                      <a:pt x="170" y="16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1ïḓê">
                <a:extLst>
                  <a:ext uri="{FF2B5EF4-FFF2-40B4-BE49-F238E27FC236}">
                    <a16:creationId xmlns:a16="http://schemas.microsoft.com/office/drawing/2014/main" id="{79014809-5862-4460-A668-DC2BD47B56C2}"/>
                  </a:ext>
                </a:extLst>
              </p:cNvPr>
              <p:cNvSpPr/>
              <p:nvPr/>
            </p:nvSpPr>
            <p:spPr bwMode="auto">
              <a:xfrm>
                <a:off x="6210300" y="5238300"/>
                <a:ext cx="284163" cy="174625"/>
              </a:xfrm>
              <a:custGeom>
                <a:avLst/>
                <a:gdLst>
                  <a:gd name="T0" fmla="*/ 0 w 84"/>
                  <a:gd name="T1" fmla="*/ 52 h 52"/>
                  <a:gd name="T2" fmla="*/ 0 w 84"/>
                  <a:gd name="T3" fmla="*/ 52 h 52"/>
                  <a:gd name="T4" fmla="*/ 0 w 84"/>
                  <a:gd name="T5" fmla="*/ 52 h 52"/>
                  <a:gd name="T6" fmla="*/ 84 w 84"/>
                  <a:gd name="T7" fmla="*/ 0 h 52"/>
                  <a:gd name="T8" fmla="*/ 62 w 84"/>
                  <a:gd name="T9" fmla="*/ 22 h 52"/>
                  <a:gd name="T10" fmla="*/ 50 w 84"/>
                  <a:gd name="T11" fmla="*/ 34 h 52"/>
                  <a:gd name="T12" fmla="*/ 40 w 84"/>
                  <a:gd name="T13" fmla="*/ 41 h 52"/>
                  <a:gd name="T14" fmla="*/ 50 w 84"/>
                  <a:gd name="T15" fmla="*/ 34 h 52"/>
                  <a:gd name="T16" fmla="*/ 62 w 84"/>
                  <a:gd name="T17" fmla="*/ 22 h 52"/>
                  <a:gd name="T18" fmla="*/ 84 w 84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2">
                    <a:moveTo>
                      <a:pt x="0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moveTo>
                      <a:pt x="84" y="0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7" y="36"/>
                      <a:pt x="44" y="39"/>
                      <a:pt x="40" y="41"/>
                    </a:cubicBezTo>
                    <a:cubicBezTo>
                      <a:pt x="44" y="39"/>
                      <a:pt x="47" y="36"/>
                      <a:pt x="50" y="3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839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š1ide">
                <a:extLst>
                  <a:ext uri="{FF2B5EF4-FFF2-40B4-BE49-F238E27FC236}">
                    <a16:creationId xmlns:a16="http://schemas.microsoft.com/office/drawing/2014/main" id="{43F50A57-A68E-4CEE-B313-8965AABAD22F}"/>
                  </a:ext>
                </a:extLst>
              </p:cNvPr>
              <p:cNvSpPr/>
              <p:nvPr/>
            </p:nvSpPr>
            <p:spPr bwMode="auto">
              <a:xfrm>
                <a:off x="5943600" y="4877938"/>
                <a:ext cx="2105025" cy="534988"/>
              </a:xfrm>
              <a:custGeom>
                <a:avLst/>
                <a:gdLst>
                  <a:gd name="T0" fmla="*/ 79 w 624"/>
                  <a:gd name="T1" fmla="*/ 159 h 159"/>
                  <a:gd name="T2" fmla="*/ 545 w 624"/>
                  <a:gd name="T3" fmla="*/ 159 h 159"/>
                  <a:gd name="T4" fmla="*/ 624 w 624"/>
                  <a:gd name="T5" fmla="*/ 79 h 159"/>
                  <a:gd name="T6" fmla="*/ 545 w 624"/>
                  <a:gd name="T7" fmla="*/ 0 h 159"/>
                  <a:gd name="T8" fmla="*/ 79 w 624"/>
                  <a:gd name="T9" fmla="*/ 0 h 159"/>
                  <a:gd name="T10" fmla="*/ 0 w 624"/>
                  <a:gd name="T11" fmla="*/ 79 h 159"/>
                  <a:gd name="T12" fmla="*/ 79 w 624"/>
                  <a:gd name="T13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59">
                    <a:moveTo>
                      <a:pt x="79" y="159"/>
                    </a:moveTo>
                    <a:cubicBezTo>
                      <a:pt x="545" y="159"/>
                      <a:pt x="545" y="159"/>
                      <a:pt x="545" y="159"/>
                    </a:cubicBezTo>
                    <a:cubicBezTo>
                      <a:pt x="589" y="159"/>
                      <a:pt x="624" y="123"/>
                      <a:pt x="624" y="79"/>
                    </a:cubicBezTo>
                    <a:cubicBezTo>
                      <a:pt x="624" y="35"/>
                      <a:pt x="589" y="0"/>
                      <a:pt x="54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9"/>
                    </a:cubicBezTo>
                    <a:cubicBezTo>
                      <a:pt x="0" y="123"/>
                      <a:pt x="35" y="159"/>
                      <a:pt x="79" y="15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Slîḓe">
                <a:extLst>
                  <a:ext uri="{FF2B5EF4-FFF2-40B4-BE49-F238E27FC236}">
                    <a16:creationId xmlns:a16="http://schemas.microsoft.com/office/drawing/2014/main" id="{88D55F2C-02F0-43CE-9906-C8DC48B55779}"/>
                  </a:ext>
                </a:extLst>
              </p:cNvPr>
              <p:cNvSpPr/>
              <p:nvPr/>
            </p:nvSpPr>
            <p:spPr bwMode="auto">
              <a:xfrm>
                <a:off x="5943600" y="4314375"/>
                <a:ext cx="1096963" cy="1658938"/>
              </a:xfrm>
              <a:custGeom>
                <a:avLst/>
                <a:gdLst>
                  <a:gd name="T0" fmla="*/ 0 w 325"/>
                  <a:gd name="T1" fmla="*/ 246 h 492"/>
                  <a:gd name="T2" fmla="*/ 24 w 325"/>
                  <a:gd name="T3" fmla="*/ 304 h 492"/>
                  <a:gd name="T4" fmla="*/ 25 w 325"/>
                  <a:gd name="T5" fmla="*/ 304 h 492"/>
                  <a:gd name="T6" fmla="*/ 182 w 325"/>
                  <a:gd name="T7" fmla="*/ 461 h 492"/>
                  <a:gd name="T8" fmla="*/ 294 w 325"/>
                  <a:gd name="T9" fmla="*/ 461 h 492"/>
                  <a:gd name="T10" fmla="*/ 294 w 325"/>
                  <a:gd name="T11" fmla="*/ 349 h 492"/>
                  <a:gd name="T12" fmla="*/ 191 w 325"/>
                  <a:gd name="T13" fmla="*/ 246 h 492"/>
                  <a:gd name="T14" fmla="*/ 294 w 325"/>
                  <a:gd name="T15" fmla="*/ 144 h 492"/>
                  <a:gd name="T16" fmla="*/ 294 w 325"/>
                  <a:gd name="T17" fmla="*/ 31 h 492"/>
                  <a:gd name="T18" fmla="*/ 182 w 325"/>
                  <a:gd name="T19" fmla="*/ 31 h 492"/>
                  <a:gd name="T20" fmla="*/ 25 w 325"/>
                  <a:gd name="T21" fmla="*/ 188 h 492"/>
                  <a:gd name="T22" fmla="*/ 24 w 325"/>
                  <a:gd name="T23" fmla="*/ 188 h 492"/>
                  <a:gd name="T24" fmla="*/ 0 w 325"/>
                  <a:gd name="T2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5" h="492">
                    <a:moveTo>
                      <a:pt x="0" y="246"/>
                    </a:moveTo>
                    <a:cubicBezTo>
                      <a:pt x="0" y="269"/>
                      <a:pt x="9" y="289"/>
                      <a:pt x="24" y="304"/>
                    </a:cubicBezTo>
                    <a:cubicBezTo>
                      <a:pt x="25" y="304"/>
                      <a:pt x="25" y="304"/>
                      <a:pt x="25" y="304"/>
                    </a:cubicBezTo>
                    <a:cubicBezTo>
                      <a:pt x="182" y="461"/>
                      <a:pt x="182" y="461"/>
                      <a:pt x="182" y="461"/>
                    </a:cubicBezTo>
                    <a:cubicBezTo>
                      <a:pt x="213" y="492"/>
                      <a:pt x="263" y="492"/>
                      <a:pt x="294" y="461"/>
                    </a:cubicBezTo>
                    <a:cubicBezTo>
                      <a:pt x="325" y="430"/>
                      <a:pt x="325" y="380"/>
                      <a:pt x="294" y="349"/>
                    </a:cubicBezTo>
                    <a:cubicBezTo>
                      <a:pt x="191" y="246"/>
                      <a:pt x="191" y="246"/>
                      <a:pt x="191" y="246"/>
                    </a:cubicBezTo>
                    <a:cubicBezTo>
                      <a:pt x="294" y="144"/>
                      <a:pt x="294" y="144"/>
                      <a:pt x="294" y="144"/>
                    </a:cubicBezTo>
                    <a:cubicBezTo>
                      <a:pt x="325" y="113"/>
                      <a:pt x="325" y="62"/>
                      <a:pt x="294" y="31"/>
                    </a:cubicBezTo>
                    <a:cubicBezTo>
                      <a:pt x="263" y="0"/>
                      <a:pt x="213" y="0"/>
                      <a:pt x="182" y="31"/>
                    </a:cubicBezTo>
                    <a:cubicBezTo>
                      <a:pt x="25" y="188"/>
                      <a:pt x="25" y="188"/>
                      <a:pt x="25" y="188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9" y="203"/>
                      <a:pt x="0" y="223"/>
                      <a:pt x="0" y="24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ṧḷíḓe">
                <a:extLst>
                  <a:ext uri="{FF2B5EF4-FFF2-40B4-BE49-F238E27FC236}">
                    <a16:creationId xmlns:a16="http://schemas.microsoft.com/office/drawing/2014/main" id="{EB55536B-527F-404B-910B-2D84907D9B4A}"/>
                  </a:ext>
                </a:extLst>
              </p:cNvPr>
              <p:cNvSpPr/>
              <p:nvPr/>
            </p:nvSpPr>
            <p:spPr bwMode="auto">
              <a:xfrm>
                <a:off x="5943600" y="4877938"/>
                <a:ext cx="644525" cy="534988"/>
              </a:xfrm>
              <a:custGeom>
                <a:avLst/>
                <a:gdLst>
                  <a:gd name="T0" fmla="*/ 25 w 191"/>
                  <a:gd name="T1" fmla="*/ 21 h 159"/>
                  <a:gd name="T2" fmla="*/ 25 w 191"/>
                  <a:gd name="T3" fmla="*/ 21 h 159"/>
                  <a:gd name="T4" fmla="*/ 4 w 191"/>
                  <a:gd name="T5" fmla="*/ 54 h 159"/>
                  <a:gd name="T6" fmla="*/ 4 w 191"/>
                  <a:gd name="T7" fmla="*/ 54 h 159"/>
                  <a:gd name="T8" fmla="*/ 4 w 191"/>
                  <a:gd name="T9" fmla="*/ 54 h 159"/>
                  <a:gd name="T10" fmla="*/ 4 w 191"/>
                  <a:gd name="T11" fmla="*/ 54 h 159"/>
                  <a:gd name="T12" fmla="*/ 4 w 191"/>
                  <a:gd name="T13" fmla="*/ 54 h 159"/>
                  <a:gd name="T14" fmla="*/ 3 w 191"/>
                  <a:gd name="T15" fmla="*/ 55 h 159"/>
                  <a:gd name="T16" fmla="*/ 3 w 191"/>
                  <a:gd name="T17" fmla="*/ 55 h 159"/>
                  <a:gd name="T18" fmla="*/ 3 w 191"/>
                  <a:gd name="T19" fmla="*/ 55 h 159"/>
                  <a:gd name="T20" fmla="*/ 3 w 191"/>
                  <a:gd name="T21" fmla="*/ 55 h 159"/>
                  <a:gd name="T22" fmla="*/ 0 w 191"/>
                  <a:gd name="T23" fmla="*/ 74 h 159"/>
                  <a:gd name="T24" fmla="*/ 0 w 191"/>
                  <a:gd name="T25" fmla="*/ 74 h 159"/>
                  <a:gd name="T26" fmla="*/ 0 w 191"/>
                  <a:gd name="T27" fmla="*/ 75 h 159"/>
                  <a:gd name="T28" fmla="*/ 0 w 191"/>
                  <a:gd name="T29" fmla="*/ 75 h 159"/>
                  <a:gd name="T30" fmla="*/ 0 w 191"/>
                  <a:gd name="T31" fmla="*/ 75 h 159"/>
                  <a:gd name="T32" fmla="*/ 0 w 191"/>
                  <a:gd name="T33" fmla="*/ 75 h 159"/>
                  <a:gd name="T34" fmla="*/ 0 w 191"/>
                  <a:gd name="T35" fmla="*/ 76 h 159"/>
                  <a:gd name="T36" fmla="*/ 0 w 191"/>
                  <a:gd name="T37" fmla="*/ 76 h 159"/>
                  <a:gd name="T38" fmla="*/ 0 w 191"/>
                  <a:gd name="T39" fmla="*/ 76 h 159"/>
                  <a:gd name="T40" fmla="*/ 0 w 191"/>
                  <a:gd name="T41" fmla="*/ 76 h 159"/>
                  <a:gd name="T42" fmla="*/ 0 w 191"/>
                  <a:gd name="T43" fmla="*/ 77 h 159"/>
                  <a:gd name="T44" fmla="*/ 0 w 191"/>
                  <a:gd name="T45" fmla="*/ 77 h 159"/>
                  <a:gd name="T46" fmla="*/ 0 w 191"/>
                  <a:gd name="T47" fmla="*/ 77 h 159"/>
                  <a:gd name="T48" fmla="*/ 0 w 191"/>
                  <a:gd name="T49" fmla="*/ 77 h 159"/>
                  <a:gd name="T50" fmla="*/ 0 w 191"/>
                  <a:gd name="T51" fmla="*/ 78 h 159"/>
                  <a:gd name="T52" fmla="*/ 0 w 191"/>
                  <a:gd name="T53" fmla="*/ 78 h 159"/>
                  <a:gd name="T54" fmla="*/ 0 w 191"/>
                  <a:gd name="T55" fmla="*/ 78 h 159"/>
                  <a:gd name="T56" fmla="*/ 0 w 191"/>
                  <a:gd name="T57" fmla="*/ 78 h 159"/>
                  <a:gd name="T58" fmla="*/ 0 w 191"/>
                  <a:gd name="T59" fmla="*/ 79 h 159"/>
                  <a:gd name="T60" fmla="*/ 0 w 191"/>
                  <a:gd name="T61" fmla="*/ 79 h 159"/>
                  <a:gd name="T62" fmla="*/ 24 w 191"/>
                  <a:gd name="T63" fmla="*/ 137 h 159"/>
                  <a:gd name="T64" fmla="*/ 25 w 191"/>
                  <a:gd name="T65" fmla="*/ 137 h 159"/>
                  <a:gd name="T66" fmla="*/ 79 w 191"/>
                  <a:gd name="T67" fmla="*/ 159 h 159"/>
                  <a:gd name="T68" fmla="*/ 79 w 191"/>
                  <a:gd name="T69" fmla="*/ 159 h 159"/>
                  <a:gd name="T70" fmla="*/ 129 w 191"/>
                  <a:gd name="T71" fmla="*/ 141 h 159"/>
                  <a:gd name="T72" fmla="*/ 163 w 191"/>
                  <a:gd name="T73" fmla="*/ 107 h 159"/>
                  <a:gd name="T74" fmla="*/ 141 w 191"/>
                  <a:gd name="T75" fmla="*/ 29 h 159"/>
                  <a:gd name="T76" fmla="*/ 128 w 191"/>
                  <a:gd name="T77" fmla="*/ 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1" h="159">
                    <a:moveTo>
                      <a:pt x="79" y="0"/>
                    </a:moveTo>
                    <a:cubicBezTo>
                      <a:pt x="58" y="0"/>
                      <a:pt x="39" y="8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5" y="30"/>
                      <a:pt x="8" y="41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4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61"/>
                      <a:pt x="0" y="68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9"/>
                      <a:pt x="1" y="99"/>
                      <a:pt x="5" y="107"/>
                    </a:cubicBezTo>
                    <a:cubicBezTo>
                      <a:pt x="9" y="119"/>
                      <a:pt x="16" y="129"/>
                      <a:pt x="24" y="137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39" y="150"/>
                      <a:pt x="58" y="159"/>
                      <a:pt x="79" y="159"/>
                    </a:cubicBezTo>
                    <a:cubicBezTo>
                      <a:pt x="79" y="159"/>
                      <a:pt x="79" y="159"/>
                      <a:pt x="79" y="159"/>
                    </a:cubicBezTo>
                    <a:cubicBezTo>
                      <a:pt x="79" y="159"/>
                      <a:pt x="79" y="159"/>
                      <a:pt x="79" y="159"/>
                    </a:cubicBezTo>
                    <a:cubicBezTo>
                      <a:pt x="94" y="159"/>
                      <a:pt x="107" y="155"/>
                      <a:pt x="119" y="148"/>
                    </a:cubicBezTo>
                    <a:cubicBezTo>
                      <a:pt x="123" y="146"/>
                      <a:pt x="126" y="143"/>
                      <a:pt x="129" y="141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63" y="107"/>
                      <a:pt x="163" y="107"/>
                      <a:pt x="163" y="107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8" y="17"/>
                      <a:pt x="128" y="16"/>
                    </a:cubicBezTo>
                    <a:cubicBezTo>
                      <a:pt x="114" y="6"/>
                      <a:pt x="97" y="0"/>
                      <a:pt x="79" y="0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şlïḑe">
                <a:extLst>
                  <a:ext uri="{FF2B5EF4-FFF2-40B4-BE49-F238E27FC236}">
                    <a16:creationId xmlns:a16="http://schemas.microsoft.com/office/drawing/2014/main" id="{9147A6F2-D2BD-4829-BF75-219E1954366C}"/>
                  </a:ext>
                </a:extLst>
              </p:cNvPr>
              <p:cNvSpPr/>
              <p:nvPr/>
            </p:nvSpPr>
            <p:spPr bwMode="auto">
              <a:xfrm>
                <a:off x="6210300" y="4877938"/>
                <a:ext cx="647700" cy="266700"/>
              </a:xfrm>
              <a:custGeom>
                <a:avLst/>
                <a:gdLst>
                  <a:gd name="T0" fmla="*/ 0 w 192"/>
                  <a:gd name="T1" fmla="*/ 0 h 79"/>
                  <a:gd name="T2" fmla="*/ 49 w 192"/>
                  <a:gd name="T3" fmla="*/ 16 h 79"/>
                  <a:gd name="T4" fmla="*/ 50 w 192"/>
                  <a:gd name="T5" fmla="*/ 18 h 79"/>
                  <a:gd name="T6" fmla="*/ 62 w 192"/>
                  <a:gd name="T7" fmla="*/ 29 h 79"/>
                  <a:gd name="T8" fmla="*/ 112 w 192"/>
                  <a:gd name="T9" fmla="*/ 79 h 79"/>
                  <a:gd name="T10" fmla="*/ 112 w 192"/>
                  <a:gd name="T11" fmla="*/ 79 h 79"/>
                  <a:gd name="T12" fmla="*/ 112 w 192"/>
                  <a:gd name="T13" fmla="*/ 79 h 79"/>
                  <a:gd name="T14" fmla="*/ 192 w 192"/>
                  <a:gd name="T15" fmla="*/ 0 h 79"/>
                  <a:gd name="T16" fmla="*/ 0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0" y="0"/>
                    </a:moveTo>
                    <a:cubicBezTo>
                      <a:pt x="18" y="0"/>
                      <a:pt x="35" y="6"/>
                      <a:pt x="49" y="16"/>
                    </a:cubicBezTo>
                    <a:cubicBezTo>
                      <a:pt x="49" y="17"/>
                      <a:pt x="50" y="17"/>
                      <a:pt x="50" y="18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ŝļíḋe">
                <a:extLst>
                  <a:ext uri="{FF2B5EF4-FFF2-40B4-BE49-F238E27FC236}">
                    <a16:creationId xmlns:a16="http://schemas.microsoft.com/office/drawing/2014/main" id="{B94B40F3-D951-4EA2-884B-AC64B924D16E}"/>
                  </a:ext>
                </a:extLst>
              </p:cNvPr>
              <p:cNvSpPr/>
              <p:nvPr/>
            </p:nvSpPr>
            <p:spPr bwMode="auto">
              <a:xfrm>
                <a:off x="6210300" y="5144638"/>
                <a:ext cx="647700" cy="268288"/>
              </a:xfrm>
              <a:custGeom>
                <a:avLst/>
                <a:gdLst>
                  <a:gd name="T0" fmla="*/ 112 w 192"/>
                  <a:gd name="T1" fmla="*/ 0 h 80"/>
                  <a:gd name="T2" fmla="*/ 84 w 192"/>
                  <a:gd name="T3" fmla="*/ 28 h 80"/>
                  <a:gd name="T4" fmla="*/ 62 w 192"/>
                  <a:gd name="T5" fmla="*/ 50 h 80"/>
                  <a:gd name="T6" fmla="*/ 50 w 192"/>
                  <a:gd name="T7" fmla="*/ 62 h 80"/>
                  <a:gd name="T8" fmla="*/ 40 w 192"/>
                  <a:gd name="T9" fmla="*/ 69 h 80"/>
                  <a:gd name="T10" fmla="*/ 0 w 192"/>
                  <a:gd name="T11" fmla="*/ 80 h 80"/>
                  <a:gd name="T12" fmla="*/ 0 w 192"/>
                  <a:gd name="T13" fmla="*/ 80 h 80"/>
                  <a:gd name="T14" fmla="*/ 192 w 192"/>
                  <a:gd name="T15" fmla="*/ 80 h 80"/>
                  <a:gd name="T16" fmla="*/ 112 w 192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80">
                    <a:moveTo>
                      <a:pt x="112" y="0"/>
                    </a:moveTo>
                    <a:cubicBezTo>
                      <a:pt x="84" y="28"/>
                      <a:pt x="84" y="28"/>
                      <a:pt x="84" y="28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7" y="64"/>
                      <a:pt x="44" y="67"/>
                      <a:pt x="40" y="69"/>
                    </a:cubicBezTo>
                    <a:cubicBezTo>
                      <a:pt x="28" y="76"/>
                      <a:pt x="15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92" y="80"/>
                      <a:pt x="192" y="80"/>
                      <a:pt x="192" y="80"/>
                    </a:cubicBezTo>
                    <a:cubicBezTo>
                      <a:pt x="112" y="0"/>
                      <a:pt x="112" y="0"/>
                      <a:pt x="112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ślíḍê">
                <a:extLst>
                  <a:ext uri="{FF2B5EF4-FFF2-40B4-BE49-F238E27FC236}">
                    <a16:creationId xmlns:a16="http://schemas.microsoft.com/office/drawing/2014/main" id="{ABEBA85B-A14B-47ED-BACC-CB6E69E480D2}"/>
                  </a:ext>
                </a:extLst>
              </p:cNvPr>
              <p:cNvSpPr/>
              <p:nvPr/>
            </p:nvSpPr>
            <p:spPr>
              <a:xfrm>
                <a:off x="6073053" y="500497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3" y="11229"/>
                    </a:moveTo>
                    <a:lnTo>
                      <a:pt x="20356" y="11234"/>
                    </a:lnTo>
                    <a:lnTo>
                      <a:pt x="11029" y="16143"/>
                    </a:lnTo>
                    <a:lnTo>
                      <a:pt x="11026" y="16138"/>
                    </a:lnTo>
                    <a:cubicBezTo>
                      <a:pt x="10957" y="16174"/>
                      <a:pt x="10883" y="16200"/>
                      <a:pt x="10800" y="16200"/>
                    </a:cubicBezTo>
                    <a:cubicBezTo>
                      <a:pt x="10717" y="16200"/>
                      <a:pt x="10643" y="16174"/>
                      <a:pt x="10574" y="16138"/>
                    </a:cubicBezTo>
                    <a:lnTo>
                      <a:pt x="10571" y="16143"/>
                    </a:lnTo>
                    <a:lnTo>
                      <a:pt x="1244" y="11234"/>
                    </a:lnTo>
                    <a:lnTo>
                      <a:pt x="1247" y="11229"/>
                    </a:lnTo>
                    <a:cubicBezTo>
                      <a:pt x="1091" y="11147"/>
                      <a:pt x="982" y="10988"/>
                      <a:pt x="982" y="10800"/>
                    </a:cubicBezTo>
                    <a:cubicBezTo>
                      <a:pt x="982" y="10612"/>
                      <a:pt x="1091" y="10453"/>
                      <a:pt x="1247" y="10371"/>
                    </a:cubicBezTo>
                    <a:lnTo>
                      <a:pt x="1244" y="10366"/>
                    </a:lnTo>
                    <a:lnTo>
                      <a:pt x="3562" y="9146"/>
                    </a:lnTo>
                    <a:lnTo>
                      <a:pt x="10113" y="12594"/>
                    </a:lnTo>
                    <a:lnTo>
                      <a:pt x="10117" y="12588"/>
                    </a:lnTo>
                    <a:cubicBezTo>
                      <a:pt x="10322" y="12697"/>
                      <a:pt x="10552" y="12764"/>
                      <a:pt x="10800" y="12764"/>
                    </a:cubicBezTo>
                    <a:cubicBezTo>
                      <a:pt x="11048" y="12764"/>
                      <a:pt x="11278" y="12697"/>
                      <a:pt x="11483" y="12588"/>
                    </a:cubicBezTo>
                    <a:lnTo>
                      <a:pt x="11486" y="12594"/>
                    </a:lnTo>
                    <a:lnTo>
                      <a:pt x="18038" y="9146"/>
                    </a:lnTo>
                    <a:lnTo>
                      <a:pt x="20356" y="10366"/>
                    </a:lnTo>
                    <a:lnTo>
                      <a:pt x="20353" y="10371"/>
                    </a:lnTo>
                    <a:cubicBezTo>
                      <a:pt x="20509" y="10453"/>
                      <a:pt x="20618" y="10612"/>
                      <a:pt x="20618" y="10800"/>
                    </a:cubicBezTo>
                    <a:cubicBezTo>
                      <a:pt x="20618" y="10988"/>
                      <a:pt x="20509" y="11147"/>
                      <a:pt x="20353" y="11229"/>
                    </a:cubicBezTo>
                    <a:moveTo>
                      <a:pt x="20356" y="14784"/>
                    </a:moveTo>
                    <a:lnTo>
                      <a:pt x="20353" y="14790"/>
                    </a:lnTo>
                    <a:cubicBezTo>
                      <a:pt x="20509" y="14872"/>
                      <a:pt x="20618" y="15030"/>
                      <a:pt x="20618" y="15218"/>
                    </a:cubicBezTo>
                    <a:cubicBezTo>
                      <a:pt x="20618" y="15407"/>
                      <a:pt x="20509" y="15565"/>
                      <a:pt x="20353" y="15647"/>
                    </a:cubicBezTo>
                    <a:lnTo>
                      <a:pt x="20356" y="15653"/>
                    </a:lnTo>
                    <a:lnTo>
                      <a:pt x="11029" y="20562"/>
                    </a:lnTo>
                    <a:lnTo>
                      <a:pt x="11026" y="20556"/>
                    </a:lnTo>
                    <a:cubicBezTo>
                      <a:pt x="10957" y="20592"/>
                      <a:pt x="10883" y="20618"/>
                      <a:pt x="10800" y="20618"/>
                    </a:cubicBezTo>
                    <a:cubicBezTo>
                      <a:pt x="10717" y="20618"/>
                      <a:pt x="10643" y="20592"/>
                      <a:pt x="10574" y="20556"/>
                    </a:cubicBezTo>
                    <a:lnTo>
                      <a:pt x="10571" y="20562"/>
                    </a:lnTo>
                    <a:lnTo>
                      <a:pt x="1244" y="15653"/>
                    </a:lnTo>
                    <a:lnTo>
                      <a:pt x="1247" y="15647"/>
                    </a:lnTo>
                    <a:cubicBezTo>
                      <a:pt x="1091" y="15565"/>
                      <a:pt x="982" y="15407"/>
                      <a:pt x="982" y="15218"/>
                    </a:cubicBezTo>
                    <a:cubicBezTo>
                      <a:pt x="982" y="15030"/>
                      <a:pt x="1091" y="14872"/>
                      <a:pt x="1247" y="14790"/>
                    </a:cubicBezTo>
                    <a:lnTo>
                      <a:pt x="1244" y="14784"/>
                    </a:lnTo>
                    <a:lnTo>
                      <a:pt x="3562" y="13564"/>
                    </a:lnTo>
                    <a:lnTo>
                      <a:pt x="10113" y="17012"/>
                    </a:lnTo>
                    <a:lnTo>
                      <a:pt x="10117" y="17006"/>
                    </a:lnTo>
                    <a:cubicBezTo>
                      <a:pt x="10322" y="17115"/>
                      <a:pt x="10552" y="17182"/>
                      <a:pt x="10800" y="17182"/>
                    </a:cubicBezTo>
                    <a:cubicBezTo>
                      <a:pt x="11048" y="17182"/>
                      <a:pt x="11278" y="17115"/>
                      <a:pt x="11483" y="17006"/>
                    </a:cubicBezTo>
                    <a:lnTo>
                      <a:pt x="11486" y="17012"/>
                    </a:lnTo>
                    <a:lnTo>
                      <a:pt x="18038" y="13564"/>
                    </a:lnTo>
                    <a:cubicBezTo>
                      <a:pt x="18038" y="13564"/>
                      <a:pt x="20356" y="14784"/>
                      <a:pt x="20356" y="14784"/>
                    </a:cubicBezTo>
                    <a:close/>
                    <a:moveTo>
                      <a:pt x="1244" y="6816"/>
                    </a:moveTo>
                    <a:lnTo>
                      <a:pt x="1247" y="6811"/>
                    </a:lnTo>
                    <a:cubicBezTo>
                      <a:pt x="1091" y="6728"/>
                      <a:pt x="982" y="6570"/>
                      <a:pt x="982" y="6382"/>
                    </a:cubicBezTo>
                    <a:cubicBezTo>
                      <a:pt x="982" y="6194"/>
                      <a:pt x="1091" y="6035"/>
                      <a:pt x="1247" y="5953"/>
                    </a:cubicBezTo>
                    <a:lnTo>
                      <a:pt x="1244" y="5947"/>
                    </a:lnTo>
                    <a:lnTo>
                      <a:pt x="10571" y="1038"/>
                    </a:lnTo>
                    <a:lnTo>
                      <a:pt x="10574" y="1044"/>
                    </a:lnTo>
                    <a:cubicBezTo>
                      <a:pt x="10643" y="1008"/>
                      <a:pt x="10717" y="982"/>
                      <a:pt x="10800" y="982"/>
                    </a:cubicBezTo>
                    <a:cubicBezTo>
                      <a:pt x="10883" y="982"/>
                      <a:pt x="10957" y="1008"/>
                      <a:pt x="11026" y="1044"/>
                    </a:cubicBezTo>
                    <a:lnTo>
                      <a:pt x="11029" y="1038"/>
                    </a:lnTo>
                    <a:lnTo>
                      <a:pt x="20356" y="5947"/>
                    </a:lnTo>
                    <a:lnTo>
                      <a:pt x="20353" y="5953"/>
                    </a:lnTo>
                    <a:cubicBezTo>
                      <a:pt x="20509" y="6035"/>
                      <a:pt x="20618" y="6194"/>
                      <a:pt x="20618" y="6382"/>
                    </a:cubicBezTo>
                    <a:cubicBezTo>
                      <a:pt x="20618" y="6570"/>
                      <a:pt x="20509" y="6728"/>
                      <a:pt x="20353" y="6811"/>
                    </a:cubicBezTo>
                    <a:lnTo>
                      <a:pt x="20356" y="6816"/>
                    </a:lnTo>
                    <a:lnTo>
                      <a:pt x="11029" y="11725"/>
                    </a:lnTo>
                    <a:lnTo>
                      <a:pt x="11026" y="11720"/>
                    </a:lnTo>
                    <a:cubicBezTo>
                      <a:pt x="10957" y="11756"/>
                      <a:pt x="10883" y="11782"/>
                      <a:pt x="10800" y="11782"/>
                    </a:cubicBezTo>
                    <a:cubicBezTo>
                      <a:pt x="10717" y="11782"/>
                      <a:pt x="10643" y="11756"/>
                      <a:pt x="10574" y="11720"/>
                    </a:cubicBezTo>
                    <a:lnTo>
                      <a:pt x="10571" y="11725"/>
                    </a:lnTo>
                    <a:cubicBezTo>
                      <a:pt x="10571" y="11725"/>
                      <a:pt x="1244" y="6816"/>
                      <a:pt x="1244" y="6816"/>
                    </a:cubicBezTo>
                    <a:close/>
                    <a:moveTo>
                      <a:pt x="21600" y="10800"/>
                    </a:moveTo>
                    <a:cubicBezTo>
                      <a:pt x="21600" y="10234"/>
                      <a:pt x="21278" y="9749"/>
                      <a:pt x="20810" y="9503"/>
                    </a:cubicBezTo>
                    <a:lnTo>
                      <a:pt x="20813" y="9497"/>
                    </a:lnTo>
                    <a:lnTo>
                      <a:pt x="19092" y="8591"/>
                    </a:lnTo>
                    <a:lnTo>
                      <a:pt x="20813" y="7685"/>
                    </a:lnTo>
                    <a:lnTo>
                      <a:pt x="20810" y="7679"/>
                    </a:lnTo>
                    <a:cubicBezTo>
                      <a:pt x="21278" y="7433"/>
                      <a:pt x="21600" y="6948"/>
                      <a:pt x="21600" y="6382"/>
                    </a:cubicBezTo>
                    <a:cubicBezTo>
                      <a:pt x="21600" y="5816"/>
                      <a:pt x="21278" y="5331"/>
                      <a:pt x="20810" y="5085"/>
                    </a:cubicBezTo>
                    <a:lnTo>
                      <a:pt x="20813" y="5079"/>
                    </a:lnTo>
                    <a:lnTo>
                      <a:pt x="11486" y="170"/>
                    </a:lnTo>
                    <a:lnTo>
                      <a:pt x="11483" y="175"/>
                    </a:lnTo>
                    <a:cubicBezTo>
                      <a:pt x="11278" y="67"/>
                      <a:pt x="11048" y="0"/>
                      <a:pt x="10800" y="0"/>
                    </a:cubicBezTo>
                    <a:cubicBezTo>
                      <a:pt x="10552" y="0"/>
                      <a:pt x="10322" y="67"/>
                      <a:pt x="10117" y="175"/>
                    </a:cubicBezTo>
                    <a:lnTo>
                      <a:pt x="10113" y="170"/>
                    </a:lnTo>
                    <a:lnTo>
                      <a:pt x="786" y="5079"/>
                    </a:lnTo>
                    <a:lnTo>
                      <a:pt x="790" y="5085"/>
                    </a:lnTo>
                    <a:cubicBezTo>
                      <a:pt x="322" y="5331"/>
                      <a:pt x="0" y="5816"/>
                      <a:pt x="0" y="6382"/>
                    </a:cubicBezTo>
                    <a:cubicBezTo>
                      <a:pt x="0" y="6948"/>
                      <a:pt x="322" y="7433"/>
                      <a:pt x="790" y="7679"/>
                    </a:cubicBezTo>
                    <a:lnTo>
                      <a:pt x="786" y="7685"/>
                    </a:lnTo>
                    <a:lnTo>
                      <a:pt x="2508" y="8591"/>
                    </a:lnTo>
                    <a:lnTo>
                      <a:pt x="786" y="9497"/>
                    </a:lnTo>
                    <a:lnTo>
                      <a:pt x="790" y="9503"/>
                    </a:lnTo>
                    <a:cubicBezTo>
                      <a:pt x="322" y="9749"/>
                      <a:pt x="0" y="10234"/>
                      <a:pt x="0" y="10800"/>
                    </a:cubicBezTo>
                    <a:cubicBezTo>
                      <a:pt x="0" y="11366"/>
                      <a:pt x="322" y="11851"/>
                      <a:pt x="790" y="12097"/>
                    </a:cubicBezTo>
                    <a:lnTo>
                      <a:pt x="786" y="12103"/>
                    </a:lnTo>
                    <a:lnTo>
                      <a:pt x="2508" y="13009"/>
                    </a:lnTo>
                    <a:lnTo>
                      <a:pt x="786" y="13915"/>
                    </a:lnTo>
                    <a:lnTo>
                      <a:pt x="790" y="13921"/>
                    </a:lnTo>
                    <a:cubicBezTo>
                      <a:pt x="322" y="14167"/>
                      <a:pt x="0" y="14652"/>
                      <a:pt x="0" y="15218"/>
                    </a:cubicBezTo>
                    <a:cubicBezTo>
                      <a:pt x="0" y="15784"/>
                      <a:pt x="322" y="16269"/>
                      <a:pt x="790" y="16515"/>
                    </a:cubicBezTo>
                    <a:lnTo>
                      <a:pt x="786" y="16521"/>
                    </a:lnTo>
                    <a:lnTo>
                      <a:pt x="10113" y="21430"/>
                    </a:lnTo>
                    <a:lnTo>
                      <a:pt x="10117" y="21425"/>
                    </a:lnTo>
                    <a:cubicBezTo>
                      <a:pt x="10322" y="21533"/>
                      <a:pt x="10552" y="21600"/>
                      <a:pt x="10800" y="21600"/>
                    </a:cubicBezTo>
                    <a:cubicBezTo>
                      <a:pt x="11048" y="21600"/>
                      <a:pt x="11278" y="21533"/>
                      <a:pt x="11483" y="21425"/>
                    </a:cubicBezTo>
                    <a:lnTo>
                      <a:pt x="11486" y="21430"/>
                    </a:lnTo>
                    <a:lnTo>
                      <a:pt x="20813" y="16521"/>
                    </a:lnTo>
                    <a:lnTo>
                      <a:pt x="20810" y="16515"/>
                    </a:lnTo>
                    <a:cubicBezTo>
                      <a:pt x="21278" y="16269"/>
                      <a:pt x="21600" y="15784"/>
                      <a:pt x="21600" y="15218"/>
                    </a:cubicBezTo>
                    <a:cubicBezTo>
                      <a:pt x="21600" y="14652"/>
                      <a:pt x="21278" y="14167"/>
                      <a:pt x="20810" y="13921"/>
                    </a:cubicBezTo>
                    <a:lnTo>
                      <a:pt x="20813" y="13915"/>
                    </a:lnTo>
                    <a:lnTo>
                      <a:pt x="19092" y="13009"/>
                    </a:lnTo>
                    <a:lnTo>
                      <a:pt x="20813" y="12103"/>
                    </a:lnTo>
                    <a:lnTo>
                      <a:pt x="20810" y="12097"/>
                    </a:lnTo>
                    <a:cubicBezTo>
                      <a:pt x="21278" y="11851"/>
                      <a:pt x="21600" y="11366"/>
                      <a:pt x="21600" y="108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ḻiďê">
                <a:extLst>
                  <a:ext uri="{FF2B5EF4-FFF2-40B4-BE49-F238E27FC236}">
                    <a16:creationId xmlns:a16="http://schemas.microsoft.com/office/drawing/2014/main" id="{971BC4DC-E27C-431F-B936-005A4021C05D}"/>
                  </a:ext>
                </a:extLst>
              </p:cNvPr>
              <p:cNvSpPr/>
              <p:nvPr/>
            </p:nvSpPr>
            <p:spPr bwMode="auto">
              <a:xfrm>
                <a:off x="4143375" y="3876753"/>
                <a:ext cx="2105025" cy="536575"/>
              </a:xfrm>
              <a:custGeom>
                <a:avLst/>
                <a:gdLst>
                  <a:gd name="T0" fmla="*/ 545 w 624"/>
                  <a:gd name="T1" fmla="*/ 159 h 159"/>
                  <a:gd name="T2" fmla="*/ 79 w 624"/>
                  <a:gd name="T3" fmla="*/ 159 h 159"/>
                  <a:gd name="T4" fmla="*/ 0 w 624"/>
                  <a:gd name="T5" fmla="*/ 79 h 159"/>
                  <a:gd name="T6" fmla="*/ 79 w 624"/>
                  <a:gd name="T7" fmla="*/ 0 h 159"/>
                  <a:gd name="T8" fmla="*/ 545 w 624"/>
                  <a:gd name="T9" fmla="*/ 0 h 159"/>
                  <a:gd name="T10" fmla="*/ 624 w 624"/>
                  <a:gd name="T11" fmla="*/ 79 h 159"/>
                  <a:gd name="T12" fmla="*/ 545 w 624"/>
                  <a:gd name="T13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59">
                    <a:moveTo>
                      <a:pt x="545" y="159"/>
                    </a:moveTo>
                    <a:cubicBezTo>
                      <a:pt x="79" y="159"/>
                      <a:pt x="79" y="159"/>
                      <a:pt x="79" y="159"/>
                    </a:cubicBezTo>
                    <a:cubicBezTo>
                      <a:pt x="35" y="159"/>
                      <a:pt x="0" y="123"/>
                      <a:pt x="0" y="79"/>
                    </a:cubicBezTo>
                    <a:cubicBezTo>
                      <a:pt x="0" y="36"/>
                      <a:pt x="35" y="0"/>
                      <a:pt x="79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9" y="0"/>
                      <a:pt x="624" y="36"/>
                      <a:pt x="624" y="79"/>
                    </a:cubicBezTo>
                    <a:cubicBezTo>
                      <a:pt x="624" y="123"/>
                      <a:pt x="589" y="159"/>
                      <a:pt x="545" y="15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ṡļiḓe">
                <a:extLst>
                  <a:ext uri="{FF2B5EF4-FFF2-40B4-BE49-F238E27FC236}">
                    <a16:creationId xmlns:a16="http://schemas.microsoft.com/office/drawing/2014/main" id="{71B8C9F6-9EC1-4099-843B-FC1F0E8B0DC4}"/>
                  </a:ext>
                </a:extLst>
              </p:cNvPr>
              <p:cNvSpPr/>
              <p:nvPr/>
            </p:nvSpPr>
            <p:spPr bwMode="auto">
              <a:xfrm>
                <a:off x="5151438" y="3316366"/>
                <a:ext cx="1096963" cy="1655763"/>
              </a:xfrm>
              <a:custGeom>
                <a:avLst/>
                <a:gdLst>
                  <a:gd name="T0" fmla="*/ 325 w 325"/>
                  <a:gd name="T1" fmla="*/ 245 h 491"/>
                  <a:gd name="T2" fmla="*/ 301 w 325"/>
                  <a:gd name="T3" fmla="*/ 303 h 491"/>
                  <a:gd name="T4" fmla="*/ 300 w 325"/>
                  <a:gd name="T5" fmla="*/ 303 h 491"/>
                  <a:gd name="T6" fmla="*/ 143 w 325"/>
                  <a:gd name="T7" fmla="*/ 460 h 491"/>
                  <a:gd name="T8" fmla="*/ 31 w 325"/>
                  <a:gd name="T9" fmla="*/ 460 h 491"/>
                  <a:gd name="T10" fmla="*/ 31 w 325"/>
                  <a:gd name="T11" fmla="*/ 348 h 491"/>
                  <a:gd name="T12" fmla="*/ 134 w 325"/>
                  <a:gd name="T13" fmla="*/ 245 h 491"/>
                  <a:gd name="T14" fmla="*/ 31 w 325"/>
                  <a:gd name="T15" fmla="*/ 143 h 491"/>
                  <a:gd name="T16" fmla="*/ 31 w 325"/>
                  <a:gd name="T17" fmla="*/ 31 h 491"/>
                  <a:gd name="T18" fmla="*/ 143 w 325"/>
                  <a:gd name="T19" fmla="*/ 31 h 491"/>
                  <a:gd name="T20" fmla="*/ 300 w 325"/>
                  <a:gd name="T21" fmla="*/ 188 h 491"/>
                  <a:gd name="T22" fmla="*/ 301 w 325"/>
                  <a:gd name="T23" fmla="*/ 188 h 491"/>
                  <a:gd name="T24" fmla="*/ 325 w 325"/>
                  <a:gd name="T25" fmla="*/ 245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5" h="491">
                    <a:moveTo>
                      <a:pt x="325" y="245"/>
                    </a:moveTo>
                    <a:cubicBezTo>
                      <a:pt x="325" y="268"/>
                      <a:pt x="316" y="289"/>
                      <a:pt x="301" y="303"/>
                    </a:cubicBezTo>
                    <a:cubicBezTo>
                      <a:pt x="300" y="303"/>
                      <a:pt x="300" y="303"/>
                      <a:pt x="300" y="303"/>
                    </a:cubicBezTo>
                    <a:cubicBezTo>
                      <a:pt x="143" y="460"/>
                      <a:pt x="143" y="460"/>
                      <a:pt x="143" y="460"/>
                    </a:cubicBezTo>
                    <a:cubicBezTo>
                      <a:pt x="112" y="491"/>
                      <a:pt x="62" y="491"/>
                      <a:pt x="31" y="460"/>
                    </a:cubicBezTo>
                    <a:cubicBezTo>
                      <a:pt x="0" y="429"/>
                      <a:pt x="0" y="379"/>
                      <a:pt x="31" y="348"/>
                    </a:cubicBezTo>
                    <a:cubicBezTo>
                      <a:pt x="134" y="245"/>
                      <a:pt x="134" y="245"/>
                      <a:pt x="134" y="245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0" y="112"/>
                      <a:pt x="0" y="62"/>
                      <a:pt x="31" y="31"/>
                    </a:cubicBezTo>
                    <a:cubicBezTo>
                      <a:pt x="62" y="0"/>
                      <a:pt x="112" y="0"/>
                      <a:pt x="143" y="31"/>
                    </a:cubicBezTo>
                    <a:cubicBezTo>
                      <a:pt x="300" y="188"/>
                      <a:pt x="300" y="188"/>
                      <a:pt x="300" y="188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16" y="202"/>
                      <a:pt x="325" y="223"/>
                      <a:pt x="325" y="24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ŝlïďê">
                <a:extLst>
                  <a:ext uri="{FF2B5EF4-FFF2-40B4-BE49-F238E27FC236}">
                    <a16:creationId xmlns:a16="http://schemas.microsoft.com/office/drawing/2014/main" id="{423F3C21-A866-4F96-87D2-9B5153FC636D}"/>
                  </a:ext>
                </a:extLst>
              </p:cNvPr>
              <p:cNvSpPr/>
              <p:nvPr/>
            </p:nvSpPr>
            <p:spPr bwMode="auto">
              <a:xfrm>
                <a:off x="5603875" y="3876753"/>
                <a:ext cx="644525" cy="536575"/>
              </a:xfrm>
              <a:custGeom>
                <a:avLst/>
                <a:gdLst>
                  <a:gd name="T0" fmla="*/ 63 w 191"/>
                  <a:gd name="T1" fmla="*/ 17 h 159"/>
                  <a:gd name="T2" fmla="*/ 50 w 191"/>
                  <a:gd name="T3" fmla="*/ 29 h 159"/>
                  <a:gd name="T4" fmla="*/ 29 w 191"/>
                  <a:gd name="T5" fmla="*/ 109 h 159"/>
                  <a:gd name="T6" fmla="*/ 62 w 191"/>
                  <a:gd name="T7" fmla="*/ 141 h 159"/>
                  <a:gd name="T8" fmla="*/ 112 w 191"/>
                  <a:gd name="T9" fmla="*/ 159 h 159"/>
                  <a:gd name="T10" fmla="*/ 112 w 191"/>
                  <a:gd name="T11" fmla="*/ 159 h 159"/>
                  <a:gd name="T12" fmla="*/ 166 w 191"/>
                  <a:gd name="T13" fmla="*/ 137 h 159"/>
                  <a:gd name="T14" fmla="*/ 167 w 191"/>
                  <a:gd name="T15" fmla="*/ 137 h 159"/>
                  <a:gd name="T16" fmla="*/ 191 w 191"/>
                  <a:gd name="T17" fmla="*/ 79 h 159"/>
                  <a:gd name="T18" fmla="*/ 191 w 191"/>
                  <a:gd name="T19" fmla="*/ 79 h 159"/>
                  <a:gd name="T20" fmla="*/ 191 w 191"/>
                  <a:gd name="T21" fmla="*/ 79 h 159"/>
                  <a:gd name="T22" fmla="*/ 191 w 191"/>
                  <a:gd name="T23" fmla="*/ 79 h 159"/>
                  <a:gd name="T24" fmla="*/ 191 w 191"/>
                  <a:gd name="T25" fmla="*/ 78 h 159"/>
                  <a:gd name="T26" fmla="*/ 191 w 191"/>
                  <a:gd name="T27" fmla="*/ 78 h 159"/>
                  <a:gd name="T28" fmla="*/ 191 w 191"/>
                  <a:gd name="T29" fmla="*/ 78 h 159"/>
                  <a:gd name="T30" fmla="*/ 191 w 191"/>
                  <a:gd name="T31" fmla="*/ 77 h 159"/>
                  <a:gd name="T32" fmla="*/ 191 w 191"/>
                  <a:gd name="T33" fmla="*/ 77 h 159"/>
                  <a:gd name="T34" fmla="*/ 191 w 191"/>
                  <a:gd name="T35" fmla="*/ 77 h 159"/>
                  <a:gd name="T36" fmla="*/ 191 w 191"/>
                  <a:gd name="T37" fmla="*/ 77 h 159"/>
                  <a:gd name="T38" fmla="*/ 191 w 191"/>
                  <a:gd name="T39" fmla="*/ 76 h 159"/>
                  <a:gd name="T40" fmla="*/ 191 w 191"/>
                  <a:gd name="T41" fmla="*/ 76 h 159"/>
                  <a:gd name="T42" fmla="*/ 191 w 191"/>
                  <a:gd name="T43" fmla="*/ 76 h 159"/>
                  <a:gd name="T44" fmla="*/ 191 w 191"/>
                  <a:gd name="T45" fmla="*/ 76 h 159"/>
                  <a:gd name="T46" fmla="*/ 191 w 191"/>
                  <a:gd name="T47" fmla="*/ 75 h 159"/>
                  <a:gd name="T48" fmla="*/ 191 w 191"/>
                  <a:gd name="T49" fmla="*/ 75 h 159"/>
                  <a:gd name="T50" fmla="*/ 191 w 191"/>
                  <a:gd name="T51" fmla="*/ 75 h 159"/>
                  <a:gd name="T52" fmla="*/ 191 w 191"/>
                  <a:gd name="T53" fmla="*/ 75 h 159"/>
                  <a:gd name="T54" fmla="*/ 191 w 191"/>
                  <a:gd name="T55" fmla="*/ 74 h 159"/>
                  <a:gd name="T56" fmla="*/ 191 w 191"/>
                  <a:gd name="T57" fmla="*/ 74 h 159"/>
                  <a:gd name="T58" fmla="*/ 191 w 191"/>
                  <a:gd name="T59" fmla="*/ 74 h 159"/>
                  <a:gd name="T60" fmla="*/ 189 w 191"/>
                  <a:gd name="T61" fmla="*/ 60 h 159"/>
                  <a:gd name="T62" fmla="*/ 189 w 191"/>
                  <a:gd name="T63" fmla="*/ 60 h 159"/>
                  <a:gd name="T64" fmla="*/ 189 w 191"/>
                  <a:gd name="T65" fmla="*/ 60 h 159"/>
                  <a:gd name="T66" fmla="*/ 189 w 191"/>
                  <a:gd name="T67" fmla="*/ 59 h 159"/>
                  <a:gd name="T68" fmla="*/ 189 w 191"/>
                  <a:gd name="T69" fmla="*/ 59 h 159"/>
                  <a:gd name="T70" fmla="*/ 189 w 191"/>
                  <a:gd name="T71" fmla="*/ 59 h 159"/>
                  <a:gd name="T72" fmla="*/ 189 w 191"/>
                  <a:gd name="T73" fmla="*/ 59 h 159"/>
                  <a:gd name="T74" fmla="*/ 189 w 191"/>
                  <a:gd name="T75" fmla="*/ 58 h 159"/>
                  <a:gd name="T76" fmla="*/ 166 w 191"/>
                  <a:gd name="T77" fmla="*/ 22 h 159"/>
                  <a:gd name="T78" fmla="*/ 166 w 191"/>
                  <a:gd name="T79" fmla="*/ 2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1" h="159">
                    <a:moveTo>
                      <a:pt x="112" y="0"/>
                    </a:moveTo>
                    <a:cubicBezTo>
                      <a:pt x="94" y="0"/>
                      <a:pt x="77" y="6"/>
                      <a:pt x="63" y="17"/>
                    </a:cubicBezTo>
                    <a:cubicBezTo>
                      <a:pt x="63" y="17"/>
                      <a:pt x="62" y="17"/>
                      <a:pt x="62" y="18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65" y="144"/>
                      <a:pt x="69" y="147"/>
                      <a:pt x="73" y="149"/>
                    </a:cubicBezTo>
                    <a:cubicBezTo>
                      <a:pt x="85" y="155"/>
                      <a:pt x="98" y="159"/>
                      <a:pt x="112" y="159"/>
                    </a:cubicBezTo>
                    <a:cubicBezTo>
                      <a:pt x="112" y="159"/>
                      <a:pt x="112" y="159"/>
                      <a:pt x="112" y="159"/>
                    </a:cubicBezTo>
                    <a:cubicBezTo>
                      <a:pt x="112" y="159"/>
                      <a:pt x="112" y="159"/>
                      <a:pt x="112" y="159"/>
                    </a:cubicBezTo>
                    <a:cubicBezTo>
                      <a:pt x="133" y="159"/>
                      <a:pt x="152" y="151"/>
                      <a:pt x="166" y="138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75" y="129"/>
                      <a:pt x="182" y="119"/>
                      <a:pt x="186" y="107"/>
                    </a:cubicBezTo>
                    <a:cubicBezTo>
                      <a:pt x="190" y="99"/>
                      <a:pt x="191" y="8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69"/>
                      <a:pt x="190" y="65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5" y="44"/>
                      <a:pt x="177" y="32"/>
                      <a:pt x="167" y="22"/>
                    </a:cubicBezTo>
                    <a:cubicBezTo>
                      <a:pt x="166" y="22"/>
                      <a:pt x="166" y="22"/>
                      <a:pt x="166" y="22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52" y="8"/>
                      <a:pt x="133" y="0"/>
                      <a:pt x="112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ṡlïḑè">
                <a:extLst>
                  <a:ext uri="{FF2B5EF4-FFF2-40B4-BE49-F238E27FC236}">
                    <a16:creationId xmlns:a16="http://schemas.microsoft.com/office/drawing/2014/main" id="{B6803BD0-3598-44DF-94CC-D3CB03C79312}"/>
                  </a:ext>
                </a:extLst>
              </p:cNvPr>
              <p:cNvSpPr/>
              <p:nvPr/>
            </p:nvSpPr>
            <p:spPr bwMode="auto">
              <a:xfrm>
                <a:off x="5334000" y="3876753"/>
                <a:ext cx="647700" cy="266700"/>
              </a:xfrm>
              <a:custGeom>
                <a:avLst/>
                <a:gdLst>
                  <a:gd name="T0" fmla="*/ 192 w 192"/>
                  <a:gd name="T1" fmla="*/ 0 h 79"/>
                  <a:gd name="T2" fmla="*/ 0 w 192"/>
                  <a:gd name="T3" fmla="*/ 0 h 79"/>
                  <a:gd name="T4" fmla="*/ 80 w 192"/>
                  <a:gd name="T5" fmla="*/ 79 h 79"/>
                  <a:gd name="T6" fmla="*/ 80 w 192"/>
                  <a:gd name="T7" fmla="*/ 79 h 79"/>
                  <a:gd name="T8" fmla="*/ 80 w 192"/>
                  <a:gd name="T9" fmla="*/ 79 h 79"/>
                  <a:gd name="T10" fmla="*/ 130 w 192"/>
                  <a:gd name="T11" fmla="*/ 29 h 79"/>
                  <a:gd name="T12" fmla="*/ 142 w 192"/>
                  <a:gd name="T13" fmla="*/ 18 h 79"/>
                  <a:gd name="T14" fmla="*/ 143 w 192"/>
                  <a:gd name="T15" fmla="*/ 17 h 79"/>
                  <a:gd name="T16" fmla="*/ 192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1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7"/>
                      <a:pt x="143" y="17"/>
                      <a:pt x="143" y="17"/>
                    </a:cubicBezTo>
                    <a:cubicBezTo>
                      <a:pt x="157" y="6"/>
                      <a:pt x="174" y="0"/>
                      <a:pt x="19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Sḻiḋè">
                <a:extLst>
                  <a:ext uri="{FF2B5EF4-FFF2-40B4-BE49-F238E27FC236}">
                    <a16:creationId xmlns:a16="http://schemas.microsoft.com/office/drawing/2014/main" id="{3F6167CB-AE75-4D3C-B127-312E6444CF1A}"/>
                  </a:ext>
                </a:extLst>
              </p:cNvPr>
              <p:cNvSpPr/>
              <p:nvPr/>
            </p:nvSpPr>
            <p:spPr bwMode="auto">
              <a:xfrm>
                <a:off x="5334000" y="4143453"/>
                <a:ext cx="647700" cy="269875"/>
              </a:xfrm>
              <a:custGeom>
                <a:avLst/>
                <a:gdLst>
                  <a:gd name="T0" fmla="*/ 80 w 192"/>
                  <a:gd name="T1" fmla="*/ 0 h 80"/>
                  <a:gd name="T2" fmla="*/ 0 w 192"/>
                  <a:gd name="T3" fmla="*/ 80 h 80"/>
                  <a:gd name="T4" fmla="*/ 192 w 192"/>
                  <a:gd name="T5" fmla="*/ 80 h 80"/>
                  <a:gd name="T6" fmla="*/ 192 w 192"/>
                  <a:gd name="T7" fmla="*/ 80 h 80"/>
                  <a:gd name="T8" fmla="*/ 153 w 192"/>
                  <a:gd name="T9" fmla="*/ 70 h 80"/>
                  <a:gd name="T10" fmla="*/ 142 w 192"/>
                  <a:gd name="T11" fmla="*/ 62 h 80"/>
                  <a:gd name="T12" fmla="*/ 130 w 192"/>
                  <a:gd name="T13" fmla="*/ 51 h 80"/>
                  <a:gd name="T14" fmla="*/ 109 w 192"/>
                  <a:gd name="T15" fmla="*/ 30 h 80"/>
                  <a:gd name="T16" fmla="*/ 80 w 192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80">
                    <a:moveTo>
                      <a:pt x="80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192" y="80"/>
                      <a:pt x="192" y="80"/>
                      <a:pt x="192" y="80"/>
                    </a:cubicBezTo>
                    <a:cubicBezTo>
                      <a:pt x="192" y="80"/>
                      <a:pt x="192" y="80"/>
                      <a:pt x="192" y="80"/>
                    </a:cubicBezTo>
                    <a:cubicBezTo>
                      <a:pt x="178" y="80"/>
                      <a:pt x="165" y="76"/>
                      <a:pt x="153" y="70"/>
                    </a:cubicBezTo>
                    <a:cubicBezTo>
                      <a:pt x="149" y="68"/>
                      <a:pt x="145" y="65"/>
                      <a:pt x="142" y="62"/>
                    </a:cubicBezTo>
                    <a:cubicBezTo>
                      <a:pt x="130" y="51"/>
                      <a:pt x="130" y="51"/>
                      <a:pt x="130" y="51"/>
                    </a:cubicBezTo>
                    <a:cubicBezTo>
                      <a:pt x="109" y="30"/>
                      <a:pt x="109" y="30"/>
                      <a:pt x="109" y="30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ľïďe">
                <a:extLst>
                  <a:ext uri="{FF2B5EF4-FFF2-40B4-BE49-F238E27FC236}">
                    <a16:creationId xmlns:a16="http://schemas.microsoft.com/office/drawing/2014/main" id="{86F8EAD2-3BF4-4BF0-A134-3AB5A87C25C8}"/>
                  </a:ext>
                </a:extLst>
              </p:cNvPr>
              <p:cNvSpPr/>
              <p:nvPr/>
            </p:nvSpPr>
            <p:spPr>
              <a:xfrm>
                <a:off x="5855530" y="3984468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1îḋe">
                <a:extLst>
                  <a:ext uri="{FF2B5EF4-FFF2-40B4-BE49-F238E27FC236}">
                    <a16:creationId xmlns:a16="http://schemas.microsoft.com/office/drawing/2014/main" id="{3EF69525-6FDE-40B0-A7BB-8415432BAC13}"/>
                  </a:ext>
                </a:extLst>
              </p:cNvPr>
              <p:cNvSpPr/>
              <p:nvPr/>
            </p:nvSpPr>
            <p:spPr bwMode="auto">
              <a:xfrm>
                <a:off x="5943600" y="2873983"/>
                <a:ext cx="2105025" cy="536575"/>
              </a:xfrm>
              <a:custGeom>
                <a:avLst/>
                <a:gdLst>
                  <a:gd name="T0" fmla="*/ 79 w 624"/>
                  <a:gd name="T1" fmla="*/ 159 h 159"/>
                  <a:gd name="T2" fmla="*/ 545 w 624"/>
                  <a:gd name="T3" fmla="*/ 159 h 159"/>
                  <a:gd name="T4" fmla="*/ 624 w 624"/>
                  <a:gd name="T5" fmla="*/ 80 h 159"/>
                  <a:gd name="T6" fmla="*/ 545 w 624"/>
                  <a:gd name="T7" fmla="*/ 0 h 159"/>
                  <a:gd name="T8" fmla="*/ 79 w 624"/>
                  <a:gd name="T9" fmla="*/ 0 h 159"/>
                  <a:gd name="T10" fmla="*/ 0 w 624"/>
                  <a:gd name="T11" fmla="*/ 80 h 159"/>
                  <a:gd name="T12" fmla="*/ 79 w 624"/>
                  <a:gd name="T13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59">
                    <a:moveTo>
                      <a:pt x="79" y="159"/>
                    </a:moveTo>
                    <a:cubicBezTo>
                      <a:pt x="545" y="159"/>
                      <a:pt x="545" y="159"/>
                      <a:pt x="545" y="159"/>
                    </a:cubicBezTo>
                    <a:cubicBezTo>
                      <a:pt x="589" y="159"/>
                      <a:pt x="624" y="124"/>
                      <a:pt x="624" y="80"/>
                    </a:cubicBezTo>
                    <a:cubicBezTo>
                      <a:pt x="624" y="36"/>
                      <a:pt x="589" y="0"/>
                      <a:pt x="54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6"/>
                      <a:pt x="0" y="80"/>
                    </a:cubicBezTo>
                    <a:cubicBezTo>
                      <a:pt x="0" y="124"/>
                      <a:pt x="35" y="159"/>
                      <a:pt x="79" y="15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śḻíḑè">
                <a:extLst>
                  <a:ext uri="{FF2B5EF4-FFF2-40B4-BE49-F238E27FC236}">
                    <a16:creationId xmlns:a16="http://schemas.microsoft.com/office/drawing/2014/main" id="{7BD2E54A-9E19-4273-A341-D8042770A845}"/>
                  </a:ext>
                </a:extLst>
              </p:cNvPr>
              <p:cNvSpPr/>
              <p:nvPr/>
            </p:nvSpPr>
            <p:spPr bwMode="auto">
              <a:xfrm>
                <a:off x="5943600" y="2315183"/>
                <a:ext cx="1096963" cy="1658938"/>
              </a:xfrm>
              <a:custGeom>
                <a:avLst/>
                <a:gdLst>
                  <a:gd name="T0" fmla="*/ 0 w 325"/>
                  <a:gd name="T1" fmla="*/ 246 h 492"/>
                  <a:gd name="T2" fmla="*/ 24 w 325"/>
                  <a:gd name="T3" fmla="*/ 303 h 492"/>
                  <a:gd name="T4" fmla="*/ 25 w 325"/>
                  <a:gd name="T5" fmla="*/ 304 h 492"/>
                  <a:gd name="T6" fmla="*/ 182 w 325"/>
                  <a:gd name="T7" fmla="*/ 461 h 492"/>
                  <a:gd name="T8" fmla="*/ 294 w 325"/>
                  <a:gd name="T9" fmla="*/ 461 h 492"/>
                  <a:gd name="T10" fmla="*/ 294 w 325"/>
                  <a:gd name="T11" fmla="*/ 348 h 492"/>
                  <a:gd name="T12" fmla="*/ 191 w 325"/>
                  <a:gd name="T13" fmla="*/ 246 h 492"/>
                  <a:gd name="T14" fmla="*/ 294 w 325"/>
                  <a:gd name="T15" fmla="*/ 143 h 492"/>
                  <a:gd name="T16" fmla="*/ 294 w 325"/>
                  <a:gd name="T17" fmla="*/ 31 h 492"/>
                  <a:gd name="T18" fmla="*/ 182 w 325"/>
                  <a:gd name="T19" fmla="*/ 31 h 492"/>
                  <a:gd name="T20" fmla="*/ 25 w 325"/>
                  <a:gd name="T21" fmla="*/ 188 h 492"/>
                  <a:gd name="T22" fmla="*/ 24 w 325"/>
                  <a:gd name="T23" fmla="*/ 188 h 492"/>
                  <a:gd name="T24" fmla="*/ 0 w 325"/>
                  <a:gd name="T2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5" h="492">
                    <a:moveTo>
                      <a:pt x="0" y="246"/>
                    </a:moveTo>
                    <a:cubicBezTo>
                      <a:pt x="0" y="268"/>
                      <a:pt x="9" y="289"/>
                      <a:pt x="24" y="303"/>
                    </a:cubicBezTo>
                    <a:cubicBezTo>
                      <a:pt x="25" y="304"/>
                      <a:pt x="25" y="304"/>
                      <a:pt x="25" y="304"/>
                    </a:cubicBezTo>
                    <a:cubicBezTo>
                      <a:pt x="182" y="461"/>
                      <a:pt x="182" y="461"/>
                      <a:pt x="182" y="461"/>
                    </a:cubicBezTo>
                    <a:cubicBezTo>
                      <a:pt x="213" y="492"/>
                      <a:pt x="263" y="492"/>
                      <a:pt x="294" y="461"/>
                    </a:cubicBezTo>
                    <a:cubicBezTo>
                      <a:pt x="325" y="430"/>
                      <a:pt x="325" y="379"/>
                      <a:pt x="294" y="348"/>
                    </a:cubicBezTo>
                    <a:cubicBezTo>
                      <a:pt x="191" y="246"/>
                      <a:pt x="191" y="246"/>
                      <a:pt x="191" y="246"/>
                    </a:cubicBezTo>
                    <a:cubicBezTo>
                      <a:pt x="294" y="143"/>
                      <a:pt x="294" y="143"/>
                      <a:pt x="294" y="143"/>
                    </a:cubicBezTo>
                    <a:cubicBezTo>
                      <a:pt x="325" y="112"/>
                      <a:pt x="325" y="62"/>
                      <a:pt x="294" y="31"/>
                    </a:cubicBezTo>
                    <a:cubicBezTo>
                      <a:pt x="263" y="0"/>
                      <a:pt x="213" y="0"/>
                      <a:pt x="182" y="31"/>
                    </a:cubicBezTo>
                    <a:cubicBezTo>
                      <a:pt x="25" y="188"/>
                      <a:pt x="25" y="188"/>
                      <a:pt x="25" y="188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9" y="203"/>
                      <a:pt x="0" y="223"/>
                      <a:pt x="0" y="24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líḓe">
                <a:extLst>
                  <a:ext uri="{FF2B5EF4-FFF2-40B4-BE49-F238E27FC236}">
                    <a16:creationId xmlns:a16="http://schemas.microsoft.com/office/drawing/2014/main" id="{E899EBDB-859B-4137-AD8C-7DF8D23C039A}"/>
                  </a:ext>
                </a:extLst>
              </p:cNvPr>
              <p:cNvSpPr/>
              <p:nvPr/>
            </p:nvSpPr>
            <p:spPr bwMode="auto">
              <a:xfrm>
                <a:off x="5943600" y="2873983"/>
                <a:ext cx="644525" cy="536575"/>
              </a:xfrm>
              <a:custGeom>
                <a:avLst/>
                <a:gdLst>
                  <a:gd name="T0" fmla="*/ 25 w 191"/>
                  <a:gd name="T1" fmla="*/ 22 h 159"/>
                  <a:gd name="T2" fmla="*/ 25 w 191"/>
                  <a:gd name="T3" fmla="*/ 22 h 159"/>
                  <a:gd name="T4" fmla="*/ 3 w 191"/>
                  <a:gd name="T5" fmla="*/ 57 h 159"/>
                  <a:gd name="T6" fmla="*/ 3 w 191"/>
                  <a:gd name="T7" fmla="*/ 57 h 159"/>
                  <a:gd name="T8" fmla="*/ 3 w 191"/>
                  <a:gd name="T9" fmla="*/ 57 h 159"/>
                  <a:gd name="T10" fmla="*/ 3 w 191"/>
                  <a:gd name="T11" fmla="*/ 58 h 159"/>
                  <a:gd name="T12" fmla="*/ 3 w 191"/>
                  <a:gd name="T13" fmla="*/ 58 h 159"/>
                  <a:gd name="T14" fmla="*/ 0 w 191"/>
                  <a:gd name="T15" fmla="*/ 74 h 159"/>
                  <a:gd name="T16" fmla="*/ 0 w 191"/>
                  <a:gd name="T17" fmla="*/ 75 h 159"/>
                  <a:gd name="T18" fmla="*/ 0 w 191"/>
                  <a:gd name="T19" fmla="*/ 75 h 159"/>
                  <a:gd name="T20" fmla="*/ 0 w 191"/>
                  <a:gd name="T21" fmla="*/ 75 h 159"/>
                  <a:gd name="T22" fmla="*/ 0 w 191"/>
                  <a:gd name="T23" fmla="*/ 75 h 159"/>
                  <a:gd name="T24" fmla="*/ 0 w 191"/>
                  <a:gd name="T25" fmla="*/ 76 h 159"/>
                  <a:gd name="T26" fmla="*/ 0 w 191"/>
                  <a:gd name="T27" fmla="*/ 76 h 159"/>
                  <a:gd name="T28" fmla="*/ 0 w 191"/>
                  <a:gd name="T29" fmla="*/ 76 h 159"/>
                  <a:gd name="T30" fmla="*/ 0 w 191"/>
                  <a:gd name="T31" fmla="*/ 76 h 159"/>
                  <a:gd name="T32" fmla="*/ 0 w 191"/>
                  <a:gd name="T33" fmla="*/ 77 h 159"/>
                  <a:gd name="T34" fmla="*/ 0 w 191"/>
                  <a:gd name="T35" fmla="*/ 77 h 159"/>
                  <a:gd name="T36" fmla="*/ 0 w 191"/>
                  <a:gd name="T37" fmla="*/ 77 h 159"/>
                  <a:gd name="T38" fmla="*/ 0 w 191"/>
                  <a:gd name="T39" fmla="*/ 78 h 159"/>
                  <a:gd name="T40" fmla="*/ 0 w 191"/>
                  <a:gd name="T41" fmla="*/ 78 h 159"/>
                  <a:gd name="T42" fmla="*/ 0 w 191"/>
                  <a:gd name="T43" fmla="*/ 78 h 159"/>
                  <a:gd name="T44" fmla="*/ 0 w 191"/>
                  <a:gd name="T45" fmla="*/ 78 h 159"/>
                  <a:gd name="T46" fmla="*/ 0 w 191"/>
                  <a:gd name="T47" fmla="*/ 79 h 159"/>
                  <a:gd name="T48" fmla="*/ 0 w 191"/>
                  <a:gd name="T49" fmla="*/ 79 h 159"/>
                  <a:gd name="T50" fmla="*/ 0 w 191"/>
                  <a:gd name="T51" fmla="*/ 79 h 159"/>
                  <a:gd name="T52" fmla="*/ 0 w 191"/>
                  <a:gd name="T53" fmla="*/ 79 h 159"/>
                  <a:gd name="T54" fmla="*/ 0 w 191"/>
                  <a:gd name="T55" fmla="*/ 80 h 159"/>
                  <a:gd name="T56" fmla="*/ 24 w 191"/>
                  <a:gd name="T57" fmla="*/ 137 h 159"/>
                  <a:gd name="T58" fmla="*/ 25 w 191"/>
                  <a:gd name="T59" fmla="*/ 138 h 159"/>
                  <a:gd name="T60" fmla="*/ 79 w 191"/>
                  <a:gd name="T61" fmla="*/ 159 h 159"/>
                  <a:gd name="T62" fmla="*/ 79 w 191"/>
                  <a:gd name="T63" fmla="*/ 159 h 159"/>
                  <a:gd name="T64" fmla="*/ 129 w 191"/>
                  <a:gd name="T65" fmla="*/ 141 h 159"/>
                  <a:gd name="T66" fmla="*/ 163 w 191"/>
                  <a:gd name="T67" fmla="*/ 108 h 159"/>
                  <a:gd name="T68" fmla="*/ 141 w 191"/>
                  <a:gd name="T69" fmla="*/ 30 h 159"/>
                  <a:gd name="T70" fmla="*/ 128 w 191"/>
                  <a:gd name="T71" fmla="*/ 1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1" h="159">
                    <a:moveTo>
                      <a:pt x="79" y="0"/>
                    </a:moveTo>
                    <a:cubicBezTo>
                      <a:pt x="58" y="0"/>
                      <a:pt x="39" y="8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4" y="32"/>
                      <a:pt x="7" y="44"/>
                      <a:pt x="3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3" y="57"/>
                      <a:pt x="3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1" y="63"/>
                      <a:pt x="0" y="69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90"/>
                      <a:pt x="1" y="99"/>
                      <a:pt x="5" y="108"/>
                    </a:cubicBezTo>
                    <a:cubicBezTo>
                      <a:pt x="9" y="119"/>
                      <a:pt x="16" y="129"/>
                      <a:pt x="24" y="137"/>
                    </a:cubicBezTo>
                    <a:cubicBezTo>
                      <a:pt x="25" y="138"/>
                      <a:pt x="25" y="138"/>
                      <a:pt x="25" y="138"/>
                    </a:cubicBezTo>
                    <a:cubicBezTo>
                      <a:pt x="25" y="138"/>
                      <a:pt x="25" y="138"/>
                      <a:pt x="25" y="138"/>
                    </a:cubicBezTo>
                    <a:cubicBezTo>
                      <a:pt x="25" y="138"/>
                      <a:pt x="25" y="138"/>
                      <a:pt x="25" y="138"/>
                    </a:cubicBezTo>
                    <a:cubicBezTo>
                      <a:pt x="39" y="151"/>
                      <a:pt x="58" y="159"/>
                      <a:pt x="79" y="159"/>
                    </a:cubicBezTo>
                    <a:cubicBezTo>
                      <a:pt x="79" y="159"/>
                      <a:pt x="79" y="159"/>
                      <a:pt x="79" y="159"/>
                    </a:cubicBezTo>
                    <a:cubicBezTo>
                      <a:pt x="79" y="159"/>
                      <a:pt x="79" y="159"/>
                      <a:pt x="79" y="159"/>
                    </a:cubicBezTo>
                    <a:cubicBezTo>
                      <a:pt x="94" y="159"/>
                      <a:pt x="107" y="155"/>
                      <a:pt x="119" y="148"/>
                    </a:cubicBezTo>
                    <a:cubicBezTo>
                      <a:pt x="123" y="146"/>
                      <a:pt x="126" y="144"/>
                      <a:pt x="129" y="141"/>
                    </a:cubicBezTo>
                    <a:cubicBezTo>
                      <a:pt x="141" y="130"/>
                      <a:pt x="141" y="130"/>
                      <a:pt x="141" y="130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9" y="18"/>
                      <a:pt x="128" y="17"/>
                      <a:pt x="128" y="17"/>
                    </a:cubicBezTo>
                    <a:cubicBezTo>
                      <a:pt x="114" y="7"/>
                      <a:pt x="97" y="0"/>
                      <a:pt x="79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ṥḻíḑê">
                <a:extLst>
                  <a:ext uri="{FF2B5EF4-FFF2-40B4-BE49-F238E27FC236}">
                    <a16:creationId xmlns:a16="http://schemas.microsoft.com/office/drawing/2014/main" id="{211F1075-A457-493A-83BF-CE4A4805B36C}"/>
                  </a:ext>
                </a:extLst>
              </p:cNvPr>
              <p:cNvSpPr/>
              <p:nvPr/>
            </p:nvSpPr>
            <p:spPr bwMode="auto">
              <a:xfrm>
                <a:off x="6210300" y="2873983"/>
                <a:ext cx="647700" cy="269875"/>
              </a:xfrm>
              <a:custGeom>
                <a:avLst/>
                <a:gdLst>
                  <a:gd name="T0" fmla="*/ 0 w 192"/>
                  <a:gd name="T1" fmla="*/ 0 h 80"/>
                  <a:gd name="T2" fmla="*/ 49 w 192"/>
                  <a:gd name="T3" fmla="*/ 17 h 80"/>
                  <a:gd name="T4" fmla="*/ 50 w 192"/>
                  <a:gd name="T5" fmla="*/ 18 h 80"/>
                  <a:gd name="T6" fmla="*/ 62 w 192"/>
                  <a:gd name="T7" fmla="*/ 29 h 80"/>
                  <a:gd name="T8" fmla="*/ 112 w 192"/>
                  <a:gd name="T9" fmla="*/ 80 h 80"/>
                  <a:gd name="T10" fmla="*/ 112 w 192"/>
                  <a:gd name="T11" fmla="*/ 80 h 80"/>
                  <a:gd name="T12" fmla="*/ 112 w 192"/>
                  <a:gd name="T13" fmla="*/ 80 h 80"/>
                  <a:gd name="T14" fmla="*/ 192 w 192"/>
                  <a:gd name="T15" fmla="*/ 0 h 80"/>
                  <a:gd name="T16" fmla="*/ 0 w 192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80">
                    <a:moveTo>
                      <a:pt x="0" y="0"/>
                    </a:moveTo>
                    <a:cubicBezTo>
                      <a:pt x="18" y="0"/>
                      <a:pt x="35" y="7"/>
                      <a:pt x="49" y="17"/>
                    </a:cubicBezTo>
                    <a:cubicBezTo>
                      <a:pt x="49" y="17"/>
                      <a:pt x="50" y="18"/>
                      <a:pt x="50" y="18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ŝ1iḋe">
                <a:extLst>
                  <a:ext uri="{FF2B5EF4-FFF2-40B4-BE49-F238E27FC236}">
                    <a16:creationId xmlns:a16="http://schemas.microsoft.com/office/drawing/2014/main" id="{49DB1A52-6AAB-4D9B-B6A7-7E0C7126C218}"/>
                  </a:ext>
                </a:extLst>
              </p:cNvPr>
              <p:cNvSpPr/>
              <p:nvPr/>
            </p:nvSpPr>
            <p:spPr bwMode="auto">
              <a:xfrm>
                <a:off x="6210300" y="3143858"/>
                <a:ext cx="647700" cy="266700"/>
              </a:xfrm>
              <a:custGeom>
                <a:avLst/>
                <a:gdLst>
                  <a:gd name="T0" fmla="*/ 112 w 192"/>
                  <a:gd name="T1" fmla="*/ 0 h 79"/>
                  <a:gd name="T2" fmla="*/ 84 w 192"/>
                  <a:gd name="T3" fmla="*/ 28 h 79"/>
                  <a:gd name="T4" fmla="*/ 62 w 192"/>
                  <a:gd name="T5" fmla="*/ 50 h 79"/>
                  <a:gd name="T6" fmla="*/ 50 w 192"/>
                  <a:gd name="T7" fmla="*/ 61 h 79"/>
                  <a:gd name="T8" fmla="*/ 40 w 192"/>
                  <a:gd name="T9" fmla="*/ 68 h 79"/>
                  <a:gd name="T10" fmla="*/ 0 w 192"/>
                  <a:gd name="T11" fmla="*/ 79 h 79"/>
                  <a:gd name="T12" fmla="*/ 0 w 192"/>
                  <a:gd name="T13" fmla="*/ 79 h 79"/>
                  <a:gd name="T14" fmla="*/ 192 w 192"/>
                  <a:gd name="T15" fmla="*/ 79 h 79"/>
                  <a:gd name="T16" fmla="*/ 112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112" y="0"/>
                    </a:moveTo>
                    <a:cubicBezTo>
                      <a:pt x="84" y="28"/>
                      <a:pt x="84" y="28"/>
                      <a:pt x="84" y="28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7" y="64"/>
                      <a:pt x="44" y="66"/>
                      <a:pt x="40" y="68"/>
                    </a:cubicBezTo>
                    <a:cubicBezTo>
                      <a:pt x="28" y="75"/>
                      <a:pt x="15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12" y="0"/>
                      <a:pt x="112" y="0"/>
                      <a:pt x="112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ḻiḓe">
                <a:extLst>
                  <a:ext uri="{FF2B5EF4-FFF2-40B4-BE49-F238E27FC236}">
                    <a16:creationId xmlns:a16="http://schemas.microsoft.com/office/drawing/2014/main" id="{A9395934-7A06-457C-92C3-A944882232F9}"/>
                  </a:ext>
                </a:extLst>
              </p:cNvPr>
              <p:cNvSpPr/>
              <p:nvPr/>
            </p:nvSpPr>
            <p:spPr>
              <a:xfrm>
                <a:off x="6063980" y="300657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s1iḋè">
                <a:extLst>
                  <a:ext uri="{FF2B5EF4-FFF2-40B4-BE49-F238E27FC236}">
                    <a16:creationId xmlns:a16="http://schemas.microsoft.com/office/drawing/2014/main" id="{B1FDF8D7-D37F-4732-B881-CEBE9A462388}"/>
                  </a:ext>
                </a:extLst>
              </p:cNvPr>
              <p:cNvSpPr/>
              <p:nvPr/>
            </p:nvSpPr>
            <p:spPr bwMode="auto">
              <a:xfrm>
                <a:off x="4143375" y="1877563"/>
                <a:ext cx="2105025" cy="531813"/>
              </a:xfrm>
              <a:custGeom>
                <a:avLst/>
                <a:gdLst>
                  <a:gd name="T0" fmla="*/ 545 w 624"/>
                  <a:gd name="T1" fmla="*/ 158 h 158"/>
                  <a:gd name="T2" fmla="*/ 79 w 624"/>
                  <a:gd name="T3" fmla="*/ 158 h 158"/>
                  <a:gd name="T4" fmla="*/ 0 w 624"/>
                  <a:gd name="T5" fmla="*/ 79 h 158"/>
                  <a:gd name="T6" fmla="*/ 79 w 624"/>
                  <a:gd name="T7" fmla="*/ 0 h 158"/>
                  <a:gd name="T8" fmla="*/ 545 w 624"/>
                  <a:gd name="T9" fmla="*/ 0 h 158"/>
                  <a:gd name="T10" fmla="*/ 624 w 624"/>
                  <a:gd name="T11" fmla="*/ 79 h 158"/>
                  <a:gd name="T12" fmla="*/ 545 w 624"/>
                  <a:gd name="T1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58">
                    <a:moveTo>
                      <a:pt x="545" y="158"/>
                    </a:moveTo>
                    <a:cubicBezTo>
                      <a:pt x="79" y="158"/>
                      <a:pt x="79" y="158"/>
                      <a:pt x="79" y="158"/>
                    </a:cubicBezTo>
                    <a:cubicBezTo>
                      <a:pt x="35" y="158"/>
                      <a:pt x="0" y="123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9" y="0"/>
                      <a:pt x="624" y="35"/>
                      <a:pt x="624" y="79"/>
                    </a:cubicBezTo>
                    <a:cubicBezTo>
                      <a:pt x="624" y="123"/>
                      <a:pt x="589" y="158"/>
                      <a:pt x="545" y="1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sľídê">
                <a:extLst>
                  <a:ext uri="{FF2B5EF4-FFF2-40B4-BE49-F238E27FC236}">
                    <a16:creationId xmlns:a16="http://schemas.microsoft.com/office/drawing/2014/main" id="{27FD83D0-960A-4AC3-95BB-4FE7FBAE90C0}"/>
                  </a:ext>
                </a:extLst>
              </p:cNvPr>
              <p:cNvSpPr/>
              <p:nvPr/>
            </p:nvSpPr>
            <p:spPr bwMode="auto">
              <a:xfrm>
                <a:off x="5151438" y="1314000"/>
                <a:ext cx="1096963" cy="1658938"/>
              </a:xfrm>
              <a:custGeom>
                <a:avLst/>
                <a:gdLst>
                  <a:gd name="T0" fmla="*/ 325 w 325"/>
                  <a:gd name="T1" fmla="*/ 246 h 492"/>
                  <a:gd name="T2" fmla="*/ 301 w 325"/>
                  <a:gd name="T3" fmla="*/ 304 h 492"/>
                  <a:gd name="T4" fmla="*/ 300 w 325"/>
                  <a:gd name="T5" fmla="*/ 304 h 492"/>
                  <a:gd name="T6" fmla="*/ 143 w 325"/>
                  <a:gd name="T7" fmla="*/ 461 h 492"/>
                  <a:gd name="T8" fmla="*/ 31 w 325"/>
                  <a:gd name="T9" fmla="*/ 461 h 492"/>
                  <a:gd name="T10" fmla="*/ 31 w 325"/>
                  <a:gd name="T11" fmla="*/ 349 h 492"/>
                  <a:gd name="T12" fmla="*/ 134 w 325"/>
                  <a:gd name="T13" fmla="*/ 246 h 492"/>
                  <a:gd name="T14" fmla="*/ 31 w 325"/>
                  <a:gd name="T15" fmla="*/ 144 h 492"/>
                  <a:gd name="T16" fmla="*/ 31 w 325"/>
                  <a:gd name="T17" fmla="*/ 31 h 492"/>
                  <a:gd name="T18" fmla="*/ 143 w 325"/>
                  <a:gd name="T19" fmla="*/ 31 h 492"/>
                  <a:gd name="T20" fmla="*/ 300 w 325"/>
                  <a:gd name="T21" fmla="*/ 188 h 492"/>
                  <a:gd name="T22" fmla="*/ 301 w 325"/>
                  <a:gd name="T23" fmla="*/ 188 h 492"/>
                  <a:gd name="T24" fmla="*/ 325 w 325"/>
                  <a:gd name="T2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5" h="492">
                    <a:moveTo>
                      <a:pt x="325" y="246"/>
                    </a:moveTo>
                    <a:cubicBezTo>
                      <a:pt x="325" y="269"/>
                      <a:pt x="316" y="289"/>
                      <a:pt x="301" y="304"/>
                    </a:cubicBezTo>
                    <a:cubicBezTo>
                      <a:pt x="300" y="304"/>
                      <a:pt x="300" y="304"/>
                      <a:pt x="300" y="304"/>
                    </a:cubicBezTo>
                    <a:cubicBezTo>
                      <a:pt x="143" y="461"/>
                      <a:pt x="143" y="461"/>
                      <a:pt x="143" y="461"/>
                    </a:cubicBezTo>
                    <a:cubicBezTo>
                      <a:pt x="112" y="492"/>
                      <a:pt x="62" y="492"/>
                      <a:pt x="31" y="461"/>
                    </a:cubicBezTo>
                    <a:cubicBezTo>
                      <a:pt x="0" y="430"/>
                      <a:pt x="0" y="380"/>
                      <a:pt x="31" y="349"/>
                    </a:cubicBezTo>
                    <a:cubicBezTo>
                      <a:pt x="134" y="246"/>
                      <a:pt x="134" y="246"/>
                      <a:pt x="134" y="246"/>
                    </a:cubicBezTo>
                    <a:cubicBezTo>
                      <a:pt x="31" y="144"/>
                      <a:pt x="31" y="144"/>
                      <a:pt x="31" y="144"/>
                    </a:cubicBezTo>
                    <a:cubicBezTo>
                      <a:pt x="0" y="113"/>
                      <a:pt x="0" y="62"/>
                      <a:pt x="31" y="31"/>
                    </a:cubicBezTo>
                    <a:cubicBezTo>
                      <a:pt x="62" y="0"/>
                      <a:pt x="112" y="0"/>
                      <a:pt x="143" y="31"/>
                    </a:cubicBezTo>
                    <a:cubicBezTo>
                      <a:pt x="300" y="188"/>
                      <a:pt x="300" y="188"/>
                      <a:pt x="300" y="188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16" y="203"/>
                      <a:pt x="325" y="223"/>
                      <a:pt x="325" y="24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ṥ1íḍè">
                <a:extLst>
                  <a:ext uri="{FF2B5EF4-FFF2-40B4-BE49-F238E27FC236}">
                    <a16:creationId xmlns:a16="http://schemas.microsoft.com/office/drawing/2014/main" id="{0C604AEC-A7BB-48AE-B63B-9DC960AB9D7E}"/>
                  </a:ext>
                </a:extLst>
              </p:cNvPr>
              <p:cNvSpPr/>
              <p:nvPr/>
            </p:nvSpPr>
            <p:spPr bwMode="auto">
              <a:xfrm>
                <a:off x="5603875" y="1877563"/>
                <a:ext cx="644525" cy="531813"/>
              </a:xfrm>
              <a:custGeom>
                <a:avLst/>
                <a:gdLst>
                  <a:gd name="T0" fmla="*/ 63 w 191"/>
                  <a:gd name="T1" fmla="*/ 16 h 158"/>
                  <a:gd name="T2" fmla="*/ 50 w 191"/>
                  <a:gd name="T3" fmla="*/ 29 h 158"/>
                  <a:gd name="T4" fmla="*/ 29 w 191"/>
                  <a:gd name="T5" fmla="*/ 107 h 158"/>
                  <a:gd name="T6" fmla="*/ 62 w 191"/>
                  <a:gd name="T7" fmla="*/ 141 h 158"/>
                  <a:gd name="T8" fmla="*/ 112 w 191"/>
                  <a:gd name="T9" fmla="*/ 158 h 158"/>
                  <a:gd name="T10" fmla="*/ 112 w 191"/>
                  <a:gd name="T11" fmla="*/ 158 h 158"/>
                  <a:gd name="T12" fmla="*/ 166 w 191"/>
                  <a:gd name="T13" fmla="*/ 137 h 158"/>
                  <a:gd name="T14" fmla="*/ 167 w 191"/>
                  <a:gd name="T15" fmla="*/ 137 h 158"/>
                  <a:gd name="T16" fmla="*/ 191 w 191"/>
                  <a:gd name="T17" fmla="*/ 79 h 158"/>
                  <a:gd name="T18" fmla="*/ 191 w 191"/>
                  <a:gd name="T19" fmla="*/ 79 h 158"/>
                  <a:gd name="T20" fmla="*/ 191 w 191"/>
                  <a:gd name="T21" fmla="*/ 78 h 158"/>
                  <a:gd name="T22" fmla="*/ 191 w 191"/>
                  <a:gd name="T23" fmla="*/ 78 h 158"/>
                  <a:gd name="T24" fmla="*/ 191 w 191"/>
                  <a:gd name="T25" fmla="*/ 78 h 158"/>
                  <a:gd name="T26" fmla="*/ 191 w 191"/>
                  <a:gd name="T27" fmla="*/ 78 h 158"/>
                  <a:gd name="T28" fmla="*/ 191 w 191"/>
                  <a:gd name="T29" fmla="*/ 77 h 158"/>
                  <a:gd name="T30" fmla="*/ 191 w 191"/>
                  <a:gd name="T31" fmla="*/ 77 h 158"/>
                  <a:gd name="T32" fmla="*/ 191 w 191"/>
                  <a:gd name="T33" fmla="*/ 77 h 158"/>
                  <a:gd name="T34" fmla="*/ 191 w 191"/>
                  <a:gd name="T35" fmla="*/ 77 h 158"/>
                  <a:gd name="T36" fmla="*/ 191 w 191"/>
                  <a:gd name="T37" fmla="*/ 76 h 158"/>
                  <a:gd name="T38" fmla="*/ 191 w 191"/>
                  <a:gd name="T39" fmla="*/ 76 h 158"/>
                  <a:gd name="T40" fmla="*/ 191 w 191"/>
                  <a:gd name="T41" fmla="*/ 76 h 158"/>
                  <a:gd name="T42" fmla="*/ 191 w 191"/>
                  <a:gd name="T43" fmla="*/ 76 h 158"/>
                  <a:gd name="T44" fmla="*/ 191 w 191"/>
                  <a:gd name="T45" fmla="*/ 75 h 158"/>
                  <a:gd name="T46" fmla="*/ 191 w 191"/>
                  <a:gd name="T47" fmla="*/ 75 h 158"/>
                  <a:gd name="T48" fmla="*/ 191 w 191"/>
                  <a:gd name="T49" fmla="*/ 75 h 158"/>
                  <a:gd name="T50" fmla="*/ 191 w 191"/>
                  <a:gd name="T51" fmla="*/ 74 h 158"/>
                  <a:gd name="T52" fmla="*/ 191 w 191"/>
                  <a:gd name="T53" fmla="*/ 74 h 158"/>
                  <a:gd name="T54" fmla="*/ 191 w 191"/>
                  <a:gd name="T55" fmla="*/ 74 h 158"/>
                  <a:gd name="T56" fmla="*/ 191 w 191"/>
                  <a:gd name="T57" fmla="*/ 74 h 158"/>
                  <a:gd name="T58" fmla="*/ 191 w 191"/>
                  <a:gd name="T59" fmla="*/ 73 h 158"/>
                  <a:gd name="T60" fmla="*/ 189 w 191"/>
                  <a:gd name="T61" fmla="*/ 60 h 158"/>
                  <a:gd name="T62" fmla="*/ 189 w 191"/>
                  <a:gd name="T63" fmla="*/ 59 h 158"/>
                  <a:gd name="T64" fmla="*/ 189 w 191"/>
                  <a:gd name="T65" fmla="*/ 59 h 158"/>
                  <a:gd name="T66" fmla="*/ 189 w 191"/>
                  <a:gd name="T67" fmla="*/ 59 h 158"/>
                  <a:gd name="T68" fmla="*/ 189 w 191"/>
                  <a:gd name="T69" fmla="*/ 59 h 158"/>
                  <a:gd name="T70" fmla="*/ 189 w 191"/>
                  <a:gd name="T71" fmla="*/ 58 h 158"/>
                  <a:gd name="T72" fmla="*/ 189 w 191"/>
                  <a:gd name="T73" fmla="*/ 58 h 158"/>
                  <a:gd name="T74" fmla="*/ 189 w 191"/>
                  <a:gd name="T75" fmla="*/ 58 h 158"/>
                  <a:gd name="T76" fmla="*/ 166 w 191"/>
                  <a:gd name="T77" fmla="*/ 21 h 158"/>
                  <a:gd name="T78" fmla="*/ 166 w 191"/>
                  <a:gd name="T79" fmla="*/ 2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1" h="158">
                    <a:moveTo>
                      <a:pt x="112" y="0"/>
                    </a:moveTo>
                    <a:cubicBezTo>
                      <a:pt x="94" y="0"/>
                      <a:pt x="77" y="6"/>
                      <a:pt x="63" y="16"/>
                    </a:cubicBezTo>
                    <a:cubicBezTo>
                      <a:pt x="63" y="17"/>
                      <a:pt x="62" y="17"/>
                      <a:pt x="62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65" y="144"/>
                      <a:pt x="69" y="146"/>
                      <a:pt x="73" y="148"/>
                    </a:cubicBezTo>
                    <a:cubicBezTo>
                      <a:pt x="85" y="155"/>
                      <a:pt x="98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33" y="158"/>
                      <a:pt x="152" y="150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75" y="128"/>
                      <a:pt x="182" y="118"/>
                      <a:pt x="186" y="107"/>
                    </a:cubicBezTo>
                    <a:cubicBezTo>
                      <a:pt x="190" y="98"/>
                      <a:pt x="191" y="8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3"/>
                    </a:cubicBezTo>
                    <a:cubicBezTo>
                      <a:pt x="191" y="73"/>
                      <a:pt x="191" y="73"/>
                      <a:pt x="191" y="73"/>
                    </a:cubicBezTo>
                    <a:cubicBezTo>
                      <a:pt x="191" y="69"/>
                      <a:pt x="190" y="64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5" y="44"/>
                      <a:pt x="177" y="31"/>
                      <a:pt x="167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52" y="8"/>
                      <a:pt x="133" y="0"/>
                      <a:pt x="112" y="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ŝlíḑé">
                <a:extLst>
                  <a:ext uri="{FF2B5EF4-FFF2-40B4-BE49-F238E27FC236}">
                    <a16:creationId xmlns:a16="http://schemas.microsoft.com/office/drawing/2014/main" id="{EDDD1FD0-1B8F-4F16-8BAA-3DCDD08FD711}"/>
                  </a:ext>
                </a:extLst>
              </p:cNvPr>
              <p:cNvSpPr/>
              <p:nvPr/>
            </p:nvSpPr>
            <p:spPr bwMode="auto">
              <a:xfrm>
                <a:off x="5334000" y="1877563"/>
                <a:ext cx="647700" cy="265113"/>
              </a:xfrm>
              <a:custGeom>
                <a:avLst/>
                <a:gdLst>
                  <a:gd name="T0" fmla="*/ 192 w 192"/>
                  <a:gd name="T1" fmla="*/ 0 h 79"/>
                  <a:gd name="T2" fmla="*/ 0 w 192"/>
                  <a:gd name="T3" fmla="*/ 0 h 79"/>
                  <a:gd name="T4" fmla="*/ 80 w 192"/>
                  <a:gd name="T5" fmla="*/ 79 h 79"/>
                  <a:gd name="T6" fmla="*/ 80 w 192"/>
                  <a:gd name="T7" fmla="*/ 79 h 79"/>
                  <a:gd name="T8" fmla="*/ 80 w 192"/>
                  <a:gd name="T9" fmla="*/ 79 h 79"/>
                  <a:gd name="T10" fmla="*/ 130 w 192"/>
                  <a:gd name="T11" fmla="*/ 29 h 79"/>
                  <a:gd name="T12" fmla="*/ 142 w 192"/>
                  <a:gd name="T13" fmla="*/ 18 h 79"/>
                  <a:gd name="T14" fmla="*/ 143 w 192"/>
                  <a:gd name="T15" fmla="*/ 16 h 79"/>
                  <a:gd name="T16" fmla="*/ 192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1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7"/>
                      <a:pt x="143" y="17"/>
                      <a:pt x="143" y="16"/>
                    </a:cubicBezTo>
                    <a:cubicBezTo>
                      <a:pt x="157" y="6"/>
                      <a:pt x="174" y="0"/>
                      <a:pt x="192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ṩḻïḍê">
                <a:extLst>
                  <a:ext uri="{FF2B5EF4-FFF2-40B4-BE49-F238E27FC236}">
                    <a16:creationId xmlns:a16="http://schemas.microsoft.com/office/drawing/2014/main" id="{FB64ADDF-3556-4EEB-9C99-607955607B95}"/>
                  </a:ext>
                </a:extLst>
              </p:cNvPr>
              <p:cNvSpPr/>
              <p:nvPr/>
            </p:nvSpPr>
            <p:spPr bwMode="auto">
              <a:xfrm>
                <a:off x="5334000" y="2142675"/>
                <a:ext cx="647700" cy="266700"/>
              </a:xfrm>
              <a:custGeom>
                <a:avLst/>
                <a:gdLst>
                  <a:gd name="T0" fmla="*/ 80 w 192"/>
                  <a:gd name="T1" fmla="*/ 0 h 79"/>
                  <a:gd name="T2" fmla="*/ 0 w 192"/>
                  <a:gd name="T3" fmla="*/ 79 h 79"/>
                  <a:gd name="T4" fmla="*/ 192 w 192"/>
                  <a:gd name="T5" fmla="*/ 79 h 79"/>
                  <a:gd name="T6" fmla="*/ 192 w 192"/>
                  <a:gd name="T7" fmla="*/ 79 h 79"/>
                  <a:gd name="T8" fmla="*/ 153 w 192"/>
                  <a:gd name="T9" fmla="*/ 69 h 79"/>
                  <a:gd name="T10" fmla="*/ 142 w 192"/>
                  <a:gd name="T11" fmla="*/ 62 h 79"/>
                  <a:gd name="T12" fmla="*/ 130 w 192"/>
                  <a:gd name="T13" fmla="*/ 50 h 79"/>
                  <a:gd name="T14" fmla="*/ 109 w 192"/>
                  <a:gd name="T15" fmla="*/ 28 h 79"/>
                  <a:gd name="T16" fmla="*/ 80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8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78" y="79"/>
                      <a:pt x="165" y="76"/>
                      <a:pt x="153" y="69"/>
                    </a:cubicBezTo>
                    <a:cubicBezTo>
                      <a:pt x="149" y="67"/>
                      <a:pt x="145" y="65"/>
                      <a:pt x="142" y="62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ṧļiḓé">
                <a:extLst>
                  <a:ext uri="{FF2B5EF4-FFF2-40B4-BE49-F238E27FC236}">
                    <a16:creationId xmlns:a16="http://schemas.microsoft.com/office/drawing/2014/main" id="{C4FBD9F9-85DA-43E3-9BF3-316CCCFAF985}"/>
                  </a:ext>
                </a:extLst>
              </p:cNvPr>
              <p:cNvSpPr/>
              <p:nvPr/>
            </p:nvSpPr>
            <p:spPr>
              <a:xfrm>
                <a:off x="5855530" y="20014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íṩļidê">
              <a:extLst>
                <a:ext uri="{FF2B5EF4-FFF2-40B4-BE49-F238E27FC236}">
                  <a16:creationId xmlns:a16="http://schemas.microsoft.com/office/drawing/2014/main" id="{B61FAE61-3B63-4FEA-885B-30129D644E36}"/>
                </a:ext>
              </a:extLst>
            </p:cNvPr>
            <p:cNvSpPr txBox="1"/>
            <p:nvPr/>
          </p:nvSpPr>
          <p:spPr bwMode="auto">
            <a:xfrm>
              <a:off x="8133868" y="2948471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特征提取耗时长</a:t>
              </a:r>
              <a:endParaRPr lang="en-US" altLang="zh-CN" sz="1800" b="1" dirty="0"/>
            </a:p>
          </p:txBody>
        </p:sp>
        <p:sp>
          <p:nvSpPr>
            <p:cNvPr id="8" name="ïṡľîďê">
              <a:extLst>
                <a:ext uri="{FF2B5EF4-FFF2-40B4-BE49-F238E27FC236}">
                  <a16:creationId xmlns:a16="http://schemas.microsoft.com/office/drawing/2014/main" id="{539BD202-C4E2-4FA6-95A4-1B7BDB7A0C70}"/>
                </a:ext>
              </a:extLst>
            </p:cNvPr>
            <p:cNvSpPr txBox="1"/>
            <p:nvPr/>
          </p:nvSpPr>
          <p:spPr bwMode="auto">
            <a:xfrm>
              <a:off x="8142287" y="494778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模型整体效果有待提升</a:t>
              </a:r>
              <a:endParaRPr lang="en-US" altLang="zh-CN" sz="1800" b="1" dirty="0"/>
            </a:p>
          </p:txBody>
        </p:sp>
        <p:sp>
          <p:nvSpPr>
            <p:cNvPr id="10" name="íšḻîḋe">
              <a:extLst>
                <a:ext uri="{FF2B5EF4-FFF2-40B4-BE49-F238E27FC236}">
                  <a16:creationId xmlns:a16="http://schemas.microsoft.com/office/drawing/2014/main" id="{8091247C-EAC5-42C1-931E-69E6A066157A}"/>
                </a:ext>
              </a:extLst>
            </p:cNvPr>
            <p:cNvSpPr txBox="1"/>
            <p:nvPr/>
          </p:nvSpPr>
          <p:spPr bwMode="auto">
            <a:xfrm>
              <a:off x="1717096" y="3933375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1800" b="1" dirty="0"/>
                <a:t>需要人工干预</a:t>
              </a:r>
              <a:endParaRPr lang="en-US" altLang="zh-CN" sz="1800" b="1" dirty="0"/>
            </a:p>
          </p:txBody>
        </p:sp>
        <p:sp>
          <p:nvSpPr>
            <p:cNvPr id="12" name="isliďê">
              <a:extLst>
                <a:ext uri="{FF2B5EF4-FFF2-40B4-BE49-F238E27FC236}">
                  <a16:creationId xmlns:a16="http://schemas.microsoft.com/office/drawing/2014/main" id="{7BDF20DA-DCAB-4CFD-91A6-D6B37BA5FE55}"/>
                </a:ext>
              </a:extLst>
            </p:cNvPr>
            <p:cNvSpPr txBox="1"/>
            <p:nvPr/>
          </p:nvSpPr>
          <p:spPr bwMode="auto">
            <a:xfrm>
              <a:off x="1663085" y="188842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1800" b="1" dirty="0"/>
                <a:t>单模型</a:t>
              </a:r>
              <a:r>
                <a:rPr lang="zh-CN" altLang="en-US" b="1" dirty="0"/>
                <a:t>效果不理想</a:t>
              </a:r>
              <a:endParaRPr lang="en-US" altLang="zh-CN" sz="1800" b="1" dirty="0"/>
            </a:p>
          </p:txBody>
        </p:sp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9629854B-10A9-4262-BA88-D9CBBA5F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372413" y="2937699"/>
            <a:ext cx="8084654" cy="1041761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72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业务背景</a:t>
            </a:r>
          </a:p>
        </p:txBody>
      </p:sp>
    </p:spTree>
    <p:extLst>
      <p:ext uri="{BB962C8B-B14F-4D97-AF65-F5344CB8AC3E}">
        <p14:creationId xmlns:p14="http://schemas.microsoft.com/office/powerpoint/2010/main" val="6464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9B817B-09AA-4D63-A1F4-B39AE5D8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5984B19-5594-4386-9507-1BE68002095C}"/>
              </a:ext>
            </a:extLst>
          </p:cNvPr>
          <p:cNvSpPr txBox="1">
            <a:spLocks/>
          </p:cNvSpPr>
          <p:nvPr/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问题分析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A7563-F9BF-4B8B-98CD-37F131A4E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09" y="2419349"/>
            <a:ext cx="10627591" cy="27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5984B19-5594-4386-9507-1BE68002095C}"/>
              </a:ext>
            </a:extLst>
          </p:cNvPr>
          <p:cNvSpPr txBox="1">
            <a:spLocks/>
          </p:cNvSpPr>
          <p:nvPr/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预采取方案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9CB59B-5E28-4F6B-96B5-F581A7AF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28" y="1966071"/>
            <a:ext cx="10479146" cy="37713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406C7B-D01E-4806-978E-0DD5420F4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原表分析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原表分析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pSp>
        <p:nvGrpSpPr>
          <p:cNvPr id="7" name="组 6"/>
          <p:cNvGrpSpPr/>
          <p:nvPr/>
        </p:nvGrpSpPr>
        <p:grpSpPr>
          <a:xfrm>
            <a:off x="7593673" y="2940691"/>
            <a:ext cx="795608" cy="729347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755363" y="2999918"/>
            <a:ext cx="1826141" cy="6701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列名规范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7593673" y="1696625"/>
            <a:ext cx="795608" cy="729347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755363" y="1755852"/>
            <a:ext cx="2236510" cy="6701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分析原始表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593673" y="4184757"/>
            <a:ext cx="795608" cy="729347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755363" y="4243984"/>
            <a:ext cx="2236510" cy="6701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去除无效列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469CF98-9339-4B03-8EFC-261A1D864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2" y="2454365"/>
            <a:ext cx="6045734" cy="2843488"/>
          </a:xfrm>
          <a:prstGeom prst="rect">
            <a:avLst/>
          </a:prstGeom>
        </p:spPr>
      </p:pic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18FA6B79-75D1-4BC7-8B64-3E52CB6C2B40}"/>
              </a:ext>
            </a:extLst>
          </p:cNvPr>
          <p:cNvSpPr txBox="1">
            <a:spLocks/>
          </p:cNvSpPr>
          <p:nvPr/>
        </p:nvSpPr>
        <p:spPr>
          <a:xfrm>
            <a:off x="8755363" y="5522574"/>
            <a:ext cx="2014850" cy="548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b="0" dirty="0">
                <a:solidFill>
                  <a:schemeClr val="tx1"/>
                </a:solidFill>
              </a:rPr>
              <a:t>列值单一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r>
              <a:rPr kumimoji="1" lang="zh-CN" altLang="en-US" sz="2000" b="0" dirty="0">
                <a:solidFill>
                  <a:schemeClr val="tx1"/>
                </a:solidFill>
              </a:rPr>
              <a:t>无业务场景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r>
              <a:rPr kumimoji="1" lang="zh-CN" altLang="en-US" sz="2000" b="0" dirty="0">
                <a:solidFill>
                  <a:schemeClr val="tx1"/>
                </a:solidFill>
              </a:rPr>
              <a:t>缺失较多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endParaRPr kumimoji="1" lang="en-US" altLang="zh-CN" sz="2000" b="0" dirty="0">
              <a:solidFill>
                <a:schemeClr val="tx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71F6FB6-DC8E-41CE-B2C0-0C2F4DC5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特征构建与分析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DB4E30-62D2-4872-A011-BE6ADE486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特征构建</a:t>
            </a:r>
            <a:r>
              <a:rPr lang="en-US" altLang="zh-CN" dirty="0"/>
              <a:t>-</a:t>
            </a:r>
            <a:r>
              <a:rPr lang="zh-CN" altLang="en-US" dirty="0"/>
              <a:t>第一类特征：基本信息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E89C88C-ACF3-448B-BC94-DC5ED1986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40540"/>
              </p:ext>
            </p:extLst>
          </p:nvPr>
        </p:nvGraphicFramePr>
        <p:xfrm>
          <a:off x="2162593" y="2466954"/>
          <a:ext cx="8128000" cy="155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07817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557228"/>
                    </a:ext>
                  </a:extLst>
                </a:gridCol>
              </a:tblGrid>
              <a:tr h="5389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9003"/>
                  </a:ext>
                </a:extLst>
              </a:tr>
              <a:tr h="503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原表提取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10572"/>
                  </a:ext>
                </a:extLst>
              </a:tr>
              <a:tr h="5140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申请时间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3729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A8CF85D-711E-4BA5-BE40-17195313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5" y="34851"/>
            <a:ext cx="1374474" cy="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6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410"/>
</p:tagLst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4690</TotalTime>
  <Words>894</Words>
  <Application>Microsoft Office PowerPoint</Application>
  <PresentationFormat>宽屏</PresentationFormat>
  <Paragraphs>188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Gill Sans</vt:lpstr>
      <vt:lpstr>等线</vt:lpstr>
      <vt:lpstr>宋体</vt:lpstr>
      <vt:lpstr>微软雅黑</vt:lpstr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pt</cp:lastModifiedBy>
  <cp:revision>331</cp:revision>
  <dcterms:created xsi:type="dcterms:W3CDTF">2015-08-18T02:51:41Z</dcterms:created>
  <dcterms:modified xsi:type="dcterms:W3CDTF">2020-12-17T11:02:15Z</dcterms:modified>
  <cp:category/>
</cp:coreProperties>
</file>