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6"/>
  </p:notesMasterIdLst>
  <p:sldIdLst>
    <p:sldId id="256" r:id="rId2"/>
    <p:sldId id="419" r:id="rId3"/>
    <p:sldId id="538" r:id="rId4"/>
    <p:sldId id="57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566" r:id="rId33"/>
    <p:sldId id="567" r:id="rId34"/>
    <p:sldId id="568" r:id="rId35"/>
    <p:sldId id="569" r:id="rId36"/>
    <p:sldId id="570" r:id="rId37"/>
    <p:sldId id="576" r:id="rId38"/>
    <p:sldId id="571" r:id="rId39"/>
    <p:sldId id="572" r:id="rId40"/>
    <p:sldId id="573" r:id="rId41"/>
    <p:sldId id="574" r:id="rId42"/>
    <p:sldId id="575" r:id="rId43"/>
    <p:sldId id="577" r:id="rId44"/>
    <p:sldId id="284" r:id="rId45"/>
  </p:sldIdLst>
  <p:sldSz cx="9906000" cy="6858000" type="A4"/>
  <p:notesSz cx="68199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1" autoAdjust="0"/>
    <p:restoredTop sz="94660"/>
  </p:normalViewPr>
  <p:slideViewPr>
    <p:cSldViewPr snapToGrid="0">
      <p:cViewPr>
        <p:scale>
          <a:sx n="79" d="100"/>
          <a:sy n="79" d="100"/>
        </p:scale>
        <p:origin x="768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422BE-6865-42BE-B4AE-B5DA44F8EF3C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1241425"/>
            <a:ext cx="48387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990" y="4779486"/>
            <a:ext cx="545592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55290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63032" y="9433107"/>
            <a:ext cx="2955290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ABA51-7014-47FB-9C44-99795EC51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1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C5366-D14A-4103-A529-664A19A839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6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F7F5-8B05-4D62-BC67-1F9951C71349}" type="datetime1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1647-B7F4-4E16-85A7-25833A00C7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814638" y="6411853"/>
            <a:ext cx="3603750" cy="27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All rights reserved to                                              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2018 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3CB0F65-8E50-4670-92FF-9B4CBF86E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6276029"/>
            <a:ext cx="1905000" cy="5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9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B98-46BA-465D-BC4B-D5C36D8B005B}" type="datetime1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1647-B7F4-4E16-85A7-25833A00C7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814638" y="6411853"/>
            <a:ext cx="3603750" cy="27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All rights reserved to                                              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2018 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3CB0F65-8E50-4670-92FF-9B4CBF86E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6276029"/>
            <a:ext cx="1905000" cy="5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8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E7513-38FD-445E-93B7-55488A706843}" type="datetime1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1647-B7F4-4E16-85A7-25833A00C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kymind.ai/press/nextremer" TargetMode="External"/><Relationship Id="rId2" Type="http://schemas.openxmlformats.org/officeDocument/2006/relationships/hyperlink" Target="https://skymind.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deeplearning4j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eplearning4j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orch.ch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orch.ch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://www.fast.ai/2017/01/03/kera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articles/japan-seeks-tech-revival-with-artificial-intelligence-1448911981" TargetMode="External"/><Relationship Id="rId2" Type="http://schemas.openxmlformats.org/officeDocument/2006/relationships/hyperlink" Target="https://www.preferred-networks.jp/j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chainer.org/en/latest/index.html" TargetMode="External"/><Relationship Id="rId4" Type="http://schemas.openxmlformats.org/officeDocument/2006/relationships/hyperlink" Target="http://www.fanucamerica.com/FanucAmerica-news/Press-releases/PressReleaseDetails.aspx?id=7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ainer.org/en/latest/index.html" TargetMode="External"/><Relationship Id="rId2" Type="http://schemas.openxmlformats.org/officeDocument/2006/relationships/hyperlink" Target="http://chainer.org/general/2017/02/08/Performance-of-Distributed-Deep-Learning-Using-ChainerM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news/2016/11/amazon-mxnet-deep-learning" TargetMode="External"/><Relationship Id="rId2" Type="http://schemas.openxmlformats.org/officeDocument/2006/relationships/hyperlink" Target="http://www.cs.cmu.edu/~muli/file/mxnet-learning-sy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xnet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mxnet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mxne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lbench.comp.hkbu.edu.hk/?v=v7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www.linkedin.com/pulse/how-run-deep-neural-networks-weak-hardware-dmytro-prylipko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blog.com/2015/11/computer-respond-to-this-email.html" TargetMode="External"/><Relationship Id="rId2" Type="http://schemas.openxmlformats.org/officeDocument/2006/relationships/hyperlink" Target="https://www.bloomberg.com/news/articles/2015-10-26/google-turning-its-lucrative-web-search-over-to-ai-machin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techcrunch.com/2015/11/09/google-open-sources-the-machine-learning-tech-behind-google-photos-search-smart-reply-and-more/#.t38yrr8:fUIZ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paperspace.com/which-ml-framework-should-i-use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umith/convnet-benchmarks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microsoft.com/en-us/research/product/cognitive-toolk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research/blog/microsoft-computational-network-toolkit-offers-most-efficient-distributed-deep-learning-computational-performance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microsoft.com/en-us/research/product/cognitive-toolk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research/blog/microsoft-computational-network-toolkit-offers-most-efficient-distributed-deep-learning-computational-performance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deep_learning_software#cite_note-29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svds.com/getting-started-deep-learnin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qfz34ba3ftuli6b/AAAI2017-2-0203.pdf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qfz34ba3ftuli6b/AAAI2017-2-0203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qfz34ba3ftuli6b/AAAI2017-2-0203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qfz34ba3ftuli6b/AAAI2017-2-0203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qfz34ba3ftuli6b/AAAI2017-2-0203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heano/Theano/blob/master/HISTORY.txt" TargetMode="External"/><Relationship Id="rId13" Type="http://schemas.openxmlformats.org/officeDocument/2006/relationships/hyperlink" Target="https://twitter.com/fchollet/status/581627598741999616" TargetMode="External"/><Relationship Id="rId18" Type="http://schemas.openxmlformats.org/officeDocument/2006/relationships/image" Target="../media/image8.png"/><Relationship Id="rId3" Type="http://schemas.openxmlformats.org/officeDocument/2006/relationships/image" Target="../media/image3.png"/><Relationship Id="rId21" Type="http://schemas.openxmlformats.org/officeDocument/2006/relationships/image" Target="../media/image11.png"/><Relationship Id="rId7" Type="http://schemas.openxmlformats.org/officeDocument/2006/relationships/image" Target="../media/image7.png"/><Relationship Id="rId12" Type="http://schemas.openxmlformats.org/officeDocument/2006/relationships/hyperlink" Target="https://www.wired.com/2014/06/skymind-deep-learning/" TargetMode="External"/><Relationship Id="rId17" Type="http://schemas.openxmlformats.org/officeDocument/2006/relationships/hyperlink" Target="https://techcrunch.com/2017/04/18/facebook-open-sources-caffe2-its-flexible-deep-learning-framework-of-choice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facebook.com/yann.lecun/posts/10152142434782143" TargetMode="Externa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blogs.microsoft.com/next/2016/01/25/microsoft-releases-cntk-its-open-source-deep-learning-toolkit-on-github/#sm.0000qz6ljpzl3fnrxby1iwpo5v5rf" TargetMode="External"/><Relationship Id="rId24" Type="http://schemas.openxmlformats.org/officeDocument/2006/relationships/image" Target="../media/image14.jpeg"/><Relationship Id="rId5" Type="http://schemas.openxmlformats.org/officeDocument/2006/relationships/image" Target="../media/image5.png"/><Relationship Id="rId15" Type="http://schemas.openxmlformats.org/officeDocument/2006/relationships/hyperlink" Target="https://www.wired.com/2015/11/google-open-sources-its-artificial-intelligence-engine/" TargetMode="External"/><Relationship Id="rId23" Type="http://schemas.openxmlformats.org/officeDocument/2006/relationships/image" Target="../media/image13.png"/><Relationship Id="rId10" Type="http://schemas.openxmlformats.org/officeDocument/2006/relationships/hyperlink" Target="https://www.preferred-networks.jp/en/news/8531" TargetMode="External"/><Relationship Id="rId19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hyperlink" Target="https://www.embedded-vision.com/industry-analysis/technical-articles/caffe-deep-learning-framework-interview-core-developers" TargetMode="External"/><Relationship Id="rId14" Type="http://schemas.openxmlformats.org/officeDocument/2006/relationships/hyperlink" Target="https://github.com/dmlc/mxnet/issues?q=is:issue+is:open+sort:created-asc" TargetMode="External"/><Relationship Id="rId2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software/theano/index.html" TargetMode="External"/><Relationship Id="rId2" Type="http://schemas.openxmlformats.org/officeDocument/2006/relationships/hyperlink" Target="http://www.iro.umontreal.ca/~lisa/pointeurs/theano_scipy2010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software/theano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imaginarynumber.net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daggerf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affe.berkeleyvision.org/" TargetMode="External"/><Relationship Id="rId5" Type="http://schemas.openxmlformats.org/officeDocument/2006/relationships/hyperlink" Target="https://arxiv.org/abs/1310.1531" TargetMode="External"/><Relationship Id="rId4" Type="http://schemas.openxmlformats.org/officeDocument/2006/relationships/hyperlink" Target="http://bair.berkeley.ed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affe2.ai/" TargetMode="External"/><Relationship Id="rId2" Type="http://schemas.openxmlformats.org/officeDocument/2006/relationships/hyperlink" Target="http://caffe.berkeleyvisi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+mn-ea"/>
                <a:ea typeface="+mn-ea"/>
              </a:rPr>
              <a:t>딥러닝</a:t>
            </a:r>
            <a:r>
              <a:rPr lang="ko-KR" altLang="en-US" dirty="0">
                <a:latin typeface="+mn-ea"/>
                <a:ea typeface="+mn-ea"/>
              </a:rPr>
              <a:t> 예제 및 실습</a:t>
            </a:r>
            <a:r>
              <a:rPr lang="en-US" altLang="ko-KR" dirty="0">
                <a:latin typeface="+mn-ea"/>
                <a:ea typeface="+mn-ea"/>
              </a:rPr>
              <a:t> I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4208878"/>
            <a:ext cx="7429500" cy="1793742"/>
          </a:xfrm>
        </p:spPr>
        <p:txBody>
          <a:bodyPr>
            <a:normAutofit/>
          </a:bodyPr>
          <a:lstStyle/>
          <a:p>
            <a:r>
              <a:rPr lang="ko-KR" altLang="en-US"/>
              <a:t>수업 </a:t>
            </a:r>
            <a:r>
              <a:rPr lang="en-US" altLang="ko-K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4660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1038" y="1554285"/>
            <a:ext cx="8892170" cy="479967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600"/>
              <a:t>개발 및 유지보수 주체</a:t>
            </a:r>
            <a:endParaRPr lang="en-US" altLang="ko-KR" sz="2600" dirty="0"/>
          </a:p>
          <a:p>
            <a:pPr lvl="1"/>
            <a:r>
              <a:rPr lang="en-US" altLang="ko-KR" sz="2200" dirty="0"/>
              <a:t>Created by</a:t>
            </a:r>
          </a:p>
          <a:p>
            <a:pPr lvl="2"/>
            <a:r>
              <a:rPr lang="en-US" altLang="ko-KR" sz="1700" dirty="0"/>
              <a:t>Adam Gibson @</a:t>
            </a:r>
            <a:r>
              <a:rPr lang="en-US" altLang="ko-KR" sz="1700" dirty="0" err="1"/>
              <a:t>Skymind</a:t>
            </a:r>
            <a:r>
              <a:rPr lang="en-US" altLang="ko-KR" sz="1700" dirty="0"/>
              <a:t> (CTO)</a:t>
            </a:r>
          </a:p>
          <a:p>
            <a:pPr lvl="2"/>
            <a:r>
              <a:rPr lang="en-US" altLang="ko-KR" sz="1700" dirty="0"/>
              <a:t>Chris Nicholson @</a:t>
            </a:r>
            <a:r>
              <a:rPr lang="en-US" altLang="ko-KR" sz="1700" dirty="0" err="1"/>
              <a:t>Skymind</a:t>
            </a:r>
            <a:r>
              <a:rPr lang="en-US" altLang="ko-KR" sz="1700" dirty="0"/>
              <a:t> (CEO)</a:t>
            </a:r>
          </a:p>
          <a:p>
            <a:pPr lvl="1"/>
            <a:r>
              <a:rPr lang="en-US" altLang="ko-KR" sz="2200" dirty="0"/>
              <a:t>Maintained by</a:t>
            </a:r>
          </a:p>
          <a:p>
            <a:pPr lvl="2">
              <a:spcAft>
                <a:spcPts val="600"/>
              </a:spcAft>
            </a:pPr>
            <a:r>
              <a:rPr lang="en-US" altLang="ko-KR" sz="1700" dirty="0" err="1"/>
              <a:t>Skymind</a:t>
            </a:r>
            <a:r>
              <a:rPr lang="en-US" altLang="ko-KR" sz="1700" dirty="0"/>
              <a:t> (</a:t>
            </a:r>
            <a:r>
              <a:rPr lang="en-US" altLang="ko-KR" sz="1700" dirty="0">
                <a:hlinkClick r:id="rId2"/>
              </a:rPr>
              <a:t>https://skymind.ai/</a:t>
            </a:r>
            <a:r>
              <a:rPr lang="en-US" altLang="ko-KR" sz="1700" dirty="0"/>
              <a:t>)</a:t>
            </a:r>
          </a:p>
          <a:p>
            <a:r>
              <a:rPr lang="ko-KR" altLang="en-US" sz="2600" dirty="0" err="1"/>
              <a:t>릴리즈</a:t>
            </a:r>
            <a:endParaRPr lang="en-US" altLang="ko-KR" sz="2600" dirty="0"/>
          </a:p>
          <a:p>
            <a:pPr lvl="1">
              <a:spcAft>
                <a:spcPts val="600"/>
              </a:spcAft>
            </a:pPr>
            <a:r>
              <a:rPr lang="en-US" altLang="ko-KR" sz="2200" dirty="0"/>
              <a:t>Jun. ‘2014</a:t>
            </a:r>
          </a:p>
          <a:p>
            <a:r>
              <a:rPr lang="ko-KR" altLang="en-US" sz="2600" dirty="0"/>
              <a:t>적용 사례</a:t>
            </a:r>
            <a:endParaRPr lang="en-US" altLang="ko-KR" sz="2600" dirty="0"/>
          </a:p>
          <a:p>
            <a:pPr lvl="1">
              <a:spcAft>
                <a:spcPts val="600"/>
              </a:spcAft>
            </a:pPr>
            <a:r>
              <a:rPr lang="ko-KR" altLang="en-US" sz="2200" dirty="0"/>
              <a:t>은행 </a:t>
            </a:r>
            <a:r>
              <a:rPr lang="en-US" altLang="ko-KR" sz="2200" dirty="0"/>
              <a:t>Fraud Detection </a:t>
            </a:r>
            <a:r>
              <a:rPr lang="ko-KR" altLang="en-US" sz="2200" dirty="0"/>
              <a:t>연구</a:t>
            </a:r>
            <a:r>
              <a:rPr lang="en-US" altLang="ko-KR" sz="2200" dirty="0"/>
              <a:t> </a:t>
            </a:r>
            <a:r>
              <a:rPr lang="ko-KR" altLang="en-US" sz="2200" dirty="0" err="1"/>
              <a:t>파트너쉽</a:t>
            </a:r>
            <a:r>
              <a:rPr lang="ko-KR" altLang="en-US" sz="2200" dirty="0"/>
              <a:t> </a:t>
            </a:r>
            <a:r>
              <a:rPr lang="en-US" altLang="ko-KR" sz="2200" dirty="0"/>
              <a:t>with </a:t>
            </a:r>
            <a:r>
              <a:rPr lang="en-US" altLang="ko-KR" sz="2200" dirty="0" err="1"/>
              <a:t>Nextremer</a:t>
            </a:r>
            <a:r>
              <a:rPr lang="en-US" altLang="ko-KR" sz="2200" dirty="0"/>
              <a:t> in Japan</a:t>
            </a:r>
            <a:br>
              <a:rPr lang="en-US" altLang="ko-KR" sz="2200" dirty="0"/>
            </a:br>
            <a:r>
              <a:rPr lang="en-US" altLang="ko-KR" sz="2200" dirty="0"/>
              <a:t>(</a:t>
            </a:r>
            <a:r>
              <a:rPr lang="en-US" altLang="ko-KR" sz="2200" dirty="0">
                <a:hlinkClick r:id="rId3"/>
              </a:rPr>
              <a:t>https://skymind.ai/press/nextremer</a:t>
            </a:r>
            <a:r>
              <a:rPr lang="en-US" altLang="ko-KR" sz="2200" dirty="0"/>
              <a:t>) </a:t>
            </a:r>
          </a:p>
          <a:p>
            <a:r>
              <a:rPr lang="en-US" altLang="ko-KR" sz="2600" dirty="0"/>
              <a:t>Motivation</a:t>
            </a:r>
          </a:p>
          <a:p>
            <a:pPr lvl="1"/>
            <a:r>
              <a:rPr lang="ko-KR" altLang="en-US" sz="2200" dirty="0"/>
              <a:t>가장 많은 프로그래머를 보유하는 </a:t>
            </a:r>
            <a:r>
              <a:rPr lang="en-US" altLang="ko-KR" sz="2200" dirty="0"/>
              <a:t>Java </a:t>
            </a:r>
            <a:r>
              <a:rPr lang="ko-KR" altLang="en-US" sz="2200" dirty="0"/>
              <a:t>기반의 </a:t>
            </a:r>
            <a:r>
              <a:rPr lang="ko-KR" altLang="en-US" sz="2200" dirty="0" err="1"/>
              <a:t>딥러닝</a:t>
            </a:r>
            <a:r>
              <a:rPr lang="ko-KR" altLang="en-US" sz="2200" dirty="0"/>
              <a:t> 프레임워크 개발</a:t>
            </a:r>
            <a:endParaRPr lang="en-US" altLang="ko-KR" sz="2200" dirty="0"/>
          </a:p>
          <a:p>
            <a:pPr lvl="1"/>
            <a:r>
              <a:rPr lang="ko-KR" altLang="en-US" sz="2200" dirty="0"/>
              <a:t>추론엔진에</a:t>
            </a:r>
            <a:r>
              <a:rPr lang="en-US" altLang="ko-KR" sz="2200" dirty="0"/>
              <a:t> </a:t>
            </a:r>
            <a:r>
              <a:rPr lang="ko-KR" altLang="en-US" sz="2200" dirty="0"/>
              <a:t>대해 엔터프라이즈 </a:t>
            </a:r>
            <a:r>
              <a:rPr lang="ko-KR" altLang="en-US" sz="2200" dirty="0" err="1"/>
              <a:t>서비스급</a:t>
            </a:r>
            <a:r>
              <a:rPr lang="ko-KR" altLang="en-US" sz="2200" dirty="0"/>
              <a:t> 안정성을 보장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7"/>
            <a:ext cx="8543925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B0F0"/>
                </a:solidFill>
              </a:rPr>
              <a:t>DL4J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528" y="966224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4"/>
              </a:rPr>
              <a:t>https://deeplearning4j.org/</a:t>
            </a:r>
            <a:endParaRPr lang="ko-KR" altLang="en-U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16" y="1554285"/>
            <a:ext cx="2016224" cy="96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240" y="2634406"/>
            <a:ext cx="2088232" cy="39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59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8"/>
            <a:ext cx="8543925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B0F0"/>
                </a:solidFill>
              </a:rPr>
              <a:t>DL4J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750" y="1466394"/>
            <a:ext cx="9004500" cy="484675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600" dirty="0"/>
              <a:t>특징</a:t>
            </a:r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2200"/>
              <a:t>장점</a:t>
            </a:r>
            <a:endParaRPr lang="en-US" altLang="ko-KR" sz="2200" dirty="0"/>
          </a:p>
          <a:p>
            <a:pPr lvl="2"/>
            <a:r>
              <a:rPr lang="en-US" altLang="ko-KR" sz="1700" dirty="0"/>
              <a:t>Java</a:t>
            </a:r>
            <a:r>
              <a:rPr lang="ko-KR" altLang="en-US" sz="1700" dirty="0"/>
              <a:t>를 기반으로 한 쉬운 </a:t>
            </a:r>
            <a:r>
              <a:rPr lang="ko-KR" altLang="en-US" sz="1700" dirty="0" err="1"/>
              <a:t>이식성</a:t>
            </a:r>
            <a:r>
              <a:rPr lang="ko-KR" altLang="en-US" sz="1700" dirty="0"/>
              <a:t> 및 엔터프라이즈 시스템 수준의 안전성 제공</a:t>
            </a:r>
            <a:endParaRPr lang="en-US" altLang="ko-KR" sz="1700" dirty="0"/>
          </a:p>
          <a:p>
            <a:pPr lvl="2"/>
            <a:r>
              <a:rPr lang="en-US" altLang="ko-KR" sz="1700" dirty="0"/>
              <a:t>Spark </a:t>
            </a:r>
            <a:r>
              <a:rPr lang="ko-KR" altLang="en-US" sz="1700" dirty="0"/>
              <a:t>기반의 분산 처리 지원</a:t>
            </a:r>
            <a:endParaRPr lang="en-US" altLang="ko-KR" sz="1700" dirty="0"/>
          </a:p>
          <a:p>
            <a:pPr lvl="2"/>
            <a:r>
              <a:rPr lang="ko-KR" altLang="en-US" sz="1700" dirty="0"/>
              <a:t>문서화가 잘 되어 </a:t>
            </a:r>
            <a:r>
              <a:rPr lang="ko-KR" altLang="en-US" sz="1700"/>
              <a:t>있음 </a:t>
            </a:r>
            <a:endParaRPr lang="en-US" altLang="ko-KR" sz="1700"/>
          </a:p>
          <a:p>
            <a:pPr lvl="2"/>
            <a:r>
              <a:rPr lang="ko-KR" altLang="en-US" sz="1700"/>
              <a:t>학습 </a:t>
            </a:r>
            <a:r>
              <a:rPr lang="ko-KR" altLang="en-US" sz="1700" dirty="0"/>
              <a:t>디버깅을 위한 시각화 도구 </a:t>
            </a:r>
            <a:r>
              <a:rPr lang="en-US" altLang="ko-KR" sz="1700" dirty="0"/>
              <a:t>DL4J </a:t>
            </a:r>
            <a:r>
              <a:rPr lang="en-US" altLang="ko-KR" sz="1700"/>
              <a:t>UI </a:t>
            </a:r>
            <a:r>
              <a:rPr lang="ko-KR" altLang="en-US" sz="1700"/>
              <a:t>제공</a:t>
            </a:r>
            <a:endParaRPr lang="en-US" altLang="ko-KR" sz="1700" dirty="0"/>
          </a:p>
          <a:p>
            <a:pPr lvl="2">
              <a:spcBef>
                <a:spcPts val="0"/>
              </a:spcBef>
              <a:spcAft>
                <a:spcPts val="1800"/>
              </a:spcAft>
            </a:pPr>
            <a:r>
              <a:rPr lang="ko-KR" altLang="en-US" sz="1700" dirty="0"/>
              <a:t>기업 대상 기술 컨설팅 제공</a:t>
            </a:r>
            <a:endParaRPr lang="en-US" altLang="ko-KR" sz="1700" dirty="0"/>
          </a:p>
          <a:p>
            <a:pPr lvl="1"/>
            <a:r>
              <a:rPr lang="ko-KR" altLang="en-US" sz="2200" dirty="0"/>
              <a:t>단점</a:t>
            </a:r>
            <a:endParaRPr lang="en-US" altLang="ko-KR" sz="2200" dirty="0"/>
          </a:p>
          <a:p>
            <a:pPr lvl="2"/>
            <a:r>
              <a:rPr lang="en-US" altLang="ko-KR" sz="1700" dirty="0"/>
              <a:t>Java </a:t>
            </a:r>
            <a:r>
              <a:rPr lang="ko-KR" altLang="en-US" sz="1700" dirty="0"/>
              <a:t>언어로 인한 학습 및 테스트 과정의 번거로움</a:t>
            </a:r>
            <a:endParaRPr lang="en-US" altLang="ko-KR" sz="1700" dirty="0"/>
          </a:p>
          <a:p>
            <a:pPr lvl="2"/>
            <a:r>
              <a:rPr lang="ko-KR" altLang="en-US" sz="1700"/>
              <a:t>사용자 커뮤니티 상대적 취약</a:t>
            </a:r>
            <a:endParaRPr lang="en-US" altLang="ko-KR" sz="1700" dirty="0"/>
          </a:p>
          <a:p>
            <a:pPr lvl="2"/>
            <a:r>
              <a:rPr lang="ko-KR" altLang="en-US" sz="1700" dirty="0"/>
              <a:t>부족한 예제</a:t>
            </a:r>
            <a:endParaRPr lang="en-US" altLang="ko-KR" sz="17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528" y="927315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https://deeplearning4j.org/</a:t>
            </a:r>
            <a:endParaRPr lang="ko-KR" altLang="en-US" sz="11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340" y="4147589"/>
            <a:ext cx="3182383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51429"/>
              </p:ext>
            </p:extLst>
          </p:nvPr>
        </p:nvGraphicFramePr>
        <p:xfrm>
          <a:off x="681038" y="1933443"/>
          <a:ext cx="871297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05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1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주체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플랫폼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언어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인터페이스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멀티</a:t>
                      </a:r>
                      <a:r>
                        <a:rPr lang="en-US" altLang="ko-KR" sz="1100" b="1" dirty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분산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DL4J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SkyMind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Cross-platform (JVM)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Android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Java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Java, Scala, 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(Spark)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80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1038" y="1605699"/>
            <a:ext cx="8543925" cy="477554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/>
              <a:t>개발 및 유지보수 주체</a:t>
            </a:r>
            <a:endParaRPr lang="en-US" altLang="ko-KR" dirty="0"/>
          </a:p>
          <a:p>
            <a:pPr lvl="1"/>
            <a:r>
              <a:rPr lang="en-US" altLang="ko-KR" dirty="0"/>
              <a:t>Created &amp; Maintained by</a:t>
            </a:r>
          </a:p>
          <a:p>
            <a:pPr lvl="2"/>
            <a:r>
              <a:rPr lang="en-US" altLang="ko-KR" dirty="0"/>
              <a:t>Ronan </a:t>
            </a:r>
            <a:r>
              <a:rPr lang="en-US" altLang="ko-KR" dirty="0" err="1"/>
              <a:t>Collobert</a:t>
            </a:r>
            <a:r>
              <a:rPr lang="en-US" altLang="ko-KR" dirty="0"/>
              <a:t>: Research Scientist @ Facebook</a:t>
            </a:r>
          </a:p>
          <a:p>
            <a:pPr lvl="2"/>
            <a:r>
              <a:rPr lang="en-US" altLang="ko-KR" dirty="0"/>
              <a:t>Clément </a:t>
            </a:r>
            <a:r>
              <a:rPr lang="en-US" altLang="ko-KR" dirty="0" err="1"/>
              <a:t>Farabet</a:t>
            </a:r>
            <a:r>
              <a:rPr lang="en-US" altLang="ko-KR" dirty="0"/>
              <a:t>: Senior Software Engineer @ Twitter</a:t>
            </a:r>
          </a:p>
          <a:p>
            <a:pPr lvl="2"/>
            <a:r>
              <a:rPr lang="en-US" altLang="ko-KR" dirty="0" err="1"/>
              <a:t>Koray</a:t>
            </a:r>
            <a:r>
              <a:rPr lang="en-US" altLang="ko-KR" dirty="0"/>
              <a:t> </a:t>
            </a:r>
            <a:r>
              <a:rPr lang="en-US" altLang="ko-KR" dirty="0" err="1"/>
              <a:t>Kavukcuoglu</a:t>
            </a:r>
            <a:r>
              <a:rPr lang="en-US" altLang="ko-KR" dirty="0"/>
              <a:t>: Research Scientist @ Google DeepMind</a:t>
            </a:r>
          </a:p>
          <a:p>
            <a:pPr lvl="2"/>
            <a:r>
              <a:rPr lang="en-US" altLang="ko-KR" dirty="0" err="1"/>
              <a:t>Soumith</a:t>
            </a:r>
            <a:r>
              <a:rPr lang="en-US" altLang="ko-KR" dirty="0"/>
              <a:t> </a:t>
            </a:r>
            <a:r>
              <a:rPr lang="en-US" altLang="ko-KR" dirty="0" err="1"/>
              <a:t>Chinatala</a:t>
            </a:r>
            <a:r>
              <a:rPr lang="en-US" altLang="ko-KR" dirty="0"/>
              <a:t>: Research </a:t>
            </a:r>
            <a:r>
              <a:rPr lang="en-US" altLang="ko-KR"/>
              <a:t>Engineer @ </a:t>
            </a:r>
            <a:r>
              <a:rPr lang="en-US" altLang="ko-KR" dirty="0"/>
              <a:t>Facebook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릴리즈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en-US" altLang="ko-KR" dirty="0"/>
              <a:t>Jul. ‘2014</a:t>
            </a:r>
          </a:p>
          <a:p>
            <a:r>
              <a:rPr lang="ko-KR" altLang="en-US" dirty="0"/>
              <a:t>적용 사례</a:t>
            </a:r>
            <a:endParaRPr lang="en-US" altLang="ko-KR" dirty="0"/>
          </a:p>
          <a:p>
            <a:pPr lvl="1"/>
            <a:r>
              <a:rPr lang="en-US" altLang="ko-KR" dirty="0"/>
              <a:t>Facebook, Google, Twitter, Element Inc., etc.</a:t>
            </a:r>
          </a:p>
          <a:p>
            <a:r>
              <a:rPr lang="en-US" altLang="ko-KR" dirty="0"/>
              <a:t>Motivation</a:t>
            </a:r>
            <a:endParaRPr lang="ko-KR" altLang="en-US" dirty="0"/>
          </a:p>
          <a:p>
            <a:pPr lvl="1"/>
            <a:r>
              <a:rPr lang="en-US" altLang="ko-KR" dirty="0"/>
              <a:t>Unlike </a:t>
            </a:r>
            <a:r>
              <a:rPr lang="en-US" altLang="ko-KR" dirty="0" err="1"/>
              <a:t>Caffe</a:t>
            </a:r>
            <a:r>
              <a:rPr lang="en-US" altLang="ko-KR" dirty="0"/>
              <a:t>, for research rather than mass market</a:t>
            </a:r>
          </a:p>
          <a:p>
            <a:pPr lvl="1"/>
            <a:r>
              <a:rPr lang="en-US" altLang="ko-KR" dirty="0"/>
              <a:t>Unlike </a:t>
            </a:r>
            <a:r>
              <a:rPr lang="en-US" altLang="ko-KR" dirty="0" err="1"/>
              <a:t>Theano</a:t>
            </a:r>
            <a:r>
              <a:rPr lang="en-US" altLang="ko-KR" dirty="0"/>
              <a:t>, easy to use based on imperative model rather than symbolic model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4"/>
            <a:ext cx="8543925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B0F0"/>
                </a:solidFill>
              </a:rPr>
              <a:t>Torch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528" y="995408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http://torch.ch/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8267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6"/>
            <a:ext cx="8543925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B0F0"/>
                </a:solidFill>
              </a:rPr>
              <a:t>Torch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379912"/>
            <a:ext cx="8543925" cy="494296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알고리즘 모듈화가 잘 되어 있어 사용이 용이</a:t>
            </a:r>
            <a:endParaRPr lang="en-US" altLang="ko-KR" dirty="0"/>
          </a:p>
          <a:p>
            <a:pPr lvl="2"/>
            <a:r>
              <a:rPr lang="ko-KR" altLang="en-US" dirty="0"/>
              <a:t>다양한 데이터 전처리 및 시각화 유틸리티 제공</a:t>
            </a:r>
            <a:endParaRPr lang="en-US" altLang="ko-KR" dirty="0"/>
          </a:p>
          <a:p>
            <a:pPr lvl="2"/>
            <a:r>
              <a:rPr lang="ko-KR" altLang="en-US" dirty="0"/>
              <a:t>간단한 </a:t>
            </a:r>
            <a:r>
              <a:rPr lang="en-US" altLang="ko-KR" dirty="0" err="1"/>
              <a:t>Lua</a:t>
            </a:r>
            <a:r>
              <a:rPr lang="en-US" altLang="ko-KR" dirty="0"/>
              <a:t> </a:t>
            </a:r>
            <a:r>
              <a:rPr lang="ko-KR" altLang="en-US" dirty="0"/>
              <a:t>프로그래밍 구문</a:t>
            </a:r>
            <a:endParaRPr lang="en-US" altLang="ko-KR" dirty="0"/>
          </a:p>
          <a:p>
            <a:pPr lvl="2"/>
            <a:r>
              <a:rPr lang="en-US" altLang="ko-KR" dirty="0"/>
              <a:t>Imperative </a:t>
            </a:r>
            <a:r>
              <a:rPr lang="ko-KR" altLang="en-US" dirty="0"/>
              <a:t>프로그래밍 모델 기반의 직관적인</a:t>
            </a:r>
            <a:r>
              <a:rPr lang="en-US" altLang="ko-KR" dirty="0"/>
              <a:t> API</a:t>
            </a:r>
          </a:p>
          <a:p>
            <a:pPr lvl="2"/>
            <a:r>
              <a:rPr lang="en-US" altLang="ko-KR" dirty="0"/>
              <a:t>OpenCL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2">
              <a:spcAft>
                <a:spcPts val="600"/>
              </a:spcAft>
            </a:pPr>
            <a:r>
              <a:rPr lang="ko-KR" altLang="en-US" dirty="0" err="1"/>
              <a:t>모바일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 err="1"/>
              <a:t>파이썬</a:t>
            </a:r>
            <a:r>
              <a:rPr lang="ko-KR" altLang="en-US" dirty="0"/>
              <a:t> 인터페이스 없음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별도 존재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문서화가 잘 안되어 있음</a:t>
            </a:r>
            <a:endParaRPr lang="en-US" altLang="ko-KR" dirty="0"/>
          </a:p>
          <a:p>
            <a:pPr lvl="2"/>
            <a:r>
              <a:rPr lang="ko-KR" altLang="en-US" dirty="0"/>
              <a:t>사용자 커뮤니티 취약</a:t>
            </a:r>
            <a:endParaRPr lang="en-US" altLang="ko-KR" dirty="0"/>
          </a:p>
          <a:p>
            <a:pPr lvl="2"/>
            <a:r>
              <a:rPr lang="ko-KR" altLang="en-US" dirty="0" err="1"/>
              <a:t>심볼릭</a:t>
            </a:r>
            <a:r>
              <a:rPr lang="ko-KR" altLang="en-US" dirty="0"/>
              <a:t> 모델 </a:t>
            </a:r>
            <a:r>
              <a:rPr lang="ko-KR" altLang="en-US" dirty="0" err="1"/>
              <a:t>미제공</a:t>
            </a:r>
            <a:endParaRPr lang="en-US" altLang="ko-KR" dirty="0"/>
          </a:p>
          <a:p>
            <a:pPr lvl="2"/>
            <a:r>
              <a:rPr lang="ko-KR" altLang="en-US" dirty="0"/>
              <a:t>상용 </a:t>
            </a:r>
            <a:r>
              <a:rPr lang="ko-KR" altLang="en-US" dirty="0" err="1"/>
              <a:t>어플레케이션이</a:t>
            </a:r>
            <a:r>
              <a:rPr lang="ko-KR" altLang="en-US" dirty="0"/>
              <a:t> 아니라 연구용으로 적합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93704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http://torch.ch/</a:t>
            </a:r>
            <a:endParaRPr lang="ko-KR" altLang="en-US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4689"/>
              </p:ext>
            </p:extLst>
          </p:nvPr>
        </p:nvGraphicFramePr>
        <p:xfrm>
          <a:off x="681038" y="1752065"/>
          <a:ext cx="8712970" cy="102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05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1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주체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플랫폼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언어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인터페이스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멀티</a:t>
                      </a:r>
                      <a:r>
                        <a:rPr lang="en-US" altLang="ko-KR" sz="1100" b="1" dirty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분산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Torch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Ronan, Clément, </a:t>
                      </a:r>
                      <a:r>
                        <a:rPr lang="en-US" altLang="ko-KR" sz="1100" dirty="0" err="1"/>
                        <a:t>Koray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Soumith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Linux, Mac,</a:t>
                      </a:r>
                      <a:r>
                        <a:rPr lang="en-US" altLang="ko-KR" sz="1100" baseline="0" dirty="0"/>
                        <a:t>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Android, iOS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C, </a:t>
                      </a:r>
                      <a:r>
                        <a:rPr lang="en-US" altLang="ko-KR" sz="1100" dirty="0" err="1"/>
                        <a:t>Lua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Lua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Not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officially</a:t>
                      </a:r>
                      <a:endParaRPr lang="ko-KR" altLang="en-US" sz="11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35687" y="1752065"/>
            <a:ext cx="705678" cy="1021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4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1038" y="1466397"/>
            <a:ext cx="8543925" cy="4846758"/>
          </a:xfrm>
        </p:spPr>
        <p:txBody>
          <a:bodyPr>
            <a:normAutofit lnSpcReduction="10000"/>
          </a:bodyPr>
          <a:lstStyle/>
          <a:p>
            <a:r>
              <a:rPr lang="ko-KR" altLang="en-US" sz="2400"/>
              <a:t>개발 및 유지보수 주체</a:t>
            </a:r>
            <a:endParaRPr lang="en-US" altLang="ko-KR" sz="2400" dirty="0"/>
          </a:p>
          <a:p>
            <a:pPr lvl="1"/>
            <a:r>
              <a:rPr lang="en-US" altLang="ko-KR" sz="2000" dirty="0"/>
              <a:t>Created &amp; Maintained by</a:t>
            </a:r>
          </a:p>
          <a:p>
            <a:pPr lvl="2">
              <a:spcAft>
                <a:spcPts val="600"/>
              </a:spcAft>
            </a:pPr>
            <a:r>
              <a:rPr lang="en-US" altLang="ko-KR" sz="1600" dirty="0"/>
              <a:t>Francois </a:t>
            </a:r>
            <a:r>
              <a:rPr lang="en-US" altLang="ko-KR" sz="1600" dirty="0" err="1"/>
              <a:t>Chollet</a:t>
            </a:r>
            <a:r>
              <a:rPr lang="en-US" altLang="ko-KR" sz="1600" dirty="0"/>
              <a:t> @Google</a:t>
            </a:r>
          </a:p>
          <a:p>
            <a:r>
              <a:rPr lang="ko-KR" altLang="en-US" sz="2400" dirty="0" err="1"/>
              <a:t>릴리즈</a:t>
            </a:r>
            <a:endParaRPr lang="en-US" altLang="ko-KR" sz="2400" dirty="0"/>
          </a:p>
          <a:p>
            <a:pPr lvl="1">
              <a:spcAft>
                <a:spcPts val="600"/>
              </a:spcAft>
            </a:pPr>
            <a:r>
              <a:rPr lang="en-US" altLang="ko-KR" sz="2000" dirty="0"/>
              <a:t>Mar. ‘2015</a:t>
            </a:r>
          </a:p>
          <a:p>
            <a:r>
              <a:rPr lang="ko-KR" altLang="en-US" sz="2400" dirty="0"/>
              <a:t>적용 사례</a:t>
            </a:r>
            <a:endParaRPr lang="en-US" altLang="ko-KR" sz="2400" dirty="0"/>
          </a:p>
          <a:p>
            <a:pPr lvl="1">
              <a:spcAft>
                <a:spcPts val="600"/>
              </a:spcAft>
            </a:pPr>
            <a:r>
              <a:rPr lang="en-US" altLang="ko-KR" sz="2000" dirty="0" err="1"/>
              <a:t>TensorFlow</a:t>
            </a:r>
            <a:r>
              <a:rPr lang="en-US" altLang="ko-KR" sz="2000" dirty="0"/>
              <a:t> (</a:t>
            </a:r>
            <a:r>
              <a:rPr lang="en-US" altLang="ko-KR" sz="2000" dirty="0">
                <a:hlinkClick r:id="rId2"/>
              </a:rPr>
              <a:t>http://www.fast.ai/2017/01/03/keras</a:t>
            </a:r>
            <a:r>
              <a:rPr lang="en-US" altLang="ko-KR" sz="2000" dirty="0"/>
              <a:t>) </a:t>
            </a:r>
          </a:p>
          <a:p>
            <a:r>
              <a:rPr lang="en-US" altLang="ko-KR" sz="2400" dirty="0"/>
              <a:t>Motivation</a:t>
            </a:r>
          </a:p>
          <a:p>
            <a:pPr lvl="1"/>
            <a:r>
              <a:rPr lang="en-US" altLang="ko-KR" sz="2000" dirty="0"/>
              <a:t>Provide a high-level interface based on deep learning framework like </a:t>
            </a:r>
            <a:r>
              <a:rPr lang="en-US" altLang="ko-KR" sz="2000" dirty="0" err="1"/>
              <a:t>Theano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TensorFlow</a:t>
            </a:r>
            <a:endParaRPr lang="en-US" altLang="ko-KR" sz="2000" dirty="0"/>
          </a:p>
          <a:p>
            <a:pPr lvl="1"/>
            <a:r>
              <a:rPr lang="en-US" altLang="ko-KR" sz="2000" dirty="0"/>
              <a:t>Easy to use</a:t>
            </a:r>
          </a:p>
          <a:p>
            <a:pPr lvl="1"/>
            <a:r>
              <a:rPr lang="ko-KR" altLang="en-US" sz="2000" dirty="0"/>
              <a:t>최소화</a:t>
            </a:r>
            <a:r>
              <a:rPr lang="en-US" altLang="ko-KR" sz="2000" dirty="0"/>
              <a:t>, </a:t>
            </a:r>
            <a:r>
              <a:rPr lang="ko-KR" altLang="en-US" sz="2000" dirty="0"/>
              <a:t>단순화</a:t>
            </a:r>
            <a:r>
              <a:rPr lang="en-US" altLang="ko-KR" sz="2000" dirty="0"/>
              <a:t>, </a:t>
            </a:r>
            <a:r>
              <a:rPr lang="ko-KR" altLang="en-US" sz="2000" dirty="0"/>
              <a:t>모듈화</a:t>
            </a:r>
            <a:endParaRPr lang="en-US" altLang="ko-KR" sz="2000" dirty="0"/>
          </a:p>
          <a:p>
            <a:pPr lvl="1"/>
            <a:r>
              <a:rPr lang="ko-KR" altLang="en-US" sz="2000" dirty="0"/>
              <a:t>다양한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프레임워크와의 쉬운 연동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8"/>
            <a:ext cx="8543925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Keras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528" y="995407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https://keras.io/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72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6"/>
            <a:ext cx="8543925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Keras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51506"/>
            <a:ext cx="8543925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특징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2000" dirty="0"/>
              <a:t>장점</a:t>
            </a:r>
            <a:endParaRPr lang="en-US" altLang="ko-KR" sz="2000" dirty="0"/>
          </a:p>
          <a:p>
            <a:pPr lvl="2"/>
            <a:r>
              <a:rPr lang="ko-KR" altLang="en-US" sz="1600" dirty="0"/>
              <a:t>직관적인 </a:t>
            </a:r>
            <a:r>
              <a:rPr lang="en-US" altLang="ko-KR" sz="1600" dirty="0"/>
              <a:t>API </a:t>
            </a:r>
            <a:r>
              <a:rPr lang="ko-KR" altLang="en-US" sz="1600" dirty="0"/>
              <a:t>인터페이스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Caffe</a:t>
            </a:r>
            <a:r>
              <a:rPr lang="en-US" altLang="ko-KR" sz="1600" dirty="0"/>
              <a:t>, Torch, </a:t>
            </a:r>
            <a:r>
              <a:rPr lang="en-US" altLang="ko-KR" sz="1600" dirty="0" err="1"/>
              <a:t>TensorFlow</a:t>
            </a:r>
            <a:r>
              <a:rPr lang="en-US" altLang="ko-KR" sz="1600" dirty="0"/>
              <a:t> </a:t>
            </a:r>
            <a:r>
              <a:rPr lang="ko-KR" altLang="en-US" sz="1600" dirty="0"/>
              <a:t>등 다양한 </a:t>
            </a:r>
            <a:r>
              <a:rPr lang="ko-KR" altLang="en-US" sz="1600" dirty="0" err="1"/>
              <a:t>딥러닝</a:t>
            </a:r>
            <a:r>
              <a:rPr lang="ko-KR" altLang="en-US" sz="1600" dirty="0"/>
              <a:t> 프레임워크 모델 </a:t>
            </a:r>
            <a:r>
              <a:rPr lang="en-US" altLang="ko-KR" sz="1600" dirty="0"/>
              <a:t>import </a:t>
            </a:r>
            <a:r>
              <a:rPr lang="ko-KR" altLang="en-US" sz="1600" dirty="0"/>
              <a:t>기능 제공</a:t>
            </a:r>
            <a:endParaRPr lang="en-US" altLang="ko-KR" sz="1600" dirty="0"/>
          </a:p>
          <a:p>
            <a:pPr lvl="2">
              <a:spcAft>
                <a:spcPts val="1200"/>
              </a:spcAft>
            </a:pPr>
            <a:r>
              <a:rPr lang="ko-KR" altLang="en-US" sz="1600" dirty="0"/>
              <a:t>문서화가 잘되어 있음</a:t>
            </a:r>
            <a:endParaRPr lang="en-US" altLang="ko-KR" sz="1600" dirty="0"/>
          </a:p>
          <a:p>
            <a:pPr lvl="1"/>
            <a:r>
              <a:rPr lang="ko-KR" altLang="en-US" sz="2000" dirty="0"/>
              <a:t>단점</a:t>
            </a:r>
            <a:endParaRPr lang="en-US" altLang="ko-KR" sz="2000" dirty="0"/>
          </a:p>
          <a:p>
            <a:pPr lvl="2"/>
            <a:r>
              <a:rPr lang="ko-KR" altLang="en-US" sz="1600" dirty="0"/>
              <a:t>기반 </a:t>
            </a:r>
            <a:r>
              <a:rPr lang="en-US" altLang="ko-KR" sz="1600" dirty="0" err="1"/>
              <a:t>Theano</a:t>
            </a:r>
            <a:r>
              <a:rPr lang="en-US" altLang="ko-KR" sz="1600" dirty="0"/>
              <a:t> </a:t>
            </a:r>
            <a:r>
              <a:rPr lang="ko-KR" altLang="en-US" sz="1600" dirty="0"/>
              <a:t>프레임워크에서 문제가 발생시 </a:t>
            </a:r>
            <a:r>
              <a:rPr lang="en-US" altLang="ko-KR" sz="1600" dirty="0"/>
              <a:t>debugging</a:t>
            </a:r>
            <a:r>
              <a:rPr lang="ko-KR" altLang="en-US" sz="1600" dirty="0"/>
              <a:t>이 어려움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98568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https://keras.io/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31211"/>
              </p:ext>
            </p:extLst>
          </p:nvPr>
        </p:nvGraphicFramePr>
        <p:xfrm>
          <a:off x="704528" y="2575985"/>
          <a:ext cx="871297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05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12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주체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플랫폼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언어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인터페이스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멀티</a:t>
                      </a:r>
                      <a:r>
                        <a:rPr lang="en-US" altLang="ko-KR" sz="1100" b="1" dirty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분산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Keras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François </a:t>
                      </a:r>
                      <a:r>
                        <a:rPr lang="en-US" altLang="ko-KR" sz="1100" dirty="0" err="1"/>
                        <a:t>Chollet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Linux, Mac,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Y(</a:t>
                      </a:r>
                      <a:r>
                        <a:rPr lang="en-US" altLang="ko-KR" sz="1100" dirty="0" err="1"/>
                        <a:t>Theano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N(TF)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33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1038" y="1476121"/>
            <a:ext cx="8543925" cy="484675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/>
              <a:t>개발 및 유지보수 주체</a:t>
            </a:r>
            <a:endParaRPr lang="en-US" altLang="ko-KR" dirty="0"/>
          </a:p>
          <a:p>
            <a:pPr lvl="1"/>
            <a:r>
              <a:rPr lang="en-US" altLang="ko-KR" dirty="0"/>
              <a:t>Created &amp; Maintained by</a:t>
            </a:r>
          </a:p>
          <a:p>
            <a:pPr lvl="2">
              <a:spcAft>
                <a:spcPts val="600"/>
              </a:spcAft>
            </a:pPr>
            <a:r>
              <a:rPr lang="en-US" altLang="ko-KR" dirty="0"/>
              <a:t>Preferred Networks, Inc.(</a:t>
            </a:r>
            <a:r>
              <a:rPr lang="en-US" altLang="ko-KR" dirty="0">
                <a:hlinkClick r:id="rId2"/>
              </a:rPr>
              <a:t>https://www.preferred-networks.jp/ja/</a:t>
            </a:r>
            <a:r>
              <a:rPr lang="en-US" altLang="ko-KR" dirty="0"/>
              <a:t>) </a:t>
            </a:r>
          </a:p>
          <a:p>
            <a:r>
              <a:rPr lang="ko-KR" altLang="en-US" dirty="0" err="1"/>
              <a:t>릴리즈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en-US" altLang="ko-KR" dirty="0"/>
              <a:t>Jun. ‘2015</a:t>
            </a:r>
          </a:p>
          <a:p>
            <a:r>
              <a:rPr lang="ko-KR" altLang="en-US" dirty="0"/>
              <a:t>적용 사례</a:t>
            </a:r>
            <a:endParaRPr lang="en-US" altLang="ko-KR" dirty="0"/>
          </a:p>
          <a:p>
            <a:pPr lvl="1"/>
            <a:r>
              <a:rPr lang="en-US" altLang="ko-KR" dirty="0"/>
              <a:t>Toyota motors, Panasonic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https://www.wsj.com/articles/japan-seeks-tech-revival-with-artificial-intelligence-1448911981</a:t>
            </a:r>
            <a:r>
              <a:rPr lang="en-US" altLang="ko-KR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ko-KR" dirty="0"/>
              <a:t>FANUC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http://www.fanucamerica.com/FanucAmerica-news/Press-releases/PressReleaseDetails.aspx?id=79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Motivation</a:t>
            </a:r>
          </a:p>
          <a:p>
            <a:pPr lvl="1"/>
            <a:r>
              <a:rPr lang="en-US" altLang="ko-KR" dirty="0"/>
              <a:t>Define-by-Run </a:t>
            </a:r>
            <a:r>
              <a:rPr lang="ko-KR" altLang="en-US" dirty="0"/>
              <a:t>아키텍처</a:t>
            </a:r>
            <a:endParaRPr lang="en-US" altLang="ko-KR" dirty="0"/>
          </a:p>
          <a:p>
            <a:pPr lvl="2"/>
            <a:r>
              <a:rPr lang="ko-KR" altLang="en-US" dirty="0"/>
              <a:t>실행 시점에 네트워크 그래프가 정의됨</a:t>
            </a:r>
            <a:endParaRPr lang="en-US" altLang="ko-KR" dirty="0"/>
          </a:p>
          <a:p>
            <a:pPr lvl="2"/>
            <a:r>
              <a:rPr lang="ko-KR" altLang="en-US" dirty="0"/>
              <a:t>복잡한 네트워크 정의를 보다 유연하게 지원할 수 있게 함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8"/>
            <a:ext cx="8543925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Chainer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528" y="93704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5"/>
              </a:rPr>
              <a:t>http://docs.chainer.org/en/latest/index.html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659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8"/>
            <a:ext cx="8543925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Chainer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504578"/>
            <a:ext cx="8543925" cy="4721025"/>
          </a:xfrm>
        </p:spPr>
        <p:txBody>
          <a:bodyPr/>
          <a:lstStyle/>
          <a:p>
            <a:r>
              <a:rPr lang="ko-KR" altLang="en-US" sz="2400"/>
              <a:t>특징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2000" dirty="0"/>
              <a:t>장점</a:t>
            </a:r>
            <a:endParaRPr lang="en-US" altLang="ko-KR" sz="2000" dirty="0"/>
          </a:p>
          <a:p>
            <a:pPr lvl="2"/>
            <a:r>
              <a:rPr lang="ko-KR" altLang="en-US" sz="1600" dirty="0"/>
              <a:t>빠른 속도</a:t>
            </a:r>
            <a:endParaRPr lang="en-US" altLang="ko-KR" sz="16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4224" y="5920449"/>
            <a:ext cx="6324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Performance of Distributed Deep Learning using </a:t>
            </a:r>
            <a:r>
              <a:rPr lang="en-US" altLang="ko-KR" sz="1100" dirty="0" err="1"/>
              <a:t>ChainerMN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>
                <a:hlinkClick r:id="rId2"/>
              </a:rPr>
              <a:t>http://chainer.org/general/2017/02/08/Performance-of-Distributed-Deep-Learning-Using-ChainerMN.html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83976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3"/>
              </a:rPr>
              <a:t>http://docs.chainer.org/en/latest/index.html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83904"/>
              </p:ext>
            </p:extLst>
          </p:nvPr>
        </p:nvGraphicFramePr>
        <p:xfrm>
          <a:off x="662255" y="2011010"/>
          <a:ext cx="871297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05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1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주체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플랫폼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언어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인터페이스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멀티</a:t>
                      </a:r>
                      <a:r>
                        <a:rPr lang="en-US" altLang="ko-KR" sz="1100" b="1" dirty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분산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Chainer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Preferred Networks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65" y="3818979"/>
            <a:ext cx="2779985" cy="1963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26" y="3818979"/>
            <a:ext cx="2804586" cy="19639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47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1038" y="1517304"/>
            <a:ext cx="8543925" cy="4934572"/>
          </a:xfrm>
        </p:spPr>
        <p:txBody>
          <a:bodyPr anchor="ctr" anchorCtr="0">
            <a:normAutofit fontScale="85000" lnSpcReduction="20000"/>
          </a:bodyPr>
          <a:lstStyle/>
          <a:p>
            <a:r>
              <a:rPr lang="ko-KR" altLang="en-US" dirty="0"/>
              <a:t>개발 및 유지보수 주체</a:t>
            </a:r>
            <a:endParaRPr lang="en-US" altLang="ko-KR" dirty="0"/>
          </a:p>
          <a:p>
            <a:pPr lvl="1"/>
            <a:r>
              <a:rPr lang="en-US" altLang="ko-KR" dirty="0"/>
              <a:t>Created by</a:t>
            </a:r>
          </a:p>
          <a:p>
            <a:pPr lvl="2"/>
            <a:r>
              <a:rPr lang="en-US" altLang="ko-KR" sz="1900" dirty="0"/>
              <a:t>CMU (</a:t>
            </a:r>
            <a:r>
              <a:rPr lang="en-US" altLang="ko-KR" sz="1900" dirty="0">
                <a:hlinkClick r:id="rId2"/>
              </a:rPr>
              <a:t>http://www.cs.cmu.edu/~muli/file/mxnet-learning-sys.pdf</a:t>
            </a:r>
            <a:r>
              <a:rPr lang="en-US" altLang="ko-KR" sz="1900" dirty="0"/>
              <a:t>) </a:t>
            </a:r>
          </a:p>
          <a:p>
            <a:pPr lvl="1"/>
            <a:r>
              <a:rPr lang="en-US" altLang="ko-KR" dirty="0"/>
              <a:t>Maintained by</a:t>
            </a:r>
          </a:p>
          <a:p>
            <a:pPr lvl="2"/>
            <a:r>
              <a:rPr lang="en-US" altLang="ko-KR" sz="1900" dirty="0"/>
              <a:t>DMLC(Distributed Machine Learning Community)</a:t>
            </a:r>
          </a:p>
          <a:p>
            <a:pPr lvl="3">
              <a:spcAft>
                <a:spcPts val="600"/>
              </a:spcAft>
            </a:pPr>
            <a:r>
              <a:rPr lang="en-US" altLang="ko-KR" sz="1900" dirty="0"/>
              <a:t>CMU, NYU, NVIDIA, Baidu, Amazon, </a:t>
            </a:r>
            <a:r>
              <a:rPr lang="en-US" altLang="ko-KR" sz="1900" dirty="0" smtClean="0"/>
              <a:t>Microsoft etc</a:t>
            </a:r>
            <a:r>
              <a:rPr lang="en-US" altLang="ko-KR" sz="1900" dirty="0"/>
              <a:t>.</a:t>
            </a:r>
          </a:p>
          <a:p>
            <a:r>
              <a:rPr lang="ko-KR" altLang="en-US" dirty="0" err="1"/>
              <a:t>릴리즈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en-US" altLang="ko-KR" dirty="0"/>
              <a:t>Oct. ‘2015</a:t>
            </a:r>
          </a:p>
          <a:p>
            <a:r>
              <a:rPr lang="ko-KR" altLang="en-US" dirty="0"/>
              <a:t>적용 사례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en-US" altLang="ko-KR" dirty="0"/>
              <a:t>AWS (</a:t>
            </a:r>
            <a:r>
              <a:rPr lang="en-US" altLang="ko-KR" dirty="0">
                <a:hlinkClick r:id="rId3"/>
              </a:rPr>
              <a:t>https://www.infoq.com/news/2016/11/amazon-mxnet-deep-learning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Motivation</a:t>
            </a:r>
          </a:p>
          <a:p>
            <a:pPr lvl="1"/>
            <a:r>
              <a:rPr lang="en-US" altLang="ko-KR" dirty="0"/>
              <a:t>Support for Mixed Programming Model: Imperative &amp; Symbolic</a:t>
            </a:r>
          </a:p>
          <a:p>
            <a:pPr lvl="1"/>
            <a:r>
              <a:rPr lang="en-US" altLang="ko-KR" dirty="0"/>
              <a:t>Support for Portability: Desktops, Clusters, Mobiles, etc.</a:t>
            </a:r>
          </a:p>
          <a:p>
            <a:pPr lvl="1"/>
            <a:r>
              <a:rPr lang="en-US" altLang="ko-KR" dirty="0"/>
              <a:t>Support for Multiple Languages: C++, R, Python, </a:t>
            </a:r>
            <a:r>
              <a:rPr lang="en-US" altLang="ko-KR" dirty="0" err="1"/>
              <a:t>Matlab</a:t>
            </a:r>
            <a:r>
              <a:rPr lang="en-US" altLang="ko-KR" dirty="0"/>
              <a:t>, </a:t>
            </a:r>
            <a:r>
              <a:rPr lang="en-US" altLang="ko-KR" dirty="0" err="1"/>
              <a:t>Javascript</a:t>
            </a:r>
            <a:r>
              <a:rPr lang="en-US" altLang="ko-KR" dirty="0"/>
              <a:t>, etc.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6"/>
            <a:ext cx="8543925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MXNet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528" y="946771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hlinkClick r:id="rId4"/>
              </a:rPr>
              <a:t>http://mxnet.io/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723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8"/>
            <a:ext cx="8543925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MXNet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64537"/>
            <a:ext cx="8543925" cy="4351338"/>
          </a:xfrm>
        </p:spPr>
        <p:txBody>
          <a:bodyPr/>
          <a:lstStyle/>
          <a:p>
            <a:r>
              <a:rPr lang="ko-KR" altLang="en-US" sz="2400" dirty="0"/>
              <a:t>특징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2000" dirty="0"/>
              <a:t>장점</a:t>
            </a:r>
            <a:endParaRPr lang="en-US" altLang="ko-KR" sz="2000" dirty="0"/>
          </a:p>
          <a:p>
            <a:pPr lvl="2"/>
            <a:r>
              <a:rPr lang="ko-KR" altLang="en-US" sz="1600" dirty="0"/>
              <a:t>다양한 프로그래밍 인터페이스 제공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모바일</a:t>
            </a:r>
            <a:r>
              <a:rPr lang="ko-KR" altLang="en-US" sz="1600" dirty="0"/>
              <a:t> 지원</a:t>
            </a:r>
            <a:endParaRPr lang="en-US" altLang="ko-KR" sz="1600" dirty="0"/>
          </a:p>
          <a:p>
            <a:pPr lvl="2"/>
            <a:r>
              <a:rPr lang="ko-KR" altLang="en-US" sz="1600" dirty="0"/>
              <a:t>빠르게 발전</a:t>
            </a:r>
            <a:endParaRPr lang="en-US" altLang="ko-KR" sz="1600" dirty="0"/>
          </a:p>
          <a:p>
            <a:pPr lvl="2"/>
            <a:r>
              <a:rPr lang="en-US" altLang="ko-KR" sz="1600" dirty="0"/>
              <a:t>low-level / high-level API </a:t>
            </a:r>
            <a:r>
              <a:rPr lang="ko-KR" altLang="en-US" sz="1600" dirty="0"/>
              <a:t>모두 제공</a:t>
            </a:r>
            <a:endParaRPr lang="en-US" altLang="ko-KR" sz="1600" dirty="0"/>
          </a:p>
          <a:p>
            <a:pPr lvl="2"/>
            <a:r>
              <a:rPr lang="en-US" altLang="ko-KR" sz="1600" dirty="0"/>
              <a:t>Imperative / Graph </a:t>
            </a:r>
            <a:r>
              <a:rPr lang="ko-KR" altLang="en-US" sz="1600" dirty="0"/>
              <a:t>프로그래밍 모델 모두 지원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88840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hlinkClick r:id="rId2"/>
              </a:rPr>
              <a:t>http://mxnet.io/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75399"/>
              </p:ext>
            </p:extLst>
          </p:nvPr>
        </p:nvGraphicFramePr>
        <p:xfrm>
          <a:off x="704528" y="2468666"/>
          <a:ext cx="8712970" cy="102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05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1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주체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플랫폼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언어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인터페이스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멀티</a:t>
                      </a:r>
                      <a:r>
                        <a:rPr lang="en-US" altLang="ko-KR" sz="1100" b="1" dirty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분산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MXNet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DMLC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Linux, Mac, Windows, </a:t>
                      </a:r>
                      <a:r>
                        <a:rPr lang="en-US" altLang="ko-KR" sz="1100" dirty="0" err="1"/>
                        <a:t>Javascript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Android, 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C++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C++, Python, Julia, MATLAB, JavaScript, Go, R, Scala, Perl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(key-value)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842" y="3594859"/>
            <a:ext cx="34385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0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13"/>
            <a:ext cx="8543925" cy="1325563"/>
          </a:xfrm>
        </p:spPr>
        <p:txBody>
          <a:bodyPr/>
          <a:lstStyle/>
          <a:p>
            <a:r>
              <a:rPr lang="ko-KR" altLang="en-US" b="1" dirty="0">
                <a:solidFill>
                  <a:srgbClr val="00B0F0"/>
                </a:solidFill>
              </a:rPr>
              <a:t>수업목표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405210"/>
            <a:ext cx="854392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프레임워크 비교 및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/>
              <a:t>딥러닝 프레임워크 활용 및 실습</a:t>
            </a:r>
            <a:r>
              <a:rPr lang="en-US" altLang="ko-KR"/>
              <a:t>: MLP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딥러닝 프레임워크 활용 및 실습</a:t>
            </a:r>
            <a:r>
              <a:rPr lang="en-US" altLang="ko-KR"/>
              <a:t>: CNN (MNIST)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딥러닝 서비스 구현 사례</a:t>
            </a:r>
            <a:r>
              <a:rPr lang="en-US" altLang="ko-KR"/>
              <a:t>: </a:t>
            </a:r>
            <a:r>
              <a:rPr lang="ko-KR" altLang="en-US"/>
              <a:t>패션 아이템</a:t>
            </a:r>
            <a:r>
              <a:rPr lang="en-US" altLang="ko-KR"/>
              <a:t>, </a:t>
            </a:r>
            <a:r>
              <a:rPr lang="ko-KR" altLang="en-US"/>
              <a:t>음식 이미지 분석</a:t>
            </a:r>
            <a:endParaRPr lang="en-US" altLang="ko-KR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428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5629" y="1349503"/>
            <a:ext cx="8543925" cy="4351338"/>
          </a:xfrm>
        </p:spPr>
        <p:txBody>
          <a:bodyPr/>
          <a:lstStyle/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다소</a:t>
            </a:r>
            <a:r>
              <a:rPr lang="en-US" altLang="ko-KR" dirty="0"/>
              <a:t> </a:t>
            </a:r>
            <a:r>
              <a:rPr lang="ko-KR" altLang="en-US" dirty="0"/>
              <a:t>처리 속도 느림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946770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hlinkClick r:id="rId2"/>
              </a:rPr>
              <a:t>http://mxnet.io/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539" y="315206"/>
            <a:ext cx="5143712" cy="5934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0685" y="5649171"/>
            <a:ext cx="43691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출처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How to run deep neural networks on weak hardware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hlinkClick r:id="rId4"/>
              </a:rPr>
              <a:t>https://www.linkedin.com/pulse/how-run-deep-neural-networks-weak-hardware-dmytro-prylipko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5" y="2187169"/>
            <a:ext cx="9144000" cy="1968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0685" y="4862819"/>
            <a:ext cx="3600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출처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Benchmarking State-of-the-Art Deep Learning Software Tools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hlinkClick r:id="rId6"/>
              </a:rPr>
              <a:t>http://dlbench.comp.hkbu.edu.hk/?v=v7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1038" y="-4528"/>
            <a:ext cx="8543925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MXNet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63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1038" y="1330205"/>
            <a:ext cx="8543925" cy="484675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/>
              <a:t>개발 및 유지보수 주체</a:t>
            </a:r>
            <a:endParaRPr lang="en-US" altLang="ko-KR" dirty="0"/>
          </a:p>
          <a:p>
            <a:pPr lvl="1"/>
            <a:r>
              <a:rPr lang="en-US" altLang="ko-KR" dirty="0"/>
              <a:t>Created &amp; Maintained by</a:t>
            </a:r>
          </a:p>
          <a:p>
            <a:pPr lvl="2">
              <a:spcAft>
                <a:spcPts val="600"/>
              </a:spcAft>
            </a:pPr>
            <a:r>
              <a:rPr lang="en-US" altLang="ko-KR" dirty="0"/>
              <a:t>Google Brain</a:t>
            </a:r>
          </a:p>
          <a:p>
            <a:r>
              <a:rPr lang="ko-KR" altLang="en-US" dirty="0" err="1"/>
              <a:t>릴리즈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en-US" altLang="ko-KR" dirty="0"/>
              <a:t>Nov. ‘2015</a:t>
            </a:r>
          </a:p>
          <a:p>
            <a:r>
              <a:rPr lang="ko-KR" altLang="en-US" dirty="0"/>
              <a:t>적용 사례</a:t>
            </a:r>
            <a:endParaRPr lang="en-US" altLang="ko-KR" dirty="0"/>
          </a:p>
          <a:p>
            <a:pPr lvl="1"/>
            <a:r>
              <a:rPr lang="en-US" altLang="ko-KR" dirty="0"/>
              <a:t>Google</a:t>
            </a:r>
          </a:p>
          <a:p>
            <a:pPr lvl="2"/>
            <a:r>
              <a:rPr lang="en-US" altLang="ko-KR" dirty="0"/>
              <a:t>Search Signals (</a:t>
            </a:r>
            <a:r>
              <a:rPr lang="en-US" altLang="ko-KR" dirty="0">
                <a:hlinkClick r:id="rId2"/>
              </a:rPr>
              <a:t>https://www.bloomberg.com/news/articles/2015-10-26/google-turning-its-lucrative-web-search-over-to-ai-machines</a:t>
            </a:r>
            <a:r>
              <a:rPr lang="en-US" altLang="ko-KR" dirty="0"/>
              <a:t>) </a:t>
            </a:r>
          </a:p>
          <a:p>
            <a:pPr lvl="2"/>
            <a:r>
              <a:rPr lang="en-US" altLang="ko-KR" dirty="0"/>
              <a:t>Email auto-responder (</a:t>
            </a:r>
            <a:r>
              <a:rPr lang="en-US" altLang="ko-KR" dirty="0">
                <a:hlinkClick r:id="rId3"/>
              </a:rPr>
              <a:t>https://research.googleblog.com/2015/11/computer-respond-to-this-email.html</a:t>
            </a:r>
            <a:r>
              <a:rPr lang="en-US" altLang="ko-KR" dirty="0"/>
              <a:t>) </a:t>
            </a:r>
          </a:p>
          <a:p>
            <a:pPr lvl="2">
              <a:spcAft>
                <a:spcPts val="600"/>
              </a:spcAft>
            </a:pPr>
            <a:r>
              <a:rPr lang="en-US" altLang="ko-KR" dirty="0"/>
              <a:t>Photo Search (</a:t>
            </a:r>
            <a:r>
              <a:rPr lang="en-US" altLang="ko-KR" dirty="0">
                <a:hlinkClick r:id="rId4"/>
              </a:rPr>
              <a:t>https://techcrunch.com/2015/11/09/google-open-sources-the-machine-learning-tech-behind-google-photos-search-smart-reply-and-more/#.t38yrr8:fUIZ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Motivation</a:t>
            </a:r>
          </a:p>
          <a:p>
            <a:pPr lvl="1"/>
            <a:r>
              <a:rPr lang="en-US" altLang="ko-KR" dirty="0"/>
              <a:t>It’s Google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8"/>
            <a:ext cx="8543925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TensorFlow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528" y="859222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hlinkClick r:id="rId5"/>
              </a:rPr>
              <a:t>https://www.tensorflow.org/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306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4"/>
            <a:ext cx="8543925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TensorFlow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330205"/>
            <a:ext cx="8543925" cy="484675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600" dirty="0"/>
              <a:t>특징</a:t>
            </a:r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2200" dirty="0"/>
              <a:t>장점</a:t>
            </a:r>
            <a:endParaRPr lang="en-US" altLang="ko-KR" sz="2200" dirty="0"/>
          </a:p>
          <a:p>
            <a:pPr lvl="2"/>
            <a:r>
              <a:rPr lang="ko-KR" altLang="en-US" sz="1700" dirty="0"/>
              <a:t>추상화된 그래프 모델</a:t>
            </a:r>
            <a:endParaRPr lang="en-US" altLang="ko-KR" sz="1700" dirty="0"/>
          </a:p>
          <a:p>
            <a:pPr lvl="2"/>
            <a:r>
              <a:rPr lang="ko-KR" altLang="en-US" sz="1700" dirty="0"/>
              <a:t>학습 디버깅을 위한 시각화 도구 </a:t>
            </a:r>
            <a:r>
              <a:rPr lang="en-US" altLang="ko-KR" sz="1700" dirty="0" err="1"/>
              <a:t>TensorBoard</a:t>
            </a:r>
            <a:r>
              <a:rPr lang="en-US" altLang="ko-KR" sz="1700" dirty="0"/>
              <a:t> </a:t>
            </a:r>
            <a:r>
              <a:rPr lang="ko-KR" altLang="en-US" sz="1700" dirty="0"/>
              <a:t>제공</a:t>
            </a:r>
            <a:endParaRPr lang="en-US" altLang="ko-KR" sz="1700" dirty="0"/>
          </a:p>
          <a:p>
            <a:pPr lvl="2"/>
            <a:endParaRPr lang="en-US" altLang="ko-KR" dirty="0"/>
          </a:p>
          <a:p>
            <a:pPr lvl="2"/>
            <a:endParaRPr lang="en-US" altLang="ko-KR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700" dirty="0"/>
          </a:p>
          <a:p>
            <a:pPr lvl="2"/>
            <a:r>
              <a:rPr lang="ko-KR" altLang="en-US" sz="1700" dirty="0" err="1"/>
              <a:t>모바일</a:t>
            </a:r>
            <a:r>
              <a:rPr lang="ko-KR" altLang="en-US" sz="1700" dirty="0"/>
              <a:t> 지원</a:t>
            </a:r>
            <a:endParaRPr lang="en-US" altLang="ko-KR" sz="1700" dirty="0"/>
          </a:p>
          <a:p>
            <a:pPr lvl="2"/>
            <a:r>
              <a:rPr lang="en-US" altLang="ko-KR" sz="1700" dirty="0"/>
              <a:t>low-level / high-level API </a:t>
            </a:r>
            <a:r>
              <a:rPr lang="ko-KR" altLang="en-US" sz="1700" dirty="0"/>
              <a:t>모두 제공</a:t>
            </a:r>
            <a:endParaRPr lang="en-US" altLang="ko-KR" sz="17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13" y="4110387"/>
            <a:ext cx="3600400" cy="14458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4528" y="907861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https://www.tensorflow.org/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704528" y="1839220"/>
          <a:ext cx="8712970" cy="746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05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1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주체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플랫폼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언어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인터페이스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멀티</a:t>
                      </a:r>
                      <a:r>
                        <a:rPr lang="en-US" altLang="ko-KR" sz="1100" b="1" dirty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분산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TensorFlow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Google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Linux, Mac,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Android, 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C++, 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Python, C/C++,</a:t>
                      </a:r>
                      <a:r>
                        <a:rPr lang="en-US" altLang="ko-KR" sz="1100" baseline="0" dirty="0"/>
                        <a:t> Java, Go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Y</a:t>
                      </a:r>
                    </a:p>
                    <a:p>
                      <a:pPr algn="ctr" latinLnBrk="1"/>
                      <a:r>
                        <a:rPr lang="en-US" altLang="ko-KR" sz="1100"/>
                        <a:t>(gRPC)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82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2"/>
            <a:ext cx="8543925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TensorFlow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330205"/>
            <a:ext cx="8543925" cy="4846758"/>
          </a:xfrm>
        </p:spPr>
        <p:txBody>
          <a:bodyPr/>
          <a:lstStyle/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방대한 사용자 커뮤니티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888403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https://www.tensorflow.org/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85" y="2177228"/>
            <a:ext cx="5472609" cy="357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1099" y="5842303"/>
            <a:ext cx="7344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출처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Machine Learning Frameworks Comparison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hlinkClick r:id="rId4"/>
              </a:rPr>
              <a:t>https://blog.paperspace.com/which-ml-framework-should-i-use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330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30"/>
            <a:ext cx="8543925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TensorFlow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7" y="1239064"/>
            <a:ext cx="8543925" cy="4886528"/>
          </a:xfrm>
        </p:spPr>
        <p:txBody>
          <a:bodyPr/>
          <a:lstStyle/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en-US" altLang="ko-KR" dirty="0"/>
              <a:t>Define-and-Run </a:t>
            </a:r>
            <a:r>
              <a:rPr lang="ko-KR" altLang="en-US" dirty="0"/>
              <a:t>모델 </a:t>
            </a:r>
            <a:r>
              <a:rPr lang="en-US" altLang="ko-KR" dirty="0"/>
              <a:t>/ </a:t>
            </a:r>
            <a:r>
              <a:rPr lang="ko-KR" altLang="en-US" dirty="0"/>
              <a:t>런타임에 그래프 변경 안됨</a:t>
            </a:r>
            <a:endParaRPr lang="en-US" altLang="ko-KR" dirty="0"/>
          </a:p>
          <a:p>
            <a:pPr lvl="2"/>
            <a:r>
              <a:rPr lang="en-US" altLang="ko-KR" dirty="0"/>
              <a:t>Torch</a:t>
            </a:r>
            <a:r>
              <a:rPr lang="ko-KR" altLang="en-US" dirty="0"/>
              <a:t>에 비해 느림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946769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https://www.tensorflow.org/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956" y="5848698"/>
            <a:ext cx="7344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출처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soumith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convnet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-benchmarks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https://github.com/soumith/convnet-benchmarks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951" y="2349799"/>
            <a:ext cx="5277338" cy="349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62890" y="3595456"/>
            <a:ext cx="5220000" cy="266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154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1038" y="1330205"/>
            <a:ext cx="8543925" cy="4846758"/>
          </a:xfrm>
        </p:spPr>
        <p:txBody>
          <a:bodyPr/>
          <a:lstStyle/>
          <a:p>
            <a:r>
              <a:rPr lang="ko-KR" altLang="en-US" sz="2400"/>
              <a:t>개발 및 유지보수 주체</a:t>
            </a:r>
            <a:endParaRPr lang="en-US" altLang="ko-KR" sz="2400" dirty="0"/>
          </a:p>
          <a:p>
            <a:pPr lvl="1"/>
            <a:r>
              <a:rPr lang="en-US" altLang="ko-KR" sz="2000" dirty="0"/>
              <a:t>Created &amp; Maintained by</a:t>
            </a:r>
          </a:p>
          <a:p>
            <a:pPr lvl="2">
              <a:spcAft>
                <a:spcPts val="600"/>
              </a:spcAft>
            </a:pPr>
            <a:r>
              <a:rPr lang="en-US" altLang="ko-KR" dirty="0"/>
              <a:t>Microsoft Research</a:t>
            </a:r>
          </a:p>
          <a:p>
            <a:r>
              <a:rPr lang="ko-KR" altLang="en-US" sz="2400" dirty="0" err="1"/>
              <a:t>릴리즈</a:t>
            </a:r>
            <a:endParaRPr lang="en-US" altLang="ko-KR" sz="2400" dirty="0"/>
          </a:p>
          <a:p>
            <a:pPr lvl="1">
              <a:spcAft>
                <a:spcPts val="600"/>
              </a:spcAft>
            </a:pPr>
            <a:r>
              <a:rPr lang="en-US" altLang="ko-KR" sz="2000" dirty="0"/>
              <a:t>Jan. ‘2016</a:t>
            </a:r>
          </a:p>
          <a:p>
            <a:r>
              <a:rPr lang="ko-KR" altLang="en-US" sz="2400" dirty="0"/>
              <a:t>적용 사례</a:t>
            </a:r>
            <a:endParaRPr lang="en-US" altLang="ko-KR" sz="2400" dirty="0"/>
          </a:p>
          <a:p>
            <a:pPr lvl="1"/>
            <a:r>
              <a:rPr lang="en-US" altLang="ko-KR" sz="2000" dirty="0"/>
              <a:t>Microsoft’s speech recognition engine</a:t>
            </a:r>
          </a:p>
          <a:p>
            <a:pPr lvl="1">
              <a:spcAft>
                <a:spcPts val="600"/>
              </a:spcAft>
            </a:pPr>
            <a:r>
              <a:rPr lang="en-US" altLang="ko-KR" sz="2000" dirty="0"/>
              <a:t>Skype’s Translator</a:t>
            </a:r>
          </a:p>
          <a:p>
            <a:r>
              <a:rPr lang="en-US" altLang="ko-KR" sz="2400" dirty="0"/>
              <a:t>Motivation</a:t>
            </a:r>
          </a:p>
          <a:p>
            <a:pPr lvl="1"/>
            <a:r>
              <a:rPr lang="en-US" altLang="ko-KR" sz="2000" dirty="0"/>
              <a:t>Efficient performance on </a:t>
            </a:r>
            <a:r>
              <a:rPr lang="en-US" altLang="ko-KR" sz="2000"/>
              <a:t>distributed environments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7"/>
            <a:ext cx="8543925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B0F0"/>
                </a:solidFill>
              </a:rPr>
              <a:t>CNTK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528" y="888403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https://www.microsoft.com/en-us/research/product/cognitive-toolkit/</a:t>
            </a:r>
            <a:endParaRPr lang="ko-KR" altLang="en-US" sz="11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59" y="1402612"/>
            <a:ext cx="4040113" cy="2089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1770" y="5845697"/>
            <a:ext cx="903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hlinkClick r:id="rId4"/>
              </a:rPr>
              <a:t>https://www.microsoft.com/en-us/research/blog/microsoft-computational-network-toolkit-offers-most-efficient-distributed-deep-learning-computational-performance/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83106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9"/>
            <a:ext cx="8543925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B0F0"/>
                </a:solidFill>
              </a:rPr>
              <a:t>CNTK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196394"/>
            <a:ext cx="8543925" cy="484675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3100" dirty="0"/>
              <a:t>특징</a:t>
            </a:r>
            <a:endParaRPr lang="en-US" altLang="ko-KR" sz="31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2600" dirty="0"/>
              <a:t>장점</a:t>
            </a:r>
            <a:endParaRPr lang="en-US" altLang="ko-KR" sz="2600" dirty="0"/>
          </a:p>
          <a:p>
            <a:pPr lvl="2"/>
            <a:r>
              <a:rPr lang="ko-KR" altLang="en-US" sz="2100" dirty="0"/>
              <a:t>처리 성능의 </a:t>
            </a:r>
            <a:r>
              <a:rPr lang="en-US" altLang="ko-KR" sz="2100" dirty="0"/>
              <a:t>linear </a:t>
            </a:r>
            <a:r>
              <a:rPr lang="en-US" altLang="ko-KR" sz="2100"/>
              <a:t>scaling </a:t>
            </a:r>
          </a:p>
          <a:p>
            <a:pPr lvl="2"/>
            <a:r>
              <a:rPr lang="ko-KR" altLang="en-US" sz="2100"/>
              <a:t>범용 </a:t>
            </a:r>
            <a:r>
              <a:rPr lang="en-US" altLang="ko-KR" sz="2100"/>
              <a:t>ML </a:t>
            </a:r>
            <a:r>
              <a:rPr lang="ko-KR" altLang="en-US" sz="2100"/>
              <a:t>프레임워크</a:t>
            </a:r>
            <a:endParaRPr lang="en-US" altLang="ko-KR" sz="21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600" dirty="0"/>
              <a:t>단점</a:t>
            </a:r>
            <a:endParaRPr lang="en-US" altLang="ko-KR" sz="2600" dirty="0"/>
          </a:p>
          <a:p>
            <a:pPr lvl="2"/>
            <a:r>
              <a:rPr lang="ko-KR" altLang="en-US" sz="2100" dirty="0"/>
              <a:t>협소한 </a:t>
            </a:r>
            <a:r>
              <a:rPr lang="ko-KR" altLang="en-US" sz="2100"/>
              <a:t>사용자 커뮤니티</a:t>
            </a:r>
            <a:endParaRPr lang="en-US" altLang="ko-KR" sz="2100"/>
          </a:p>
          <a:p>
            <a:pPr lvl="2"/>
            <a:r>
              <a:rPr lang="en-US" altLang="ko-KR" sz="2100"/>
              <a:t>NVIDIA only (No OpenCL)</a:t>
            </a:r>
            <a:endParaRPr lang="en-US" altLang="ko-KR" sz="2100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849493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https://www.microsoft.com/en-us/research/product/cognitive-toolkit/</a:t>
            </a:r>
            <a:endParaRPr lang="ko-KR" altLang="en-US" sz="1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88" y="3294203"/>
            <a:ext cx="4341931" cy="2245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79622" y="5886283"/>
            <a:ext cx="76683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: Microsoft Computational Network Toolkit offers most efficient distributed deep learning computational performance</a:t>
            </a:r>
            <a:br>
              <a:rPr lang="en-US" altLang="ko-KR" sz="1050" dirty="0"/>
            </a:br>
            <a:r>
              <a:rPr lang="en-US" altLang="ko-KR" sz="1050" dirty="0">
                <a:hlinkClick r:id="rId4"/>
              </a:rPr>
              <a:t>https://www.microsoft.com/en-us/research/blog/microsoft-computational-network-toolkit-offers-most-efficient-distributed-deep-learning-computational-performance/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6278735" y="2921026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[2015. 7]</a:t>
            </a:r>
            <a:endParaRPr lang="ko-KR" altLang="en-US" sz="11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81038" y="1742485"/>
          <a:ext cx="871297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05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1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주체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플랫폼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언어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인터페이스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멀티</a:t>
                      </a:r>
                      <a:r>
                        <a:rPr lang="en-US" altLang="ko-KR" sz="1100" b="1" dirty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분산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CNTK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Microsoft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Linux,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C++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Python,</a:t>
                      </a:r>
                      <a:r>
                        <a:rPr lang="en-US" altLang="ko-KR" sz="1100" baseline="0" dirty="0"/>
                        <a:t> C++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(MPI)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756374" y="1749287"/>
            <a:ext cx="636104" cy="6659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69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6"/>
            <a:ext cx="8543925" cy="1325563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딥러닝</a:t>
            </a:r>
            <a:r>
              <a:rPr lang="ko-KR" altLang="en-US" b="1" dirty="0">
                <a:solidFill>
                  <a:srgbClr val="00B0F0"/>
                </a:solidFill>
              </a:rPr>
              <a:t> 프레임워크</a:t>
            </a:r>
            <a:r>
              <a:rPr lang="en-US" altLang="ko-KR" b="1" dirty="0">
                <a:solidFill>
                  <a:srgbClr val="00B0F0"/>
                </a:solidFill>
              </a:rPr>
              <a:t>: </a:t>
            </a:r>
            <a:r>
              <a:rPr lang="ko-KR" altLang="en-US" b="1" dirty="0">
                <a:solidFill>
                  <a:srgbClr val="00B0F0"/>
                </a:solidFill>
              </a:rPr>
              <a:t>주요 특성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96515" y="968265"/>
          <a:ext cx="8712970" cy="5166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05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1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주체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플랫폼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언어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인터페이스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멀티</a:t>
                      </a:r>
                      <a:r>
                        <a:rPr lang="en-US" altLang="ko-KR" sz="1100" b="1" dirty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분산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Caffe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BAIR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Linux, Mac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C++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Python,</a:t>
                      </a:r>
                    </a:p>
                    <a:p>
                      <a:pPr algn="ctr" latinLnBrk="1"/>
                      <a:r>
                        <a:rPr lang="en-US" altLang="ko-KR" sz="1100"/>
                        <a:t>MATLAB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Chainer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Preferred Networks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CNTK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Microsoft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Linux,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C++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Python,</a:t>
                      </a:r>
                      <a:r>
                        <a:rPr lang="en-US" altLang="ko-KR" sz="1100" baseline="0" dirty="0"/>
                        <a:t> C++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Y</a:t>
                      </a:r>
                    </a:p>
                    <a:p>
                      <a:pPr algn="ctr" latinLnBrk="1"/>
                      <a:r>
                        <a:rPr lang="en-US" altLang="ko-KR" sz="1100"/>
                        <a:t>(MPI)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DL4J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SkyMind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Cross-platform (JVM)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Android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Java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Java, Scala, 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(Spark)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0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Keras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François </a:t>
                      </a:r>
                      <a:r>
                        <a:rPr lang="en-US" altLang="ko-KR" sz="1100" dirty="0" err="1"/>
                        <a:t>Chollet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Linux, Mac,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Y(</a:t>
                      </a:r>
                      <a:r>
                        <a:rPr lang="en-US" altLang="ko-KR" sz="1100" dirty="0" err="1"/>
                        <a:t>Theano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N(TF)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MXNet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DMLC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Linux, Mac, Windows, </a:t>
                      </a:r>
                      <a:r>
                        <a:rPr lang="en-US" altLang="ko-KR" sz="1100" dirty="0" err="1"/>
                        <a:t>Javascript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Android, 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C++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C++, Python, Julia, MATLAB, JavaScript, Go, R, Scala, Perl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Y</a:t>
                      </a:r>
                    </a:p>
                    <a:p>
                      <a:pPr algn="ctr" latinLnBrk="1"/>
                      <a:r>
                        <a:rPr lang="en-US" altLang="ko-KR" sz="1100"/>
                        <a:t>(key-value)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TensorFlow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Google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Linux, Mac,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Android, 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C++, 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Python, C/C++,</a:t>
                      </a:r>
                      <a:r>
                        <a:rPr lang="en-US" altLang="ko-KR" sz="1100" baseline="0" dirty="0"/>
                        <a:t> Java, Go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Y</a:t>
                      </a:r>
                    </a:p>
                    <a:p>
                      <a:pPr algn="ctr" latinLnBrk="1"/>
                      <a:r>
                        <a:rPr lang="en-US" altLang="ko-KR" sz="1100"/>
                        <a:t>(gRPC)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Theano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Université</a:t>
                      </a:r>
                      <a:r>
                        <a:rPr lang="en-US" altLang="ko-KR" sz="1100" dirty="0"/>
                        <a:t> de Montréal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Linux, Mac,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25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Torch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Ronan, Clément, </a:t>
                      </a:r>
                      <a:r>
                        <a:rPr lang="en-US" altLang="ko-KR" sz="1100" dirty="0" err="1"/>
                        <a:t>Koray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Soumith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Linux, Mac,</a:t>
                      </a:r>
                      <a:r>
                        <a:rPr lang="en-US" altLang="ko-KR" sz="1100" baseline="0" dirty="0"/>
                        <a:t>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Android, iOS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C, </a:t>
                      </a:r>
                      <a:r>
                        <a:rPr lang="en-US" altLang="ko-KR" sz="1100" dirty="0" err="1"/>
                        <a:t>Lua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Lua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Not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officially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6975" y="6170412"/>
            <a:ext cx="886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Comparison of deep </a:t>
            </a:r>
            <a:r>
              <a:rPr lang="en-US" altLang="ko-KR" sz="1100"/>
              <a:t>learning software  </a:t>
            </a:r>
            <a:r>
              <a:rPr lang="en-US" altLang="ko-KR" sz="1100">
                <a:hlinkClick r:id="rId2"/>
              </a:rPr>
              <a:t>https</a:t>
            </a:r>
            <a:r>
              <a:rPr lang="en-US" altLang="ko-KR" sz="1100" dirty="0">
                <a:hlinkClick r:id="rId2"/>
              </a:rPr>
              <a:t>://en.wikipedia.org/wiki/Comparison_of_deep_learning_software#cite_note-29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16465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8"/>
            <a:ext cx="8543925" cy="1325563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딥러닝</a:t>
            </a:r>
            <a:r>
              <a:rPr lang="ko-KR" altLang="en-US" b="1" dirty="0">
                <a:solidFill>
                  <a:srgbClr val="00B0F0"/>
                </a:solidFill>
              </a:rPr>
              <a:t> 프레임워크</a:t>
            </a:r>
            <a:r>
              <a:rPr lang="en-US" altLang="ko-KR" b="1" dirty="0">
                <a:solidFill>
                  <a:srgbClr val="00B0F0"/>
                </a:solidFill>
              </a:rPr>
              <a:t>: </a:t>
            </a:r>
            <a:r>
              <a:rPr lang="ko-KR" altLang="en-US" b="1" dirty="0">
                <a:solidFill>
                  <a:srgbClr val="00B0F0"/>
                </a:solidFill>
              </a:rPr>
              <a:t>주요 특성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130" y="5855264"/>
            <a:ext cx="29562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Getting Started with Dep Learning</a:t>
            </a:r>
          </a:p>
          <a:p>
            <a:r>
              <a:rPr lang="en-US" altLang="ko-KR" sz="1100" dirty="0">
                <a:hlinkClick r:id="rId2"/>
              </a:rPr>
              <a:t>https://svds.com/getting-started-deep-learning/</a:t>
            </a:r>
            <a:endParaRPr lang="ko-KR" altLang="en-US" sz="11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052513"/>
            <a:ext cx="8402712" cy="460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77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8"/>
            <a:ext cx="8543925" cy="1325563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딥러닝</a:t>
            </a:r>
            <a:r>
              <a:rPr lang="ko-KR" altLang="en-US" b="1" dirty="0">
                <a:solidFill>
                  <a:srgbClr val="00B0F0"/>
                </a:solidFill>
              </a:rPr>
              <a:t> 프레임워크</a:t>
            </a:r>
            <a:r>
              <a:rPr lang="en-US" altLang="ko-KR" b="1" dirty="0">
                <a:solidFill>
                  <a:srgbClr val="00B0F0"/>
                </a:solidFill>
              </a:rPr>
              <a:t>: Popularity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6" y="979895"/>
            <a:ext cx="8737427" cy="542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7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417" y="2469223"/>
            <a:ext cx="4955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>
                <a:solidFill>
                  <a:srgbClr val="00B0F0"/>
                </a:solidFill>
              </a:rPr>
              <a:t>딥러닝</a:t>
            </a:r>
            <a:r>
              <a:rPr lang="ko-KR" altLang="en-US" sz="4400" b="1" dirty="0">
                <a:solidFill>
                  <a:srgbClr val="00B0F0"/>
                </a:solidFill>
              </a:rPr>
              <a:t> </a:t>
            </a:r>
            <a:r>
              <a:rPr lang="ko-KR" altLang="en-US" sz="4400" b="1">
                <a:solidFill>
                  <a:srgbClr val="00B0F0"/>
                </a:solidFill>
              </a:rPr>
              <a:t>프레임워크 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6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9"/>
            <a:ext cx="8543925" cy="1325563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딥러닝</a:t>
            </a:r>
            <a:r>
              <a:rPr lang="ko-KR" altLang="en-US" b="1" dirty="0">
                <a:solidFill>
                  <a:srgbClr val="00B0F0"/>
                </a:solidFill>
              </a:rPr>
              <a:t> 프레임워크</a:t>
            </a:r>
            <a:r>
              <a:rPr lang="en-US" altLang="ko-KR" b="1" dirty="0">
                <a:solidFill>
                  <a:srgbClr val="00B0F0"/>
                </a:solidFill>
              </a:rPr>
              <a:t>: Tech. Stack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프레임워크의 주요 </a:t>
            </a:r>
            <a:r>
              <a:rPr lang="en-US" altLang="ko-KR" dirty="0"/>
              <a:t>Tech. Stack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30" y="1268307"/>
            <a:ext cx="8664193" cy="433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130" y="5855264"/>
            <a:ext cx="4089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DLIF: Common design of neural network implementations</a:t>
            </a:r>
            <a:br>
              <a:rPr lang="en-US" altLang="ko-KR" sz="1100" dirty="0"/>
            </a:br>
            <a:r>
              <a:rPr lang="en-US" altLang="ko-KR" sz="1100" dirty="0">
                <a:hlinkClick r:id="rId3"/>
              </a:rPr>
              <a:t>https://www.dropbox.com/s/qfz34ba3ftuli6b/AAAI2017-2-0203.pdf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64006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4"/>
            <a:ext cx="8543925" cy="1325563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딥러닝</a:t>
            </a:r>
            <a:r>
              <a:rPr lang="ko-KR" altLang="en-US" b="1" dirty="0">
                <a:solidFill>
                  <a:srgbClr val="00B0F0"/>
                </a:solidFill>
              </a:rPr>
              <a:t> 프레임워크</a:t>
            </a:r>
            <a:r>
              <a:rPr lang="en-US" altLang="ko-KR" b="1" dirty="0">
                <a:solidFill>
                  <a:srgbClr val="00B0F0"/>
                </a:solidFill>
              </a:rPr>
              <a:t>: Tech. Stack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61434" y="2203768"/>
            <a:ext cx="3419550" cy="1293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Chainer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5961435" y="3500383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Numpy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5961435" y="3932431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BLAS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704850" y="2209691"/>
            <a:ext cx="1511846" cy="43548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시각화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04850" y="2642210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워크플로우</a:t>
            </a:r>
            <a:r>
              <a:rPr lang="ko-KR" altLang="en-US" sz="1200" b="1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04850" y="3074258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CG </a:t>
            </a:r>
            <a:r>
              <a:rPr lang="ko-KR" altLang="en-US" sz="1200" b="1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04850" y="3506306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Multi-dimensional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Array </a:t>
            </a:r>
            <a:r>
              <a:rPr lang="ko-KR" altLang="en-US" sz="1200" b="1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04850" y="3938354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Numerical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computation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61113" y="4362607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CPU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704528" y="4368530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Computational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Device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59937" y="4811702"/>
            <a:ext cx="680699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[</a:t>
            </a:r>
            <a:r>
              <a:rPr lang="en-US" altLang="ko-KR" sz="1400" b="1" dirty="0" err="1"/>
              <a:t>Caffe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234232" y="4819517"/>
            <a:ext cx="873957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[</a:t>
            </a:r>
            <a:r>
              <a:rPr lang="en-US" altLang="ko-KR" sz="1400" b="1" dirty="0" err="1"/>
              <a:t>Chainer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54" name="직사각형 53"/>
          <p:cNvSpPr/>
          <p:nvPr/>
        </p:nvSpPr>
        <p:spPr>
          <a:xfrm>
            <a:off x="7653548" y="3501366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Cupy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7653548" y="3932472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cuBLAS</a:t>
            </a:r>
            <a:endParaRPr lang="en-US" altLang="ko-KR" sz="1200" b="1" dirty="0"/>
          </a:p>
        </p:txBody>
      </p:sp>
      <p:sp>
        <p:nvSpPr>
          <p:cNvPr id="56" name="직사각형 55"/>
          <p:cNvSpPr/>
          <p:nvPr/>
        </p:nvSpPr>
        <p:spPr>
          <a:xfrm>
            <a:off x="7658637" y="4363590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GPU</a:t>
            </a:r>
            <a:endParaRPr lang="ko-KR" altLang="en-US" sz="1200" b="1" dirty="0"/>
          </a:p>
        </p:txBody>
      </p:sp>
      <p:sp>
        <p:nvSpPr>
          <p:cNvPr id="57" name="직사각형 56"/>
          <p:cNvSpPr/>
          <p:nvPr/>
        </p:nvSpPr>
        <p:spPr>
          <a:xfrm>
            <a:off x="8513656" y="3927062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cuDNN</a:t>
            </a:r>
            <a:endParaRPr lang="ko-KR" altLang="en-US" sz="1200" b="1" dirty="0"/>
          </a:p>
        </p:txBody>
      </p:sp>
      <p:sp>
        <p:nvSpPr>
          <p:cNvPr id="58" name="직사각형 57"/>
          <p:cNvSpPr/>
          <p:nvPr/>
        </p:nvSpPr>
        <p:spPr>
          <a:xfrm>
            <a:off x="2360712" y="2645171"/>
            <a:ext cx="3419550" cy="861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Caffe</a:t>
            </a:r>
            <a:endParaRPr lang="ko-KR" altLang="en-US" sz="1200" b="1" dirty="0"/>
          </a:p>
        </p:txBody>
      </p:sp>
      <p:sp>
        <p:nvSpPr>
          <p:cNvPr id="59" name="직사각형 58"/>
          <p:cNvSpPr/>
          <p:nvPr/>
        </p:nvSpPr>
        <p:spPr>
          <a:xfrm>
            <a:off x="2360712" y="3509739"/>
            <a:ext cx="3415456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blob</a:t>
            </a:r>
            <a:endParaRPr lang="ko-KR" altLang="en-US" sz="1200" b="1" dirty="0"/>
          </a:p>
        </p:txBody>
      </p:sp>
      <p:sp>
        <p:nvSpPr>
          <p:cNvPr id="60" name="직사각형 59"/>
          <p:cNvSpPr/>
          <p:nvPr/>
        </p:nvSpPr>
        <p:spPr>
          <a:xfrm>
            <a:off x="2360713" y="3941787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BLAS</a:t>
            </a:r>
            <a:endParaRPr lang="ko-KR" altLang="en-US" sz="1200" b="1" dirty="0"/>
          </a:p>
        </p:txBody>
      </p:sp>
      <p:sp>
        <p:nvSpPr>
          <p:cNvPr id="61" name="직사각형 60"/>
          <p:cNvSpPr/>
          <p:nvPr/>
        </p:nvSpPr>
        <p:spPr>
          <a:xfrm>
            <a:off x="2360391" y="4371963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CPU</a:t>
            </a:r>
            <a:endParaRPr lang="ko-KR" altLang="en-US" sz="1200" b="1" dirty="0"/>
          </a:p>
        </p:txBody>
      </p:sp>
      <p:sp>
        <p:nvSpPr>
          <p:cNvPr id="63" name="직사각형 62"/>
          <p:cNvSpPr/>
          <p:nvPr/>
        </p:nvSpPr>
        <p:spPr>
          <a:xfrm>
            <a:off x="4052826" y="3942770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cuBLAS</a:t>
            </a:r>
            <a:endParaRPr lang="en-US" altLang="ko-KR" sz="1200" b="1" dirty="0"/>
          </a:p>
          <a:p>
            <a:pPr algn="ctr"/>
            <a:r>
              <a:rPr lang="en-US" altLang="ko-KR" sz="1200" b="1" dirty="0" err="1"/>
              <a:t>cuRAND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4052504" y="4372946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GPU</a:t>
            </a:r>
            <a:endParaRPr lang="ko-KR" altLang="en-US" sz="1200" b="1" dirty="0"/>
          </a:p>
        </p:txBody>
      </p:sp>
      <p:sp>
        <p:nvSpPr>
          <p:cNvPr id="65" name="직사각형 64"/>
          <p:cNvSpPr/>
          <p:nvPr/>
        </p:nvSpPr>
        <p:spPr>
          <a:xfrm>
            <a:off x="4912934" y="3941829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cuDNN</a:t>
            </a:r>
            <a:endParaRPr lang="ko-KR" alt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22065" y="1323100"/>
            <a:ext cx="4089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DLIF: Common design of neural network implementations</a:t>
            </a:r>
            <a:br>
              <a:rPr lang="en-US" altLang="ko-KR" sz="1100" dirty="0"/>
            </a:br>
            <a:r>
              <a:rPr lang="en-US" altLang="ko-KR" sz="1100" dirty="0">
                <a:hlinkClick r:id="rId2"/>
              </a:rPr>
              <a:t>https://www.dropbox.com/s/qfz34ba3ftuli6b/AAAI2017-2-0203.pdf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790437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9"/>
            <a:ext cx="8543925" cy="1325563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딥러닝</a:t>
            </a:r>
            <a:r>
              <a:rPr lang="ko-KR" altLang="en-US" b="1" dirty="0">
                <a:solidFill>
                  <a:srgbClr val="00B0F0"/>
                </a:solidFill>
              </a:rPr>
              <a:t> 프레임워크</a:t>
            </a:r>
            <a:r>
              <a:rPr lang="en-US" altLang="ko-KR" b="1" dirty="0">
                <a:solidFill>
                  <a:srgbClr val="00B0F0"/>
                </a:solidFill>
              </a:rPr>
              <a:t>: Tech. Stack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4850" y="2341741"/>
            <a:ext cx="1511846" cy="43548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시각화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4850" y="2774260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워크플로우</a:t>
            </a:r>
            <a:r>
              <a:rPr lang="ko-KR" altLang="en-US" sz="1200" b="1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4850" y="3206308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CG </a:t>
            </a:r>
            <a:r>
              <a:rPr lang="ko-KR" altLang="en-US" sz="1200" b="1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4850" y="3638356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Multi-dimensional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Array </a:t>
            </a:r>
            <a:r>
              <a:rPr lang="ko-KR" altLang="en-US" sz="1200" b="1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04850" y="4070404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Numerical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computation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4528" y="4500580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Computational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Device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8011" y="492514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[CNTK]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68590" y="4932960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[DL4J]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360713" y="4073837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BLAS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60391" y="4504013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CPU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2360713" y="3637425"/>
            <a:ext cx="3419228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Tensor, Numpy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4052826" y="4069473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cuBLAS</a:t>
            </a:r>
            <a:endParaRPr lang="en-US" altLang="ko-KR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4052504" y="4510407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GPU</a:t>
            </a:r>
            <a:endParaRPr lang="ko-KR" altLang="en-US" sz="1200" b="1" dirty="0"/>
          </a:p>
        </p:txBody>
      </p:sp>
      <p:sp>
        <p:nvSpPr>
          <p:cNvPr id="18" name="직사각형 17"/>
          <p:cNvSpPr/>
          <p:nvPr/>
        </p:nvSpPr>
        <p:spPr>
          <a:xfrm>
            <a:off x="4912934" y="4068532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cuDNN</a:t>
            </a:r>
            <a:endParaRPr lang="ko-KR" altLang="en-US" sz="1200" b="1" dirty="0"/>
          </a:p>
        </p:txBody>
      </p:sp>
      <p:sp>
        <p:nvSpPr>
          <p:cNvPr id="19" name="직사각형 18"/>
          <p:cNvSpPr/>
          <p:nvPr/>
        </p:nvSpPr>
        <p:spPr>
          <a:xfrm>
            <a:off x="5957340" y="2774259"/>
            <a:ext cx="3419550" cy="8645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DL4J</a:t>
            </a:r>
            <a:endParaRPr lang="ko-KR" altLang="en-US" sz="1200" b="1" dirty="0"/>
          </a:p>
        </p:txBody>
      </p:sp>
      <p:sp>
        <p:nvSpPr>
          <p:cNvPr id="20" name="직사각형 19"/>
          <p:cNvSpPr/>
          <p:nvPr/>
        </p:nvSpPr>
        <p:spPr>
          <a:xfrm>
            <a:off x="5957340" y="3641789"/>
            <a:ext cx="3415456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ND4J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5957341" y="4073837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BLAS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5957019" y="4504013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CPU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49454" y="4080231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cuBLAS</a:t>
            </a:r>
            <a:endParaRPr lang="en-US" altLang="ko-KR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7649132" y="4510407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GPU</a:t>
            </a:r>
            <a:endParaRPr lang="ko-KR" altLang="en-US" sz="1200" b="1" dirty="0"/>
          </a:p>
        </p:txBody>
      </p:sp>
      <p:sp>
        <p:nvSpPr>
          <p:cNvPr id="25" name="직사각형 24"/>
          <p:cNvSpPr/>
          <p:nvPr/>
        </p:nvSpPr>
        <p:spPr>
          <a:xfrm>
            <a:off x="8509562" y="4079290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cuDNN</a:t>
            </a:r>
            <a:endParaRPr lang="ko-KR" altLang="en-US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2362492" y="2341742"/>
            <a:ext cx="3412800" cy="435480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TensorBoard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57340" y="2343614"/>
            <a:ext cx="3419550" cy="435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DL4J UI</a:t>
            </a:r>
            <a:endParaRPr lang="ko-KR" alt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22065" y="1323100"/>
            <a:ext cx="4089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DLIF: Common design of neural network implementations</a:t>
            </a:r>
            <a:br>
              <a:rPr lang="en-US" altLang="ko-KR" sz="1100" dirty="0"/>
            </a:br>
            <a:r>
              <a:rPr lang="en-US" altLang="ko-KR" sz="1100" dirty="0">
                <a:hlinkClick r:id="rId2"/>
              </a:rPr>
              <a:t>https://www.dropbox.com/s/qfz34ba3ftuli6b/AAAI2017-2-0203.pdf</a:t>
            </a:r>
            <a:endParaRPr lang="en-US" altLang="ko-KR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2360712" y="2777221"/>
            <a:ext cx="3419550" cy="861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CNTK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68401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6"/>
            <a:ext cx="8543925" cy="1325563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딥러닝</a:t>
            </a:r>
            <a:r>
              <a:rPr lang="ko-KR" altLang="en-US" b="1" dirty="0">
                <a:solidFill>
                  <a:srgbClr val="00B0F0"/>
                </a:solidFill>
              </a:rPr>
              <a:t> 프레임워크</a:t>
            </a:r>
            <a:r>
              <a:rPr lang="en-US" altLang="ko-KR" b="1" dirty="0">
                <a:solidFill>
                  <a:srgbClr val="00B0F0"/>
                </a:solidFill>
              </a:rPr>
              <a:t>: Tech. Stack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4850" y="2547621"/>
            <a:ext cx="1511846" cy="43548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시각화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04850" y="2980140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워크플로우</a:t>
            </a:r>
            <a:r>
              <a:rPr lang="ko-KR" altLang="en-US" sz="1200" b="1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04850" y="3412188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CG </a:t>
            </a:r>
            <a:r>
              <a:rPr lang="ko-KR" altLang="en-US" sz="1200" b="1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04850" y="3844236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Multi-dimensional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Array </a:t>
            </a:r>
            <a:r>
              <a:rPr lang="ko-KR" altLang="en-US" sz="1200" b="1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04850" y="4276284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Numerical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computation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4528" y="4706460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Computational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Device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57684" y="5157447"/>
            <a:ext cx="826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[</a:t>
            </a:r>
            <a:r>
              <a:rPr lang="en-US" altLang="ko-KR" sz="1400" b="1" dirty="0" err="1"/>
              <a:t>MXNet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143732" y="5163520"/>
            <a:ext cx="1146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[</a:t>
            </a:r>
            <a:r>
              <a:rPr lang="en-US" altLang="ko-KR" sz="1400" b="1" dirty="0" err="1"/>
              <a:t>TensorFlow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55" name="직사각형 54"/>
          <p:cNvSpPr/>
          <p:nvPr/>
        </p:nvSpPr>
        <p:spPr>
          <a:xfrm>
            <a:off x="5960468" y="3835822"/>
            <a:ext cx="3415456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Tensor</a:t>
            </a:r>
            <a:endParaRPr lang="ko-KR" altLang="en-US" sz="1200" b="1" dirty="0"/>
          </a:p>
        </p:txBody>
      </p:sp>
      <p:sp>
        <p:nvSpPr>
          <p:cNvPr id="56" name="직사각형 55"/>
          <p:cNvSpPr/>
          <p:nvPr/>
        </p:nvSpPr>
        <p:spPr>
          <a:xfrm>
            <a:off x="5960469" y="4267870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BLAS</a:t>
            </a:r>
            <a:endParaRPr lang="ko-KR" altLang="en-US" sz="1200" b="1" dirty="0"/>
          </a:p>
        </p:txBody>
      </p:sp>
      <p:sp>
        <p:nvSpPr>
          <p:cNvPr id="57" name="직사각형 56"/>
          <p:cNvSpPr/>
          <p:nvPr/>
        </p:nvSpPr>
        <p:spPr>
          <a:xfrm>
            <a:off x="5960147" y="4698046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CPU</a:t>
            </a:r>
            <a:endParaRPr lang="ko-KR" altLang="en-US" sz="1200" b="1" dirty="0"/>
          </a:p>
        </p:txBody>
      </p:sp>
      <p:sp>
        <p:nvSpPr>
          <p:cNvPr id="59" name="직사각형 58"/>
          <p:cNvSpPr/>
          <p:nvPr/>
        </p:nvSpPr>
        <p:spPr>
          <a:xfrm>
            <a:off x="7652582" y="4274264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cuBLAS</a:t>
            </a:r>
            <a:endParaRPr lang="en-US" altLang="ko-KR" sz="1200" b="1" dirty="0"/>
          </a:p>
        </p:txBody>
      </p:sp>
      <p:sp>
        <p:nvSpPr>
          <p:cNvPr id="60" name="직사각형 59"/>
          <p:cNvSpPr/>
          <p:nvPr/>
        </p:nvSpPr>
        <p:spPr>
          <a:xfrm>
            <a:off x="7652260" y="4693289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GPU</a:t>
            </a:r>
            <a:endParaRPr lang="ko-KR" altLang="en-US" sz="1200" b="1" dirty="0"/>
          </a:p>
        </p:txBody>
      </p:sp>
      <p:sp>
        <p:nvSpPr>
          <p:cNvPr id="61" name="직사각형 60"/>
          <p:cNvSpPr/>
          <p:nvPr/>
        </p:nvSpPr>
        <p:spPr>
          <a:xfrm>
            <a:off x="8512690" y="4262172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cuDNN</a:t>
            </a:r>
            <a:endParaRPr lang="ko-KR" altLang="en-US" sz="1200" b="1" dirty="0"/>
          </a:p>
        </p:txBody>
      </p:sp>
      <p:sp>
        <p:nvSpPr>
          <p:cNvPr id="63" name="직사각형 62"/>
          <p:cNvSpPr/>
          <p:nvPr/>
        </p:nvSpPr>
        <p:spPr>
          <a:xfrm>
            <a:off x="5960146" y="2971255"/>
            <a:ext cx="3419550" cy="8645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err="1"/>
              <a:t>TensorFlow</a:t>
            </a:r>
            <a:endParaRPr lang="ko-KR" altLang="en-US" sz="1200" b="1" dirty="0"/>
          </a:p>
        </p:txBody>
      </p:sp>
      <p:sp>
        <p:nvSpPr>
          <p:cNvPr id="65" name="직사각형 64"/>
          <p:cNvSpPr/>
          <p:nvPr/>
        </p:nvSpPr>
        <p:spPr>
          <a:xfrm>
            <a:off x="7648810" y="2965961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TF slim</a:t>
            </a:r>
            <a:endParaRPr lang="ko-KR" altLang="en-US" sz="1200" b="1" dirty="0"/>
          </a:p>
        </p:txBody>
      </p:sp>
      <p:sp>
        <p:nvSpPr>
          <p:cNvPr id="87" name="직사각형 86"/>
          <p:cNvSpPr/>
          <p:nvPr/>
        </p:nvSpPr>
        <p:spPr>
          <a:xfrm>
            <a:off x="2359424" y="2983101"/>
            <a:ext cx="3419550" cy="861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MXNet</a:t>
            </a:r>
            <a:endParaRPr lang="ko-KR" altLang="en-US" sz="1200" b="1" dirty="0"/>
          </a:p>
        </p:txBody>
      </p:sp>
      <p:sp>
        <p:nvSpPr>
          <p:cNvPr id="88" name="직사각형 87"/>
          <p:cNvSpPr/>
          <p:nvPr/>
        </p:nvSpPr>
        <p:spPr>
          <a:xfrm>
            <a:off x="2359424" y="3847669"/>
            <a:ext cx="3415456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mxnet.ndarray</a:t>
            </a:r>
            <a:endParaRPr lang="ko-KR" altLang="en-US" sz="1200" b="1" dirty="0"/>
          </a:p>
        </p:txBody>
      </p:sp>
      <p:sp>
        <p:nvSpPr>
          <p:cNvPr id="89" name="직사각형 88"/>
          <p:cNvSpPr/>
          <p:nvPr/>
        </p:nvSpPr>
        <p:spPr>
          <a:xfrm>
            <a:off x="2359425" y="4279717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BLAS</a:t>
            </a:r>
            <a:endParaRPr lang="ko-KR" altLang="en-US" sz="1200" b="1" dirty="0"/>
          </a:p>
        </p:txBody>
      </p:sp>
      <p:sp>
        <p:nvSpPr>
          <p:cNvPr id="90" name="직사각형 89"/>
          <p:cNvSpPr/>
          <p:nvPr/>
        </p:nvSpPr>
        <p:spPr>
          <a:xfrm>
            <a:off x="2359103" y="4709893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CPU</a:t>
            </a:r>
            <a:endParaRPr lang="ko-KR" altLang="en-US" sz="1200" b="1" dirty="0"/>
          </a:p>
        </p:txBody>
      </p:sp>
      <p:sp>
        <p:nvSpPr>
          <p:cNvPr id="92" name="직사각형 91"/>
          <p:cNvSpPr/>
          <p:nvPr/>
        </p:nvSpPr>
        <p:spPr>
          <a:xfrm>
            <a:off x="4051538" y="4286111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cuBLAS</a:t>
            </a:r>
            <a:endParaRPr lang="en-US" altLang="ko-KR" sz="1200" b="1" dirty="0"/>
          </a:p>
        </p:txBody>
      </p:sp>
      <p:sp>
        <p:nvSpPr>
          <p:cNvPr id="93" name="직사각형 92"/>
          <p:cNvSpPr/>
          <p:nvPr/>
        </p:nvSpPr>
        <p:spPr>
          <a:xfrm>
            <a:off x="4051216" y="4705136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GPU</a:t>
            </a:r>
            <a:endParaRPr lang="ko-KR" altLang="en-US" sz="1200" b="1" dirty="0"/>
          </a:p>
        </p:txBody>
      </p:sp>
      <p:sp>
        <p:nvSpPr>
          <p:cNvPr id="94" name="직사각형 93"/>
          <p:cNvSpPr/>
          <p:nvPr/>
        </p:nvSpPr>
        <p:spPr>
          <a:xfrm>
            <a:off x="4911646" y="4274019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cuDNN</a:t>
            </a:r>
            <a:endParaRPr lang="ko-KR" altLang="en-US" sz="1200" b="1" dirty="0"/>
          </a:p>
        </p:txBody>
      </p:sp>
      <p:sp>
        <p:nvSpPr>
          <p:cNvPr id="103" name="직사각형 102"/>
          <p:cNvSpPr/>
          <p:nvPr/>
        </p:nvSpPr>
        <p:spPr>
          <a:xfrm>
            <a:off x="2358780" y="2552324"/>
            <a:ext cx="3419550" cy="435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mxnet.viz</a:t>
            </a:r>
            <a:endParaRPr lang="ko-KR" altLang="en-US" sz="1200" b="1" dirty="0"/>
          </a:p>
        </p:txBody>
      </p:sp>
      <p:sp>
        <p:nvSpPr>
          <p:cNvPr id="104" name="직사각형 103"/>
          <p:cNvSpPr/>
          <p:nvPr/>
        </p:nvSpPr>
        <p:spPr>
          <a:xfrm>
            <a:off x="5965672" y="2543096"/>
            <a:ext cx="3419550" cy="435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TensorBoard</a:t>
            </a:r>
            <a:endParaRPr lang="ko-KR" altLang="en-US" sz="12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822065" y="1323100"/>
            <a:ext cx="4089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DLIF: Common design of neural network implementations</a:t>
            </a:r>
            <a:br>
              <a:rPr lang="en-US" altLang="ko-KR" sz="1100" dirty="0"/>
            </a:br>
            <a:r>
              <a:rPr lang="en-US" altLang="ko-KR" sz="1100" dirty="0">
                <a:hlinkClick r:id="rId2"/>
              </a:rPr>
              <a:t>https://www.dropbox.com/s/qfz34ba3ftuli6b/AAAI2017-2-0203.pdf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49843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9"/>
            <a:ext cx="8543925" cy="1325563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딥러닝</a:t>
            </a:r>
            <a:r>
              <a:rPr lang="ko-KR" altLang="en-US" b="1" dirty="0">
                <a:solidFill>
                  <a:srgbClr val="00B0F0"/>
                </a:solidFill>
              </a:rPr>
              <a:t> 프레임워크</a:t>
            </a:r>
            <a:r>
              <a:rPr lang="en-US" altLang="ko-KR" b="1" dirty="0">
                <a:solidFill>
                  <a:srgbClr val="00B0F0"/>
                </a:solidFill>
              </a:rPr>
              <a:t>: Tech. Stack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4850" y="2441133"/>
            <a:ext cx="1511846" cy="43548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시각화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4850" y="2873652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워크플로우</a:t>
            </a:r>
            <a:r>
              <a:rPr lang="ko-KR" altLang="en-US" sz="1200" b="1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4850" y="3305700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CG </a:t>
            </a:r>
            <a:r>
              <a:rPr lang="ko-KR" altLang="en-US" sz="1200" b="1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4850" y="3737748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Multi-dimensional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Array </a:t>
            </a:r>
            <a:r>
              <a:rPr lang="ko-KR" altLang="en-US" sz="1200" b="1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04850" y="4169796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Numerical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computation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4528" y="4599972"/>
            <a:ext cx="1511846" cy="43251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Computational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Device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0468" y="5040307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[</a:t>
            </a:r>
            <a:r>
              <a:rPr lang="en-US" altLang="ko-KR" sz="1400" b="1" dirty="0" err="1"/>
              <a:t>Theano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5949388" y="2438171"/>
            <a:ext cx="3419550" cy="435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visdom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2360712" y="2452362"/>
            <a:ext cx="3419550" cy="853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Keras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Lasgane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, Blocks, 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etc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60712" y="3316928"/>
            <a:ext cx="3419550" cy="859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 err="1"/>
              <a:t>Theano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60713" y="4181025"/>
            <a:ext cx="1709453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BLAS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2360391" y="4611201"/>
            <a:ext cx="1709453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CPU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2936455" y="3741818"/>
            <a:ext cx="11406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Numpy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4070166" y="3741817"/>
            <a:ext cx="117054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libgpuarray</a:t>
            </a:r>
            <a:endParaRPr lang="ko-KR" altLang="en-US" sz="1200" b="1" dirty="0"/>
          </a:p>
        </p:txBody>
      </p:sp>
      <p:sp>
        <p:nvSpPr>
          <p:cNvPr id="18" name="직사각형 17"/>
          <p:cNvSpPr/>
          <p:nvPr/>
        </p:nvSpPr>
        <p:spPr>
          <a:xfrm>
            <a:off x="4069844" y="4179623"/>
            <a:ext cx="1709453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CUDA, OpenCL</a:t>
            </a:r>
          </a:p>
          <a:p>
            <a:pPr algn="ctr"/>
            <a:r>
              <a:rPr lang="en-US" altLang="ko-KR" sz="1200" b="1" dirty="0"/>
              <a:t>CUDA Toolkit</a:t>
            </a:r>
            <a:endParaRPr lang="ko-KR" altLang="en-US" sz="1200" b="1" dirty="0"/>
          </a:p>
        </p:txBody>
      </p:sp>
      <p:sp>
        <p:nvSpPr>
          <p:cNvPr id="19" name="직사각형 18"/>
          <p:cNvSpPr/>
          <p:nvPr/>
        </p:nvSpPr>
        <p:spPr>
          <a:xfrm>
            <a:off x="4069522" y="4609799"/>
            <a:ext cx="1709453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GPU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65746" y="5024537"/>
            <a:ext cx="701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/>
              <a:t>[Torch]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5957340" y="2876614"/>
            <a:ext cx="3419550" cy="8616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Torch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5957340" y="3741181"/>
            <a:ext cx="3415456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Tensor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5957341" y="4173229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BLAS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5957019" y="4603405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CPU</a:t>
            </a:r>
            <a:endParaRPr lang="ko-KR" altLang="en-US" sz="1200" b="1" dirty="0"/>
          </a:p>
        </p:txBody>
      </p:sp>
      <p:sp>
        <p:nvSpPr>
          <p:cNvPr id="25" name="직사각형 24"/>
          <p:cNvSpPr/>
          <p:nvPr/>
        </p:nvSpPr>
        <p:spPr>
          <a:xfrm>
            <a:off x="7649454" y="4179623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cuBLAS</a:t>
            </a:r>
            <a:endParaRPr lang="en-US" altLang="ko-KR" sz="1200" b="1" dirty="0"/>
          </a:p>
        </p:txBody>
      </p:sp>
      <p:sp>
        <p:nvSpPr>
          <p:cNvPr id="26" name="직사각형 25"/>
          <p:cNvSpPr/>
          <p:nvPr/>
        </p:nvSpPr>
        <p:spPr>
          <a:xfrm>
            <a:off x="7649132" y="4609799"/>
            <a:ext cx="172711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GPU</a:t>
            </a:r>
            <a:endParaRPr lang="ko-KR" altLang="en-US" sz="1200" b="1" dirty="0"/>
          </a:p>
        </p:txBody>
      </p:sp>
      <p:sp>
        <p:nvSpPr>
          <p:cNvPr id="27" name="직사각형 26"/>
          <p:cNvSpPr/>
          <p:nvPr/>
        </p:nvSpPr>
        <p:spPr>
          <a:xfrm>
            <a:off x="8509562" y="4178682"/>
            <a:ext cx="863235" cy="43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cuDNN</a:t>
            </a:r>
            <a:endParaRPr lang="ko-KR" alt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22065" y="1323100"/>
            <a:ext cx="4089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: DLIF: Common design of neural network implementations</a:t>
            </a:r>
            <a:br>
              <a:rPr lang="en-US" altLang="ko-KR" sz="1100" dirty="0"/>
            </a:br>
            <a:r>
              <a:rPr lang="en-US" altLang="ko-KR" sz="1100" dirty="0">
                <a:hlinkClick r:id="rId2"/>
              </a:rPr>
              <a:t>https://www.dropbox.com/s/qfz34ba3ftuli6b/AAAI2017-2-0203.pdf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74013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99160" y="2022437"/>
            <a:ext cx="8543925" cy="232365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B0F0"/>
                </a:solidFill>
              </a:rPr>
              <a:t>MLP &amp; CNN </a:t>
            </a:r>
            <a:r>
              <a:rPr lang="ko-KR" altLang="en-US" b="1" dirty="0" smtClean="0">
                <a:solidFill>
                  <a:srgbClr val="00B0F0"/>
                </a:solidFill>
              </a:rPr>
              <a:t>예제 </a:t>
            </a:r>
            <a:r>
              <a:rPr lang="ko-KR" altLang="en-US" b="1" dirty="0">
                <a:solidFill>
                  <a:srgbClr val="00B0F0"/>
                </a:solidFill>
              </a:rPr>
              <a:t>및 </a:t>
            </a:r>
            <a:r>
              <a:rPr lang="ko-KR" altLang="en-US" b="1" dirty="0" smtClean="0">
                <a:solidFill>
                  <a:srgbClr val="00B0F0"/>
                </a:solidFill>
              </a:rPr>
              <a:t>연습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65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1038" y="14248"/>
            <a:ext cx="8710388" cy="1325563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MNIST: </a:t>
            </a:r>
            <a:r>
              <a:rPr lang="ko-KR" altLang="en-US" b="1" dirty="0">
                <a:solidFill>
                  <a:srgbClr val="00B0F0"/>
                </a:solidFill>
              </a:rPr>
              <a:t>필기체</a:t>
            </a:r>
            <a:r>
              <a:rPr lang="en-US" altLang="ko-KR" b="1" dirty="0">
                <a:solidFill>
                  <a:srgbClr val="00B0F0"/>
                </a:solidFill>
              </a:rPr>
              <a:t> </a:t>
            </a:r>
            <a:r>
              <a:rPr lang="ko-KR" altLang="en-US" b="1" dirty="0">
                <a:solidFill>
                  <a:srgbClr val="00B0F0"/>
                </a:solidFill>
              </a:rPr>
              <a:t>숫자 </a:t>
            </a:r>
            <a:r>
              <a:rPr lang="ko-KR" altLang="en-US" b="1" dirty="0" smtClean="0">
                <a:solidFill>
                  <a:srgbClr val="00B0F0"/>
                </a:solidFill>
              </a:rPr>
              <a:t>인식 </a:t>
            </a:r>
            <a:r>
              <a:rPr lang="en-US" altLang="ko-KR" b="1" dirty="0" smtClean="0">
                <a:solidFill>
                  <a:srgbClr val="00B0F0"/>
                </a:solidFill>
              </a:rPr>
              <a:t>(</a:t>
            </a:r>
            <a:r>
              <a:rPr lang="ko-KR" altLang="en-US" b="1" dirty="0" smtClean="0">
                <a:solidFill>
                  <a:srgbClr val="00B0F0"/>
                </a:solidFill>
              </a:rPr>
              <a:t>연습</a:t>
            </a:r>
            <a:r>
              <a:rPr lang="en-US" altLang="ko-KR" b="1" dirty="0" smtClean="0">
                <a:solidFill>
                  <a:srgbClr val="00B0F0"/>
                </a:solidFill>
              </a:rPr>
              <a:t>)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6" name="Picture 2" descr="mnis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49" y="4005928"/>
            <a:ext cx="3890376" cy="218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www.tensorflow.org/images/MNIST-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32" y="1079310"/>
            <a:ext cx="6853726" cy="270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03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1647-B7F4-4E16-85A7-25833A00C7BA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9160" y="2022437"/>
            <a:ext cx="8543925" cy="2323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B0F0"/>
                </a:solidFill>
              </a:rPr>
              <a:t>패션</a:t>
            </a:r>
            <a:r>
              <a:rPr lang="en-US" altLang="ko-KR" b="1" dirty="0" smtClean="0">
                <a:solidFill>
                  <a:srgbClr val="00B0F0"/>
                </a:solidFill>
              </a:rPr>
              <a:t> </a:t>
            </a:r>
            <a:r>
              <a:rPr lang="ko-KR" altLang="en-US" b="1" dirty="0" smtClean="0">
                <a:solidFill>
                  <a:srgbClr val="00B0F0"/>
                </a:solidFill>
              </a:rPr>
              <a:t>아이템</a:t>
            </a:r>
            <a:r>
              <a:rPr lang="en-US" altLang="ko-KR" b="1" dirty="0" smtClean="0">
                <a:solidFill>
                  <a:srgbClr val="00B0F0"/>
                </a:solidFill>
              </a:rPr>
              <a:t> </a:t>
            </a:r>
            <a:r>
              <a:rPr lang="ko-KR" altLang="en-US" b="1" dirty="0" smtClean="0">
                <a:solidFill>
                  <a:srgbClr val="00B0F0"/>
                </a:solidFill>
              </a:rPr>
              <a:t>및 음식 이미지 분석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05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11774" y="1160584"/>
            <a:ext cx="9594226" cy="5617287"/>
          </a:xfrm>
        </p:spPr>
        <p:txBody>
          <a:bodyPr/>
          <a:lstStyle/>
          <a:p>
            <a:r>
              <a:rPr lang="ko-KR" altLang="en-US" dirty="0" smtClean="0"/>
              <a:t>마음에 드는 상품 사진으로 이미지 검색하고 쇼핑하기</a:t>
            </a: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1038" y="163513"/>
            <a:ext cx="9113411" cy="100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b="1" dirty="0">
              <a:solidFill>
                <a:srgbClr val="00B0F0"/>
              </a:solidFill>
            </a:endParaRPr>
          </a:p>
        </p:txBody>
      </p:sp>
      <p:pic>
        <p:nvPicPr>
          <p:cNvPr id="1030" name="Picture 6" descr="http://aidentify.io/resources/aidentify/img/logo/ai-sna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7" y="317587"/>
            <a:ext cx="2325214" cy="62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917" y="1523169"/>
            <a:ext cx="1173333" cy="153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67" y="1544645"/>
            <a:ext cx="1172157" cy="152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775" y="1508505"/>
            <a:ext cx="1173333" cy="153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271" y="5005645"/>
            <a:ext cx="2945693" cy="179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5005651"/>
            <a:ext cx="2945694" cy="179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59" y="5007219"/>
            <a:ext cx="2945693" cy="179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904005" y="3446267"/>
            <a:ext cx="6570699" cy="1154014"/>
            <a:chOff x="1432658" y="3427413"/>
            <a:chExt cx="6570699" cy="1154014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736500" y="3427413"/>
              <a:ext cx="5266857" cy="1154014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Picture 15" descr="Image result for ms azure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658" y="3427413"/>
              <a:ext cx="1928934" cy="99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오각형 24"/>
            <p:cNvSpPr/>
            <p:nvPr/>
          </p:nvSpPr>
          <p:spPr>
            <a:xfrm>
              <a:off x="3672313" y="3716961"/>
              <a:ext cx="1317194" cy="643725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Detecting</a:t>
              </a:r>
            </a:p>
            <a:p>
              <a:pPr algn="ctr"/>
              <a:r>
                <a:rPr lang="en-US" altLang="ko-KR" sz="1400" dirty="0" err="1" smtClean="0"/>
                <a:t>RoI</a:t>
              </a:r>
              <a:endParaRPr lang="en-US" altLang="ko-KR" sz="1400" dirty="0" smtClean="0"/>
            </a:p>
          </p:txBody>
        </p:sp>
        <p:sp>
          <p:nvSpPr>
            <p:cNvPr id="26" name="오각형 25"/>
            <p:cNvSpPr/>
            <p:nvPr/>
          </p:nvSpPr>
          <p:spPr>
            <a:xfrm>
              <a:off x="5056905" y="3716961"/>
              <a:ext cx="1318007" cy="643725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Searching</a:t>
              </a:r>
            </a:p>
            <a:p>
              <a:pPr algn="ctr"/>
              <a:r>
                <a:rPr lang="en-US" altLang="ko-KR" sz="1400" dirty="0" smtClean="0"/>
                <a:t>Image</a:t>
              </a:r>
            </a:p>
            <a:p>
              <a:pPr algn="ctr"/>
              <a:r>
                <a:rPr lang="en-US" altLang="ko-KR" sz="1400" dirty="0" smtClean="0"/>
                <a:t>Similarity</a:t>
              </a: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6450496" y="3688681"/>
              <a:ext cx="1317194" cy="643725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Filtering</a:t>
              </a:r>
            </a:p>
            <a:p>
              <a:pPr algn="ctr"/>
              <a:r>
                <a:rPr lang="en-US" altLang="ko-KR" sz="1400" dirty="0" smtClean="0"/>
                <a:t>Attribute</a:t>
              </a:r>
            </a:p>
          </p:txBody>
        </p:sp>
      </p:grpSp>
      <p:sp>
        <p:nvSpPr>
          <p:cNvPr id="31" name="오른쪽 화살표 30"/>
          <p:cNvSpPr/>
          <p:nvPr/>
        </p:nvSpPr>
        <p:spPr>
          <a:xfrm rot="5400000">
            <a:off x="5121105" y="2571920"/>
            <a:ext cx="183054" cy="1301685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5400000">
            <a:off x="5113246" y="4147797"/>
            <a:ext cx="183054" cy="1301685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88664D89-4DB4-459C-9B7C-24BAEB75F009}"/>
              </a:ext>
            </a:extLst>
          </p:cNvPr>
          <p:cNvSpPr/>
          <p:nvPr/>
        </p:nvSpPr>
        <p:spPr>
          <a:xfrm>
            <a:off x="1324901" y="125008"/>
            <a:ext cx="2092239" cy="9233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92D05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5400" b="1" dirty="0">
                <a:solidFill>
                  <a:srgbClr val="FFC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5400" b="1" dirty="0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5400" b="1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5400" b="1" dirty="0">
                <a:solidFill>
                  <a:srgbClr val="01BEC4"/>
                </a:solidFill>
                <a:latin typeface="Consolas" panose="020B0609020204030204" pitchFamily="49" charset="0"/>
              </a:rPr>
              <a:t>#</a:t>
            </a:r>
            <a:endParaRPr lang="ko-KR" altLang="en-US" sz="5400" b="1" dirty="0">
              <a:solidFill>
                <a:srgbClr val="01BE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11774" y="1160584"/>
            <a:ext cx="9594226" cy="5617287"/>
          </a:xfrm>
        </p:spPr>
        <p:txBody>
          <a:bodyPr/>
          <a:lstStyle/>
          <a:p>
            <a:r>
              <a:rPr lang="ko-KR" altLang="en-US" dirty="0" smtClean="0"/>
              <a:t>학습 및 추론을 위한 패션 도메인 카테고리와 속성 정의</a:t>
            </a: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1038" y="163513"/>
            <a:ext cx="9113411" cy="100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 smtClean="0">
                <a:solidFill>
                  <a:srgbClr val="00B0F0"/>
                </a:solidFill>
              </a:rPr>
              <a:t>패션 도메인 카테고리 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&amp; </a:t>
            </a:r>
            <a:r>
              <a:rPr lang="ko-KR" altLang="en-US" sz="4400" b="1" dirty="0" smtClean="0">
                <a:solidFill>
                  <a:srgbClr val="00B0F0"/>
                </a:solidFill>
              </a:rPr>
              <a:t>속성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  <p:pic>
        <p:nvPicPr>
          <p:cNvPr id="3078" name="Picture 6" descr="http://aidentify.io/resources/aidentify/img/demo/fashion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3482587"/>
            <a:ext cx="1024002" cy="123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120897" y="2240801"/>
            <a:ext cx="914400" cy="91440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상</a:t>
            </a:r>
            <a:r>
              <a:rPr lang="ko-KR" altLang="en-US" b="1">
                <a:solidFill>
                  <a:schemeClr val="tx1"/>
                </a:solidFill>
              </a:rPr>
              <a:t>의</a:t>
            </a:r>
          </a:p>
        </p:txBody>
      </p:sp>
      <p:sp>
        <p:nvSpPr>
          <p:cNvPr id="9" name="타원 8"/>
          <p:cNvSpPr/>
          <p:nvPr/>
        </p:nvSpPr>
        <p:spPr>
          <a:xfrm>
            <a:off x="2120897" y="3637993"/>
            <a:ext cx="914400" cy="914400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하</a:t>
            </a:r>
            <a:r>
              <a:rPr lang="ko-KR" altLang="en-US" b="1" smtClean="0">
                <a:solidFill>
                  <a:schemeClr val="tx1"/>
                </a:solidFill>
              </a:rPr>
              <a:t>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120897" y="5082253"/>
            <a:ext cx="914400" cy="914400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전신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583488" y="1986277"/>
            <a:ext cx="1414021" cy="584462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티셔</a:t>
            </a:r>
            <a:r>
              <a:rPr lang="ko-KR" altLang="en-US" sz="1400" dirty="0">
                <a:solidFill>
                  <a:schemeClr val="tx1"/>
                </a:solidFill>
              </a:rPr>
              <a:t>츠</a:t>
            </a:r>
          </a:p>
        </p:txBody>
      </p:sp>
      <p:sp>
        <p:nvSpPr>
          <p:cNvPr id="14" name="타원 13"/>
          <p:cNvSpPr/>
          <p:nvPr/>
        </p:nvSpPr>
        <p:spPr>
          <a:xfrm>
            <a:off x="3583488" y="2638298"/>
            <a:ext cx="1414021" cy="584462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블레이저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583488" y="3454161"/>
            <a:ext cx="1414021" cy="584462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청바지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83488" y="4106182"/>
            <a:ext cx="1414021" cy="584462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스커트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583488" y="4945358"/>
            <a:ext cx="1414021" cy="584462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코트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83488" y="5597379"/>
            <a:ext cx="1414021" cy="584462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드레스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1209" y="1558204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err="1" smtClean="0"/>
              <a:t>대분류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53224" y="1570639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중분류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18581" y="2992062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속성</a:t>
            </a:r>
            <a:r>
              <a:rPr lang="en-US" altLang="ko-KR" sz="1600" b="1" dirty="0" smtClean="0"/>
              <a:t>#1: </a:t>
            </a:r>
            <a:r>
              <a:rPr lang="ko-KR" altLang="en-US" sz="1600" b="1" dirty="0" smtClean="0"/>
              <a:t>형태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670558" y="2995173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속성</a:t>
            </a:r>
            <a:r>
              <a:rPr lang="en-US" altLang="ko-KR" sz="1600" b="1" dirty="0" smtClean="0"/>
              <a:t>#: </a:t>
            </a:r>
            <a:r>
              <a:rPr lang="ko-KR" altLang="en-US" sz="1600" b="1" dirty="0" smtClean="0"/>
              <a:t>스타</a:t>
            </a:r>
            <a:r>
              <a:rPr lang="ko-KR" altLang="en-US" sz="1600" b="1" dirty="0"/>
              <a:t>일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203946" y="2998277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속성</a:t>
            </a:r>
            <a:r>
              <a:rPr lang="en-US" altLang="ko-KR" sz="1600" b="1" dirty="0" smtClean="0"/>
              <a:t>#: </a:t>
            </a:r>
            <a:r>
              <a:rPr lang="ko-KR" altLang="en-US" sz="1600" b="1" dirty="0" smtClean="0"/>
              <a:t>요소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cxnSp>
        <p:nvCxnSpPr>
          <p:cNvPr id="12" name="직선 화살표 연결선 11"/>
          <p:cNvCxnSpPr>
            <a:stCxn id="3078" idx="3"/>
            <a:endCxn id="2" idx="2"/>
          </p:cNvCxnSpPr>
          <p:nvPr/>
        </p:nvCxnSpPr>
        <p:spPr>
          <a:xfrm flipV="1">
            <a:off x="1751077" y="2698001"/>
            <a:ext cx="369820" cy="1401244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78" idx="3"/>
            <a:endCxn id="9" idx="2"/>
          </p:cNvCxnSpPr>
          <p:nvPr/>
        </p:nvCxnSpPr>
        <p:spPr>
          <a:xfrm flipV="1">
            <a:off x="1751077" y="4095193"/>
            <a:ext cx="369820" cy="4052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78" idx="3"/>
            <a:endCxn id="10" idx="2"/>
          </p:cNvCxnSpPr>
          <p:nvPr/>
        </p:nvCxnSpPr>
        <p:spPr>
          <a:xfrm>
            <a:off x="1751077" y="4099245"/>
            <a:ext cx="369820" cy="1440208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" idx="6"/>
            <a:endCxn id="6" idx="2"/>
          </p:cNvCxnSpPr>
          <p:nvPr/>
        </p:nvCxnSpPr>
        <p:spPr>
          <a:xfrm flipV="1">
            <a:off x="3035297" y="2278508"/>
            <a:ext cx="548191" cy="419493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" idx="6"/>
            <a:endCxn id="14" idx="2"/>
          </p:cNvCxnSpPr>
          <p:nvPr/>
        </p:nvCxnSpPr>
        <p:spPr>
          <a:xfrm>
            <a:off x="3035297" y="2698001"/>
            <a:ext cx="548191" cy="232528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9" idx="6"/>
            <a:endCxn id="17" idx="2"/>
          </p:cNvCxnSpPr>
          <p:nvPr/>
        </p:nvCxnSpPr>
        <p:spPr>
          <a:xfrm flipV="1">
            <a:off x="3035297" y="3746392"/>
            <a:ext cx="548191" cy="348801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9" idx="6"/>
            <a:endCxn id="18" idx="2"/>
          </p:cNvCxnSpPr>
          <p:nvPr/>
        </p:nvCxnSpPr>
        <p:spPr>
          <a:xfrm>
            <a:off x="3035297" y="4095193"/>
            <a:ext cx="548191" cy="30322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0" idx="6"/>
            <a:endCxn id="24" idx="2"/>
          </p:cNvCxnSpPr>
          <p:nvPr/>
        </p:nvCxnSpPr>
        <p:spPr>
          <a:xfrm flipV="1">
            <a:off x="3035297" y="5237589"/>
            <a:ext cx="548191" cy="301864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0" idx="6"/>
            <a:endCxn id="25" idx="2"/>
          </p:cNvCxnSpPr>
          <p:nvPr/>
        </p:nvCxnSpPr>
        <p:spPr>
          <a:xfrm>
            <a:off x="3035297" y="5539453"/>
            <a:ext cx="548191" cy="350157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14798" y="305808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117902" y="45354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121006" y="60408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523440" y="29244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90457" y="3427413"/>
            <a:ext cx="971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B0F0"/>
                </a:solidFill>
              </a:rPr>
              <a:t>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B0F0"/>
                </a:solidFill>
              </a:rPr>
              <a:t>slim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42442" y="3427413"/>
            <a:ext cx="11751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athletic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F0"/>
                </a:solidFill>
              </a:rPr>
              <a:t>classic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loveley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291804" y="3427413"/>
            <a:ext cx="1122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belted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collar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v-neck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zipper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F0"/>
                </a:solidFill>
              </a:rPr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7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1647-B7F4-4E16-85A7-25833A00C7BA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45" y="790651"/>
            <a:ext cx="7083955" cy="5531307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81038" y="-4529"/>
            <a:ext cx="8543925" cy="1325563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딥러닝</a:t>
            </a:r>
            <a:r>
              <a:rPr lang="ko-KR" altLang="en-US" b="1" dirty="0">
                <a:solidFill>
                  <a:srgbClr val="00B0F0"/>
                </a:solidFill>
              </a:rPr>
              <a:t> 프레임워크 </a:t>
            </a:r>
            <a:r>
              <a:rPr lang="en-US" altLang="ko-KR" b="1" dirty="0" smtClean="0">
                <a:solidFill>
                  <a:srgbClr val="00B0F0"/>
                </a:solidFill>
              </a:rPr>
              <a:t>Landscape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24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11774" y="1160584"/>
            <a:ext cx="9594226" cy="5617287"/>
          </a:xfrm>
        </p:spPr>
        <p:txBody>
          <a:bodyPr/>
          <a:lstStyle/>
          <a:p>
            <a:r>
              <a:rPr lang="ko-KR" altLang="en-US" dirty="0" smtClean="0"/>
              <a:t>이미지 검색을 위한 영역을 탐지</a:t>
            </a: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1038" y="163513"/>
            <a:ext cx="9113411" cy="100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 smtClean="0">
                <a:solidFill>
                  <a:srgbClr val="00B0F0"/>
                </a:solidFill>
              </a:rPr>
              <a:t>관심 영역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(Region of Interest) </a:t>
            </a:r>
            <a:r>
              <a:rPr lang="ko-KR" altLang="en-US" sz="4400" b="1" dirty="0" smtClean="0">
                <a:solidFill>
                  <a:srgbClr val="00B0F0"/>
                </a:solidFill>
              </a:rPr>
              <a:t>탐</a:t>
            </a:r>
            <a:r>
              <a:rPr lang="ko-KR" altLang="en-US" sz="4400" b="1" dirty="0">
                <a:solidFill>
                  <a:srgbClr val="00B0F0"/>
                </a:solidFill>
              </a:rPr>
              <a:t>지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324" y="1907767"/>
            <a:ext cx="1990011" cy="220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21" y="1898230"/>
            <a:ext cx="1850345" cy="2207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07749"/>
            <a:ext cx="1756972" cy="220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849469"/>
            <a:ext cx="1494590" cy="227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오른쪽 화살표 17"/>
          <p:cNvSpPr/>
          <p:nvPr/>
        </p:nvSpPr>
        <p:spPr>
          <a:xfrm rot="5400000">
            <a:off x="1319925" y="4116902"/>
            <a:ext cx="725267" cy="1155317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31" y="4799220"/>
            <a:ext cx="6609249" cy="197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19061" y="4599992"/>
            <a:ext cx="559837" cy="3359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SSD</a:t>
            </a:r>
            <a:endParaRPr lang="ko-KR" altLang="en-US" dirty="0"/>
          </a:p>
        </p:txBody>
      </p:sp>
      <p:sp>
        <p:nvSpPr>
          <p:cNvPr id="6" name="순서도: 자기 디스크 5"/>
          <p:cNvSpPr/>
          <p:nvPr/>
        </p:nvSpPr>
        <p:spPr>
          <a:xfrm>
            <a:off x="945436" y="5159828"/>
            <a:ext cx="1451689" cy="1240971"/>
          </a:xfrm>
          <a:prstGeom prst="flowChartMagneticDisk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Bbox</a:t>
            </a:r>
            <a:r>
              <a:rPr lang="en-US" altLang="ko-KR" sz="1600" dirty="0" smtClean="0">
                <a:solidFill>
                  <a:schemeClr val="tx1"/>
                </a:solidFill>
              </a:rPr>
              <a:t>-Dataset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per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Category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2549525" y="2406120"/>
            <a:ext cx="261698" cy="1301685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15332" y="4450711"/>
            <a:ext cx="154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학습데이터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수</a:t>
            </a:r>
            <a:r>
              <a:rPr lang="ko-KR" altLang="en-US" sz="1200" dirty="0"/>
              <a:t>집</a:t>
            </a:r>
          </a:p>
        </p:txBody>
      </p:sp>
      <p:sp>
        <p:nvSpPr>
          <p:cNvPr id="25" name="오른쪽 화살표 24"/>
          <p:cNvSpPr/>
          <p:nvPr/>
        </p:nvSpPr>
        <p:spPr>
          <a:xfrm>
            <a:off x="2617948" y="5124438"/>
            <a:ext cx="470483" cy="1301685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047447" y="5648144"/>
            <a:ext cx="1547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학습</a:t>
            </a:r>
            <a:endParaRPr lang="ko-KR" altLang="en-US" sz="1200" dirty="0"/>
          </a:p>
        </p:txBody>
      </p:sp>
      <p:sp>
        <p:nvSpPr>
          <p:cNvPr id="28" name="오른쪽 화살표 27"/>
          <p:cNvSpPr/>
          <p:nvPr/>
        </p:nvSpPr>
        <p:spPr>
          <a:xfrm rot="16200000">
            <a:off x="5911583" y="3836887"/>
            <a:ext cx="429797" cy="1301685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59810" y="4407170"/>
            <a:ext cx="1547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추론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91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11774" y="1160584"/>
            <a:ext cx="9594226" cy="5617287"/>
          </a:xfrm>
        </p:spPr>
        <p:txBody>
          <a:bodyPr/>
          <a:lstStyle/>
          <a:p>
            <a:r>
              <a:rPr lang="ko-KR" altLang="en-US" dirty="0" smtClean="0"/>
              <a:t>상품 이미지 </a:t>
            </a: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1038" y="163513"/>
            <a:ext cx="9113411" cy="100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 smtClean="0">
                <a:solidFill>
                  <a:srgbClr val="00B0F0"/>
                </a:solidFill>
              </a:rPr>
              <a:t>이미지 유사도 검색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16773" y="2160519"/>
            <a:ext cx="1561712" cy="487232"/>
            <a:chOff x="835413" y="2104540"/>
            <a:chExt cx="1561712" cy="487232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878" y="2344122"/>
              <a:ext cx="7429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125" y="2297274"/>
              <a:ext cx="7620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739" y="2115424"/>
              <a:ext cx="6381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413" y="2104540"/>
              <a:ext cx="743728" cy="216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모서리가 둥근 직사각형 7"/>
          <p:cNvSpPr/>
          <p:nvPr/>
        </p:nvSpPr>
        <p:spPr>
          <a:xfrm>
            <a:off x="736406" y="1744819"/>
            <a:ext cx="1670050" cy="10484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67" y="2706560"/>
            <a:ext cx="887121" cy="1035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2737759" y="2062069"/>
            <a:ext cx="914400" cy="410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4" idx="3"/>
          </p:cNvCxnSpPr>
          <p:nvPr/>
        </p:nvCxnSpPr>
        <p:spPr>
          <a:xfrm>
            <a:off x="3652159" y="2267343"/>
            <a:ext cx="59327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67" y="3957053"/>
            <a:ext cx="890265" cy="103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67" y="5282005"/>
            <a:ext cx="890266" cy="103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0" name="직선 화살표 연결선 19"/>
          <p:cNvCxnSpPr>
            <a:stCxn id="8" idx="3"/>
            <a:endCxn id="14" idx="1"/>
          </p:cNvCxnSpPr>
          <p:nvPr/>
        </p:nvCxnSpPr>
        <p:spPr>
          <a:xfrm flipV="1">
            <a:off x="2406456" y="2267343"/>
            <a:ext cx="331303" cy="1690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56" y="2773428"/>
            <a:ext cx="668705" cy="103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188" y="2829412"/>
            <a:ext cx="668705" cy="103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695" y="4017509"/>
            <a:ext cx="668705" cy="103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427" y="4125977"/>
            <a:ext cx="701188" cy="103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515" y="5338953"/>
            <a:ext cx="701188" cy="103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315" y="5403199"/>
            <a:ext cx="672686" cy="103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4217437" y="1757268"/>
            <a:ext cx="4525347" cy="3467875"/>
          </a:xfrm>
          <a:prstGeom prst="roundRect">
            <a:avLst>
              <a:gd name="adj" fmla="val 331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 </a:t>
            </a:r>
            <a:r>
              <a:rPr lang="en-US" altLang="ko-KR" dirty="0" smtClean="0">
                <a:solidFill>
                  <a:schemeClr val="tx1"/>
                </a:solidFill>
              </a:rPr>
              <a:t>feature vector </a:t>
            </a:r>
            <a:r>
              <a:rPr lang="ko-KR" altLang="en-US" dirty="0" smtClean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9233370" y="1606794"/>
            <a:ext cx="470483" cy="1301685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752115" y="2130500"/>
            <a:ext cx="1163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Cosine</a:t>
            </a:r>
            <a:r>
              <a:rPr lang="ko-KR" altLang="en-US" sz="1200" dirty="0" smtClean="0"/>
              <a:t> 거리</a:t>
            </a:r>
            <a:endParaRPr lang="ko-KR" altLang="en-US" sz="1200" dirty="0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75" y="2285760"/>
            <a:ext cx="4385388" cy="12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744" y="3726318"/>
            <a:ext cx="2544244" cy="8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67739" y="4572001"/>
            <a:ext cx="2640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base model: VGG19(conv5_3)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R-Level: 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84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1038" y="163513"/>
            <a:ext cx="9113411" cy="100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 smtClean="0">
                <a:solidFill>
                  <a:srgbClr val="00B0F0"/>
                </a:solidFill>
              </a:rPr>
              <a:t>텍스트 기반 속성 식별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699606" y="1189122"/>
            <a:ext cx="8543925" cy="4351338"/>
          </a:xfrm>
        </p:spPr>
        <p:txBody>
          <a:bodyPr/>
          <a:lstStyle/>
          <a:p>
            <a:r>
              <a:rPr lang="en-US" altLang="ko-KR" dirty="0" smtClean="0"/>
              <a:t>CNN-RNN </a:t>
            </a:r>
            <a:r>
              <a:rPr lang="ko-KR" altLang="en-US" dirty="0" smtClean="0"/>
              <a:t>모델 기반 이미지 속성 식별</a:t>
            </a:r>
            <a:endParaRPr lang="ko-KR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9927" y="460310"/>
            <a:ext cx="900268" cy="358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326" y="3067729"/>
            <a:ext cx="3169152" cy="313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자유형 16"/>
          <p:cNvSpPr/>
          <p:nvPr/>
        </p:nvSpPr>
        <p:spPr>
          <a:xfrm>
            <a:off x="2858915" y="2276669"/>
            <a:ext cx="3005015" cy="3225899"/>
          </a:xfrm>
          <a:custGeom>
            <a:avLst/>
            <a:gdLst>
              <a:gd name="connsiteX0" fmla="*/ 2496856 w 3005015"/>
              <a:gd name="connsiteY0" fmla="*/ 0 h 3225899"/>
              <a:gd name="connsiteX1" fmla="*/ 2870081 w 3005015"/>
              <a:gd name="connsiteY1" fmla="*/ 513184 h 3225899"/>
              <a:gd name="connsiteX2" fmla="*/ 481444 w 3005015"/>
              <a:gd name="connsiteY2" fmla="*/ 615821 h 3225899"/>
              <a:gd name="connsiteX3" fmla="*/ 24244 w 3005015"/>
              <a:gd name="connsiteY3" fmla="*/ 1539551 h 3225899"/>
              <a:gd name="connsiteX4" fmla="*/ 164203 w 3005015"/>
              <a:gd name="connsiteY4" fmla="*/ 2939143 h 3225899"/>
              <a:gd name="connsiteX5" fmla="*/ 1013289 w 3005015"/>
              <a:gd name="connsiteY5" fmla="*/ 3219062 h 3225899"/>
              <a:gd name="connsiteX6" fmla="*/ 1069273 w 3005015"/>
              <a:gd name="connsiteY6" fmla="*/ 2799184 h 322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5015" h="3225899">
                <a:moveTo>
                  <a:pt x="2496856" y="0"/>
                </a:moveTo>
                <a:cubicBezTo>
                  <a:pt x="2851419" y="205273"/>
                  <a:pt x="3205983" y="410547"/>
                  <a:pt x="2870081" y="513184"/>
                </a:cubicBezTo>
                <a:cubicBezTo>
                  <a:pt x="2534179" y="615821"/>
                  <a:pt x="955750" y="444760"/>
                  <a:pt x="481444" y="615821"/>
                </a:cubicBezTo>
                <a:cubicBezTo>
                  <a:pt x="7138" y="786882"/>
                  <a:pt x="77117" y="1152331"/>
                  <a:pt x="24244" y="1539551"/>
                </a:cubicBezTo>
                <a:cubicBezTo>
                  <a:pt x="-28629" y="1926771"/>
                  <a:pt x="-638" y="2659224"/>
                  <a:pt x="164203" y="2939143"/>
                </a:cubicBezTo>
                <a:cubicBezTo>
                  <a:pt x="329044" y="3219062"/>
                  <a:pt x="862444" y="3242388"/>
                  <a:pt x="1013289" y="3219062"/>
                </a:cubicBezTo>
                <a:cubicBezTo>
                  <a:pt x="1164134" y="3195736"/>
                  <a:pt x="1116703" y="2997460"/>
                  <a:pt x="1069273" y="2799184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9" y="2743883"/>
            <a:ext cx="887121" cy="1035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727075" y="2043406"/>
            <a:ext cx="914400" cy="4105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8" idx="3"/>
            <a:endCxn id="6154" idx="2"/>
          </p:cNvCxnSpPr>
          <p:nvPr/>
        </p:nvCxnSpPr>
        <p:spPr>
          <a:xfrm>
            <a:off x="1641475" y="2248680"/>
            <a:ext cx="165553" cy="4663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9" y="3957052"/>
            <a:ext cx="890265" cy="103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9" y="5151370"/>
            <a:ext cx="890266" cy="103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731172" y="2481978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#</a:t>
            </a:r>
            <a:r>
              <a:rPr lang="en-US" altLang="ko-KR" dirty="0"/>
              <a:t>fit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#</a:t>
            </a:r>
            <a:r>
              <a:rPr lang="en-US" altLang="ko-KR" dirty="0"/>
              <a:t>denim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#</a:t>
            </a:r>
            <a:r>
              <a:rPr lang="en-US" altLang="ko-KR" dirty="0"/>
              <a:t>slim #</a:t>
            </a:r>
            <a:r>
              <a:rPr lang="en-US" altLang="ko-KR" dirty="0" smtClean="0"/>
              <a:t>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#wash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35096" y="3735391"/>
            <a:ext cx="176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#</a:t>
            </a:r>
            <a:r>
              <a:rPr lang="en-US" altLang="ko-KR" dirty="0" smtClean="0"/>
              <a:t>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#jersey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#men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#mesh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737418" y="4961203"/>
            <a:ext cx="12950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#</a:t>
            </a:r>
            <a:r>
              <a:rPr lang="en-US" altLang="ko-KR" dirty="0" smtClean="0"/>
              <a:t>coat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#trench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#belted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#women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485186" y="3862875"/>
            <a:ext cx="1427583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78959" y="5069678"/>
            <a:ext cx="1427583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822175" y="3707367"/>
            <a:ext cx="1427583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815948" y="4914170"/>
            <a:ext cx="1427583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화살표 47"/>
          <p:cNvSpPr/>
          <p:nvPr/>
        </p:nvSpPr>
        <p:spPr>
          <a:xfrm>
            <a:off x="7143289" y="3930119"/>
            <a:ext cx="470483" cy="1301685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572788" y="4453825"/>
            <a:ext cx="1547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beam search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33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18" y="1034076"/>
            <a:ext cx="7110920" cy="5361186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1038" y="163513"/>
            <a:ext cx="9113411" cy="100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 smtClean="0">
                <a:solidFill>
                  <a:srgbClr val="00B0F0"/>
                </a:solidFill>
              </a:rPr>
              <a:t>음식 이미지 분석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83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es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72" y="1075337"/>
            <a:ext cx="2901995" cy="42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stCxn id="3" idx="6"/>
            <a:endCxn id="29" idx="2"/>
          </p:cNvCxnSpPr>
          <p:nvPr/>
        </p:nvCxnSpPr>
        <p:spPr>
          <a:xfrm flipV="1">
            <a:off x="1224153" y="1552570"/>
            <a:ext cx="7153477" cy="312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9"/>
            <a:ext cx="8543925" cy="1325563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딥러닝</a:t>
            </a:r>
            <a:r>
              <a:rPr lang="ko-KR" altLang="en-US" b="1" dirty="0">
                <a:solidFill>
                  <a:srgbClr val="00B0F0"/>
                </a:solidFill>
              </a:rPr>
              <a:t> 프레임워크 </a:t>
            </a:r>
            <a:r>
              <a:rPr lang="en-US" altLang="ko-KR" b="1" dirty="0">
                <a:solidFill>
                  <a:srgbClr val="00B0F0"/>
                </a:solidFill>
              </a:rPr>
              <a:t>Timeline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720096" y="1331820"/>
            <a:ext cx="504056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6" name="타원 15"/>
          <p:cNvSpPr/>
          <p:nvPr/>
        </p:nvSpPr>
        <p:spPr>
          <a:xfrm>
            <a:off x="3622753" y="1258166"/>
            <a:ext cx="504056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781007" y="1268760"/>
            <a:ext cx="504056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945123" y="1279354"/>
            <a:ext cx="504056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113240" y="1289948"/>
            <a:ext cx="504056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377629" y="1300542"/>
            <a:ext cx="504056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19774" y="98072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2010</a:t>
            </a:r>
            <a:endParaRPr lang="ko-KR" altLang="en-US" sz="11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607086" y="98072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2013</a:t>
            </a:r>
            <a:endParaRPr lang="ko-KR" alt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81007" y="98072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2014</a:t>
            </a:r>
            <a:endParaRPr lang="ko-KR" alt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953167" y="98072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2015</a:t>
            </a:r>
            <a:endParaRPr lang="ko-KR" alt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29328" y="98072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2016</a:t>
            </a:r>
            <a:endParaRPr lang="ko-KR" alt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401761" y="98072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2017</a:t>
            </a:r>
            <a:endParaRPr lang="ko-KR" altLang="en-US" sz="1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6" y="2178925"/>
            <a:ext cx="632504" cy="15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04" y="2117137"/>
            <a:ext cx="547262" cy="22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74" y="2791830"/>
            <a:ext cx="771782" cy="34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66" y="2143298"/>
            <a:ext cx="883890" cy="34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85" y="2103984"/>
            <a:ext cx="481166" cy="4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4528" y="4689718"/>
            <a:ext cx="88472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8"/>
              </a:rPr>
              <a:t>https://github.com/Theano/Theano/blob/master/HISTORY.txt</a:t>
            </a:r>
            <a:endParaRPr lang="en-US" altLang="ko-KR" sz="1100" dirty="0"/>
          </a:p>
          <a:p>
            <a:r>
              <a:rPr lang="en-US" altLang="ko-KR" sz="1100" dirty="0">
                <a:hlinkClick r:id="rId9"/>
              </a:rPr>
              <a:t>https://www.embedded-vision.com/industry-analysis/technical-articles/caffe-deep-learning-framework-interview-core-developers</a:t>
            </a:r>
            <a:endParaRPr lang="en-US" altLang="ko-KR" sz="1100" dirty="0"/>
          </a:p>
          <a:p>
            <a:r>
              <a:rPr lang="en-US" altLang="ko-KR" sz="1100" dirty="0">
                <a:hlinkClick r:id="rId10"/>
              </a:rPr>
              <a:t>https://www.preferred-networks.jp/en/news/8531</a:t>
            </a:r>
            <a:endParaRPr lang="en-US" altLang="ko-KR" sz="1100" dirty="0"/>
          </a:p>
          <a:p>
            <a:r>
              <a:rPr lang="en-US" altLang="ko-KR" sz="1100" dirty="0">
                <a:hlinkClick r:id="rId11"/>
              </a:rPr>
              <a:t>https://www.microsoft.com/en-us/research/blog/microsoft-computational-network-toolkit-offers-most-efficient-distributed-deep-learning-computational-performance/github/#sm.0000qz6ljpzl3fnrxby1iwpo5v5rf</a:t>
            </a:r>
            <a:endParaRPr lang="en-US" altLang="ko-KR" sz="1100" dirty="0"/>
          </a:p>
          <a:p>
            <a:r>
              <a:rPr lang="en-US" altLang="ko-KR" sz="1100" dirty="0">
                <a:hlinkClick r:id="rId12"/>
              </a:rPr>
              <a:t>https://www.wired.com/2014/06/skymind-deep-learning/</a:t>
            </a:r>
            <a:endParaRPr lang="en-US" altLang="ko-KR" sz="1100" dirty="0"/>
          </a:p>
          <a:p>
            <a:r>
              <a:rPr lang="en-US" altLang="ko-KR" sz="1100" dirty="0">
                <a:hlinkClick r:id="rId13"/>
              </a:rPr>
              <a:t>https://twitter.com/fchollet/status/581627598741999616</a:t>
            </a:r>
            <a:endParaRPr lang="en-US" altLang="ko-KR" sz="1100" dirty="0"/>
          </a:p>
          <a:p>
            <a:r>
              <a:rPr lang="en-US" altLang="ko-KR" sz="1100" dirty="0">
                <a:hlinkClick r:id="rId14"/>
              </a:rPr>
              <a:t>https://github.com/dmlc/mxnet/issues?q=is%3Aissue+is%3Aopen+sort%3Acreated-asc</a:t>
            </a:r>
            <a:endParaRPr lang="en-US" altLang="ko-KR" sz="1100" dirty="0"/>
          </a:p>
          <a:p>
            <a:r>
              <a:rPr lang="en-US" altLang="ko-KR" sz="1100" dirty="0">
                <a:hlinkClick r:id="rId15"/>
              </a:rPr>
              <a:t>https://www.wired.com/2015/11/google-open-sources-its-artificial-intelligence-engine/</a:t>
            </a:r>
            <a:endParaRPr lang="en-US" altLang="ko-KR" sz="1100" dirty="0"/>
          </a:p>
          <a:p>
            <a:r>
              <a:rPr lang="en-US" altLang="ko-KR" sz="1100" dirty="0">
                <a:hlinkClick r:id="rId8"/>
              </a:rPr>
              <a:t>https://github.com/Theano/Theano/blob/master/HISTORY.txt</a:t>
            </a:r>
            <a:endParaRPr lang="en-US" altLang="ko-KR" sz="1100" dirty="0"/>
          </a:p>
          <a:p>
            <a:r>
              <a:rPr lang="en-US" altLang="ko-KR" sz="1100" dirty="0">
                <a:hlinkClick r:id="rId16"/>
              </a:rPr>
              <a:t>https://www.facebook.com/yann.lecun/posts/10152142434782143</a:t>
            </a:r>
            <a:endParaRPr lang="en-US" altLang="ko-KR" sz="1100" dirty="0"/>
          </a:p>
          <a:p>
            <a:r>
              <a:rPr lang="en-US" altLang="ko-KR" sz="1100" dirty="0">
                <a:hlinkClick r:id="rId17"/>
              </a:rPr>
              <a:t>https://techcrunch.com/2017/04/18/facebook-open-sources-caffe2-its-flexible-deep-learning-framework-of-choice/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11946" y="198884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(Nov.)</a:t>
            </a:r>
            <a:endParaRPr lang="ko-KR" altLang="en-US" sz="11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492267" y="1916832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(Dec.)</a:t>
            </a:r>
            <a:endParaRPr lang="ko-KR" altLang="en-US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524423" y="256844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(Jul.)</a:t>
            </a:r>
            <a:endParaRPr lang="ko-KR" alt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20952" y="1905552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(Jun.)</a:t>
            </a:r>
            <a:endParaRPr lang="ko-KR" alt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969224" y="2564905"/>
            <a:ext cx="13067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 GitHub</a:t>
            </a:r>
          </a:p>
          <a:p>
            <a:r>
              <a:rPr lang="en-US" altLang="ko-KR" sz="1100" b="1" dirty="0"/>
              <a:t>(Debut: Apr. ‘2015)</a:t>
            </a:r>
            <a:endParaRPr lang="ko-KR" altLang="en-US" sz="11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745089" y="3282940"/>
            <a:ext cx="1078065" cy="578109"/>
            <a:chOff x="5416635" y="2564904"/>
            <a:chExt cx="1078065" cy="578109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453" y="2817402"/>
              <a:ext cx="953247" cy="325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5416635" y="2564904"/>
              <a:ext cx="5148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(Oct.)</a:t>
              </a:r>
              <a:endParaRPr lang="ko-KR" altLang="en-US" sz="11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745088" y="2564904"/>
            <a:ext cx="787624" cy="649424"/>
            <a:chOff x="5335112" y="3167390"/>
            <a:chExt cx="787624" cy="649424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102" y="3450516"/>
              <a:ext cx="685634" cy="366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5335112" y="3167390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(Jun.)</a:t>
              </a:r>
              <a:endParaRPr lang="ko-KR" altLang="en-US" sz="110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06520" y="3888042"/>
            <a:ext cx="830656" cy="837102"/>
            <a:chOff x="5292080" y="3789040"/>
            <a:chExt cx="830656" cy="837102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312" y="4005064"/>
              <a:ext cx="741424" cy="62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5292080" y="3789040"/>
              <a:ext cx="5453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(Nov.)</a:t>
              </a:r>
              <a:endParaRPr lang="ko-KR" altLang="en-US" sz="11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927938" y="1916833"/>
            <a:ext cx="833374" cy="642211"/>
            <a:chOff x="6546938" y="1916832"/>
            <a:chExt cx="833374" cy="642211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414" y="2157994"/>
              <a:ext cx="725898" cy="401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6546938" y="1916832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(Jan.)</a:t>
              </a:r>
              <a:endParaRPr lang="ko-KR" altLang="en-US" sz="1100" b="1" dirty="0"/>
            </a:p>
          </p:txBody>
        </p:sp>
      </p:grp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990" y="2774796"/>
            <a:ext cx="951389" cy="32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8297642" y="1916832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(</a:t>
            </a:r>
            <a:r>
              <a:rPr lang="en-US" altLang="ko-KR" sz="1100" b="1" dirty="0" smtClean="0"/>
              <a:t>Jan</a:t>
            </a:r>
            <a:r>
              <a:rPr lang="en-US" altLang="ko-KR" sz="1100" b="1" dirty="0" smtClean="0"/>
              <a:t>.)</a:t>
            </a:r>
            <a:endParaRPr lang="ko-KR" altLang="en-US" sz="11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874942" y="1910980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(Mar.)</a:t>
            </a:r>
            <a:endParaRPr lang="ko-KR" altLang="en-US" sz="1100" b="1" dirty="0"/>
          </a:p>
        </p:txBody>
      </p:sp>
      <p:pic>
        <p:nvPicPr>
          <p:cNvPr id="4" name="Picture 2" descr="pytorchì ëí ì´ë¯¸ì§ ê²ìê²°ê³¼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176" y="2090964"/>
            <a:ext cx="1180214" cy="24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8323044" y="2526433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(Apr.)</a:t>
            </a:r>
            <a:endParaRPr lang="ko-KR" altLang="en-US" sz="1100" b="1" dirty="0"/>
          </a:p>
        </p:txBody>
      </p:sp>
      <p:pic>
        <p:nvPicPr>
          <p:cNvPr id="6" name="Picture 4" descr="gluonì ëí ì´ë¯¸ì§ ê²ìê²°ê³¼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709" y="3582119"/>
            <a:ext cx="653001" cy="50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8323044" y="3329843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(</a:t>
            </a:r>
            <a:r>
              <a:rPr lang="en-US" altLang="ko-KR" sz="1100" b="1" dirty="0" smtClean="0"/>
              <a:t>Oct</a:t>
            </a:r>
            <a:r>
              <a:rPr lang="en-US" altLang="ko-KR" sz="1100" b="1" dirty="0" smtClean="0"/>
              <a:t>.)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2597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1038" y="1659372"/>
            <a:ext cx="8543925" cy="451854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/>
              <a:t>개발 및 유지보수 주체</a:t>
            </a:r>
            <a:endParaRPr lang="en-US" altLang="ko-KR" dirty="0"/>
          </a:p>
          <a:p>
            <a:pPr lvl="1"/>
            <a:r>
              <a:rPr lang="en-US" altLang="ko-KR" dirty="0"/>
              <a:t>Created by</a:t>
            </a:r>
          </a:p>
          <a:p>
            <a:pPr lvl="2"/>
            <a:r>
              <a:rPr lang="en-US" altLang="ko-KR" dirty="0"/>
              <a:t>James </a:t>
            </a:r>
            <a:r>
              <a:rPr lang="en-US" altLang="ko-KR" dirty="0" err="1"/>
              <a:t>Bergstra</a:t>
            </a:r>
            <a:r>
              <a:rPr lang="en-US" altLang="ko-KR" dirty="0"/>
              <a:t>, Frederic </a:t>
            </a:r>
            <a:r>
              <a:rPr lang="en-US" altLang="ko-KR" dirty="0" err="1"/>
              <a:t>Bastien</a:t>
            </a:r>
            <a:r>
              <a:rPr lang="en-US" altLang="ko-KR" dirty="0"/>
              <a:t>, etc. (</a:t>
            </a:r>
            <a:r>
              <a:rPr lang="en-US" altLang="ko-KR" dirty="0">
                <a:hlinkClick r:id="rId2"/>
              </a:rPr>
              <a:t>http://www.iro.umontreal.ca/~lisa/pointeurs/theano_scipy2010.pdf</a:t>
            </a:r>
            <a:r>
              <a:rPr lang="en-US" altLang="ko-KR" dirty="0"/>
              <a:t>_ </a:t>
            </a:r>
          </a:p>
          <a:p>
            <a:pPr lvl="1"/>
            <a:r>
              <a:rPr lang="en-US" altLang="ko-KR" dirty="0"/>
              <a:t>Maintained by</a:t>
            </a:r>
          </a:p>
          <a:p>
            <a:pPr lvl="2">
              <a:spcAft>
                <a:spcPts val="600"/>
              </a:spcAft>
            </a:pPr>
            <a:r>
              <a:rPr lang="en-US" altLang="ko-KR" dirty="0"/>
              <a:t>LISA lab @ </a:t>
            </a:r>
            <a:r>
              <a:rPr lang="en-US" altLang="ko-KR" dirty="0" err="1"/>
              <a:t>Université</a:t>
            </a:r>
            <a:r>
              <a:rPr lang="en-US" altLang="ko-KR" dirty="0"/>
              <a:t> </a:t>
            </a:r>
            <a:r>
              <a:rPr lang="en-US" altLang="ko-KR"/>
              <a:t>de Montréal (Now</a:t>
            </a:r>
            <a:r>
              <a:rPr lang="ko-KR" altLang="en-US"/>
              <a:t> </a:t>
            </a:r>
            <a:r>
              <a:rPr lang="en-US" altLang="ko-KR"/>
              <a:t>MILA)</a:t>
            </a:r>
            <a:endParaRPr lang="en-US" altLang="ko-KR" dirty="0"/>
          </a:p>
          <a:p>
            <a:r>
              <a:rPr lang="ko-KR" altLang="en-US" dirty="0" err="1"/>
              <a:t>릴리즈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en-US" altLang="ko-KR" dirty="0"/>
              <a:t>Nov ‘2010</a:t>
            </a:r>
          </a:p>
          <a:p>
            <a:r>
              <a:rPr lang="ko-KR" altLang="en-US" dirty="0"/>
              <a:t>적용 사례</a:t>
            </a:r>
            <a:endParaRPr lang="en-US" altLang="ko-KR" dirty="0"/>
          </a:p>
          <a:p>
            <a:pPr lvl="1"/>
            <a:r>
              <a:rPr lang="en-US" altLang="ko-KR" dirty="0" err="1"/>
              <a:t>Keras</a:t>
            </a:r>
            <a:endParaRPr lang="en-US" altLang="ko-KR" dirty="0"/>
          </a:p>
          <a:p>
            <a:pPr lvl="1"/>
            <a:r>
              <a:rPr lang="en-US" altLang="ko-KR" dirty="0" err="1"/>
              <a:t>Lasagne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en-US" altLang="ko-KR" dirty="0"/>
              <a:t>Blocks</a:t>
            </a:r>
          </a:p>
          <a:p>
            <a:r>
              <a:rPr lang="en-US" altLang="ko-KR" dirty="0"/>
              <a:t>Motivation</a:t>
            </a:r>
          </a:p>
          <a:p>
            <a:pPr lvl="1"/>
            <a:r>
              <a:rPr lang="en-US" altLang="ko-KR" dirty="0"/>
              <a:t>There’s any.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4"/>
            <a:ext cx="8543925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Theano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038" y="985681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3"/>
              </a:rPr>
              <a:t>http://deeplearning.net/software/theano/index.html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3066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8"/>
            <a:ext cx="8543925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Theano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771148"/>
            <a:ext cx="8543925" cy="4571187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특징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2000" dirty="0"/>
              <a:t>장점</a:t>
            </a:r>
            <a:endParaRPr lang="en-US" altLang="ko-KR" sz="2000" dirty="0"/>
          </a:p>
          <a:p>
            <a:pPr lvl="2"/>
            <a:r>
              <a:rPr lang="en-US" altLang="ko-KR" sz="1600" dirty="0"/>
              <a:t>low-level</a:t>
            </a:r>
            <a:r>
              <a:rPr lang="ko-KR" altLang="en-US" sz="1600" dirty="0"/>
              <a:t>을 제어할 수 있는 </a:t>
            </a:r>
            <a:r>
              <a:rPr lang="en-US" altLang="ko-KR" sz="1600" dirty="0"/>
              <a:t>API</a:t>
            </a:r>
          </a:p>
          <a:p>
            <a:pPr lvl="2"/>
            <a:r>
              <a:rPr lang="ko-KR" altLang="en-US" sz="1600" dirty="0"/>
              <a:t>추상화된 그래프 모델 지원</a:t>
            </a:r>
            <a:endParaRPr lang="en-US" altLang="ko-KR" sz="1600" dirty="0"/>
          </a:p>
          <a:p>
            <a:pPr lvl="2"/>
            <a:r>
              <a:rPr lang="ko-KR" altLang="en-US" sz="1600" dirty="0"/>
              <a:t>빠르고 유연함</a:t>
            </a:r>
            <a:endParaRPr lang="en-US" altLang="ko-KR" sz="1600" dirty="0"/>
          </a:p>
          <a:p>
            <a:pPr lvl="2">
              <a:spcAft>
                <a:spcPts val="1200"/>
              </a:spcAft>
            </a:pPr>
            <a:r>
              <a:rPr lang="en-US" altLang="ko-KR" sz="1600"/>
              <a:t>RNN</a:t>
            </a:r>
            <a:r>
              <a:rPr lang="ko-KR" altLang="en-US" sz="1600"/>
              <a:t> 다양한 지원</a:t>
            </a:r>
            <a:endParaRPr lang="en-US" altLang="ko-KR" sz="1600" dirty="0"/>
          </a:p>
          <a:p>
            <a:pPr lvl="1"/>
            <a:r>
              <a:rPr lang="ko-KR" altLang="en-US" sz="2000" dirty="0"/>
              <a:t>단점</a:t>
            </a:r>
            <a:endParaRPr lang="en-US" altLang="ko-KR" sz="2000" dirty="0"/>
          </a:p>
          <a:p>
            <a:pPr lvl="2"/>
            <a:r>
              <a:rPr lang="en-US" altLang="ko-KR" sz="1600" dirty="0"/>
              <a:t>low-level API</a:t>
            </a:r>
            <a:r>
              <a:rPr lang="ko-KR" altLang="en-US" sz="1600"/>
              <a:t>의 복잡성</a:t>
            </a:r>
            <a:endParaRPr lang="en-US" altLang="ko-KR" sz="1600"/>
          </a:p>
          <a:p>
            <a:pPr lvl="2"/>
            <a:r>
              <a:rPr lang="ko-KR" altLang="en-US" sz="1600"/>
              <a:t>에러메시지 도움 안됨</a:t>
            </a:r>
            <a:endParaRPr lang="en-US" altLang="ko-KR" sz="1600"/>
          </a:p>
          <a:p>
            <a:pPr lvl="2"/>
            <a:r>
              <a:rPr lang="ko-KR" altLang="en-US" sz="1600"/>
              <a:t>사전 학습모델 취약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956498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http://deeplearning.net/software/theano/index.html</a:t>
            </a:r>
            <a:endParaRPr lang="ko-KR" altLang="en-US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36319"/>
              </p:ext>
            </p:extLst>
          </p:nvPr>
        </p:nvGraphicFramePr>
        <p:xfrm>
          <a:off x="704528" y="2599679"/>
          <a:ext cx="8712970" cy="746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9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27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1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주체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플랫폼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언어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인터페이스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멀티</a:t>
                      </a:r>
                      <a:r>
                        <a:rPr lang="en-US" altLang="ko-KR" sz="1100" b="1" dirty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분산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Theano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Université</a:t>
                      </a:r>
                      <a:r>
                        <a:rPr lang="en-US" altLang="ko-KR" sz="1100" dirty="0"/>
                        <a:t> de Montréal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Linux, Mac, Windows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66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1037" y="1369334"/>
            <a:ext cx="8543925" cy="499812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3100"/>
              <a:t>개발 및 유지보수 주체</a:t>
            </a:r>
            <a:endParaRPr lang="en-US" altLang="ko-KR" sz="3100" dirty="0"/>
          </a:p>
          <a:p>
            <a:pPr lvl="1"/>
            <a:r>
              <a:rPr lang="en-US" altLang="ko-KR" dirty="0"/>
              <a:t>Created by</a:t>
            </a:r>
          </a:p>
          <a:p>
            <a:pPr lvl="2"/>
            <a:r>
              <a:rPr lang="en-US" altLang="ko-KR" dirty="0" err="1"/>
              <a:t>Yangqing</a:t>
            </a:r>
            <a:r>
              <a:rPr lang="en-US" altLang="ko-KR" dirty="0"/>
              <a:t> </a:t>
            </a:r>
            <a:r>
              <a:rPr lang="en-US" altLang="ko-KR" dirty="0" err="1"/>
              <a:t>Jia</a:t>
            </a:r>
            <a:r>
              <a:rPr lang="en-US" altLang="ko-KR" dirty="0"/>
              <a:t> (</a:t>
            </a:r>
            <a:r>
              <a:rPr lang="en-US" altLang="ko-KR" dirty="0">
                <a:hlinkClick r:id="rId2"/>
              </a:rPr>
              <a:t>http://daggerfs.com/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 UC </a:t>
            </a:r>
            <a:r>
              <a:rPr lang="en-US" altLang="ko-KR" dirty="0" err="1"/>
              <a:t>Berkerey</a:t>
            </a:r>
            <a:r>
              <a:rPr lang="en-US" altLang="ko-KR" dirty="0"/>
              <a:t> </a:t>
            </a:r>
            <a:r>
              <a:rPr lang="ko-KR" altLang="en-US" dirty="0"/>
              <a:t>컴퓨터 과학 </a:t>
            </a:r>
            <a:r>
              <a:rPr lang="en-US" altLang="ko-KR" dirty="0"/>
              <a:t>Ph.D. / </a:t>
            </a:r>
            <a:r>
              <a:rPr lang="ko-KR" altLang="en-US" dirty="0"/>
              <a:t>지도 교수</a:t>
            </a:r>
            <a:r>
              <a:rPr lang="en-US" altLang="ko-KR" dirty="0"/>
              <a:t>(Trevor Darrell, BAIR </a:t>
            </a:r>
            <a:r>
              <a:rPr lang="ko-KR" altLang="en-US" dirty="0"/>
              <a:t>책임자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 err="1"/>
              <a:t>구글</a:t>
            </a:r>
            <a:r>
              <a:rPr lang="ko-KR" altLang="en-US" dirty="0"/>
              <a:t> 브레인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프로젝트 참여</a:t>
            </a:r>
            <a:endParaRPr lang="en-US" altLang="ko-KR" dirty="0"/>
          </a:p>
          <a:p>
            <a:pPr lvl="3"/>
            <a:r>
              <a:rPr lang="ko-KR" altLang="en-US" dirty="0" err="1"/>
              <a:t>페이스북</a:t>
            </a:r>
            <a:r>
              <a:rPr lang="ko-KR" altLang="en-US" dirty="0"/>
              <a:t> 리서치 </a:t>
            </a:r>
            <a:r>
              <a:rPr lang="ko-KR" altLang="en-US" dirty="0" err="1"/>
              <a:t>사이언티트</a:t>
            </a:r>
            <a:endParaRPr lang="en-US" altLang="ko-KR" dirty="0"/>
          </a:p>
          <a:p>
            <a:pPr lvl="2"/>
            <a:r>
              <a:rPr lang="en-US" altLang="ko-KR" dirty="0"/>
              <a:t>Evan </a:t>
            </a:r>
            <a:r>
              <a:rPr lang="en-US" altLang="ko-KR" dirty="0" err="1"/>
              <a:t>Shellhamer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http://imaginarynumber.net/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UC </a:t>
            </a:r>
            <a:r>
              <a:rPr lang="en-US" altLang="ko-KR" dirty="0" err="1"/>
              <a:t>Berkerey</a:t>
            </a:r>
            <a:r>
              <a:rPr lang="en-US" altLang="ko-KR" dirty="0"/>
              <a:t> </a:t>
            </a:r>
            <a:r>
              <a:rPr lang="ko-KR" altLang="en-US" dirty="0"/>
              <a:t>컴퓨터 과학 </a:t>
            </a:r>
            <a:r>
              <a:rPr lang="en-US" altLang="ko-KR" dirty="0"/>
              <a:t>Ph.D. / </a:t>
            </a:r>
            <a:r>
              <a:rPr lang="ko-KR" altLang="en-US" dirty="0"/>
              <a:t>지도 교수</a:t>
            </a:r>
            <a:r>
              <a:rPr lang="en-US" altLang="ko-KR" dirty="0"/>
              <a:t>(Trevor Darrell, BAIR </a:t>
            </a:r>
            <a:r>
              <a:rPr lang="ko-KR" altLang="en-US" dirty="0"/>
              <a:t>책임자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Maintained by</a:t>
            </a:r>
          </a:p>
          <a:p>
            <a:pPr lvl="2"/>
            <a:r>
              <a:rPr lang="en-US" altLang="ko-KR" dirty="0"/>
              <a:t>BAIR(Berkeley Artificial Intelligence Research, </a:t>
            </a:r>
            <a:r>
              <a:rPr lang="en-US" altLang="ko-KR" dirty="0">
                <a:hlinkClick r:id="rId4"/>
              </a:rPr>
              <a:t>http://bair.berkeley.edu/</a:t>
            </a:r>
            <a:r>
              <a:rPr lang="en-US" altLang="ko-KR" dirty="0"/>
              <a:t>)</a:t>
            </a:r>
          </a:p>
          <a:p>
            <a:r>
              <a:rPr lang="ko-KR" altLang="en-US" sz="3100" dirty="0" err="1"/>
              <a:t>릴리즈</a:t>
            </a:r>
            <a:endParaRPr lang="en-US" altLang="ko-KR" sz="3100" dirty="0"/>
          </a:p>
          <a:p>
            <a:pPr lvl="1"/>
            <a:r>
              <a:rPr lang="en-US" altLang="ko-KR" dirty="0"/>
              <a:t>‘2013: </a:t>
            </a:r>
            <a:r>
              <a:rPr lang="en-US" altLang="ko-KR" dirty="0" err="1"/>
              <a:t>DeCAF</a:t>
            </a:r>
            <a:r>
              <a:rPr lang="en-US" altLang="ko-KR" dirty="0"/>
              <a:t> (</a:t>
            </a:r>
            <a:r>
              <a:rPr lang="en-US" altLang="ko-KR" dirty="0">
                <a:hlinkClick r:id="rId5"/>
              </a:rPr>
              <a:t>https://arxiv.org/abs/1310.1531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Dec. ‘2013: </a:t>
            </a:r>
            <a:r>
              <a:rPr lang="en-US" altLang="ko-KR" dirty="0" err="1"/>
              <a:t>Caffe</a:t>
            </a:r>
            <a:r>
              <a:rPr lang="en-US" altLang="ko-KR" dirty="0"/>
              <a:t> v0</a:t>
            </a:r>
          </a:p>
          <a:p>
            <a:r>
              <a:rPr lang="ko-KR" altLang="en-US" sz="3100" dirty="0"/>
              <a:t>적용 사례</a:t>
            </a:r>
            <a:endParaRPr lang="en-US" altLang="ko-KR" sz="3100" dirty="0"/>
          </a:p>
          <a:p>
            <a:pPr lvl="1"/>
            <a:r>
              <a:rPr lang="en-US" altLang="ko-KR" dirty="0"/>
              <a:t>Facebook, Adobe, Microsoft, Samsung, Flickr, Tesla, Yelp, Pinterest, etc.</a:t>
            </a:r>
          </a:p>
          <a:p>
            <a:r>
              <a:rPr lang="en-US" altLang="ko-KR" sz="3100" dirty="0"/>
              <a:t>Motivation</a:t>
            </a:r>
          </a:p>
          <a:p>
            <a:pPr lvl="1"/>
            <a:r>
              <a:rPr lang="en-US" altLang="ko-KR" dirty="0"/>
              <a:t>‘2012 ILSVRC</a:t>
            </a:r>
            <a:r>
              <a:rPr lang="ko-KR" altLang="en-US" dirty="0"/>
              <a:t>에서 발표한 </a:t>
            </a:r>
            <a:r>
              <a:rPr lang="en-US" altLang="ko-KR" dirty="0" err="1"/>
              <a:t>AlexNet</a:t>
            </a:r>
            <a:r>
              <a:rPr lang="ko-KR" altLang="en-US" dirty="0"/>
              <a:t>을 재현</a:t>
            </a:r>
            <a:endParaRPr lang="en-US" altLang="ko-KR" dirty="0"/>
          </a:p>
          <a:p>
            <a:pPr lvl="1"/>
            <a:r>
              <a:rPr lang="en-US" altLang="ko-KR" dirty="0"/>
              <a:t>DNN </a:t>
            </a:r>
            <a:r>
              <a:rPr lang="ko-KR" altLang="en-US" dirty="0"/>
              <a:t>정의</a:t>
            </a:r>
            <a:r>
              <a:rPr lang="en-US" altLang="ko-KR" dirty="0"/>
              <a:t>/</a:t>
            </a:r>
            <a:r>
              <a:rPr lang="ko-KR" altLang="en-US" dirty="0"/>
              <a:t>훈련</a:t>
            </a:r>
            <a:r>
              <a:rPr lang="en-US" altLang="ko-KR" dirty="0"/>
              <a:t>/</a:t>
            </a:r>
            <a:r>
              <a:rPr lang="ko-KR" altLang="en-US" dirty="0"/>
              <a:t>배포하기 위한 범용 </a:t>
            </a:r>
            <a:r>
              <a:rPr lang="en-US" altLang="ko-KR" dirty="0"/>
              <a:t>F/W </a:t>
            </a:r>
            <a:r>
              <a:rPr lang="ko-KR" altLang="en-US" dirty="0"/>
              <a:t>구현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8"/>
            <a:ext cx="8543925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Caffe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528" y="91758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6"/>
              </a:rPr>
              <a:t>http://caffe.berkeleyvision.org/</a:t>
            </a:r>
            <a:endParaRPr lang="ko-KR" altLang="en-US" sz="110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76" y="1456665"/>
            <a:ext cx="903294" cy="107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76" y="2674378"/>
            <a:ext cx="903294" cy="93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9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-4528"/>
            <a:ext cx="8543925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Caffe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4528" y="1515894"/>
            <a:ext cx="8820150" cy="486308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600" dirty="0"/>
              <a:t>특징</a:t>
            </a:r>
            <a:endParaRPr lang="en-US" altLang="ko-KR" sz="26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sz="2200" dirty="0"/>
              <a:t>장점</a:t>
            </a:r>
            <a:endParaRPr lang="en-US" altLang="ko-KR" sz="2200" dirty="0"/>
          </a:p>
          <a:p>
            <a:pPr lvl="2">
              <a:spcAft>
                <a:spcPts val="600"/>
              </a:spcAft>
            </a:pPr>
            <a:r>
              <a:rPr lang="ko-KR" altLang="en-US" sz="1700" dirty="0"/>
              <a:t>이미지 처리에 특화</a:t>
            </a:r>
            <a:endParaRPr lang="en-US" altLang="ko-KR" sz="1700" dirty="0"/>
          </a:p>
          <a:p>
            <a:pPr lvl="2">
              <a:spcAft>
                <a:spcPts val="600"/>
              </a:spcAft>
            </a:pPr>
            <a:r>
              <a:rPr lang="ko-KR" altLang="en-US" sz="1700" dirty="0"/>
              <a:t>프로그래밍하는 대신 설정 파일로 학습 방법을 정의</a:t>
            </a:r>
            <a:endParaRPr lang="en-US" altLang="ko-KR" sz="1700" dirty="0"/>
          </a:p>
          <a:p>
            <a:pPr lvl="2">
              <a:spcAft>
                <a:spcPts val="600"/>
              </a:spcAft>
            </a:pPr>
            <a:r>
              <a:rPr lang="en-US" altLang="ko-KR" sz="1700" dirty="0" err="1"/>
              <a:t>Caffe</a:t>
            </a:r>
            <a:r>
              <a:rPr lang="en-US" altLang="ko-KR" sz="1700" dirty="0"/>
              <a:t> Model Zoo</a:t>
            </a:r>
            <a:r>
              <a:rPr lang="ko-KR" altLang="en-US" sz="1700" dirty="0"/>
              <a:t>를 통한 다양한 </a:t>
            </a:r>
            <a:r>
              <a:rPr lang="en-US" altLang="ko-KR" sz="1700" dirty="0"/>
              <a:t>Pre-trained Model </a:t>
            </a:r>
            <a:r>
              <a:rPr lang="ko-KR" altLang="en-US" sz="1700" dirty="0"/>
              <a:t>제공</a:t>
            </a:r>
            <a:endParaRPr lang="en-US" altLang="ko-KR" sz="1700" dirty="0"/>
          </a:p>
          <a:p>
            <a:pPr lvl="2">
              <a:spcAft>
                <a:spcPts val="1200"/>
              </a:spcAft>
            </a:pPr>
            <a:r>
              <a:rPr lang="ko-KR" altLang="en-US" sz="1700" dirty="0"/>
              <a:t>이미지 기반 참조 모델의 </a:t>
            </a:r>
            <a:r>
              <a:rPr lang="en-US" altLang="ko-KR" sz="1700" dirty="0"/>
              <a:t>de facto standard</a:t>
            </a:r>
          </a:p>
          <a:p>
            <a:pPr lvl="1"/>
            <a:r>
              <a:rPr lang="ko-KR" altLang="en-US" sz="2200" dirty="0"/>
              <a:t>단점</a:t>
            </a:r>
            <a:endParaRPr lang="en-US" altLang="ko-KR" sz="2200" dirty="0"/>
          </a:p>
          <a:p>
            <a:pPr lvl="2">
              <a:spcAft>
                <a:spcPts val="600"/>
              </a:spcAft>
            </a:pPr>
            <a:r>
              <a:rPr lang="ko-KR" altLang="en-US" sz="1700" dirty="0"/>
              <a:t>이미지 이외의 텍스트</a:t>
            </a:r>
            <a:r>
              <a:rPr lang="en-US" altLang="ko-KR" sz="1700" dirty="0"/>
              <a:t>, </a:t>
            </a:r>
            <a:r>
              <a:rPr lang="ko-KR" altLang="en-US" sz="1700" dirty="0"/>
              <a:t>사운드 등의 데이터 처리에는 부적합</a:t>
            </a:r>
            <a:endParaRPr lang="en-US" altLang="ko-KR" sz="1700" dirty="0"/>
          </a:p>
          <a:p>
            <a:pPr lvl="2">
              <a:spcAft>
                <a:spcPts val="600"/>
              </a:spcAft>
            </a:pPr>
            <a:r>
              <a:rPr lang="ko-KR" altLang="en-US" sz="1700" dirty="0"/>
              <a:t>유연하지 못한 </a:t>
            </a:r>
            <a:r>
              <a:rPr lang="en-US" altLang="ko-KR" sz="1700" dirty="0"/>
              <a:t>API</a:t>
            </a:r>
          </a:p>
          <a:p>
            <a:pPr lvl="3">
              <a:spcAft>
                <a:spcPts val="600"/>
              </a:spcAft>
            </a:pPr>
            <a:r>
              <a:rPr lang="ko-KR" altLang="en-US" sz="1700" dirty="0"/>
              <a:t>새로운 기능 추가의 경우 </a:t>
            </a:r>
            <a:r>
              <a:rPr lang="en-US" altLang="ko-KR" sz="1700" dirty="0"/>
              <a:t>C++/CUDA</a:t>
            </a:r>
            <a:r>
              <a:rPr lang="ko-KR" altLang="en-US" sz="1700" dirty="0"/>
              <a:t>로 직접 구현 필요</a:t>
            </a:r>
            <a:endParaRPr lang="en-US" altLang="ko-KR" sz="1700" dirty="0"/>
          </a:p>
          <a:p>
            <a:pPr lvl="2">
              <a:spcAft>
                <a:spcPts val="600"/>
              </a:spcAft>
            </a:pPr>
            <a:r>
              <a:rPr lang="ko-KR" altLang="en-US" sz="1700" dirty="0"/>
              <a:t>문서화가 잘 안되어 있음</a:t>
            </a:r>
            <a:endParaRPr lang="en-US" altLang="ko-KR" sz="17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937046"/>
            <a:ext cx="6192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http://caffe.berkeleyvision.org/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961115" y="321766"/>
            <a:ext cx="34563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Caffe2(</a:t>
            </a:r>
            <a:r>
              <a:rPr lang="en-US" altLang="ko-KR" dirty="0">
                <a:hlinkClick r:id="rId3"/>
              </a:rPr>
              <a:t>http://caffe2.ai/</a:t>
            </a:r>
            <a:r>
              <a:rPr lang="en-US" altLang="ko-KR" dirty="0"/>
              <a:t>) </a:t>
            </a:r>
            <a:r>
              <a:rPr lang="ko-KR" altLang="en-US" dirty="0"/>
              <a:t>출시</a:t>
            </a:r>
            <a:endParaRPr lang="en-US" altLang="ko-KR" dirty="0"/>
          </a:p>
          <a:p>
            <a:r>
              <a:rPr lang="en-US" altLang="ko-KR" dirty="0"/>
              <a:t>- By Facebook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Android </a:t>
            </a:r>
            <a:r>
              <a:rPr lang="ko-KR" altLang="en-US" dirty="0"/>
              <a:t>지원</a:t>
            </a:r>
            <a:r>
              <a:rPr lang="en-US" altLang="ko-KR" dirty="0"/>
              <a:t>, iOS </a:t>
            </a:r>
            <a:r>
              <a:rPr lang="ko-KR" altLang="en-US" dirty="0"/>
              <a:t>지원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분산 처리 지원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974396"/>
              </p:ext>
            </p:extLst>
          </p:nvPr>
        </p:nvGraphicFramePr>
        <p:xfrm>
          <a:off x="704528" y="2015480"/>
          <a:ext cx="871297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05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1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F/W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주체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플랫폼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모바일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언어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인터페이스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OpenMP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CUDA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OpenCL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멀티</a:t>
                      </a:r>
                      <a:r>
                        <a:rPr lang="en-US" altLang="ko-KR" sz="1100" b="1" dirty="0"/>
                        <a:t>GPU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분산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Caffe</a:t>
                      </a:r>
                      <a:endParaRPr lang="ko-KR" altLang="en-US" sz="11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BAIR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Linux, Mac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C++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Python,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MATAB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618" y="2776014"/>
            <a:ext cx="2304138" cy="38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6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16915</TotalTime>
  <Words>2155</Words>
  <Application>Microsoft Office PowerPoint</Application>
  <PresentationFormat>A4 용지(210x297mm)</PresentationFormat>
  <Paragraphs>922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맑은 고딕</vt:lpstr>
      <vt:lpstr>Arial</vt:lpstr>
      <vt:lpstr>Calibri</vt:lpstr>
      <vt:lpstr>Calibri Light</vt:lpstr>
      <vt:lpstr>Consolas</vt:lpstr>
      <vt:lpstr>Office 테마</vt:lpstr>
      <vt:lpstr>딥러닝 예제 및 실습 I</vt:lpstr>
      <vt:lpstr>수업목표</vt:lpstr>
      <vt:lpstr>PowerPoint 프레젠테이션</vt:lpstr>
      <vt:lpstr>딥러닝 프레임워크 Landscape</vt:lpstr>
      <vt:lpstr>딥러닝 프레임워크 Timeline</vt:lpstr>
      <vt:lpstr>Theano</vt:lpstr>
      <vt:lpstr>Theano</vt:lpstr>
      <vt:lpstr>Caffe</vt:lpstr>
      <vt:lpstr>Caffe</vt:lpstr>
      <vt:lpstr>DL4J</vt:lpstr>
      <vt:lpstr>DL4J</vt:lpstr>
      <vt:lpstr>Torch</vt:lpstr>
      <vt:lpstr>Torch</vt:lpstr>
      <vt:lpstr>Keras</vt:lpstr>
      <vt:lpstr>Keras</vt:lpstr>
      <vt:lpstr>Chainer</vt:lpstr>
      <vt:lpstr>Chainer</vt:lpstr>
      <vt:lpstr>MXNet</vt:lpstr>
      <vt:lpstr>MXNet</vt:lpstr>
      <vt:lpstr>MXNet</vt:lpstr>
      <vt:lpstr>TensorFlow</vt:lpstr>
      <vt:lpstr>TensorFlow</vt:lpstr>
      <vt:lpstr>TensorFlow</vt:lpstr>
      <vt:lpstr>TensorFlow</vt:lpstr>
      <vt:lpstr>CNTK</vt:lpstr>
      <vt:lpstr>CNTK</vt:lpstr>
      <vt:lpstr>딥러닝 프레임워크: 주요 특성</vt:lpstr>
      <vt:lpstr>딥러닝 프레임워크: 주요 특성</vt:lpstr>
      <vt:lpstr>딥러닝 프레임워크: Popularity</vt:lpstr>
      <vt:lpstr>딥러닝 프레임워크: Tech. Stack</vt:lpstr>
      <vt:lpstr>딥러닝 프레임워크: Tech. Stack</vt:lpstr>
      <vt:lpstr>딥러닝 프레임워크: Tech. Stack</vt:lpstr>
      <vt:lpstr>딥러닝 프레임워크: Tech. Stack</vt:lpstr>
      <vt:lpstr>딥러닝 프레임워크: Tech. Stack</vt:lpstr>
      <vt:lpstr>MLP &amp; CNN 예제 및 연습</vt:lpstr>
      <vt:lpstr>MNIST: 필기체 숫자 인식 (연습)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역사와 딥러닝 현황</dc:title>
  <dc:creator>김의중</dc:creator>
  <cp:lastModifiedBy>김 의중</cp:lastModifiedBy>
  <cp:revision>596</cp:revision>
  <cp:lastPrinted>2017-02-15T07:18:09Z</cp:lastPrinted>
  <dcterms:created xsi:type="dcterms:W3CDTF">2016-08-01T02:07:22Z</dcterms:created>
  <dcterms:modified xsi:type="dcterms:W3CDTF">2018-05-17T08:31:04Z</dcterms:modified>
</cp:coreProperties>
</file>