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41" r:id="rId2"/>
    <p:sldId id="462" r:id="rId3"/>
    <p:sldId id="4579" r:id="rId4"/>
    <p:sldId id="4580" r:id="rId5"/>
    <p:sldId id="4581" r:id="rId6"/>
    <p:sldId id="4578" r:id="rId7"/>
    <p:sldId id="4630" r:id="rId8"/>
    <p:sldId id="4607" r:id="rId9"/>
    <p:sldId id="4631" r:id="rId10"/>
    <p:sldId id="463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A305B-05A4-CD43-5B2B-9243CAB13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E3A1D8-2ABF-52C8-5AF9-BF86AE4D3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3766CA-2D89-3763-C346-E8B1CC74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53BE-017D-FF45-922C-94727779B308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E02D5A-BFBE-D86E-C67F-333858F1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17DC05-EF5C-6FC6-2075-A09B53E2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BAF4-5D51-2F4D-98AC-3C8FA0B60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98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91B3E-D9C2-716F-59D8-AF860C52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9E58A9-88C8-D4F9-9AE1-3419BF289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ED5E6B-A4BC-1643-2E93-CC0A772D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53BE-017D-FF45-922C-94727779B308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A999DC-04FD-CCC1-1311-645F9A2A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4EC1CA-5D07-0339-6306-9E66575D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BAF4-5D51-2F4D-98AC-3C8FA0B60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49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A57C8E-F431-7B6F-137A-DA81C0F86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8723C7-DFAD-1071-F24E-48FF5A373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2E96A6-EA3A-80C8-7B4D-319AC225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53BE-017D-FF45-922C-94727779B308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5A569D-A55E-B162-0267-CF3C88F7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C7A971-0BAC-BDAE-1DEF-322BB030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BAF4-5D51-2F4D-98AC-3C8FA0B60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52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bschnittstitel">
    <p:bg>
      <p:bgPr>
        <a:gradFill rotWithShape="0">
          <a:gsLst>
            <a:gs pos="0">
              <a:srgbClr val="010509"/>
            </a:gs>
            <a:gs pos="100000">
              <a:srgbClr val="062649"/>
            </a:gs>
          </a:gsLst>
          <a:lin ang="2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5">
            <a:extLst>
              <a:ext uri="{FF2B5EF4-FFF2-40B4-BE49-F238E27FC236}">
                <a16:creationId xmlns:a16="http://schemas.microsoft.com/office/drawing/2014/main" id="{369F8F74-96AF-40C2-A03B-6AECF821B6BB}"/>
              </a:ext>
            </a:extLst>
          </p:cNvPr>
          <p:cNvSpPr>
            <a:spLocks noChangeArrowheads="1"/>
          </p:cNvSpPr>
          <p:nvPr/>
        </p:nvSpPr>
        <p:spPr bwMode="auto">
          <a:xfrm rot="5399996" flipH="1">
            <a:off x="-2386012" y="-452438"/>
            <a:ext cx="9017000" cy="5222875"/>
          </a:xfrm>
          <a:prstGeom prst="rect">
            <a:avLst/>
          </a:prstGeom>
          <a:gradFill rotWithShape="0">
            <a:gsLst>
              <a:gs pos="0">
                <a:srgbClr val="3EBCD4">
                  <a:alpha val="57999"/>
                </a:srgbClr>
              </a:gs>
              <a:gs pos="100000">
                <a:srgbClr val="00BCD4">
                  <a:alpha val="0"/>
                </a:srgbClr>
              </a:gs>
            </a:gsLst>
            <a:lin ang="138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de-DE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grpSp>
        <p:nvGrpSpPr>
          <p:cNvPr id="3" name="Gruppieren 7">
            <a:extLst>
              <a:ext uri="{FF2B5EF4-FFF2-40B4-BE49-F238E27FC236}">
                <a16:creationId xmlns:a16="http://schemas.microsoft.com/office/drawing/2014/main" id="{F51522ED-18CB-452C-B59C-5AA8FF8911FF}"/>
              </a:ext>
            </a:extLst>
          </p:cNvPr>
          <p:cNvGrpSpPr>
            <a:grpSpLocks/>
          </p:cNvGrpSpPr>
          <p:nvPr/>
        </p:nvGrpSpPr>
        <p:grpSpPr bwMode="auto">
          <a:xfrm>
            <a:off x="10261600" y="228600"/>
            <a:ext cx="1643063" cy="406400"/>
            <a:chOff x="10261597" y="228435"/>
            <a:chExt cx="1642445" cy="407356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201F9D59-F05A-4498-8E3B-C85821EDA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" r="529"/>
            <a:stretch>
              <a:fillRect/>
            </a:stretch>
          </p:blipFill>
          <p:spPr bwMode="auto">
            <a:xfrm>
              <a:off x="11584707" y="329184"/>
              <a:ext cx="319335" cy="284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feld 3">
              <a:extLst>
                <a:ext uri="{FF2B5EF4-FFF2-40B4-BE49-F238E27FC236}">
                  <a16:creationId xmlns:a16="http://schemas.microsoft.com/office/drawing/2014/main" id="{174ABE9E-BFFD-490F-99B6-277AC6D4BF5E}"/>
                </a:ext>
              </a:extLst>
            </p:cNvPr>
            <p:cNvSpPr txBox="1"/>
            <p:nvPr/>
          </p:nvSpPr>
          <p:spPr>
            <a:xfrm>
              <a:off x="10261597" y="228435"/>
              <a:ext cx="1323477" cy="407356"/>
            </a:xfrm>
            <a:prstGeom prst="rect">
              <a:avLst/>
            </a:prstGeom>
            <a:noFill/>
            <a:ln cap="flat"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spc="100">
                  <a:solidFill>
                    <a:srgbClr val="FFFFFF"/>
                  </a:solidFill>
                  <a:latin typeface="Montserrat"/>
                </a:rPr>
                <a:t>THINKPORT</a:t>
              </a:r>
              <a:endParaRPr lang="de-DE" spc="100">
                <a:solidFill>
                  <a:srgbClr val="10396E"/>
                </a:solidFill>
                <a:latin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709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rchitecture 3">
    <p:bg>
      <p:bgPr>
        <a:gradFill rotWithShape="0">
          <a:gsLst>
            <a:gs pos="0">
              <a:srgbClr val="010509"/>
            </a:gs>
            <a:gs pos="100000">
              <a:srgbClr val="062649"/>
            </a:gs>
          </a:gsLst>
          <a:lin ang="2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1A11714-44B8-4468-8804-F94A29842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99985">
            <a:off x="4987132" y="3453606"/>
            <a:ext cx="3268662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1C05734A-01A1-40DA-9DEA-04FC3116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1624013"/>
            <a:ext cx="6653213" cy="43735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76205" dir="2700000" algn="tl" rotWithShape="0">
              <a:srgbClr val="FF5722">
                <a:alpha val="8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de-DE" altLang="de-DE">
              <a:solidFill>
                <a:srgbClr val="F2F2F2"/>
              </a:solidFill>
              <a:latin typeface="Montserrat" panose="00000500000000000000" pitchFamily="2" charset="0"/>
            </a:endParaRPr>
          </a:p>
        </p:txBody>
      </p:sp>
      <p:grpSp>
        <p:nvGrpSpPr>
          <p:cNvPr id="4" name="Gruppieren 6">
            <a:extLst>
              <a:ext uri="{FF2B5EF4-FFF2-40B4-BE49-F238E27FC236}">
                <a16:creationId xmlns:a16="http://schemas.microsoft.com/office/drawing/2014/main" id="{1180A67A-2A8A-4DAE-B3A4-6DBD68D40D77}"/>
              </a:ext>
            </a:extLst>
          </p:cNvPr>
          <p:cNvGrpSpPr>
            <a:grpSpLocks/>
          </p:cNvGrpSpPr>
          <p:nvPr/>
        </p:nvGrpSpPr>
        <p:grpSpPr bwMode="auto">
          <a:xfrm>
            <a:off x="10261600" y="228600"/>
            <a:ext cx="1643063" cy="406400"/>
            <a:chOff x="10261597" y="228435"/>
            <a:chExt cx="1642445" cy="40735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D4A2C56-0FD9-4DCA-B632-633C23D55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" r="529"/>
            <a:stretch>
              <a:fillRect/>
            </a:stretch>
          </p:blipFill>
          <p:spPr bwMode="auto">
            <a:xfrm>
              <a:off x="11584707" y="329184"/>
              <a:ext cx="319335" cy="284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feld 3">
              <a:extLst>
                <a:ext uri="{FF2B5EF4-FFF2-40B4-BE49-F238E27FC236}">
                  <a16:creationId xmlns:a16="http://schemas.microsoft.com/office/drawing/2014/main" id="{56A6758B-CD83-49E6-BADF-661B02E8B465}"/>
                </a:ext>
              </a:extLst>
            </p:cNvPr>
            <p:cNvSpPr txBox="1"/>
            <p:nvPr/>
          </p:nvSpPr>
          <p:spPr>
            <a:xfrm>
              <a:off x="10261597" y="228435"/>
              <a:ext cx="1323477" cy="407356"/>
            </a:xfrm>
            <a:prstGeom prst="rect">
              <a:avLst/>
            </a:prstGeom>
            <a:noFill/>
            <a:ln cap="flat"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spc="100">
                  <a:solidFill>
                    <a:srgbClr val="FFFFFF"/>
                  </a:solidFill>
                  <a:latin typeface="Montserrat"/>
                </a:rPr>
                <a:t>THINKPORT</a:t>
              </a:r>
              <a:endParaRPr lang="de-DE" spc="100">
                <a:solidFill>
                  <a:srgbClr val="10396E"/>
                </a:solidFill>
                <a:latin typeface="Montserrat"/>
              </a:endParaRPr>
            </a:p>
          </p:txBody>
        </p:sp>
      </p:grp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7E37FA-1EBC-C44D-B5C4-EACAFF603F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0252E-37A3-3447-93CE-3A94DEB7F37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397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5">
    <p:bg>
      <p:bgPr>
        <a:gradFill rotWithShape="0">
          <a:gsLst>
            <a:gs pos="0">
              <a:srgbClr val="010509"/>
            </a:gs>
            <a:gs pos="100000">
              <a:srgbClr val="062649"/>
            </a:gs>
          </a:gsLst>
          <a:lin ang="2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5">
            <a:extLst>
              <a:ext uri="{FF2B5EF4-FFF2-40B4-BE49-F238E27FC236}">
                <a16:creationId xmlns:a16="http://schemas.microsoft.com/office/drawing/2014/main" id="{F0123791-86B7-40F1-968A-DA8B313357A5}"/>
              </a:ext>
            </a:extLst>
          </p:cNvPr>
          <p:cNvSpPr>
            <a:spLocks noChangeArrowheads="1"/>
          </p:cNvSpPr>
          <p:nvPr/>
        </p:nvSpPr>
        <p:spPr bwMode="auto">
          <a:xfrm rot="5399996" flipH="1">
            <a:off x="5126832" y="-230982"/>
            <a:ext cx="1962150" cy="12215813"/>
          </a:xfrm>
          <a:prstGeom prst="rect">
            <a:avLst/>
          </a:prstGeom>
          <a:gradFill rotWithShape="0">
            <a:gsLst>
              <a:gs pos="0">
                <a:srgbClr val="3EBCD4">
                  <a:alpha val="79999"/>
                </a:srgbClr>
              </a:gs>
              <a:gs pos="100000">
                <a:srgbClr val="00BCD4">
                  <a:alpha val="0"/>
                </a:srgbClr>
              </a:gs>
            </a:gsLst>
            <a:lin ang="138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de-DE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pic>
        <p:nvPicPr>
          <p:cNvPr id="5" name="Grafik 11">
            <a:extLst>
              <a:ext uri="{FF2B5EF4-FFF2-40B4-BE49-F238E27FC236}">
                <a16:creationId xmlns:a16="http://schemas.microsoft.com/office/drawing/2014/main" id="{B28B6375-AAD7-4C8C-85CC-7DBBD6EB7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10">
            <a:off x="-819150" y="-815975"/>
            <a:ext cx="5602288" cy="55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pieren 7">
            <a:extLst>
              <a:ext uri="{FF2B5EF4-FFF2-40B4-BE49-F238E27FC236}">
                <a16:creationId xmlns:a16="http://schemas.microsoft.com/office/drawing/2014/main" id="{0C10EA12-9687-4735-96CC-C626A1F4FEE7}"/>
              </a:ext>
            </a:extLst>
          </p:cNvPr>
          <p:cNvGrpSpPr>
            <a:grpSpLocks/>
          </p:cNvGrpSpPr>
          <p:nvPr/>
        </p:nvGrpSpPr>
        <p:grpSpPr bwMode="auto">
          <a:xfrm>
            <a:off x="10261600" y="228600"/>
            <a:ext cx="1643063" cy="406400"/>
            <a:chOff x="10261597" y="228435"/>
            <a:chExt cx="1642445" cy="407356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C5DA3B4-70CC-4242-8D70-209DA94FF4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" r="529"/>
            <a:stretch>
              <a:fillRect/>
            </a:stretch>
          </p:blipFill>
          <p:spPr bwMode="auto">
            <a:xfrm>
              <a:off x="11584707" y="329184"/>
              <a:ext cx="319335" cy="284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feld 3">
              <a:extLst>
                <a:ext uri="{FF2B5EF4-FFF2-40B4-BE49-F238E27FC236}">
                  <a16:creationId xmlns:a16="http://schemas.microsoft.com/office/drawing/2014/main" id="{EC2D4B7A-4795-4120-9DAB-88F48F960496}"/>
                </a:ext>
              </a:extLst>
            </p:cNvPr>
            <p:cNvSpPr txBox="1"/>
            <p:nvPr/>
          </p:nvSpPr>
          <p:spPr>
            <a:xfrm>
              <a:off x="10261597" y="228435"/>
              <a:ext cx="1323477" cy="407356"/>
            </a:xfrm>
            <a:prstGeom prst="rect">
              <a:avLst/>
            </a:prstGeom>
            <a:noFill/>
            <a:ln cap="flat"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spc="100">
                  <a:solidFill>
                    <a:srgbClr val="FFFFFF"/>
                  </a:solidFill>
                  <a:latin typeface="Montserrat"/>
                </a:rPr>
                <a:t>THINKPORT</a:t>
              </a:r>
              <a:endParaRPr lang="de-DE" spc="100">
                <a:solidFill>
                  <a:srgbClr val="10396E"/>
                </a:solidFill>
                <a:latin typeface="Montserrat"/>
              </a:endParaRPr>
            </a:p>
          </p:txBody>
        </p:sp>
      </p:grpSp>
      <p:sp>
        <p:nvSpPr>
          <p:cNvPr id="4" name="Bildplatzhalter 17"/>
          <p:cNvSpPr txBox="1">
            <a:spLocks noGrp="1"/>
          </p:cNvSpPr>
          <p:nvPr>
            <p:ph type="pic" sz="quarter" idx="4294967295"/>
          </p:nvPr>
        </p:nvSpPr>
        <p:spPr>
          <a:xfrm>
            <a:off x="544516" y="396877"/>
            <a:ext cx="6084883" cy="405447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r="16200000" algn="tl">
              <a:srgbClr val="FFFFFF"/>
            </a:outerShdw>
          </a:effectLst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de-DE" b="0" i="0" u="none" strike="noStrike" cap="none" spc="0" baseline="0">
                <a:solidFill>
                  <a:srgbClr val="10396E"/>
                </a:solidFill>
                <a:uFillTx/>
                <a:latin typeface="Montserrat"/>
              </a:defRPr>
            </a:lvl1pPr>
          </a:lstStyle>
          <a:p>
            <a:pPr lvl="0"/>
            <a:r>
              <a:rPr lang="de-DE" noProof="0"/>
              <a:t>Click to add a Picture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20D07A1-214D-9343-B935-DE24656972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CCA4-D0E8-504B-9053-7928BC11DB3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636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1">
    <p:bg>
      <p:bgPr>
        <a:gradFill rotWithShape="0">
          <a:gsLst>
            <a:gs pos="0">
              <a:srgbClr val="010509"/>
            </a:gs>
            <a:gs pos="100000">
              <a:srgbClr val="062649"/>
            </a:gs>
          </a:gsLst>
          <a:lin ang="2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5">
            <a:extLst>
              <a:ext uri="{FF2B5EF4-FFF2-40B4-BE49-F238E27FC236}">
                <a16:creationId xmlns:a16="http://schemas.microsoft.com/office/drawing/2014/main" id="{DBF31A2E-C294-4AE1-A217-B956AD8E052B}"/>
              </a:ext>
            </a:extLst>
          </p:cNvPr>
          <p:cNvSpPr>
            <a:spLocks noChangeArrowheads="1"/>
          </p:cNvSpPr>
          <p:nvPr/>
        </p:nvSpPr>
        <p:spPr bwMode="auto">
          <a:xfrm rot="5399996" flipH="1">
            <a:off x="5540375" y="-598487"/>
            <a:ext cx="5248275" cy="8054975"/>
          </a:xfrm>
          <a:prstGeom prst="rect">
            <a:avLst/>
          </a:prstGeom>
          <a:gradFill rotWithShape="0">
            <a:gsLst>
              <a:gs pos="0">
                <a:srgbClr val="3EBCD4"/>
              </a:gs>
              <a:gs pos="100000">
                <a:srgbClr val="00BCD4">
                  <a:alpha val="0"/>
                </a:srgbClr>
              </a:gs>
            </a:gsLst>
            <a:lin ang="138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de-DE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grpSp>
        <p:nvGrpSpPr>
          <p:cNvPr id="3" name="Gruppieren 5">
            <a:extLst>
              <a:ext uri="{FF2B5EF4-FFF2-40B4-BE49-F238E27FC236}">
                <a16:creationId xmlns:a16="http://schemas.microsoft.com/office/drawing/2014/main" id="{644C67AE-6724-4538-A6CD-05B127C77612}"/>
              </a:ext>
            </a:extLst>
          </p:cNvPr>
          <p:cNvGrpSpPr>
            <a:grpSpLocks/>
          </p:cNvGrpSpPr>
          <p:nvPr/>
        </p:nvGrpSpPr>
        <p:grpSpPr bwMode="auto">
          <a:xfrm>
            <a:off x="10261600" y="228600"/>
            <a:ext cx="1643063" cy="406400"/>
            <a:chOff x="10261597" y="228435"/>
            <a:chExt cx="1642445" cy="407356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75EAFB8-F73B-4712-8485-33C9A64F00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" r="529"/>
            <a:stretch>
              <a:fillRect/>
            </a:stretch>
          </p:blipFill>
          <p:spPr bwMode="auto">
            <a:xfrm>
              <a:off x="11584707" y="329184"/>
              <a:ext cx="319335" cy="284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feld 3">
              <a:extLst>
                <a:ext uri="{FF2B5EF4-FFF2-40B4-BE49-F238E27FC236}">
                  <a16:creationId xmlns:a16="http://schemas.microsoft.com/office/drawing/2014/main" id="{58141822-9258-4D9B-91DB-6CBBC2EB077C}"/>
                </a:ext>
              </a:extLst>
            </p:cNvPr>
            <p:cNvSpPr txBox="1"/>
            <p:nvPr/>
          </p:nvSpPr>
          <p:spPr>
            <a:xfrm>
              <a:off x="10261597" y="228435"/>
              <a:ext cx="1323477" cy="407356"/>
            </a:xfrm>
            <a:prstGeom prst="rect">
              <a:avLst/>
            </a:prstGeom>
            <a:noFill/>
            <a:ln cap="flat"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spc="100">
                  <a:solidFill>
                    <a:srgbClr val="FFFFFF"/>
                  </a:solidFill>
                  <a:latin typeface="Montserrat"/>
                </a:rPr>
                <a:t>THINKPORT</a:t>
              </a:r>
              <a:endParaRPr lang="de-DE" spc="100">
                <a:solidFill>
                  <a:srgbClr val="10396E"/>
                </a:solidFill>
                <a:latin typeface="Montserrat"/>
              </a:endParaRPr>
            </a:p>
          </p:txBody>
        </p:sp>
      </p:grp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61AF38-60E7-C441-863D-61AB776846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0252E-37A3-3447-93CE-3A94DEB7F37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09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istics 1">
    <p:bg>
      <p:bgPr>
        <a:gradFill rotWithShape="0">
          <a:gsLst>
            <a:gs pos="0">
              <a:srgbClr val="010509"/>
            </a:gs>
            <a:gs pos="100000">
              <a:srgbClr val="062649"/>
            </a:gs>
          </a:gsLst>
          <a:lin ang="2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81">
            <a:extLst>
              <a:ext uri="{FF2B5EF4-FFF2-40B4-BE49-F238E27FC236}">
                <a16:creationId xmlns:a16="http://schemas.microsoft.com/office/drawing/2014/main" id="{9AA87612-26D9-4756-AC12-AA538BEB05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06775" y="2709863"/>
            <a:ext cx="0" cy="4148137"/>
          </a:xfrm>
          <a:prstGeom prst="straightConnector1">
            <a:avLst/>
          </a:prstGeom>
          <a:noFill/>
          <a:ln w="19046">
            <a:solidFill>
              <a:srgbClr val="00BCD4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Straight Connector 86">
            <a:extLst>
              <a:ext uri="{FF2B5EF4-FFF2-40B4-BE49-F238E27FC236}">
                <a16:creationId xmlns:a16="http://schemas.microsoft.com/office/drawing/2014/main" id="{F2721A1C-38AB-467E-9879-FB14D35856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53063" y="3863975"/>
            <a:ext cx="0" cy="2994025"/>
          </a:xfrm>
          <a:prstGeom prst="straightConnector1">
            <a:avLst/>
          </a:prstGeom>
          <a:noFill/>
          <a:ln w="19046">
            <a:solidFill>
              <a:srgbClr val="00BCD4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Straight Connector 111">
            <a:extLst>
              <a:ext uri="{FF2B5EF4-FFF2-40B4-BE49-F238E27FC236}">
                <a16:creationId xmlns:a16="http://schemas.microsoft.com/office/drawing/2014/main" id="{4AB18D06-2FB5-4B3F-BFD4-38E20AFEC4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13638" y="2709863"/>
            <a:ext cx="0" cy="4148137"/>
          </a:xfrm>
          <a:prstGeom prst="straightConnector1">
            <a:avLst/>
          </a:prstGeom>
          <a:noFill/>
          <a:ln w="19046">
            <a:solidFill>
              <a:srgbClr val="00BCD4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Connector 116">
            <a:extLst>
              <a:ext uri="{FF2B5EF4-FFF2-40B4-BE49-F238E27FC236}">
                <a16:creationId xmlns:a16="http://schemas.microsoft.com/office/drawing/2014/main" id="{C3D6B7D4-1F11-472A-A7C0-14D8D6691D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50963" y="3863975"/>
            <a:ext cx="0" cy="2994025"/>
          </a:xfrm>
          <a:prstGeom prst="straightConnector1">
            <a:avLst/>
          </a:prstGeom>
          <a:noFill/>
          <a:ln w="19046">
            <a:solidFill>
              <a:srgbClr val="00BCD4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121">
            <a:extLst>
              <a:ext uri="{FF2B5EF4-FFF2-40B4-BE49-F238E27FC236}">
                <a16:creationId xmlns:a16="http://schemas.microsoft.com/office/drawing/2014/main" id="{8819D671-3F95-41F8-9EDE-F93CC10106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577388" y="3863975"/>
            <a:ext cx="0" cy="2994025"/>
          </a:xfrm>
          <a:prstGeom prst="straightConnector1">
            <a:avLst/>
          </a:prstGeom>
          <a:noFill/>
          <a:ln w="19046">
            <a:solidFill>
              <a:srgbClr val="00BCD4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Gruppieren 9">
            <a:extLst>
              <a:ext uri="{FF2B5EF4-FFF2-40B4-BE49-F238E27FC236}">
                <a16:creationId xmlns:a16="http://schemas.microsoft.com/office/drawing/2014/main" id="{E3B5CB48-C121-476E-AFED-C3A3AE0D8408}"/>
              </a:ext>
            </a:extLst>
          </p:cNvPr>
          <p:cNvGrpSpPr>
            <a:grpSpLocks/>
          </p:cNvGrpSpPr>
          <p:nvPr/>
        </p:nvGrpSpPr>
        <p:grpSpPr bwMode="auto">
          <a:xfrm>
            <a:off x="10261600" y="228600"/>
            <a:ext cx="1643063" cy="406400"/>
            <a:chOff x="10261597" y="228435"/>
            <a:chExt cx="1642445" cy="40735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89C108CA-0D49-4CBF-9415-0D3CC03E0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" r="529"/>
            <a:stretch>
              <a:fillRect/>
            </a:stretch>
          </p:blipFill>
          <p:spPr bwMode="auto">
            <a:xfrm>
              <a:off x="11584707" y="329184"/>
              <a:ext cx="319335" cy="284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feld 3">
              <a:extLst>
                <a:ext uri="{FF2B5EF4-FFF2-40B4-BE49-F238E27FC236}">
                  <a16:creationId xmlns:a16="http://schemas.microsoft.com/office/drawing/2014/main" id="{ECFA4A64-7718-455B-8FEA-E5D3F2CAB22C}"/>
                </a:ext>
              </a:extLst>
            </p:cNvPr>
            <p:cNvSpPr txBox="1"/>
            <p:nvPr/>
          </p:nvSpPr>
          <p:spPr>
            <a:xfrm>
              <a:off x="10261597" y="228435"/>
              <a:ext cx="1323477" cy="407356"/>
            </a:xfrm>
            <a:prstGeom prst="rect">
              <a:avLst/>
            </a:prstGeom>
            <a:noFill/>
            <a:ln cap="flat"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spc="100">
                  <a:solidFill>
                    <a:srgbClr val="FFFFFF"/>
                  </a:solidFill>
                  <a:latin typeface="Montserrat"/>
                </a:rPr>
                <a:t>THINKPORT</a:t>
              </a:r>
              <a:endParaRPr lang="de-DE" spc="100">
                <a:solidFill>
                  <a:srgbClr val="10396E"/>
                </a:solidFill>
                <a:latin typeface="Montserrat"/>
              </a:endParaRPr>
            </a:p>
          </p:txBody>
        </p:sp>
      </p:grp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5E9E204-298D-9345-9A07-5EF6396A22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00252E-37A3-3447-93CE-3A94DEB7F37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92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EC4AA-A8A1-3D84-BF96-34FAA2C2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0027B2-1775-7DA8-8D93-C2E82E109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B4C5B9-E2CD-0754-5C77-6F126CF5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53BE-017D-FF45-922C-94727779B308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C78BA4-3DA8-BE0A-F432-90D7D570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38696-ED65-B67E-176C-DD57A304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BAF4-5D51-2F4D-98AC-3C8FA0B60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2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BD028-3269-AB90-4C6D-A2826A7F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6F9F1A-F34F-999E-ED1F-CE5CAE553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C514A8-FA88-31E4-25E7-BBF00500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53BE-017D-FF45-922C-94727779B308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99FDBD-9F9F-C45B-5433-75EBFB17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E2BE8E-B794-14E7-5A34-6C71CF4D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BAF4-5D51-2F4D-98AC-3C8FA0B60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27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AD164-76F0-0F08-0446-1C33349D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43BFC6-46FA-7350-A6F6-123930EB6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29A0F9-6515-D630-79FF-900928C9F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8040D9-A820-1ECB-F62F-7BA5E535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53BE-017D-FF45-922C-94727779B308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24C951-761E-AB22-1DA2-331135FD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BF5849-B366-E205-F026-AD565029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BAF4-5D51-2F4D-98AC-3C8FA0B60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58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2CFC5-A192-DC72-C198-3E58FF29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6BB983-2F53-110E-4628-821DA6566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6BC780-A766-9CE4-27F8-7AB79B775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1FDD5B-57BA-F329-37B1-E4BD99A08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A4064F-BEB9-E3CA-7B00-D31FA8318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DBB486-3C76-61BB-E9A2-7B275104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53BE-017D-FF45-922C-94727779B308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8A0E6C-6E9B-6758-08B2-7D350279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4EBD52-F296-E53C-3C3B-85ACDC34D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BAF4-5D51-2F4D-98AC-3C8FA0B60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67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2D633-8E21-EEDB-7B9E-218FA2EE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78C678-C08D-D09D-4049-2D478065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53BE-017D-FF45-922C-94727779B308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BEC06B-3E69-C7BD-FDC9-68D5E600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F99D32-8515-885E-16E8-EB4222E3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BAF4-5D51-2F4D-98AC-3C8FA0B60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72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393020-19A2-7F82-8366-77E1A33C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53BE-017D-FF45-922C-94727779B308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FDFC56-A002-47C8-F535-91C209F0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A684CA-0630-D181-E6F1-4334259B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BAF4-5D51-2F4D-98AC-3C8FA0B60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55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E92A8-DDA7-CBB8-3D9D-8A2D928F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896AD-261F-F68F-6412-E07A7F3C9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D9EAE1-B0A8-B2F3-FBCA-DC5E9BD8D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691600-0818-531F-B8E0-54F8BA82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53BE-017D-FF45-922C-94727779B308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C3CFF8-7205-644C-49C2-25AA5728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6545C4-1790-E35C-1BCB-EB9AD835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BAF4-5D51-2F4D-98AC-3C8FA0B60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76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E2321-4C46-6165-624E-C9DB7E9D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D8090D-3980-ED91-7C47-C46CF829D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025A5F-6F22-4685-23EA-5EC9C09A2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DB0BE2-0FB7-2C66-0B95-F0AA0DD2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53BE-017D-FF45-922C-94727779B308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61B24D-91DE-1EE3-86A7-DEC85856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B52525-3772-A4AA-5C27-0DADB3CB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BAF4-5D51-2F4D-98AC-3C8FA0B60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50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50AC91-1BFD-64D1-3977-0B4129A6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7BE296-E986-CB25-EAB4-E9A330016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7F5F0-46B2-9792-E478-245D0748C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C53BE-017D-FF45-922C-94727779B308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C27335-63D8-8121-51F4-BF4BCE04A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FFAA6E-9C16-FF6B-AB35-E7927CC01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BAF4-5D51-2F4D-98AC-3C8FA0B60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8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fluent.io/home/connect/self-managed/monitoring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7">
            <a:extLst>
              <a:ext uri="{FF2B5EF4-FFF2-40B4-BE49-F238E27FC236}">
                <a16:creationId xmlns:a16="http://schemas.microsoft.com/office/drawing/2014/main" id="{801566DF-A611-43F2-BC0B-5301EA9DA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622925"/>
            <a:ext cx="6096000" cy="50800"/>
          </a:xfrm>
          <a:prstGeom prst="rect">
            <a:avLst/>
          </a:prstGeom>
          <a:solidFill>
            <a:srgbClr val="FF57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de-DE">
              <a:solidFill>
                <a:srgbClr val="F2F2F2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0EB3AA-1BDC-483C-96BA-238337F5AD88}"/>
              </a:ext>
            </a:extLst>
          </p:cNvPr>
          <p:cNvSpPr txBox="1"/>
          <p:nvPr/>
        </p:nvSpPr>
        <p:spPr>
          <a:xfrm>
            <a:off x="6661135" y="4994275"/>
            <a:ext cx="3937296" cy="523220"/>
          </a:xfrm>
          <a:prstGeom prst="rect">
            <a:avLst/>
          </a:prstGeom>
          <a:noFill/>
          <a:ln cap="flat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800" spc="300">
                <a:solidFill>
                  <a:srgbClr val="FFFFFF"/>
                </a:solidFill>
                <a:latin typeface="Montserrat SemiBold"/>
              </a:rPr>
              <a:t>KAFKA CONNECT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258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00415A92-EB09-4AE3-B364-CF6AFD3A2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1436688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/>
            <a:r>
              <a:rPr lang="de-DE" altLang="de-D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altLang="de-DE">
              <a:solidFill>
                <a:srgbClr val="10396E"/>
              </a:solidFill>
              <a:latin typeface="Arial" panose="020B0604020202020204" pitchFamily="34" charset="0"/>
            </a:endParaRPr>
          </a:p>
          <a:p>
            <a:pPr eaLnBrk="1"/>
            <a:endParaRPr lang="de-DE" altLang="de-DE">
              <a:solidFill>
                <a:srgbClr val="10396E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1DE41FE7-7858-408F-8FA6-AC125C7B3A85}"/>
              </a:ext>
            </a:extLst>
          </p:cNvPr>
          <p:cNvSpPr txBox="1"/>
          <p:nvPr/>
        </p:nvSpPr>
        <p:spPr>
          <a:xfrm>
            <a:off x="287337" y="301356"/>
            <a:ext cx="4634602" cy="523220"/>
          </a:xfrm>
          <a:prstGeom prst="rect">
            <a:avLst/>
          </a:prstGeom>
          <a:noFill/>
          <a:ln cap="flat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800" spc="300">
                <a:solidFill>
                  <a:srgbClr val="FFFFFF"/>
                </a:solidFill>
                <a:latin typeface="Montserrat SemiBold"/>
              </a:rPr>
              <a:t>TASK REBALANCING</a:t>
            </a:r>
            <a:endParaRPr lang="de-DE" sz="2400" spc="300">
              <a:solidFill>
                <a:srgbClr val="FFFFFF"/>
              </a:solidFill>
              <a:latin typeface="Montserrat SemiBold" pitchFamily="50"/>
            </a:endParaRPr>
          </a:p>
        </p:txBody>
      </p:sp>
      <p:grpSp>
        <p:nvGrpSpPr>
          <p:cNvPr id="72745" name="Gruppieren 14">
            <a:extLst>
              <a:ext uri="{FF2B5EF4-FFF2-40B4-BE49-F238E27FC236}">
                <a16:creationId xmlns:a16="http://schemas.microsoft.com/office/drawing/2014/main" id="{0495D39F-E1EE-4A5C-9A84-B0DC10165F41}"/>
              </a:ext>
            </a:extLst>
          </p:cNvPr>
          <p:cNvGrpSpPr>
            <a:grpSpLocks/>
          </p:cNvGrpSpPr>
          <p:nvPr/>
        </p:nvGrpSpPr>
        <p:grpSpPr bwMode="auto">
          <a:xfrm>
            <a:off x="10261600" y="228600"/>
            <a:ext cx="1643063" cy="406400"/>
            <a:chOff x="10261597" y="228435"/>
            <a:chExt cx="1642445" cy="407356"/>
          </a:xfrm>
        </p:grpSpPr>
        <p:pic>
          <p:nvPicPr>
            <p:cNvPr id="72746" name="Picture 2">
              <a:extLst>
                <a:ext uri="{FF2B5EF4-FFF2-40B4-BE49-F238E27FC236}">
                  <a16:creationId xmlns:a16="http://schemas.microsoft.com/office/drawing/2014/main" id="{A8D61BA9-8BC5-4CEB-ADFD-7D583AA7C7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" r="529"/>
            <a:stretch>
              <a:fillRect/>
            </a:stretch>
          </p:blipFill>
          <p:spPr bwMode="auto">
            <a:xfrm>
              <a:off x="11584707" y="329184"/>
              <a:ext cx="319335" cy="284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feld 3">
              <a:extLst>
                <a:ext uri="{FF2B5EF4-FFF2-40B4-BE49-F238E27FC236}">
                  <a16:creationId xmlns:a16="http://schemas.microsoft.com/office/drawing/2014/main" id="{7D015385-2A6A-417F-9CD0-653E8A4D946E}"/>
                </a:ext>
              </a:extLst>
            </p:cNvPr>
            <p:cNvSpPr txBox="1"/>
            <p:nvPr/>
          </p:nvSpPr>
          <p:spPr>
            <a:xfrm>
              <a:off x="10261597" y="228435"/>
              <a:ext cx="1323477" cy="407356"/>
            </a:xfrm>
            <a:prstGeom prst="rect">
              <a:avLst/>
            </a:prstGeom>
            <a:noFill/>
            <a:ln cap="flat"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spc="100">
                  <a:solidFill>
                    <a:srgbClr val="FFFFFF"/>
                  </a:solidFill>
                  <a:latin typeface="Montserrat"/>
                </a:rPr>
                <a:t>THINKPORT</a:t>
              </a:r>
              <a:endParaRPr lang="de-DE" spc="100">
                <a:solidFill>
                  <a:srgbClr val="10396E"/>
                </a:solidFill>
                <a:latin typeface="Montserrat"/>
              </a:endParaRPr>
            </a:p>
          </p:txBody>
        </p:sp>
      </p:grpSp>
      <p:sp>
        <p:nvSpPr>
          <p:cNvPr id="6" name="Rectangle 17">
            <a:extLst>
              <a:ext uri="{FF2B5EF4-FFF2-40B4-BE49-F238E27FC236}">
                <a16:creationId xmlns:a16="http://schemas.microsoft.com/office/drawing/2014/main" id="{12DBD2A1-B254-472A-AC8C-E4C8EEEEA2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73545"/>
            <a:ext cx="6333143" cy="38339"/>
          </a:xfrm>
          <a:prstGeom prst="rect">
            <a:avLst/>
          </a:prstGeom>
          <a:solidFill>
            <a:srgbClr val="FF57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de-DE">
              <a:solidFill>
                <a:srgbClr val="F2F2F2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9F8886-87B0-0749-968D-5623E71683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CCA4-D0E8-504B-9053-7928BC11DB32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5282E1EF-187A-2AF0-9B96-1DE8A23C2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9587" y="2113330"/>
            <a:ext cx="3455621" cy="4400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When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a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connector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is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first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submitted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to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the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cluster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,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the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workers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rebalance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the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full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set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of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connectors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in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the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cluster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and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their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tasks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so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that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each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worker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has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approximately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the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same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amount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of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work</a:t>
            </a:r>
            <a:endParaRPr lang="de-DE" sz="1200">
              <a:solidFill>
                <a:schemeClr val="bg1"/>
              </a:solidFill>
              <a:latin typeface="Montserrat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Used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also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when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connectors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increase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or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decrease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the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number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of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tasks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they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require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,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Or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when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a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connector’s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configuration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is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changed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When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a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worker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fails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,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tasks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are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rebalanced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across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the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active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workers</a:t>
            </a:r>
            <a:endParaRPr lang="de-DE" sz="1200">
              <a:solidFill>
                <a:schemeClr val="bg1"/>
              </a:solidFill>
              <a:latin typeface="Montserrat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Note: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When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a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task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fails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,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no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rebalance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is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triggered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(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exceptional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case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Failed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tasks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should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be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restarted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via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the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 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 API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.</a:t>
            </a:r>
            <a:br>
              <a:rPr lang="de-DE" sz="1200">
                <a:solidFill>
                  <a:schemeClr val="bg1"/>
                </a:solidFill>
                <a:latin typeface="Montserrat" pitchFamily="2" charset="77"/>
              </a:rPr>
            </a:br>
            <a:endParaRPr lang="de-DE" sz="120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9FF9F60-CCBE-C14C-8701-F1EA1A4C29E9}"/>
              </a:ext>
            </a:extLst>
          </p:cNvPr>
          <p:cNvSpPr txBox="1"/>
          <p:nvPr/>
        </p:nvSpPr>
        <p:spPr>
          <a:xfrm>
            <a:off x="8054975" y="1590675"/>
            <a:ext cx="1337226" cy="400110"/>
          </a:xfrm>
          <a:prstGeom prst="rect">
            <a:avLst/>
          </a:prstGeom>
          <a:noFill/>
          <a:ln cap="flat">
            <a:noFill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000" spc="300">
                <a:solidFill>
                  <a:srgbClr val="FF5722"/>
                </a:solidFill>
                <a:latin typeface="Montserrat SemiBold" pitchFamily="50"/>
              </a:rPr>
              <a:t>ABOUT</a:t>
            </a:r>
            <a:endParaRPr lang="de-DE" sz="2000" spc="300">
              <a:solidFill>
                <a:srgbClr val="FFFFFF"/>
              </a:solidFill>
              <a:latin typeface="Montserrat SemiBold" pitchFamily="5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4E555DB4-E637-B043-9536-5E0369F5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6460570"/>
            <a:ext cx="5100637" cy="16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800">
                <a:solidFill>
                  <a:schemeClr val="bg1"/>
                </a:solidFill>
                <a:latin typeface="Montserrat" pitchFamily="2" charset="77"/>
              </a:rPr>
              <a:t>Quelle: https://</a:t>
            </a:r>
            <a:r>
              <a:rPr lang="de-DE" sz="800" err="1">
                <a:solidFill>
                  <a:schemeClr val="bg1"/>
                </a:solidFill>
                <a:latin typeface="Montserrat" pitchFamily="2" charset="77"/>
              </a:rPr>
              <a:t>docs.confluent.io</a:t>
            </a:r>
            <a:r>
              <a:rPr lang="de-DE" sz="800">
                <a:solidFill>
                  <a:schemeClr val="bg1"/>
                </a:solidFill>
                <a:latin typeface="Montserrat" pitchFamily="2" charset="77"/>
              </a:rPr>
              <a:t>/</a:t>
            </a:r>
            <a:r>
              <a:rPr lang="de-DE" sz="800" err="1">
                <a:solidFill>
                  <a:schemeClr val="bg1"/>
                </a:solidFill>
                <a:latin typeface="Montserrat" pitchFamily="2" charset="77"/>
              </a:rPr>
              <a:t>platform</a:t>
            </a:r>
            <a:r>
              <a:rPr lang="de-DE" sz="800">
                <a:solidFill>
                  <a:schemeClr val="bg1"/>
                </a:solidFill>
                <a:latin typeface="Montserrat" pitchFamily="2" charset="77"/>
              </a:rPr>
              <a:t>/</a:t>
            </a:r>
            <a:r>
              <a:rPr lang="de-DE" sz="800" err="1">
                <a:solidFill>
                  <a:schemeClr val="bg1"/>
                </a:solidFill>
                <a:latin typeface="Montserrat" pitchFamily="2" charset="77"/>
              </a:rPr>
              <a:t>current</a:t>
            </a:r>
            <a:r>
              <a:rPr lang="de-DE" sz="800">
                <a:solidFill>
                  <a:schemeClr val="bg1"/>
                </a:solidFill>
                <a:latin typeface="Montserrat" pitchFamily="2" charset="77"/>
              </a:rPr>
              <a:t>/</a:t>
            </a:r>
            <a:r>
              <a:rPr lang="de-DE" sz="800" err="1">
                <a:solidFill>
                  <a:schemeClr val="bg1"/>
                </a:solidFill>
                <a:latin typeface="Montserrat" pitchFamily="2" charset="77"/>
              </a:rPr>
              <a:t>connect</a:t>
            </a:r>
            <a:r>
              <a:rPr lang="de-DE" sz="800">
                <a:solidFill>
                  <a:schemeClr val="bg1"/>
                </a:solidFill>
                <a:latin typeface="Montserrat" pitchFamily="2" charset="77"/>
              </a:rPr>
              <a:t>/</a:t>
            </a:r>
            <a:r>
              <a:rPr lang="de-DE" sz="800" err="1">
                <a:solidFill>
                  <a:schemeClr val="bg1"/>
                </a:solidFill>
                <a:latin typeface="Montserrat" pitchFamily="2" charset="77"/>
              </a:rPr>
              <a:t>concepts.html#task-rebalancing</a:t>
            </a:r>
            <a:endParaRPr lang="de-DE" sz="80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F294BC9-114A-7141-8F38-54367885A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434" y="2151430"/>
            <a:ext cx="4187960" cy="369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21854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00415A92-EB09-4AE3-B364-CF6AFD3A2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1436688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/>
            <a:r>
              <a:rPr lang="de-DE" altLang="de-D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altLang="de-DE">
              <a:solidFill>
                <a:srgbClr val="10396E"/>
              </a:solidFill>
              <a:latin typeface="Arial" panose="020B0604020202020204" pitchFamily="34" charset="0"/>
            </a:endParaRPr>
          </a:p>
          <a:p>
            <a:pPr eaLnBrk="1"/>
            <a:endParaRPr lang="de-DE" altLang="de-DE">
              <a:solidFill>
                <a:srgbClr val="10396E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1DE41FE7-7858-408F-8FA6-AC125C7B3A85}"/>
              </a:ext>
            </a:extLst>
          </p:cNvPr>
          <p:cNvSpPr txBox="1"/>
          <p:nvPr/>
        </p:nvSpPr>
        <p:spPr>
          <a:xfrm>
            <a:off x="287337" y="415660"/>
            <a:ext cx="3937296" cy="954107"/>
          </a:xfrm>
          <a:prstGeom prst="rect">
            <a:avLst/>
          </a:prstGeom>
          <a:noFill/>
          <a:ln cap="flat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800" spc="300">
                <a:solidFill>
                  <a:srgbClr val="FFFFFF"/>
                </a:solidFill>
                <a:latin typeface="Montserrat SemiBold"/>
                <a:cs typeface="Calibri"/>
              </a:rPr>
              <a:t>KAFKA CONNECT</a:t>
            </a:r>
          </a:p>
          <a:p>
            <a:pPr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800" spc="300">
                <a:solidFill>
                  <a:srgbClr val="FFFFFF"/>
                </a:solidFill>
                <a:latin typeface="Montserrat SemiBold"/>
                <a:cs typeface="Calibri"/>
              </a:rPr>
              <a:t>Use Cases</a:t>
            </a:r>
            <a:endParaRPr lang="de-DE">
              <a:latin typeface="Montserrat SemiBold"/>
            </a:endParaRPr>
          </a:p>
        </p:txBody>
      </p:sp>
      <p:grpSp>
        <p:nvGrpSpPr>
          <p:cNvPr id="72745" name="Gruppieren 14">
            <a:extLst>
              <a:ext uri="{FF2B5EF4-FFF2-40B4-BE49-F238E27FC236}">
                <a16:creationId xmlns:a16="http://schemas.microsoft.com/office/drawing/2014/main" id="{0495D39F-E1EE-4A5C-9A84-B0DC10165F41}"/>
              </a:ext>
            </a:extLst>
          </p:cNvPr>
          <p:cNvGrpSpPr>
            <a:grpSpLocks/>
          </p:cNvGrpSpPr>
          <p:nvPr/>
        </p:nvGrpSpPr>
        <p:grpSpPr bwMode="auto">
          <a:xfrm>
            <a:off x="10261600" y="228600"/>
            <a:ext cx="1643063" cy="406400"/>
            <a:chOff x="10261597" y="228435"/>
            <a:chExt cx="1642445" cy="407356"/>
          </a:xfrm>
        </p:grpSpPr>
        <p:pic>
          <p:nvPicPr>
            <p:cNvPr id="72746" name="Picture 2">
              <a:extLst>
                <a:ext uri="{FF2B5EF4-FFF2-40B4-BE49-F238E27FC236}">
                  <a16:creationId xmlns:a16="http://schemas.microsoft.com/office/drawing/2014/main" id="{A8D61BA9-8BC5-4CEB-ADFD-7D583AA7C7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" r="529"/>
            <a:stretch>
              <a:fillRect/>
            </a:stretch>
          </p:blipFill>
          <p:spPr bwMode="auto">
            <a:xfrm>
              <a:off x="11584707" y="329184"/>
              <a:ext cx="319335" cy="284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feld 3">
              <a:extLst>
                <a:ext uri="{FF2B5EF4-FFF2-40B4-BE49-F238E27FC236}">
                  <a16:creationId xmlns:a16="http://schemas.microsoft.com/office/drawing/2014/main" id="{7D015385-2A6A-417F-9CD0-653E8A4D946E}"/>
                </a:ext>
              </a:extLst>
            </p:cNvPr>
            <p:cNvSpPr txBox="1"/>
            <p:nvPr/>
          </p:nvSpPr>
          <p:spPr>
            <a:xfrm>
              <a:off x="10261597" y="228435"/>
              <a:ext cx="1323477" cy="407356"/>
            </a:xfrm>
            <a:prstGeom prst="rect">
              <a:avLst/>
            </a:prstGeom>
            <a:noFill/>
            <a:ln cap="flat"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spc="100">
                  <a:solidFill>
                    <a:srgbClr val="FFFFFF"/>
                  </a:solidFill>
                  <a:latin typeface="Montserrat"/>
                </a:rPr>
                <a:t>THINKPORT</a:t>
              </a:r>
              <a:endParaRPr lang="de-DE" spc="100">
                <a:solidFill>
                  <a:srgbClr val="10396E"/>
                </a:solidFill>
                <a:latin typeface="Montserrat"/>
              </a:endParaRPr>
            </a:p>
          </p:txBody>
        </p:sp>
      </p:grpSp>
      <p:sp>
        <p:nvSpPr>
          <p:cNvPr id="6" name="Rectangle 17">
            <a:extLst>
              <a:ext uri="{FF2B5EF4-FFF2-40B4-BE49-F238E27FC236}">
                <a16:creationId xmlns:a16="http://schemas.microsoft.com/office/drawing/2014/main" id="{12DBD2A1-B254-472A-AC8C-E4C8EEEEA2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73545"/>
            <a:ext cx="6333143" cy="38339"/>
          </a:xfrm>
          <a:prstGeom prst="rect">
            <a:avLst/>
          </a:prstGeom>
          <a:solidFill>
            <a:srgbClr val="FF57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de-DE">
              <a:solidFill>
                <a:srgbClr val="F2F2F2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9F8886-87B0-0749-968D-5623E71683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CCA4-D0E8-504B-9053-7928BC11DB32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1028" name="Picture 4" descr="streaming-data-pipelines-kafka-connect">
            <a:extLst>
              <a:ext uri="{FF2B5EF4-FFF2-40B4-BE49-F238E27FC236}">
                <a16:creationId xmlns:a16="http://schemas.microsoft.com/office/drawing/2014/main" id="{FFDF382E-0419-20BE-1AF1-7802FD93D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81" y="2769863"/>
            <a:ext cx="6249557" cy="258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5282E1EF-187A-2AF0-9B96-1DE8A23C2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9354" y="2020460"/>
            <a:ext cx="3855309" cy="246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b="1">
                <a:solidFill>
                  <a:srgbClr val="FFFFFF"/>
                </a:solidFill>
                <a:latin typeface="Montserrat"/>
                <a:cs typeface="Calibri"/>
              </a:rPr>
              <a:t>Streaming Data Pipelines</a:t>
            </a:r>
          </a:p>
          <a:p>
            <a:pPr algn="just" eaLnBrk="1" hangingPunct="1">
              <a:lnSpc>
                <a:spcPct val="150000"/>
              </a:lnSpc>
            </a:pPr>
            <a:endParaRPr lang="en-US" sz="1200">
              <a:solidFill>
                <a:srgbClr val="FFFFFF"/>
              </a:solidFill>
              <a:latin typeface="Montserrat"/>
              <a:cs typeface="Calibri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Pipe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data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from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one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or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multiple source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systems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in real-time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to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different sink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systems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for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: </a:t>
            </a:r>
          </a:p>
          <a:p>
            <a:pPr algn="just" eaLnBrk="1" hangingPunct="1">
              <a:lnSpc>
                <a:spcPct val="150000"/>
              </a:lnSpc>
            </a:pPr>
            <a:endParaRPr lang="de-DE" sz="1200">
              <a:solidFill>
                <a:srgbClr val="FFFFFF"/>
              </a:solidFill>
              <a:latin typeface="Montserrat"/>
              <a:cs typeface="Calibri"/>
            </a:endParaRPr>
          </a:p>
          <a:p>
            <a:pPr marL="171450" indent="-171450" algn="just" eaLnBrk="1" hangingPunct="1">
              <a:lnSpc>
                <a:spcPct val="150000"/>
              </a:lnSpc>
              <a:buFontTx/>
              <a:buChar char="-"/>
            </a:pPr>
            <a:r>
              <a:rPr lang="en-US" sz="1200">
                <a:solidFill>
                  <a:srgbClr val="FFFFFF"/>
                </a:solidFill>
                <a:latin typeface="Montserrat"/>
                <a:cs typeface="Calibri"/>
              </a:rPr>
              <a:t>different business requirements</a:t>
            </a:r>
          </a:p>
          <a:p>
            <a:pPr marL="171450" indent="-171450" algn="just" eaLnBrk="1" hangingPunct="1">
              <a:lnSpc>
                <a:spcPct val="150000"/>
              </a:lnSpc>
              <a:buFontTx/>
              <a:buChar char="-"/>
            </a:pPr>
            <a:r>
              <a:rPr lang="en-US" sz="1200">
                <a:solidFill>
                  <a:srgbClr val="FFFFFF"/>
                </a:solidFill>
                <a:latin typeface="Montserrat"/>
                <a:cs typeface="Calibri"/>
              </a:rPr>
              <a:t>make the same data available to different areas in a business that has their own systems in which to hold </a:t>
            </a:r>
          </a:p>
        </p:txBody>
      </p:sp>
    </p:spTree>
    <p:extLst>
      <p:ext uri="{BB962C8B-B14F-4D97-AF65-F5344CB8AC3E}">
        <p14:creationId xmlns:p14="http://schemas.microsoft.com/office/powerpoint/2010/main" val="360844184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00415A92-EB09-4AE3-B364-CF6AFD3A2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1436688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/>
            <a:r>
              <a:rPr lang="de-DE" altLang="de-D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altLang="de-DE">
              <a:solidFill>
                <a:srgbClr val="10396E"/>
              </a:solidFill>
              <a:latin typeface="Arial" panose="020B0604020202020204" pitchFamily="34" charset="0"/>
            </a:endParaRPr>
          </a:p>
          <a:p>
            <a:pPr eaLnBrk="1"/>
            <a:endParaRPr lang="de-DE" altLang="de-DE">
              <a:solidFill>
                <a:srgbClr val="10396E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1DE41FE7-7858-408F-8FA6-AC125C7B3A85}"/>
              </a:ext>
            </a:extLst>
          </p:cNvPr>
          <p:cNvSpPr txBox="1"/>
          <p:nvPr/>
        </p:nvSpPr>
        <p:spPr>
          <a:xfrm>
            <a:off x="287337" y="415660"/>
            <a:ext cx="3937296" cy="954107"/>
          </a:xfrm>
          <a:prstGeom prst="rect">
            <a:avLst/>
          </a:prstGeom>
          <a:noFill/>
          <a:ln cap="flat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800" spc="300">
                <a:solidFill>
                  <a:srgbClr val="FFFFFF"/>
                </a:solidFill>
                <a:latin typeface="Montserrat SemiBold"/>
                <a:cs typeface="Calibri"/>
              </a:rPr>
              <a:t>KAFKA CONNECT</a:t>
            </a:r>
          </a:p>
          <a:p>
            <a:pPr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800" spc="300">
                <a:solidFill>
                  <a:srgbClr val="FFFFFF"/>
                </a:solidFill>
                <a:latin typeface="Montserrat SemiBold"/>
                <a:cs typeface="Calibri"/>
              </a:rPr>
              <a:t>Use Cases</a:t>
            </a:r>
            <a:endParaRPr lang="de-DE">
              <a:latin typeface="Montserrat SemiBold"/>
            </a:endParaRPr>
          </a:p>
        </p:txBody>
      </p:sp>
      <p:grpSp>
        <p:nvGrpSpPr>
          <p:cNvPr id="72745" name="Gruppieren 14">
            <a:extLst>
              <a:ext uri="{FF2B5EF4-FFF2-40B4-BE49-F238E27FC236}">
                <a16:creationId xmlns:a16="http://schemas.microsoft.com/office/drawing/2014/main" id="{0495D39F-E1EE-4A5C-9A84-B0DC10165F41}"/>
              </a:ext>
            </a:extLst>
          </p:cNvPr>
          <p:cNvGrpSpPr>
            <a:grpSpLocks/>
          </p:cNvGrpSpPr>
          <p:nvPr/>
        </p:nvGrpSpPr>
        <p:grpSpPr bwMode="auto">
          <a:xfrm>
            <a:off x="10261600" y="228600"/>
            <a:ext cx="1643063" cy="406400"/>
            <a:chOff x="10261597" y="228435"/>
            <a:chExt cx="1642445" cy="407356"/>
          </a:xfrm>
        </p:grpSpPr>
        <p:pic>
          <p:nvPicPr>
            <p:cNvPr id="72746" name="Picture 2">
              <a:extLst>
                <a:ext uri="{FF2B5EF4-FFF2-40B4-BE49-F238E27FC236}">
                  <a16:creationId xmlns:a16="http://schemas.microsoft.com/office/drawing/2014/main" id="{A8D61BA9-8BC5-4CEB-ADFD-7D583AA7C7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" r="529"/>
            <a:stretch>
              <a:fillRect/>
            </a:stretch>
          </p:blipFill>
          <p:spPr bwMode="auto">
            <a:xfrm>
              <a:off x="11584707" y="329184"/>
              <a:ext cx="319335" cy="284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feld 3">
              <a:extLst>
                <a:ext uri="{FF2B5EF4-FFF2-40B4-BE49-F238E27FC236}">
                  <a16:creationId xmlns:a16="http://schemas.microsoft.com/office/drawing/2014/main" id="{7D015385-2A6A-417F-9CD0-653E8A4D946E}"/>
                </a:ext>
              </a:extLst>
            </p:cNvPr>
            <p:cNvSpPr txBox="1"/>
            <p:nvPr/>
          </p:nvSpPr>
          <p:spPr>
            <a:xfrm>
              <a:off x="10261597" y="228435"/>
              <a:ext cx="1323477" cy="407356"/>
            </a:xfrm>
            <a:prstGeom prst="rect">
              <a:avLst/>
            </a:prstGeom>
            <a:noFill/>
            <a:ln cap="flat"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spc="100">
                  <a:solidFill>
                    <a:srgbClr val="FFFFFF"/>
                  </a:solidFill>
                  <a:latin typeface="Montserrat"/>
                </a:rPr>
                <a:t>THINKPORT</a:t>
              </a:r>
              <a:endParaRPr lang="de-DE" spc="100">
                <a:solidFill>
                  <a:srgbClr val="10396E"/>
                </a:solidFill>
                <a:latin typeface="Montserrat"/>
              </a:endParaRPr>
            </a:p>
          </p:txBody>
        </p:sp>
      </p:grpSp>
      <p:sp>
        <p:nvSpPr>
          <p:cNvPr id="6" name="Rectangle 17">
            <a:extLst>
              <a:ext uri="{FF2B5EF4-FFF2-40B4-BE49-F238E27FC236}">
                <a16:creationId xmlns:a16="http://schemas.microsoft.com/office/drawing/2014/main" id="{12DBD2A1-B254-472A-AC8C-E4C8EEEEA2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73545"/>
            <a:ext cx="6333143" cy="38339"/>
          </a:xfrm>
          <a:prstGeom prst="rect">
            <a:avLst/>
          </a:prstGeom>
          <a:solidFill>
            <a:srgbClr val="FF57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de-DE">
              <a:solidFill>
                <a:srgbClr val="F2F2F2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9F8886-87B0-0749-968D-5623E71683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CCA4-D0E8-504B-9053-7928BC11DB32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5282E1EF-187A-2AF0-9B96-1DE8A23C2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9354" y="2020460"/>
            <a:ext cx="3855309" cy="3292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b="1">
                <a:solidFill>
                  <a:srgbClr val="FFFFFF"/>
                </a:solidFill>
                <a:latin typeface="Montserrat"/>
                <a:cs typeface="Calibri"/>
              </a:rPr>
              <a:t>Writing to Datastores from an Application</a:t>
            </a:r>
          </a:p>
          <a:p>
            <a:pPr algn="just" eaLnBrk="1" hangingPunct="1">
              <a:lnSpc>
                <a:spcPct val="150000"/>
              </a:lnSpc>
            </a:pPr>
            <a:endParaRPr lang="en-US" sz="1200">
              <a:solidFill>
                <a:srgbClr val="FFFFFF"/>
              </a:solidFill>
              <a:latin typeface="Montserrat"/>
              <a:cs typeface="Calibri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You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may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create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data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that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you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want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to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write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to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a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target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system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. </a:t>
            </a:r>
          </a:p>
          <a:p>
            <a:pPr algn="just" eaLnBrk="1" hangingPunct="1">
              <a:lnSpc>
                <a:spcPct val="150000"/>
              </a:lnSpc>
            </a:pPr>
            <a:endParaRPr lang="de-DE" sz="1200">
              <a:solidFill>
                <a:srgbClr val="FFFFFF"/>
              </a:solidFill>
              <a:latin typeface="Montserrat"/>
              <a:cs typeface="Calibri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This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could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be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a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series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of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logging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events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to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write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to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a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document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store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or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data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to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persist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to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a relational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database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. </a:t>
            </a:r>
          </a:p>
          <a:p>
            <a:pPr algn="just" eaLnBrk="1" hangingPunct="1">
              <a:lnSpc>
                <a:spcPct val="150000"/>
              </a:lnSpc>
            </a:pPr>
            <a:endParaRPr lang="de-DE" sz="1200">
              <a:solidFill>
                <a:srgbClr val="FFFFFF"/>
              </a:solidFill>
              <a:latin typeface="Montserrat"/>
              <a:cs typeface="Calibri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By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using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Kafka Connect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to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take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responsibility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for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writing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that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data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to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the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target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,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you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simplify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the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footprint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or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distribute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the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data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to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diffrent</a:t>
            </a:r>
            <a:r>
              <a:rPr lang="de-DE" sz="1200">
                <a:solidFill>
                  <a:srgbClr val="FFFFFF"/>
                </a:solidFill>
                <a:latin typeface="Montserrat"/>
                <a:cs typeface="Calibri"/>
              </a:rPr>
              <a:t> </a:t>
            </a:r>
            <a:r>
              <a:rPr lang="de-DE" sz="1200" err="1">
                <a:solidFill>
                  <a:srgbClr val="FFFFFF"/>
                </a:solidFill>
                <a:latin typeface="Montserrat"/>
                <a:cs typeface="Calibri"/>
              </a:rPr>
              <a:t>systems</a:t>
            </a:r>
            <a:endParaRPr lang="en-US" sz="1200">
              <a:solidFill>
                <a:srgbClr val="FFFFFF"/>
              </a:solidFill>
              <a:latin typeface="Montserrat"/>
              <a:cs typeface="Calibri"/>
            </a:endParaRPr>
          </a:p>
        </p:txBody>
      </p:sp>
      <p:pic>
        <p:nvPicPr>
          <p:cNvPr id="4098" name="Picture 2" descr="Writing Datastores From an Application">
            <a:extLst>
              <a:ext uri="{FF2B5EF4-FFF2-40B4-BE49-F238E27FC236}">
                <a16:creationId xmlns:a16="http://schemas.microsoft.com/office/drawing/2014/main" id="{5A9BF491-747C-EC43-3688-6C5296EC4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649" y="2303518"/>
            <a:ext cx="6095999" cy="304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40664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00415A92-EB09-4AE3-B364-CF6AFD3A2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1436688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/>
            <a:r>
              <a:rPr lang="de-DE" altLang="de-D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altLang="de-DE">
              <a:solidFill>
                <a:srgbClr val="10396E"/>
              </a:solidFill>
              <a:latin typeface="Arial" panose="020B0604020202020204" pitchFamily="34" charset="0"/>
            </a:endParaRPr>
          </a:p>
          <a:p>
            <a:pPr eaLnBrk="1"/>
            <a:endParaRPr lang="de-DE" altLang="de-DE">
              <a:solidFill>
                <a:srgbClr val="10396E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1DE41FE7-7858-408F-8FA6-AC125C7B3A85}"/>
              </a:ext>
            </a:extLst>
          </p:cNvPr>
          <p:cNvSpPr txBox="1"/>
          <p:nvPr/>
        </p:nvSpPr>
        <p:spPr>
          <a:xfrm>
            <a:off x="287337" y="415660"/>
            <a:ext cx="3937296" cy="954107"/>
          </a:xfrm>
          <a:prstGeom prst="rect">
            <a:avLst/>
          </a:prstGeom>
          <a:noFill/>
          <a:ln cap="flat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800" spc="300">
                <a:solidFill>
                  <a:srgbClr val="FFFFFF"/>
                </a:solidFill>
                <a:latin typeface="Montserrat SemiBold"/>
                <a:cs typeface="Calibri"/>
              </a:rPr>
              <a:t>KAFKA CONNECT</a:t>
            </a:r>
          </a:p>
          <a:p>
            <a:pPr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800" spc="300">
                <a:solidFill>
                  <a:srgbClr val="FFFFFF"/>
                </a:solidFill>
                <a:latin typeface="Montserrat SemiBold"/>
                <a:cs typeface="Calibri"/>
              </a:rPr>
              <a:t>Use Cases</a:t>
            </a:r>
            <a:endParaRPr lang="de-DE">
              <a:latin typeface="Montserrat SemiBold"/>
            </a:endParaRPr>
          </a:p>
        </p:txBody>
      </p:sp>
      <p:grpSp>
        <p:nvGrpSpPr>
          <p:cNvPr id="72745" name="Gruppieren 14">
            <a:extLst>
              <a:ext uri="{FF2B5EF4-FFF2-40B4-BE49-F238E27FC236}">
                <a16:creationId xmlns:a16="http://schemas.microsoft.com/office/drawing/2014/main" id="{0495D39F-E1EE-4A5C-9A84-B0DC10165F41}"/>
              </a:ext>
            </a:extLst>
          </p:cNvPr>
          <p:cNvGrpSpPr>
            <a:grpSpLocks/>
          </p:cNvGrpSpPr>
          <p:nvPr/>
        </p:nvGrpSpPr>
        <p:grpSpPr bwMode="auto">
          <a:xfrm>
            <a:off x="10261600" y="228600"/>
            <a:ext cx="1643063" cy="406400"/>
            <a:chOff x="10261597" y="228435"/>
            <a:chExt cx="1642445" cy="407356"/>
          </a:xfrm>
        </p:grpSpPr>
        <p:pic>
          <p:nvPicPr>
            <p:cNvPr id="72746" name="Picture 2">
              <a:extLst>
                <a:ext uri="{FF2B5EF4-FFF2-40B4-BE49-F238E27FC236}">
                  <a16:creationId xmlns:a16="http://schemas.microsoft.com/office/drawing/2014/main" id="{A8D61BA9-8BC5-4CEB-ADFD-7D583AA7C7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" r="529"/>
            <a:stretch>
              <a:fillRect/>
            </a:stretch>
          </p:blipFill>
          <p:spPr bwMode="auto">
            <a:xfrm>
              <a:off x="11584707" y="329184"/>
              <a:ext cx="319335" cy="284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feld 3">
              <a:extLst>
                <a:ext uri="{FF2B5EF4-FFF2-40B4-BE49-F238E27FC236}">
                  <a16:creationId xmlns:a16="http://schemas.microsoft.com/office/drawing/2014/main" id="{7D015385-2A6A-417F-9CD0-653E8A4D946E}"/>
                </a:ext>
              </a:extLst>
            </p:cNvPr>
            <p:cNvSpPr txBox="1"/>
            <p:nvPr/>
          </p:nvSpPr>
          <p:spPr>
            <a:xfrm>
              <a:off x="10261597" y="228435"/>
              <a:ext cx="1323477" cy="407356"/>
            </a:xfrm>
            <a:prstGeom prst="rect">
              <a:avLst/>
            </a:prstGeom>
            <a:noFill/>
            <a:ln cap="flat"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spc="100">
                  <a:solidFill>
                    <a:srgbClr val="FFFFFF"/>
                  </a:solidFill>
                  <a:latin typeface="Montserrat"/>
                </a:rPr>
                <a:t>THINKPORT</a:t>
              </a:r>
              <a:endParaRPr lang="de-DE" spc="100">
                <a:solidFill>
                  <a:srgbClr val="10396E"/>
                </a:solidFill>
                <a:latin typeface="Montserrat"/>
              </a:endParaRPr>
            </a:p>
          </p:txBody>
        </p:sp>
      </p:grpSp>
      <p:sp>
        <p:nvSpPr>
          <p:cNvPr id="6" name="Rectangle 17">
            <a:extLst>
              <a:ext uri="{FF2B5EF4-FFF2-40B4-BE49-F238E27FC236}">
                <a16:creationId xmlns:a16="http://schemas.microsoft.com/office/drawing/2014/main" id="{12DBD2A1-B254-472A-AC8C-E4C8EEEEA2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73545"/>
            <a:ext cx="6333143" cy="38339"/>
          </a:xfrm>
          <a:prstGeom prst="rect">
            <a:avLst/>
          </a:prstGeom>
          <a:solidFill>
            <a:srgbClr val="FF57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de-DE">
              <a:solidFill>
                <a:srgbClr val="F2F2F2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9F8886-87B0-0749-968D-5623E71683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CCA4-D0E8-504B-9053-7928BC11DB32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5282E1EF-187A-2AF0-9B96-1DE8A23C2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9354" y="2020460"/>
            <a:ext cx="3855309" cy="273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b="1">
                <a:solidFill>
                  <a:srgbClr val="FFFFFF"/>
                </a:solidFill>
                <a:latin typeface="Montserrat"/>
                <a:cs typeface="Calibri"/>
              </a:rPr>
              <a:t>Evolve Processing from Old Systems to New</a:t>
            </a:r>
          </a:p>
          <a:p>
            <a:pPr algn="just" eaLnBrk="1" hangingPunct="1">
              <a:lnSpc>
                <a:spcPct val="150000"/>
              </a:lnSpc>
            </a:pPr>
            <a:endParaRPr lang="en-US" sz="1200">
              <a:solidFill>
                <a:srgbClr val="FFFFFF"/>
              </a:solidFill>
              <a:latin typeface="Montserrat"/>
              <a:cs typeface="Calibri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1200">
                <a:solidFill>
                  <a:srgbClr val="FFFFFF"/>
                </a:solidFill>
                <a:latin typeface="Montserrat"/>
                <a:cs typeface="Calibri"/>
              </a:rPr>
              <a:t>Relational databases (RDBMS) still stores a lot of critical data. Kafka Connect enables a directly low footprint data transfer between different systems .</a:t>
            </a:r>
          </a:p>
          <a:p>
            <a:pPr algn="just" eaLnBrk="1" hangingPunct="1">
              <a:lnSpc>
                <a:spcPct val="150000"/>
              </a:lnSpc>
            </a:pPr>
            <a:endParaRPr lang="en-US" sz="1200">
              <a:solidFill>
                <a:srgbClr val="FFFFFF"/>
              </a:solidFill>
              <a:latin typeface="Montserrat"/>
              <a:cs typeface="Calibri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1200">
                <a:solidFill>
                  <a:srgbClr val="FFFFFF"/>
                </a:solidFill>
                <a:latin typeface="Montserrat"/>
                <a:cs typeface="Calibri"/>
              </a:rPr>
              <a:t>By utilizing change data capture (CDC), it is possible to extract in near real time every INSERT, UPDATE, and even DELETE from a database into a stream of events in Kafka</a:t>
            </a:r>
          </a:p>
        </p:txBody>
      </p:sp>
      <p:pic>
        <p:nvPicPr>
          <p:cNvPr id="6146" name="Picture 2" descr="Evolve Processing From Old systems to new">
            <a:extLst>
              <a:ext uri="{FF2B5EF4-FFF2-40B4-BE49-F238E27FC236}">
                <a16:creationId xmlns:a16="http://schemas.microsoft.com/office/drawing/2014/main" id="{BA1161C5-3BA4-8E3F-4923-A16E401D9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32" y="2488029"/>
            <a:ext cx="6297828" cy="268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65513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430C74B2-BEF3-4B9E-9E08-547811F3AF94}"/>
              </a:ext>
            </a:extLst>
          </p:cNvPr>
          <p:cNvSpPr txBox="1"/>
          <p:nvPr/>
        </p:nvSpPr>
        <p:spPr>
          <a:xfrm>
            <a:off x="6926612" y="1126129"/>
            <a:ext cx="5165638" cy="922945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>
            <a:spAutoFit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>
              <a:solidFill>
                <a:srgbClr val="00BCD4"/>
              </a:solidFill>
              <a:latin typeface="Montserrat SemiBold"/>
              <a:cs typeface="Segoe UI Semibold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spc="300">
                <a:solidFill>
                  <a:srgbClr val="FFFFFF"/>
                </a:solidFill>
                <a:latin typeface="Montserrat SemiBold"/>
                <a:cs typeface="Segoe UI Semibold"/>
              </a:rPr>
              <a:t>INSIDE </a:t>
            </a:r>
            <a:r>
              <a:rPr lang="en-US" sz="2800">
                <a:solidFill>
                  <a:srgbClr val="00BCD4"/>
                </a:solidFill>
                <a:latin typeface="Montserrat SemiBold"/>
                <a:cs typeface="Segoe UI Semibold"/>
              </a:rPr>
              <a:t>KAFKA</a:t>
            </a:r>
            <a:r>
              <a:rPr lang="en-US" sz="2800">
                <a:solidFill>
                  <a:srgbClr val="1D1D1D"/>
                </a:solidFill>
                <a:latin typeface="Montserrat SemiBold"/>
                <a:cs typeface="Segoe UI Semibold"/>
              </a:rPr>
              <a:t> </a:t>
            </a:r>
            <a:r>
              <a:rPr lang="en-US" sz="2800" spc="300">
                <a:solidFill>
                  <a:srgbClr val="FFFFFF"/>
                </a:solidFill>
                <a:latin typeface="Montserrat SemiBold"/>
                <a:cs typeface="Segoe UI Semibold"/>
              </a:rPr>
              <a:t>CONNECT</a:t>
            </a:r>
            <a:endParaRPr lang="de-DE"/>
          </a:p>
        </p:txBody>
      </p:sp>
      <p:sp>
        <p:nvSpPr>
          <p:cNvPr id="62466" name="TextBox 4">
            <a:extLst>
              <a:ext uri="{FF2B5EF4-FFF2-40B4-BE49-F238E27FC236}">
                <a16:creationId xmlns:a16="http://schemas.microsoft.com/office/drawing/2014/main" id="{5ADBE956-6C59-4BC6-AA0F-82FEAB6F9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619" y="2316304"/>
            <a:ext cx="4369319" cy="218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FFFF"/>
                </a:solidFill>
                <a:latin typeface="Montserrat"/>
                <a:cs typeface="Calibri"/>
              </a:rPr>
              <a:t>Connectors are responsible for the interaction between Kafka Connect and the external technology being integrated with</a:t>
            </a:r>
          </a:p>
          <a:p>
            <a:pPr marL="171450" indent="-1714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FFFF"/>
                </a:solidFill>
                <a:latin typeface="Montserrat"/>
                <a:cs typeface="Calibri"/>
              </a:rPr>
              <a:t>Converters handle the serialization and deserialization of data</a:t>
            </a:r>
          </a:p>
          <a:p>
            <a:pPr marL="171450" indent="-1714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FFFF"/>
                </a:solidFill>
                <a:latin typeface="Montserrat"/>
                <a:cs typeface="Calibri"/>
              </a:rPr>
              <a:t>Transformations can optionally apply one or more transformations to the data passing through the pipeline</a:t>
            </a:r>
          </a:p>
        </p:txBody>
      </p:sp>
      <p:sp>
        <p:nvSpPr>
          <p:cNvPr id="62467" name="Rectangle 17">
            <a:extLst>
              <a:ext uri="{FF2B5EF4-FFF2-40B4-BE49-F238E27FC236}">
                <a16:creationId xmlns:a16="http://schemas.microsoft.com/office/drawing/2014/main" id="{334B25B8-F402-4212-94BA-70E14D08338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054975" y="1409700"/>
            <a:ext cx="4137025" cy="46038"/>
          </a:xfrm>
          <a:prstGeom prst="rect">
            <a:avLst/>
          </a:prstGeom>
          <a:solidFill>
            <a:srgbClr val="FF57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de-DE">
              <a:solidFill>
                <a:srgbClr val="F2F2F2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2D23B76-2B2D-453A-8A91-66EA423FB80D}"/>
              </a:ext>
            </a:extLst>
          </p:cNvPr>
          <p:cNvSpPr/>
          <p:nvPr/>
        </p:nvSpPr>
        <p:spPr>
          <a:xfrm>
            <a:off x="568858" y="399106"/>
            <a:ext cx="6096000" cy="4058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9">
            <a:extLst>
              <a:ext uri="{FF2B5EF4-FFF2-40B4-BE49-F238E27FC236}">
                <a16:creationId xmlns:a16="http://schemas.microsoft.com/office/drawing/2014/main" id="{95572464-6A00-4C0C-84A8-DBC067E7F45A}"/>
              </a:ext>
            </a:extLst>
          </p:cNvPr>
          <p:cNvCxnSpPr>
            <a:cxnSpLocks/>
          </p:cNvCxnSpPr>
          <p:nvPr/>
        </p:nvCxnSpPr>
        <p:spPr>
          <a:xfrm flipV="1">
            <a:off x="1717141" y="5813050"/>
            <a:ext cx="766181" cy="757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5">
            <a:extLst>
              <a:ext uri="{FF2B5EF4-FFF2-40B4-BE49-F238E27FC236}">
                <a16:creationId xmlns:a16="http://schemas.microsoft.com/office/drawing/2014/main" id="{B5586762-240D-4D32-848E-B2A5B3206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360" y="5197307"/>
            <a:ext cx="2486686" cy="130698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38DD924-D418-4392-B00A-09DC8288805E}"/>
              </a:ext>
            </a:extLst>
          </p:cNvPr>
          <p:cNvSpPr/>
          <p:nvPr/>
        </p:nvSpPr>
        <p:spPr>
          <a:xfrm>
            <a:off x="2613433" y="5499225"/>
            <a:ext cx="1546634" cy="686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>
                <a:latin typeface="Montserrat"/>
                <a:cs typeface="Calibri"/>
              </a:rPr>
              <a:t>Confluent</a:t>
            </a:r>
          </a:p>
          <a:p>
            <a:pPr algn="ctr"/>
            <a:r>
              <a:rPr lang="de-DE" sz="1200">
                <a:latin typeface="Montserrat"/>
                <a:cs typeface="Calibri"/>
              </a:rPr>
              <a:t>Kafka Connect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BA8D13A-ACD8-47A1-B771-47F18706E023}"/>
              </a:ext>
            </a:extLst>
          </p:cNvPr>
          <p:cNvSpPr/>
          <p:nvPr/>
        </p:nvSpPr>
        <p:spPr>
          <a:xfrm>
            <a:off x="8369928" y="5499224"/>
            <a:ext cx="1546634" cy="686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>
                <a:latin typeface="Montserrat"/>
                <a:cs typeface="Calibri"/>
              </a:rPr>
              <a:t>Confluent</a:t>
            </a:r>
          </a:p>
          <a:p>
            <a:pPr algn="ctr"/>
            <a:r>
              <a:rPr lang="de-DE" sz="1200">
                <a:latin typeface="Montserrat"/>
                <a:cs typeface="Calibri"/>
              </a:rPr>
              <a:t>Kafka Connect</a:t>
            </a:r>
          </a:p>
        </p:txBody>
      </p:sp>
      <p:cxnSp>
        <p:nvCxnSpPr>
          <p:cNvPr id="25" name="Straight Arrow Connector 19">
            <a:extLst>
              <a:ext uri="{FF2B5EF4-FFF2-40B4-BE49-F238E27FC236}">
                <a16:creationId xmlns:a16="http://schemas.microsoft.com/office/drawing/2014/main" id="{264BE259-9C1F-4B1E-8BC1-FF2D54B3D4DC}"/>
              </a:ext>
            </a:extLst>
          </p:cNvPr>
          <p:cNvCxnSpPr>
            <a:cxnSpLocks/>
          </p:cNvCxnSpPr>
          <p:nvPr/>
        </p:nvCxnSpPr>
        <p:spPr>
          <a:xfrm flipV="1">
            <a:off x="4229477" y="5850772"/>
            <a:ext cx="766181" cy="757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9">
            <a:extLst>
              <a:ext uri="{FF2B5EF4-FFF2-40B4-BE49-F238E27FC236}">
                <a16:creationId xmlns:a16="http://schemas.microsoft.com/office/drawing/2014/main" id="{0E8C20F0-BE19-4931-98AC-6AE67FCC7582}"/>
              </a:ext>
            </a:extLst>
          </p:cNvPr>
          <p:cNvCxnSpPr>
            <a:cxnSpLocks/>
          </p:cNvCxnSpPr>
          <p:nvPr/>
        </p:nvCxnSpPr>
        <p:spPr>
          <a:xfrm flipV="1">
            <a:off x="7556625" y="5835682"/>
            <a:ext cx="766181" cy="757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9">
            <a:extLst>
              <a:ext uri="{FF2B5EF4-FFF2-40B4-BE49-F238E27FC236}">
                <a16:creationId xmlns:a16="http://schemas.microsoft.com/office/drawing/2014/main" id="{C2B112AF-6CE9-4782-B929-6A25AE547AC2}"/>
              </a:ext>
            </a:extLst>
          </p:cNvPr>
          <p:cNvCxnSpPr>
            <a:cxnSpLocks/>
          </p:cNvCxnSpPr>
          <p:nvPr/>
        </p:nvCxnSpPr>
        <p:spPr>
          <a:xfrm flipV="1">
            <a:off x="9978427" y="5835682"/>
            <a:ext cx="766181" cy="757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21" descr="Datenbank Silhouette">
            <a:extLst>
              <a:ext uri="{FF2B5EF4-FFF2-40B4-BE49-F238E27FC236}">
                <a16:creationId xmlns:a16="http://schemas.microsoft.com/office/drawing/2014/main" id="{F8C95794-5A09-468C-B67B-CAB51F156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631" y="5499226"/>
            <a:ext cx="657886" cy="672975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62546B79-BC53-46A0-8CA0-E4CF54823CBE}"/>
              </a:ext>
            </a:extLst>
          </p:cNvPr>
          <p:cNvSpPr txBox="1"/>
          <p:nvPr/>
        </p:nvSpPr>
        <p:spPr>
          <a:xfrm>
            <a:off x="718241" y="6203133"/>
            <a:ext cx="110603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Montserrat"/>
                <a:cs typeface="Calibri"/>
              </a:rPr>
              <a:t>Data source</a:t>
            </a:r>
            <a:endParaRPr lang="de-DE" sz="120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30" name="Grafik 21" descr="Datenbank Silhouette">
            <a:extLst>
              <a:ext uri="{FF2B5EF4-FFF2-40B4-BE49-F238E27FC236}">
                <a16:creationId xmlns:a16="http://schemas.microsoft.com/office/drawing/2014/main" id="{43E74467-A135-4CA6-9A57-EECD3C3B0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4006" y="5506770"/>
            <a:ext cx="657886" cy="672975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5BDEFF46-41ED-4318-92FE-7147E01AA583}"/>
              </a:ext>
            </a:extLst>
          </p:cNvPr>
          <p:cNvSpPr txBox="1"/>
          <p:nvPr/>
        </p:nvSpPr>
        <p:spPr>
          <a:xfrm>
            <a:off x="10518616" y="6210677"/>
            <a:ext cx="110603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Montserrat"/>
                <a:cs typeface="Calibri"/>
              </a:rPr>
              <a:t>Data </a:t>
            </a:r>
            <a:r>
              <a:rPr lang="de-DE" sz="1200" err="1">
                <a:solidFill>
                  <a:schemeClr val="bg1"/>
                </a:solidFill>
                <a:latin typeface="Montserrat"/>
                <a:cs typeface="Calibri"/>
              </a:rPr>
              <a:t>target</a:t>
            </a:r>
            <a:endParaRPr lang="de-DE" sz="1200" err="1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7FF9CB-E87A-E745-AB0C-E46C61470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CCA4-D0E8-504B-9053-7928BC11DB32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170" name="Picture 2" descr="Single Message Transforms: Configuring Kafka Connect 1">
            <a:extLst>
              <a:ext uri="{FF2B5EF4-FFF2-40B4-BE49-F238E27FC236}">
                <a16:creationId xmlns:a16="http://schemas.microsoft.com/office/drawing/2014/main" id="{137F22B5-F8AE-0D06-31D2-3EF7A97AA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40" y="496281"/>
            <a:ext cx="6011233" cy="189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single-message-transforms-kafka-connect-configuring 2">
            <a:extLst>
              <a:ext uri="{FF2B5EF4-FFF2-40B4-BE49-F238E27FC236}">
                <a16:creationId xmlns:a16="http://schemas.microsoft.com/office/drawing/2014/main" id="{1E027257-F1B8-11A8-AF77-CC6A5D00A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29" y="2529065"/>
            <a:ext cx="5917444" cy="186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97200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00415A92-EB09-4AE3-B364-CF6AFD3A2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1436688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/>
            <a:r>
              <a:rPr lang="de-DE" altLang="de-D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altLang="de-DE">
              <a:solidFill>
                <a:srgbClr val="10396E"/>
              </a:solidFill>
              <a:latin typeface="Arial" panose="020B0604020202020204" pitchFamily="34" charset="0"/>
            </a:endParaRPr>
          </a:p>
          <a:p>
            <a:pPr eaLnBrk="1"/>
            <a:endParaRPr lang="de-DE" altLang="de-DE">
              <a:solidFill>
                <a:srgbClr val="10396E"/>
              </a:solidFill>
              <a:latin typeface="Arial" panose="020B0604020202020204" pitchFamily="34" charset="0"/>
            </a:endParaRPr>
          </a:p>
        </p:txBody>
      </p:sp>
      <p:grpSp>
        <p:nvGrpSpPr>
          <p:cNvPr id="72745" name="Gruppieren 14">
            <a:extLst>
              <a:ext uri="{FF2B5EF4-FFF2-40B4-BE49-F238E27FC236}">
                <a16:creationId xmlns:a16="http://schemas.microsoft.com/office/drawing/2014/main" id="{0495D39F-E1EE-4A5C-9A84-B0DC10165F41}"/>
              </a:ext>
            </a:extLst>
          </p:cNvPr>
          <p:cNvGrpSpPr>
            <a:grpSpLocks/>
          </p:cNvGrpSpPr>
          <p:nvPr/>
        </p:nvGrpSpPr>
        <p:grpSpPr bwMode="auto">
          <a:xfrm>
            <a:off x="10261600" y="228600"/>
            <a:ext cx="1643063" cy="406400"/>
            <a:chOff x="10261597" y="228435"/>
            <a:chExt cx="1642445" cy="407356"/>
          </a:xfrm>
        </p:grpSpPr>
        <p:pic>
          <p:nvPicPr>
            <p:cNvPr id="72746" name="Picture 2">
              <a:extLst>
                <a:ext uri="{FF2B5EF4-FFF2-40B4-BE49-F238E27FC236}">
                  <a16:creationId xmlns:a16="http://schemas.microsoft.com/office/drawing/2014/main" id="{A8D61BA9-8BC5-4CEB-ADFD-7D583AA7C7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" r="529"/>
            <a:stretch>
              <a:fillRect/>
            </a:stretch>
          </p:blipFill>
          <p:spPr bwMode="auto">
            <a:xfrm>
              <a:off x="11584707" y="329184"/>
              <a:ext cx="319335" cy="284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feld 3">
              <a:extLst>
                <a:ext uri="{FF2B5EF4-FFF2-40B4-BE49-F238E27FC236}">
                  <a16:creationId xmlns:a16="http://schemas.microsoft.com/office/drawing/2014/main" id="{7D015385-2A6A-417F-9CD0-653E8A4D946E}"/>
                </a:ext>
              </a:extLst>
            </p:cNvPr>
            <p:cNvSpPr txBox="1"/>
            <p:nvPr/>
          </p:nvSpPr>
          <p:spPr>
            <a:xfrm>
              <a:off x="10261597" y="228435"/>
              <a:ext cx="1323477" cy="407356"/>
            </a:xfrm>
            <a:prstGeom prst="rect">
              <a:avLst/>
            </a:prstGeom>
            <a:noFill/>
            <a:ln cap="flat"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spc="100">
                  <a:solidFill>
                    <a:srgbClr val="FFFFFF"/>
                  </a:solidFill>
                  <a:latin typeface="Montserrat"/>
                </a:rPr>
                <a:t>THINKPORT</a:t>
              </a:r>
              <a:endParaRPr lang="de-DE" spc="100">
                <a:solidFill>
                  <a:srgbClr val="10396E"/>
                </a:solidFill>
                <a:latin typeface="Montserrat"/>
              </a:endParaRPr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9F8886-87B0-0749-968D-5623E71683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CCA4-D0E8-504B-9053-7928BC11DB32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1026" name="Picture 2" descr="How converters are used for a source and sink data transfer">
            <a:extLst>
              <a:ext uri="{FF2B5EF4-FFF2-40B4-BE49-F238E27FC236}">
                <a16:creationId xmlns:a16="http://schemas.microsoft.com/office/drawing/2014/main" id="{50532D1F-6C32-AB0D-CC7A-CF8FFE316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490" y="2196525"/>
            <a:ext cx="7112173" cy="246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B4A359A-160F-A440-8A1A-CE0C1EDCB0B7}"/>
              </a:ext>
            </a:extLst>
          </p:cNvPr>
          <p:cNvSpPr txBox="1"/>
          <p:nvPr/>
        </p:nvSpPr>
        <p:spPr>
          <a:xfrm>
            <a:off x="541338" y="2736850"/>
            <a:ext cx="3117850" cy="954107"/>
          </a:xfrm>
          <a:prstGeom prst="rect">
            <a:avLst/>
          </a:prstGeom>
          <a:noFill/>
          <a:ln cap="flat">
            <a:noFill/>
          </a:ln>
        </p:spPr>
        <p:txBody>
          <a:bodyPr lIns="91440" tIns="45720" rIns="91440" bIns="45720" anchor="t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spc="300">
                <a:solidFill>
                  <a:srgbClr val="FFFFFF"/>
                </a:solidFill>
                <a:latin typeface="Montserrat SemiBold"/>
                <a:cs typeface="Segoe UI Semibold"/>
              </a:rPr>
              <a:t>KAKFA CONNECT</a:t>
            </a:r>
            <a:endParaRPr lang="de-DE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E6177CFA-CCA4-6E44-9A5A-DC6F6199A82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38175" y="2547938"/>
            <a:ext cx="2924175" cy="44450"/>
          </a:xfrm>
          <a:prstGeom prst="rect">
            <a:avLst/>
          </a:prstGeom>
          <a:solidFill>
            <a:srgbClr val="FF57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de-DE">
              <a:solidFill>
                <a:srgbClr val="F2F2F2"/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FBBE3D6-D642-104C-8DB8-E0D46862E829}"/>
              </a:ext>
            </a:extLst>
          </p:cNvPr>
          <p:cNvSpPr txBox="1"/>
          <p:nvPr/>
        </p:nvSpPr>
        <p:spPr>
          <a:xfrm>
            <a:off x="565151" y="3986790"/>
            <a:ext cx="3117850" cy="400110"/>
          </a:xfrm>
          <a:prstGeom prst="rect">
            <a:avLst/>
          </a:prstGeom>
          <a:noFill/>
          <a:ln cap="flat">
            <a:noFill/>
          </a:ln>
        </p:spPr>
        <p:txBody>
          <a:bodyPr lIns="91440" tIns="45720" rIns="91440" bIns="45720" anchor="t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spc="300">
                <a:solidFill>
                  <a:srgbClr val="FFFFFF"/>
                </a:solidFill>
                <a:latin typeface="Montserrat SemiBold"/>
                <a:cs typeface="Segoe UI Semibold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65254002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9911BFD-891E-BE4C-8805-A4AD70D0C2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CCA4-D0E8-504B-9053-7928BC11DB32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46B904C6-45E0-054F-A029-5BC1943F6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1538"/>
            <a:ext cx="5260975" cy="46037"/>
          </a:xfrm>
          <a:prstGeom prst="rect">
            <a:avLst/>
          </a:prstGeom>
          <a:solidFill>
            <a:srgbClr val="FF57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de-DE">
              <a:solidFill>
                <a:srgbClr val="F2F2F2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948E633-2770-894F-AC94-8D72F2258C1D}"/>
              </a:ext>
            </a:extLst>
          </p:cNvPr>
          <p:cNvSpPr txBox="1"/>
          <p:nvPr/>
        </p:nvSpPr>
        <p:spPr>
          <a:xfrm>
            <a:off x="336550" y="301625"/>
            <a:ext cx="6178294" cy="523220"/>
          </a:xfrm>
          <a:prstGeom prst="rect">
            <a:avLst/>
          </a:prstGeom>
          <a:noFill/>
          <a:ln cap="flat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800" spc="300">
                <a:solidFill>
                  <a:srgbClr val="FFFFFF"/>
                </a:solidFill>
                <a:latin typeface="Montserrat SemiBold"/>
              </a:rPr>
              <a:t>KAFKA CONNECT CONCEPT</a:t>
            </a:r>
            <a:endParaRPr lang="de-DE" sz="2400" spc="300">
              <a:solidFill>
                <a:srgbClr val="FFFFFF"/>
              </a:solidFill>
              <a:latin typeface="Montserrat SemiBold" pitchFamily="5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6ED20-8565-094A-869A-2C694BA7E9E4}"/>
              </a:ext>
            </a:extLst>
          </p:cNvPr>
          <p:cNvSpPr txBox="1"/>
          <p:nvPr/>
        </p:nvSpPr>
        <p:spPr>
          <a:xfrm>
            <a:off x="635655" y="1428231"/>
            <a:ext cx="111729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de-DE" sz="2000">
              <a:solidFill>
                <a:schemeClr val="bg1"/>
              </a:solidFill>
              <a:latin typeface="Montserrat" pitchFamily="2" charset="77"/>
            </a:endParaRPr>
          </a:p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2000" err="1">
                <a:solidFill>
                  <a:srgbClr val="00BCD4"/>
                </a:solidFill>
                <a:latin typeface="Montserrat" pitchFamily="2" charset="77"/>
              </a:rPr>
              <a:t>Connectors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		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  <a:sym typeface="Wingdings" pitchFamily="2" charset="2"/>
              </a:rPr>
              <a:t>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the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high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level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abstraction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that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coordinates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data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streaming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by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				    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managing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tasks</a:t>
            </a:r>
            <a:endParaRPr lang="de-DE" sz="2000">
              <a:solidFill>
                <a:schemeClr val="bg1"/>
              </a:solidFill>
              <a:latin typeface="Montserrat" pitchFamily="2" charset="77"/>
            </a:endParaRPr>
          </a:p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de-DE" sz="2000">
              <a:solidFill>
                <a:schemeClr val="bg1"/>
              </a:solidFill>
              <a:latin typeface="Montserrat" pitchFamily="2" charset="77"/>
            </a:endParaRPr>
          </a:p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2000">
                <a:solidFill>
                  <a:srgbClr val="00BCD4"/>
                </a:solidFill>
                <a:latin typeface="Montserrat" pitchFamily="2" charset="77"/>
              </a:rPr>
              <a:t>Tasks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			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  <a:sym typeface="Wingdings" pitchFamily="2" charset="2"/>
              </a:rPr>
              <a:t>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the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implementation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of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how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data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is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copied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to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or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from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Kafka</a:t>
            </a:r>
          </a:p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de-DE" sz="2000">
              <a:solidFill>
                <a:schemeClr val="bg1"/>
              </a:solidFill>
              <a:latin typeface="Montserrat" pitchFamily="2" charset="77"/>
            </a:endParaRPr>
          </a:p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2000" err="1">
                <a:solidFill>
                  <a:srgbClr val="00BCD4"/>
                </a:solidFill>
                <a:latin typeface="Montserrat" pitchFamily="2" charset="77"/>
              </a:rPr>
              <a:t>Workers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		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  <a:sym typeface="Wingdings" pitchFamily="2" charset="2"/>
              </a:rPr>
              <a:t>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the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running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processes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that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execute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connectors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and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tasks</a:t>
            </a:r>
            <a:endParaRPr lang="de-DE" sz="2000">
              <a:solidFill>
                <a:schemeClr val="bg1"/>
              </a:solidFill>
              <a:latin typeface="Montserrat" pitchFamily="2" charset="77"/>
            </a:endParaRPr>
          </a:p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de-DE" sz="2000">
              <a:solidFill>
                <a:schemeClr val="bg1"/>
              </a:solidFill>
              <a:latin typeface="Montserrat" pitchFamily="2" charset="77"/>
            </a:endParaRPr>
          </a:p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2000">
                <a:solidFill>
                  <a:srgbClr val="00BCD4"/>
                </a:solidFill>
                <a:latin typeface="Montserrat" pitchFamily="2" charset="77"/>
              </a:rPr>
              <a:t>Converters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		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  <a:sym typeface="Wingdings" pitchFamily="2" charset="2"/>
              </a:rPr>
              <a:t>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the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code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used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to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translate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data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between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Connect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and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the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				    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system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sending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or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receiving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data</a:t>
            </a:r>
            <a:endParaRPr lang="de-DE" sz="2000">
              <a:solidFill>
                <a:schemeClr val="bg1"/>
              </a:solidFill>
              <a:latin typeface="Montserrat" pitchFamily="2" charset="77"/>
            </a:endParaRPr>
          </a:p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de-DE" sz="2000">
              <a:solidFill>
                <a:schemeClr val="bg1"/>
              </a:solidFill>
              <a:latin typeface="Montserrat" pitchFamily="2" charset="77"/>
            </a:endParaRPr>
          </a:p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2000">
                <a:solidFill>
                  <a:srgbClr val="00BCD4"/>
                </a:solidFill>
                <a:latin typeface="Montserrat" pitchFamily="2" charset="77"/>
              </a:rPr>
              <a:t>Transforms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		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  <a:sym typeface="Wingdings" pitchFamily="2" charset="2"/>
              </a:rPr>
              <a:t> 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simple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logic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to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alter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each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message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produced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by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or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sent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to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a 				    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connector</a:t>
            </a:r>
            <a:endParaRPr lang="de-DE" sz="2000">
              <a:solidFill>
                <a:schemeClr val="bg1"/>
              </a:solidFill>
              <a:latin typeface="Montserrat" pitchFamily="2" charset="77"/>
            </a:endParaRPr>
          </a:p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de-DE" sz="2000">
              <a:solidFill>
                <a:schemeClr val="bg1"/>
              </a:solidFill>
              <a:latin typeface="Montserrat" pitchFamily="2" charset="77"/>
            </a:endParaRPr>
          </a:p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2000">
                <a:solidFill>
                  <a:srgbClr val="00BCD4"/>
                </a:solidFill>
                <a:latin typeface="Montserrat" pitchFamily="2" charset="77"/>
              </a:rPr>
              <a:t>Dead Letter Queue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	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  <a:sym typeface="Wingdings" pitchFamily="2" charset="2"/>
              </a:rPr>
              <a:t>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how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Connect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handles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connector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Montserrat" pitchFamily="2" charset="77"/>
              </a:rPr>
              <a:t>errors</a:t>
            </a:r>
            <a:endParaRPr lang="de-DE" sz="200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6512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00415A92-EB09-4AE3-B364-CF6AFD3A2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1436688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/>
            <a:r>
              <a:rPr lang="de-DE" altLang="de-D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altLang="de-DE">
              <a:solidFill>
                <a:srgbClr val="10396E"/>
              </a:solidFill>
              <a:latin typeface="Arial" panose="020B0604020202020204" pitchFamily="34" charset="0"/>
            </a:endParaRPr>
          </a:p>
          <a:p>
            <a:pPr eaLnBrk="1"/>
            <a:endParaRPr lang="de-DE" altLang="de-DE">
              <a:solidFill>
                <a:srgbClr val="10396E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1DE41FE7-7858-408F-8FA6-AC125C7B3A85}"/>
              </a:ext>
            </a:extLst>
          </p:cNvPr>
          <p:cNvSpPr txBox="1"/>
          <p:nvPr/>
        </p:nvSpPr>
        <p:spPr>
          <a:xfrm>
            <a:off x="287337" y="301356"/>
            <a:ext cx="5862502" cy="523220"/>
          </a:xfrm>
          <a:prstGeom prst="rect">
            <a:avLst/>
          </a:prstGeom>
          <a:noFill/>
          <a:ln cap="flat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800" spc="300">
                <a:solidFill>
                  <a:srgbClr val="FFFFFF"/>
                </a:solidFill>
                <a:latin typeface="Montserrat SemiBold"/>
              </a:rPr>
              <a:t>CONNECTORS AND TASKS</a:t>
            </a:r>
            <a:endParaRPr lang="de-DE" sz="2400" spc="300">
              <a:solidFill>
                <a:srgbClr val="FFFFFF"/>
              </a:solidFill>
              <a:latin typeface="Montserrat SemiBold" pitchFamily="50"/>
            </a:endParaRPr>
          </a:p>
        </p:txBody>
      </p:sp>
      <p:grpSp>
        <p:nvGrpSpPr>
          <p:cNvPr id="72745" name="Gruppieren 14">
            <a:extLst>
              <a:ext uri="{FF2B5EF4-FFF2-40B4-BE49-F238E27FC236}">
                <a16:creationId xmlns:a16="http://schemas.microsoft.com/office/drawing/2014/main" id="{0495D39F-E1EE-4A5C-9A84-B0DC10165F41}"/>
              </a:ext>
            </a:extLst>
          </p:cNvPr>
          <p:cNvGrpSpPr>
            <a:grpSpLocks/>
          </p:cNvGrpSpPr>
          <p:nvPr/>
        </p:nvGrpSpPr>
        <p:grpSpPr bwMode="auto">
          <a:xfrm>
            <a:off x="10261600" y="228600"/>
            <a:ext cx="1643063" cy="406400"/>
            <a:chOff x="10261597" y="228435"/>
            <a:chExt cx="1642445" cy="407356"/>
          </a:xfrm>
        </p:grpSpPr>
        <p:pic>
          <p:nvPicPr>
            <p:cNvPr id="72746" name="Picture 2">
              <a:extLst>
                <a:ext uri="{FF2B5EF4-FFF2-40B4-BE49-F238E27FC236}">
                  <a16:creationId xmlns:a16="http://schemas.microsoft.com/office/drawing/2014/main" id="{A8D61BA9-8BC5-4CEB-ADFD-7D583AA7C7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" r="529"/>
            <a:stretch>
              <a:fillRect/>
            </a:stretch>
          </p:blipFill>
          <p:spPr bwMode="auto">
            <a:xfrm>
              <a:off x="11584707" y="329184"/>
              <a:ext cx="319335" cy="284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feld 3">
              <a:extLst>
                <a:ext uri="{FF2B5EF4-FFF2-40B4-BE49-F238E27FC236}">
                  <a16:creationId xmlns:a16="http://schemas.microsoft.com/office/drawing/2014/main" id="{7D015385-2A6A-417F-9CD0-653E8A4D946E}"/>
                </a:ext>
              </a:extLst>
            </p:cNvPr>
            <p:cNvSpPr txBox="1"/>
            <p:nvPr/>
          </p:nvSpPr>
          <p:spPr>
            <a:xfrm>
              <a:off x="10261597" y="228435"/>
              <a:ext cx="1323477" cy="407356"/>
            </a:xfrm>
            <a:prstGeom prst="rect">
              <a:avLst/>
            </a:prstGeom>
            <a:noFill/>
            <a:ln cap="flat"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spc="100">
                  <a:solidFill>
                    <a:srgbClr val="FFFFFF"/>
                  </a:solidFill>
                  <a:latin typeface="Montserrat"/>
                </a:rPr>
                <a:t>THINKPORT</a:t>
              </a:r>
              <a:endParaRPr lang="de-DE" spc="100">
                <a:solidFill>
                  <a:srgbClr val="10396E"/>
                </a:solidFill>
                <a:latin typeface="Montserrat"/>
              </a:endParaRPr>
            </a:p>
          </p:txBody>
        </p:sp>
      </p:grpSp>
      <p:sp>
        <p:nvSpPr>
          <p:cNvPr id="6" name="Rectangle 17">
            <a:extLst>
              <a:ext uri="{FF2B5EF4-FFF2-40B4-BE49-F238E27FC236}">
                <a16:creationId xmlns:a16="http://schemas.microsoft.com/office/drawing/2014/main" id="{12DBD2A1-B254-472A-AC8C-E4C8EEEEA2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73545"/>
            <a:ext cx="6333143" cy="38339"/>
          </a:xfrm>
          <a:prstGeom prst="rect">
            <a:avLst/>
          </a:prstGeom>
          <a:solidFill>
            <a:srgbClr val="FF57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de-DE">
              <a:solidFill>
                <a:srgbClr val="F2F2F2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9F8886-87B0-0749-968D-5623E71683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CCA4-D0E8-504B-9053-7928BC11DB32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5282E1EF-187A-2AF0-9B96-1DE8A23C2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9587" y="2813422"/>
            <a:ext cx="3455621" cy="356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SourceConnectors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  <a:sym typeface="Wingdings" pitchFamily="2" charset="2"/>
              </a:rPr>
              <a:t>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import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data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from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another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system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,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SinkConnectors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  <a:sym typeface="Wingdings" pitchFamily="2" charset="2"/>
              </a:rPr>
              <a:t>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export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data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to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another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system</a:t>
            </a:r>
            <a:endParaRPr lang="de-DE" sz="1200">
              <a:solidFill>
                <a:schemeClr val="bg1"/>
              </a:solidFill>
              <a:latin typeface="Montserrat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Configuration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of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the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Connector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class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describes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the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set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of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data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to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be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copied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,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Connector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is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responsible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for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breaking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that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job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into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a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set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of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Tasks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that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can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be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distributed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to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Kafka Connect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workers</a:t>
            </a:r>
            <a:endParaRPr lang="de-DE" sz="1200">
              <a:solidFill>
                <a:schemeClr val="bg1"/>
              </a:solidFill>
              <a:latin typeface="Montserrat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Two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corresponding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flavors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: </a:t>
            </a:r>
          </a:p>
          <a:p>
            <a:pPr marL="9144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SourceTask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and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</a:p>
          <a:p>
            <a:pPr marL="9144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SinkTask</a:t>
            </a:r>
            <a:br>
              <a:rPr lang="de-DE" sz="1200">
                <a:solidFill>
                  <a:schemeClr val="bg1"/>
                </a:solidFill>
                <a:latin typeface="Montserrat" pitchFamily="2" charset="77"/>
              </a:rPr>
            </a:br>
            <a:endParaRPr lang="de-DE" sz="120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9FF9F60-CCBE-C14C-8701-F1EA1A4C29E9}"/>
              </a:ext>
            </a:extLst>
          </p:cNvPr>
          <p:cNvSpPr txBox="1"/>
          <p:nvPr/>
        </p:nvSpPr>
        <p:spPr>
          <a:xfrm>
            <a:off x="8054975" y="1590675"/>
            <a:ext cx="3219151" cy="1015663"/>
          </a:xfrm>
          <a:prstGeom prst="rect">
            <a:avLst/>
          </a:prstGeom>
          <a:noFill/>
          <a:ln cap="flat">
            <a:noFill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000" spc="300">
                <a:solidFill>
                  <a:srgbClr val="FF5722"/>
                </a:solidFill>
                <a:latin typeface="Montserrat SemiBold" pitchFamily="50"/>
              </a:rPr>
              <a:t>CREATE A DATA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000" spc="300">
                <a:solidFill>
                  <a:srgbClr val="FF5722"/>
                </a:solidFill>
                <a:latin typeface="Montserrat SemiBold" pitchFamily="50"/>
              </a:rPr>
              <a:t>GENERATOR WITH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000" spc="300">
                <a:solidFill>
                  <a:srgbClr val="FF5722"/>
                </a:solidFill>
                <a:latin typeface="Montserrat SemiBold" pitchFamily="50"/>
              </a:rPr>
              <a:t>KAFKA CONNECT</a:t>
            </a:r>
            <a:endParaRPr lang="de-DE" sz="2000" spc="300">
              <a:solidFill>
                <a:srgbClr val="FFFFFF"/>
              </a:solidFill>
              <a:latin typeface="Montserrat SemiBold" pitchFamily="50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AB68EFC-B053-75E1-8BC7-1435D819A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81" y="2813422"/>
            <a:ext cx="6635249" cy="200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4">
            <a:extLst>
              <a:ext uri="{FF2B5EF4-FFF2-40B4-BE49-F238E27FC236}">
                <a16:creationId xmlns:a16="http://schemas.microsoft.com/office/drawing/2014/main" id="{4E555DB4-E637-B043-9536-5E0369F5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6460570"/>
            <a:ext cx="5100637" cy="16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800">
                <a:solidFill>
                  <a:schemeClr val="bg1"/>
                </a:solidFill>
                <a:latin typeface="Montserrat" pitchFamily="2" charset="77"/>
              </a:rPr>
              <a:t>Quelle: https://</a:t>
            </a:r>
            <a:r>
              <a:rPr lang="de-DE" sz="800" err="1">
                <a:solidFill>
                  <a:schemeClr val="bg1"/>
                </a:solidFill>
                <a:latin typeface="Montserrat" pitchFamily="2" charset="77"/>
              </a:rPr>
              <a:t>docs.confluent.io</a:t>
            </a:r>
            <a:r>
              <a:rPr lang="de-DE" sz="800">
                <a:solidFill>
                  <a:schemeClr val="bg1"/>
                </a:solidFill>
                <a:latin typeface="Montserrat" pitchFamily="2" charset="77"/>
              </a:rPr>
              <a:t>/</a:t>
            </a:r>
            <a:r>
              <a:rPr lang="de-DE" sz="800" err="1">
                <a:solidFill>
                  <a:schemeClr val="bg1"/>
                </a:solidFill>
                <a:latin typeface="Montserrat" pitchFamily="2" charset="77"/>
              </a:rPr>
              <a:t>platform</a:t>
            </a:r>
            <a:r>
              <a:rPr lang="de-DE" sz="800">
                <a:solidFill>
                  <a:schemeClr val="bg1"/>
                </a:solidFill>
                <a:latin typeface="Montserrat" pitchFamily="2" charset="77"/>
              </a:rPr>
              <a:t>/</a:t>
            </a:r>
            <a:r>
              <a:rPr lang="de-DE" sz="800" err="1">
                <a:solidFill>
                  <a:schemeClr val="bg1"/>
                </a:solidFill>
                <a:latin typeface="Montserrat" pitchFamily="2" charset="77"/>
              </a:rPr>
              <a:t>current</a:t>
            </a:r>
            <a:r>
              <a:rPr lang="de-DE" sz="800">
                <a:solidFill>
                  <a:schemeClr val="bg1"/>
                </a:solidFill>
                <a:latin typeface="Montserrat" pitchFamily="2" charset="77"/>
              </a:rPr>
              <a:t>/</a:t>
            </a:r>
            <a:r>
              <a:rPr lang="de-DE" sz="800" err="1">
                <a:solidFill>
                  <a:schemeClr val="bg1"/>
                </a:solidFill>
                <a:latin typeface="Montserrat" pitchFamily="2" charset="77"/>
              </a:rPr>
              <a:t>connect</a:t>
            </a:r>
            <a:r>
              <a:rPr lang="de-DE" sz="800">
                <a:solidFill>
                  <a:schemeClr val="bg1"/>
                </a:solidFill>
                <a:latin typeface="Montserrat" pitchFamily="2" charset="77"/>
              </a:rPr>
              <a:t>/</a:t>
            </a:r>
            <a:r>
              <a:rPr lang="de-DE" sz="800" err="1">
                <a:solidFill>
                  <a:schemeClr val="bg1"/>
                </a:solidFill>
                <a:latin typeface="Montserrat" pitchFamily="2" charset="77"/>
              </a:rPr>
              <a:t>devguide.html#connectors-and-tasks</a:t>
            </a:r>
            <a:endParaRPr lang="de-DE" sz="80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322017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00415A92-EB09-4AE3-B364-CF6AFD3A2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1436688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/>
            <a:r>
              <a:rPr lang="de-DE" altLang="de-D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altLang="de-DE">
              <a:solidFill>
                <a:srgbClr val="10396E"/>
              </a:solidFill>
              <a:latin typeface="Arial" panose="020B0604020202020204" pitchFamily="34" charset="0"/>
            </a:endParaRPr>
          </a:p>
          <a:p>
            <a:pPr eaLnBrk="1"/>
            <a:endParaRPr lang="de-DE" altLang="de-DE">
              <a:solidFill>
                <a:srgbClr val="10396E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1DE41FE7-7858-408F-8FA6-AC125C7B3A85}"/>
              </a:ext>
            </a:extLst>
          </p:cNvPr>
          <p:cNvSpPr txBox="1"/>
          <p:nvPr/>
        </p:nvSpPr>
        <p:spPr>
          <a:xfrm>
            <a:off x="287337" y="301356"/>
            <a:ext cx="1576072" cy="523220"/>
          </a:xfrm>
          <a:prstGeom prst="rect">
            <a:avLst/>
          </a:prstGeom>
          <a:noFill/>
          <a:ln cap="flat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800" spc="300">
                <a:solidFill>
                  <a:srgbClr val="FFFFFF"/>
                </a:solidFill>
                <a:latin typeface="Montserrat SemiBold"/>
              </a:rPr>
              <a:t>TASKS</a:t>
            </a:r>
            <a:endParaRPr lang="de-DE" sz="2400" spc="300">
              <a:solidFill>
                <a:srgbClr val="FFFFFF"/>
              </a:solidFill>
              <a:latin typeface="Montserrat SemiBold" pitchFamily="50"/>
            </a:endParaRPr>
          </a:p>
        </p:txBody>
      </p:sp>
      <p:grpSp>
        <p:nvGrpSpPr>
          <p:cNvPr id="72745" name="Gruppieren 14">
            <a:extLst>
              <a:ext uri="{FF2B5EF4-FFF2-40B4-BE49-F238E27FC236}">
                <a16:creationId xmlns:a16="http://schemas.microsoft.com/office/drawing/2014/main" id="{0495D39F-E1EE-4A5C-9A84-B0DC10165F41}"/>
              </a:ext>
            </a:extLst>
          </p:cNvPr>
          <p:cNvGrpSpPr>
            <a:grpSpLocks/>
          </p:cNvGrpSpPr>
          <p:nvPr/>
        </p:nvGrpSpPr>
        <p:grpSpPr bwMode="auto">
          <a:xfrm>
            <a:off x="10261600" y="228600"/>
            <a:ext cx="1643063" cy="406400"/>
            <a:chOff x="10261597" y="228435"/>
            <a:chExt cx="1642445" cy="407356"/>
          </a:xfrm>
        </p:grpSpPr>
        <p:pic>
          <p:nvPicPr>
            <p:cNvPr id="72746" name="Picture 2">
              <a:extLst>
                <a:ext uri="{FF2B5EF4-FFF2-40B4-BE49-F238E27FC236}">
                  <a16:creationId xmlns:a16="http://schemas.microsoft.com/office/drawing/2014/main" id="{A8D61BA9-8BC5-4CEB-ADFD-7D583AA7C7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" r="529"/>
            <a:stretch>
              <a:fillRect/>
            </a:stretch>
          </p:blipFill>
          <p:spPr bwMode="auto">
            <a:xfrm>
              <a:off x="11584707" y="329184"/>
              <a:ext cx="319335" cy="284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feld 3">
              <a:extLst>
                <a:ext uri="{FF2B5EF4-FFF2-40B4-BE49-F238E27FC236}">
                  <a16:creationId xmlns:a16="http://schemas.microsoft.com/office/drawing/2014/main" id="{7D015385-2A6A-417F-9CD0-653E8A4D946E}"/>
                </a:ext>
              </a:extLst>
            </p:cNvPr>
            <p:cNvSpPr txBox="1"/>
            <p:nvPr/>
          </p:nvSpPr>
          <p:spPr>
            <a:xfrm>
              <a:off x="10261597" y="228435"/>
              <a:ext cx="1323477" cy="407356"/>
            </a:xfrm>
            <a:prstGeom prst="rect">
              <a:avLst/>
            </a:prstGeom>
            <a:noFill/>
            <a:ln cap="flat"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spc="100">
                  <a:solidFill>
                    <a:srgbClr val="FFFFFF"/>
                  </a:solidFill>
                  <a:latin typeface="Montserrat"/>
                </a:rPr>
                <a:t>THINKPORT</a:t>
              </a:r>
              <a:endParaRPr lang="de-DE" spc="100">
                <a:solidFill>
                  <a:srgbClr val="10396E"/>
                </a:solidFill>
                <a:latin typeface="Montserrat"/>
              </a:endParaRPr>
            </a:p>
          </p:txBody>
        </p:sp>
      </p:grpSp>
      <p:sp>
        <p:nvSpPr>
          <p:cNvPr id="6" name="Rectangle 17">
            <a:extLst>
              <a:ext uri="{FF2B5EF4-FFF2-40B4-BE49-F238E27FC236}">
                <a16:creationId xmlns:a16="http://schemas.microsoft.com/office/drawing/2014/main" id="{12DBD2A1-B254-472A-AC8C-E4C8EEEEA2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73545"/>
            <a:ext cx="6333143" cy="38339"/>
          </a:xfrm>
          <a:prstGeom prst="rect">
            <a:avLst/>
          </a:prstGeom>
          <a:solidFill>
            <a:srgbClr val="FF57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de-DE">
              <a:solidFill>
                <a:srgbClr val="F2F2F2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9F8886-87B0-0749-968D-5623E71683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CCA4-D0E8-504B-9053-7928BC11DB32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5282E1EF-187A-2AF0-9B96-1DE8A23C2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9587" y="2113330"/>
            <a:ext cx="3455621" cy="467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Each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connector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instance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coordinates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a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set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of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 </a:t>
            </a:r>
            <a:r>
              <a:rPr lang="de-DE" sz="1200" b="1" err="1">
                <a:solidFill>
                  <a:schemeClr val="bg1"/>
                </a:solidFill>
                <a:latin typeface="Montserrat" pitchFamily="2" charset="77"/>
              </a:rPr>
              <a:t>tasks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 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that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actually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copy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the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data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Connector break a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single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job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into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many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tasks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,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Kafka Connect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provides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built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-in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support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for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parallelism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and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scalable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data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copying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with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very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little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configuration</a:t>
            </a:r>
            <a:endParaRPr lang="de-DE" sz="1200">
              <a:solidFill>
                <a:schemeClr val="bg1"/>
              </a:solidFill>
              <a:latin typeface="Montserrat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These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tasks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have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no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state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stored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within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them</a:t>
            </a:r>
            <a:endParaRPr lang="de-DE" sz="1200">
              <a:solidFill>
                <a:schemeClr val="bg1"/>
              </a:solidFill>
              <a:latin typeface="Montserrat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Task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state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is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stored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in Kafka in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special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topics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 </a:t>
            </a:r>
            <a:r>
              <a:rPr lang="de-DE" sz="1200" err="1">
                <a:solidFill>
                  <a:srgbClr val="FF5722"/>
                </a:solidFill>
                <a:latin typeface="Montserrat" pitchFamily="2" charset="77"/>
              </a:rPr>
              <a:t>config.storage.topic</a:t>
            </a:r>
            <a:r>
              <a:rPr lang="de-DE" sz="1200">
                <a:solidFill>
                  <a:srgbClr val="FF5722"/>
                </a:solidFill>
                <a:latin typeface="Montserrat" pitchFamily="2" charset="77"/>
              </a:rPr>
              <a:t> 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and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                      </a:t>
            </a:r>
            <a:r>
              <a:rPr lang="de-DE" sz="1200" err="1">
                <a:solidFill>
                  <a:srgbClr val="FF5722"/>
                </a:solidFill>
                <a:latin typeface="Montserrat" pitchFamily="2" charset="77"/>
              </a:rPr>
              <a:t>status.storage.topic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 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and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managed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by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the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associated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connector</a:t>
            </a:r>
            <a:endParaRPr lang="de-DE" sz="1200">
              <a:solidFill>
                <a:schemeClr val="bg1"/>
              </a:solidFill>
              <a:latin typeface="Montserrat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Tasks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may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be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started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,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stopped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,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or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restarted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at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any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time in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order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to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provide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a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resilient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,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scalable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data</a:t>
            </a:r>
            <a:r>
              <a:rPr lang="de-DE" sz="120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sz="1200" err="1">
                <a:solidFill>
                  <a:schemeClr val="bg1"/>
                </a:solidFill>
                <a:latin typeface="Montserrat" pitchFamily="2" charset="77"/>
              </a:rPr>
              <a:t>pipeline</a:t>
            </a:r>
            <a:br>
              <a:rPr lang="de-DE" sz="1200">
                <a:solidFill>
                  <a:schemeClr val="bg1"/>
                </a:solidFill>
                <a:latin typeface="Montserrat" pitchFamily="2" charset="77"/>
              </a:rPr>
            </a:br>
            <a:endParaRPr lang="de-DE" sz="120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9FF9F60-CCBE-C14C-8701-F1EA1A4C29E9}"/>
              </a:ext>
            </a:extLst>
          </p:cNvPr>
          <p:cNvSpPr txBox="1"/>
          <p:nvPr/>
        </p:nvSpPr>
        <p:spPr>
          <a:xfrm>
            <a:off x="8054975" y="1590675"/>
            <a:ext cx="1337226" cy="400110"/>
          </a:xfrm>
          <a:prstGeom prst="rect">
            <a:avLst/>
          </a:prstGeom>
          <a:noFill/>
          <a:ln cap="flat">
            <a:noFill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000" spc="300">
                <a:solidFill>
                  <a:srgbClr val="FF5722"/>
                </a:solidFill>
                <a:latin typeface="Montserrat SemiBold" pitchFamily="50"/>
              </a:rPr>
              <a:t>ABOUT</a:t>
            </a:r>
            <a:endParaRPr lang="de-DE" sz="2000" spc="300">
              <a:solidFill>
                <a:srgbClr val="FFFFFF"/>
              </a:solidFill>
              <a:latin typeface="Montserrat SemiBold" pitchFamily="5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4E555DB4-E637-B043-9536-5E0369F5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738" y="6456998"/>
            <a:ext cx="5100637" cy="16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800">
                <a:solidFill>
                  <a:schemeClr val="bg1"/>
                </a:solidFill>
                <a:latin typeface="Montserrat" pitchFamily="2" charset="77"/>
              </a:rPr>
              <a:t>Quelle: https://</a:t>
            </a:r>
            <a:r>
              <a:rPr lang="de-DE" sz="800" err="1">
                <a:solidFill>
                  <a:schemeClr val="bg1"/>
                </a:solidFill>
                <a:latin typeface="Montserrat" pitchFamily="2" charset="77"/>
              </a:rPr>
              <a:t>docs.confluent.io</a:t>
            </a:r>
            <a:r>
              <a:rPr lang="de-DE" sz="800">
                <a:solidFill>
                  <a:schemeClr val="bg1"/>
                </a:solidFill>
                <a:latin typeface="Montserrat" pitchFamily="2" charset="77"/>
              </a:rPr>
              <a:t>/</a:t>
            </a:r>
            <a:r>
              <a:rPr lang="de-DE" sz="800" err="1">
                <a:solidFill>
                  <a:schemeClr val="bg1"/>
                </a:solidFill>
                <a:latin typeface="Montserrat" pitchFamily="2" charset="77"/>
              </a:rPr>
              <a:t>platform</a:t>
            </a:r>
            <a:r>
              <a:rPr lang="de-DE" sz="800">
                <a:solidFill>
                  <a:schemeClr val="bg1"/>
                </a:solidFill>
                <a:latin typeface="Montserrat" pitchFamily="2" charset="77"/>
              </a:rPr>
              <a:t>/</a:t>
            </a:r>
            <a:r>
              <a:rPr lang="de-DE" sz="800" err="1">
                <a:solidFill>
                  <a:schemeClr val="bg1"/>
                </a:solidFill>
                <a:latin typeface="Montserrat" pitchFamily="2" charset="77"/>
              </a:rPr>
              <a:t>current</a:t>
            </a:r>
            <a:r>
              <a:rPr lang="de-DE" sz="800">
                <a:solidFill>
                  <a:schemeClr val="bg1"/>
                </a:solidFill>
                <a:latin typeface="Montserrat" pitchFamily="2" charset="77"/>
              </a:rPr>
              <a:t>/connect/</a:t>
            </a:r>
            <a:r>
              <a:rPr lang="de-DE" sz="800" err="1">
                <a:solidFill>
                  <a:schemeClr val="bg1"/>
                </a:solidFill>
                <a:latin typeface="Montserrat" pitchFamily="2" charset="77"/>
              </a:rPr>
              <a:t>concepts.html#tasks</a:t>
            </a:r>
            <a:endParaRPr lang="de-DE" sz="80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7A3C6B9-ECA5-6443-A3D6-8F33828A49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87"/>
          <a:stretch/>
        </p:blipFill>
        <p:spPr bwMode="auto">
          <a:xfrm>
            <a:off x="1057707" y="2691134"/>
            <a:ext cx="6178912" cy="261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542125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</Words>
  <Application>Microsoft Macintosh PowerPoint</Application>
  <PresentationFormat>Breitbild</PresentationFormat>
  <Paragraphs>104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Montserrat SemiBold</vt:lpstr>
      <vt:lpstr>Segoe UI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 Iffland</dc:creator>
  <cp:lastModifiedBy>Thomas  Iffland</cp:lastModifiedBy>
  <cp:revision>1</cp:revision>
  <dcterms:created xsi:type="dcterms:W3CDTF">2023-09-18T14:02:50Z</dcterms:created>
  <dcterms:modified xsi:type="dcterms:W3CDTF">2023-09-18T14:03:03Z</dcterms:modified>
</cp:coreProperties>
</file>