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435" r:id="rId2"/>
    <p:sldId id="4451" r:id="rId3"/>
    <p:sldId id="4522" r:id="rId4"/>
    <p:sldId id="4523" r:id="rId5"/>
    <p:sldId id="4525" r:id="rId6"/>
    <p:sldId id="4527" r:id="rId7"/>
    <p:sldId id="4529" r:id="rId8"/>
    <p:sldId id="4530" r:id="rId9"/>
    <p:sldId id="4531" r:id="rId10"/>
    <p:sldId id="450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DE12-47B6-7644-9380-C08838310390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E4A3-B5BD-FA46-84DA-6AAF1E3BE2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30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E490-E01D-49D9-948B-D01E651CEC63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457099D-B554-4F90-B0FC-796A9DAAC9AB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0410D2D-3048-4E6C-A62A-6FDFF8DEE9CE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20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E490-E01D-49D9-948B-D01E651CEC63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457099D-B554-4F90-B0FC-796A9DAAC9AB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0410D2D-3048-4E6C-A62A-6FDFF8DEE9CE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5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E490-E01D-49D9-948B-D01E651CEC63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457099D-B554-4F90-B0FC-796A9DAAC9AB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0410D2D-3048-4E6C-A62A-6FDFF8DEE9CE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41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E490-E01D-49D9-948B-D01E651CEC63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457099D-B554-4F90-B0FC-796A9DAAC9AB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0410D2D-3048-4E6C-A62A-6FDFF8DEE9CE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5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0E490-E01D-49D9-948B-D01E651CEC63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457099D-B554-4F90-B0FC-796A9DAAC9AB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>
              <a:defRPr/>
            </a:pPr>
            <a:fld id="{10410D2D-3048-4E6C-A62A-6FDFF8DEE9CE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92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25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AF14-A7D4-8FBF-9890-BFB8111BC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A0500-D4B3-155A-0050-17F940E8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BF166-3E33-BAFC-8DF9-37382B66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532C5-38A8-26B6-9DC3-1606E532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26038-FAAC-A83C-311E-23EFA439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02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9B944-ECBF-C5EB-9EEF-6EBCD62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81D59-5D5D-4678-A681-D238771E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51AD2-00AE-0B5E-9294-A846169E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3B881-AEA8-F31D-E459-62178B4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9D2D2-7613-5A57-513A-13A25D47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55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2955AC-B2D3-6B75-8641-71F3BC6EB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29D1D1-7B61-F392-E034-38C7C69A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C8316-EB90-E0B3-48BE-AD57A428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942A9-F21E-3261-2340-DBFAD25B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65185-1DDF-F445-E6D6-B83BB35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9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schnittstitel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369F8F74-96AF-40C2-A03B-6AECF821B6BB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-2386012" y="-452438"/>
            <a:ext cx="9017000" cy="5222875"/>
          </a:xfrm>
          <a:prstGeom prst="rect">
            <a:avLst/>
          </a:prstGeom>
          <a:gradFill rotWithShape="0">
            <a:gsLst>
              <a:gs pos="0">
                <a:srgbClr val="3EBCD4">
                  <a:alpha val="57999"/>
                </a:srgbClr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3" name="Gruppieren 7">
            <a:extLst>
              <a:ext uri="{FF2B5EF4-FFF2-40B4-BE49-F238E27FC236}">
                <a16:creationId xmlns:a16="http://schemas.microsoft.com/office/drawing/2014/main" id="{F51522ED-18CB-452C-B59C-5AA8FF8911FF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01F9D59-F05A-4498-8E3B-C85821EDA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174ABE9E-BFFD-490F-99B6-277AC6D4BF5E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chitecture 1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444D0E90-5E25-4FB7-A0E6-A9F1C6C7824F}"/>
              </a:ext>
            </a:extLst>
          </p:cNvPr>
          <p:cNvSpPr>
            <a:spLocks noChangeArrowheads="1"/>
          </p:cNvSpPr>
          <p:nvPr/>
        </p:nvSpPr>
        <p:spPr bwMode="auto">
          <a:xfrm rot="16199987" flipH="1">
            <a:off x="9850437" y="-222249"/>
            <a:ext cx="720725" cy="3962400"/>
          </a:xfrm>
          <a:prstGeom prst="rect">
            <a:avLst/>
          </a:prstGeom>
          <a:gradFill rotWithShape="0">
            <a:gsLst>
              <a:gs pos="0">
                <a:srgbClr val="3EBCD4"/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14D5F4-8B68-49CE-B9A6-1F0E331E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10" flipH="1">
            <a:off x="-752475" y="1770063"/>
            <a:ext cx="515778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C80F43-B9E8-4B1F-B158-FBBDFD41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6713"/>
            <a:ext cx="12211050" cy="4283075"/>
          </a:xfrm>
          <a:prstGeom prst="rect">
            <a:avLst/>
          </a:prstGeom>
          <a:solidFill>
            <a:srgbClr val="FFFFFF">
              <a:alpha val="9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8383FB12-EE3F-4ACD-976F-77ADDF53F33A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E04DC02-7E7D-4DE3-85A1-015CA243D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3">
              <a:extLst>
                <a:ext uri="{FF2B5EF4-FFF2-40B4-BE49-F238E27FC236}">
                  <a16:creationId xmlns:a16="http://schemas.microsoft.com/office/drawing/2014/main" id="{057FE338-3DA2-4310-A68F-A16D720F8D09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5874925-1126-4A40-99F1-7A7FE6239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FCCA4-D0E8-504B-9053-7928BC11DB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41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chitecture 3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1A11714-44B8-4468-8804-F94A2984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9985">
            <a:off x="4987132" y="3453606"/>
            <a:ext cx="326866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C05734A-01A1-40DA-9DEA-04FC3116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624013"/>
            <a:ext cx="6653213" cy="43735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76205" dir="2700000" algn="tl" rotWithShape="0">
              <a:srgbClr val="FF5722">
                <a:alpha val="8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1180A67A-2A8A-4DAE-B3A4-6DBD68D40D77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D4A2C56-0FD9-4DCA-B632-633C23D55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3">
              <a:extLst>
                <a:ext uri="{FF2B5EF4-FFF2-40B4-BE49-F238E27FC236}">
                  <a16:creationId xmlns:a16="http://schemas.microsoft.com/office/drawing/2014/main" id="{56A6758B-CD83-49E6-BADF-661B02E8B465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E37FA-1EBC-C44D-B5C4-EACAFF603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2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rchitecture 2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B181785B-26B7-45B4-AA8C-BD790459BC2E}"/>
              </a:ext>
            </a:extLst>
          </p:cNvPr>
          <p:cNvSpPr>
            <a:spLocks noChangeArrowheads="1"/>
          </p:cNvSpPr>
          <p:nvPr/>
        </p:nvSpPr>
        <p:spPr bwMode="auto">
          <a:xfrm rot="16199987" flipH="1">
            <a:off x="10743406" y="1399382"/>
            <a:ext cx="720725" cy="719138"/>
          </a:xfrm>
          <a:prstGeom prst="rect">
            <a:avLst/>
          </a:prstGeom>
          <a:gradFill rotWithShape="0">
            <a:gsLst>
              <a:gs pos="0">
                <a:srgbClr val="3EBCD4"/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A7A640-67B9-461A-96CB-F8A605C1E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9997">
            <a:off x="168275" y="3705225"/>
            <a:ext cx="308451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47B9E0C-1395-4FAE-8DA9-D2F0CC44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636713"/>
            <a:ext cx="10229850" cy="4283075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  <a:effectLst>
            <a:outerShdw dist="76205" dir="2700000" algn="tl" rotWithShape="0">
              <a:srgbClr val="FF5722">
                <a:alpha val="8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CB5C0F2F-FD04-4314-804E-D3E20CA711D8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62243C1-10CD-4F56-800D-011803B0E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3">
              <a:extLst>
                <a:ext uri="{FF2B5EF4-FFF2-40B4-BE49-F238E27FC236}">
                  <a16:creationId xmlns:a16="http://schemas.microsoft.com/office/drawing/2014/main" id="{54032D30-AD89-4929-ABE0-C7952A200476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DCF86E2-C362-0647-8937-339DFA608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85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1">
    <p:bg>
      <p:bgPr>
        <a:gradFill rotWithShape="0">
          <a:gsLst>
            <a:gs pos="0">
              <a:srgbClr val="010509"/>
            </a:gs>
            <a:gs pos="100000">
              <a:srgbClr val="062649"/>
            </a:gs>
          </a:gsLst>
          <a:lin ang="2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5">
            <a:extLst>
              <a:ext uri="{FF2B5EF4-FFF2-40B4-BE49-F238E27FC236}">
                <a16:creationId xmlns:a16="http://schemas.microsoft.com/office/drawing/2014/main" id="{DBF31A2E-C294-4AE1-A217-B956AD8E052B}"/>
              </a:ext>
            </a:extLst>
          </p:cNvPr>
          <p:cNvSpPr>
            <a:spLocks noChangeArrowheads="1"/>
          </p:cNvSpPr>
          <p:nvPr/>
        </p:nvSpPr>
        <p:spPr bwMode="auto">
          <a:xfrm rot="5399996" flipH="1">
            <a:off x="5540375" y="-598487"/>
            <a:ext cx="5248275" cy="8054975"/>
          </a:xfrm>
          <a:prstGeom prst="rect">
            <a:avLst/>
          </a:prstGeom>
          <a:gradFill rotWithShape="0">
            <a:gsLst>
              <a:gs pos="0">
                <a:srgbClr val="3EBCD4"/>
              </a:gs>
              <a:gs pos="100000">
                <a:srgbClr val="00BCD4">
                  <a:alpha val="0"/>
                </a:srgbClr>
              </a:gs>
            </a:gsLst>
            <a:lin ang="138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grpSp>
        <p:nvGrpSpPr>
          <p:cNvPr id="3" name="Gruppieren 5">
            <a:extLst>
              <a:ext uri="{FF2B5EF4-FFF2-40B4-BE49-F238E27FC236}">
                <a16:creationId xmlns:a16="http://schemas.microsoft.com/office/drawing/2014/main" id="{644C67AE-6724-4538-A6CD-05B127C77612}"/>
              </a:ext>
            </a:extLst>
          </p:cNvPr>
          <p:cNvGrpSpPr>
            <a:grpSpLocks/>
          </p:cNvGrpSpPr>
          <p:nvPr/>
        </p:nvGrpSpPr>
        <p:grpSpPr bwMode="auto">
          <a:xfrm>
            <a:off x="10261600" y="228600"/>
            <a:ext cx="1643063" cy="406400"/>
            <a:chOff x="10261597" y="228435"/>
            <a:chExt cx="1642445" cy="4073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5EAFB8-F73B-4712-8485-33C9A64F0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r="529"/>
            <a:stretch>
              <a:fillRect/>
            </a:stretch>
          </p:blipFill>
          <p:spPr bwMode="auto">
            <a:xfrm>
              <a:off x="11584707" y="329184"/>
              <a:ext cx="319335" cy="284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58141822-9258-4D9B-91DB-6CBBC2EB077C}"/>
                </a:ext>
              </a:extLst>
            </p:cNvPr>
            <p:cNvSpPr txBox="1"/>
            <p:nvPr/>
          </p:nvSpPr>
          <p:spPr>
            <a:xfrm>
              <a:off x="10261597" y="228435"/>
              <a:ext cx="1323477" cy="407356"/>
            </a:xfrm>
            <a:prstGeom prst="rect">
              <a:avLst/>
            </a:prstGeom>
            <a:noFill/>
            <a:ln cap="flat"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spc="100">
                  <a:solidFill>
                    <a:srgbClr val="FFFFFF"/>
                  </a:solidFill>
                  <a:latin typeface="Montserrat"/>
                </a:rPr>
                <a:t>THINKPORT</a:t>
              </a:r>
              <a:endParaRPr lang="de-DE" spc="100">
                <a:solidFill>
                  <a:srgbClr val="10396E"/>
                </a:solidFill>
                <a:latin typeface="Montserrat"/>
              </a:endParaRPr>
            </a:p>
          </p:txBody>
        </p:sp>
      </p:grp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1AF38-60E7-C441-863D-61AB77684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37B5A-2A84-A93F-85D8-9E6DB37D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8EA1C-4A49-DAA9-7051-631B4472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0D583-67AF-9AC8-04EC-60CADC43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390B1-7263-5775-F6DF-0118832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087A6-0E68-51EA-E182-112F4E0F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8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7E34C-7E9E-8A96-5E13-4B51FC8D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1CD73-E247-5F28-FB10-760940BC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C26E5-65F7-FB93-5990-BC8CBCA7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596F9-93E4-A28C-B676-A81DDAC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76023B-205A-02E4-F0B5-B891F0E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41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1D73B-2373-A0B7-71FE-F24A31B0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2C751-424A-DF3F-EB62-D595A2B22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EC21BB-6682-9EA2-A5B4-C204CE29C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74587E-DEAC-FF4E-81A2-124D51F5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9D197-0236-8615-1F9F-A482841A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F3E61-D00A-E2D1-CFD7-69C6E24A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8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A0CBC-BBAB-140B-CDF9-B39B5470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36AFD-5C83-F107-6CD2-3996FEFE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86F886-E26D-DE5D-B641-031E242B0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4353B5-37FD-B3E4-5C36-BD44F0A4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5F0FC1-52C1-754F-0C94-08D36387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31F21B-9E8C-AD0B-EA91-FA50C173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A3C228-8B6D-74D0-10C4-32B53757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B77044-FD6A-9D8C-741D-3953DA2D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28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4330C-5016-8B1E-EEC7-7A7F6813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CEF8CB-774A-B740-759F-1770F386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B17D9A-EC4A-3C7D-C5B7-334E3ABA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444502-D72E-733E-C111-6E959311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F1331A-AB86-BD34-4064-15D9DEC1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5E9002-8530-91A0-925C-60077A79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D199E8-5E1B-B853-0A27-C53097B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01B9F-E7C9-0DD1-091D-F41316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DB3D-3B8B-F68A-AED9-18105858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43A7-AF90-1984-1B38-396380F3E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46FA5-5ACD-8D17-2A02-02090FD8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49CABC-8376-F0D2-9DEC-BA39406A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43704-B1B4-CF2E-C434-89FD1B6E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7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DB614-28BF-96A9-D4EE-F42CC3B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C06E94-FE85-6DE1-270E-339E2EABA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A74975-2B4A-E263-BDCC-F13FD1A9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3CA0BD-0AF3-B4DD-E6A8-576945B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BC3E73-A88C-AF23-30FB-E0273E3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E8C316-614B-CA80-7BFC-A9AAFB3E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ABB4BC-9B3C-9A14-C26C-49237A5D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CCF33-7FC9-36D7-5519-F74DDED0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04838-7F77-4358-6143-AD402C02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37FB-9956-B944-8A85-9CDCD1ADD18D}" type="datetimeFigureOut">
              <a:rPr lang="de-DE" smtClean="0"/>
              <a:t>18.09.23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E1B50-9A8C-B7EA-65BE-51E3927D0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9309B-150C-0061-E4DE-46BE7980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29B2-D30D-6049-B372-8D2961A9F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80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7">
            <a:extLst>
              <a:ext uri="{FF2B5EF4-FFF2-40B4-BE49-F238E27FC236}">
                <a16:creationId xmlns:a16="http://schemas.microsoft.com/office/drawing/2014/main" id="{801566DF-A611-43F2-BC0B-5301EA9D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22925"/>
            <a:ext cx="6096000" cy="50800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0EB3AA-1BDC-483C-96BA-238337F5AD88}"/>
              </a:ext>
            </a:extLst>
          </p:cNvPr>
          <p:cNvSpPr txBox="1"/>
          <p:nvPr/>
        </p:nvSpPr>
        <p:spPr>
          <a:xfrm>
            <a:off x="6160700" y="5083846"/>
            <a:ext cx="5949064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</a:rPr>
              <a:t>KAFKA SCHEMA REGISTRY</a:t>
            </a:r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33569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3">
            <a:extLst>
              <a:ext uri="{FF2B5EF4-FFF2-40B4-BE49-F238E27FC236}">
                <a16:creationId xmlns:a16="http://schemas.microsoft.com/office/drawing/2014/main" id="{1138D5FD-68EF-F74D-9356-AF6904695C3E}"/>
              </a:ext>
            </a:extLst>
          </p:cNvPr>
          <p:cNvSpPr txBox="1"/>
          <p:nvPr/>
        </p:nvSpPr>
        <p:spPr>
          <a:xfrm>
            <a:off x="219362" y="1464457"/>
            <a:ext cx="4454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2200" b="1" spc="300">
                <a:solidFill>
                  <a:srgbClr val="00BCD4"/>
                </a:solidFill>
                <a:latin typeface="Montserrat" pitchFamily="2" charset="77"/>
                <a:ea typeface="Roboto" panose="02000000000000000000" pitchFamily="2" charset="0"/>
              </a:rPr>
              <a:t>SCHEMA</a:t>
            </a:r>
            <a:r>
              <a:rPr lang="de-DE" sz="2200" b="1" spc="300">
                <a:solidFill>
                  <a:srgbClr val="FFFFFF"/>
                </a:solidFill>
                <a:latin typeface="Montserrat" pitchFamily="2" charset="77"/>
                <a:ea typeface="Roboto" panose="02000000000000000000" pitchFamily="2" charset="0"/>
              </a:rPr>
              <a:t> REGISTRY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16892E-C860-4C46-BE3B-867D7E013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83" y="1172650"/>
            <a:ext cx="7958481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47F0ED1E-ABE9-FD46-87AB-48DCD4E5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62" y="1895344"/>
            <a:ext cx="362861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sz="1200">
              <a:solidFill>
                <a:srgbClr val="FFFFFF"/>
              </a:solidFill>
              <a:latin typeface="Montserra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Arial"/>
              </a:rPr>
              <a:t>Confluent provides a RESTful interface for schema registries</a:t>
            </a:r>
            <a:endParaRPr lang="de-DE" sz="1200">
              <a:solidFill>
                <a:srgbClr val="FFFFFF"/>
              </a:solidFill>
              <a:latin typeface="Montserra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200">
              <a:solidFill>
                <a:srgbClr val="FFFFFF"/>
              </a:solidFill>
              <a:latin typeface="Montserra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Arial"/>
              </a:rPr>
              <a:t>Avro, JSON Schema and </a:t>
            </a:r>
            <a:r>
              <a:rPr lang="en-US" sz="1200" err="1">
                <a:solidFill>
                  <a:srgbClr val="FFFFFF"/>
                </a:solidFill>
                <a:latin typeface="Montserrat"/>
                <a:cs typeface="Arial"/>
              </a:rPr>
              <a:t>Protobuff</a:t>
            </a:r>
            <a:r>
              <a:rPr lang="en-US" sz="1200">
                <a:solidFill>
                  <a:srgbClr val="FFFFFF"/>
                </a:solidFill>
                <a:latin typeface="Montserrat"/>
                <a:cs typeface="Arial"/>
              </a:rPr>
              <a:t> are available</a:t>
            </a:r>
          </a:p>
          <a:p>
            <a:pPr marL="285750" indent="-285750">
              <a:buFont typeface="Arial"/>
              <a:buChar char="•"/>
            </a:pPr>
            <a:endParaRPr lang="en-US" sz="1200">
              <a:solidFill>
                <a:srgbClr val="FFFFFF"/>
              </a:solidFill>
              <a:latin typeface="Montserra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Arial"/>
              </a:rPr>
              <a:t>Schema Registry lives outside of and separately from your Kafka brokers</a:t>
            </a:r>
          </a:p>
          <a:p>
            <a:pPr marL="171450" indent="-171450">
              <a:buFont typeface="Arial"/>
              <a:buChar char="•"/>
            </a:pPr>
            <a:endParaRPr lang="en-US" sz="1200">
              <a:solidFill>
                <a:srgbClr val="FFFFFF"/>
              </a:solidFill>
              <a:latin typeface="Montserra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Arial"/>
              </a:rPr>
              <a:t>No need to select a schema registry format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4229154-F1F8-F942-96D2-DE4EEDE0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62" y="1387208"/>
            <a:ext cx="3628614" cy="4571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51DF99-0B07-8749-899A-E0DF69BDF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732C75-D141-344A-B4C9-CDD7FD8CDB45}"/>
              </a:ext>
            </a:extLst>
          </p:cNvPr>
          <p:cNvSpPr/>
          <p:nvPr/>
        </p:nvSpPr>
        <p:spPr>
          <a:xfrm>
            <a:off x="1161154" y="2258471"/>
            <a:ext cx="2975957" cy="8415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Montserrat" pitchFamily="2" charset="77"/>
              </a:rPr>
              <a:t>Data </a:t>
            </a:r>
            <a:r>
              <a:rPr lang="de-DE" sz="1200" err="1">
                <a:solidFill>
                  <a:schemeClr val="tx1"/>
                </a:solidFill>
                <a:latin typeface="Montserrat" pitchFamily="2" charset="77"/>
              </a:rPr>
              <a:t>set</a:t>
            </a:r>
            <a:r>
              <a:rPr lang="de-DE" sz="1200">
                <a:solidFill>
                  <a:schemeClr val="tx1"/>
                </a:solidFill>
                <a:latin typeface="Montserrat" pitchFamily="2" charset="77"/>
              </a:rPr>
              <a:t> (</a:t>
            </a:r>
            <a:r>
              <a:rPr lang="de-DE" sz="1200" err="1">
                <a:solidFill>
                  <a:schemeClr val="tx1"/>
                </a:solidFill>
                <a:latin typeface="Montserrat" pitchFamily="2" charset="77"/>
              </a:rPr>
              <a:t>record</a:t>
            </a:r>
            <a:r>
              <a:rPr lang="de-DE" sz="1200">
                <a:solidFill>
                  <a:schemeClr val="tx1"/>
                </a:solidFill>
                <a:latin typeface="Montserrat" pitchFamily="2" charset="77"/>
              </a:rPr>
              <a:t>)</a:t>
            </a:r>
            <a:endParaRPr lang="en-DE" sz="120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80D01-6F21-3E49-B67F-896EBE4DFAF0}"/>
              </a:ext>
            </a:extLst>
          </p:cNvPr>
          <p:cNvSpPr/>
          <p:nvPr/>
        </p:nvSpPr>
        <p:spPr>
          <a:xfrm>
            <a:off x="6000345" y="2258471"/>
            <a:ext cx="5426536" cy="3823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Montserrat" pitchFamily="2" charset="77"/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2E363-ADF3-784F-A56B-0F93902501CA}"/>
              </a:ext>
            </a:extLst>
          </p:cNvPr>
          <p:cNvSpPr/>
          <p:nvPr/>
        </p:nvSpPr>
        <p:spPr>
          <a:xfrm>
            <a:off x="6000344" y="3047899"/>
            <a:ext cx="5426536" cy="1681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DE" sz="1200">
                <a:latin typeface="Montserrat" pitchFamily="2" charset="77"/>
              </a:rPr>
              <a:t>Name </a:t>
            </a:r>
            <a:r>
              <a:rPr lang="de-DE" sz="1200" err="1">
                <a:latin typeface="Montserrat" pitchFamily="2" charset="77"/>
              </a:rPr>
              <a:t>of</a:t>
            </a:r>
            <a:r>
              <a:rPr lang="de-DE" sz="1200">
                <a:latin typeface="Montserrat" pitchFamily="2" charset="77"/>
              </a:rPr>
              <a:t> service-</a:t>
            </a:r>
            <a:r>
              <a:rPr lang="de-DE" sz="1200" err="1">
                <a:latin typeface="Montserrat" pitchFamily="2" charset="77"/>
              </a:rPr>
              <a:t>staff</a:t>
            </a:r>
            <a:r>
              <a:rPr lang="de-DE" sz="1200">
                <a:latin typeface="Montserrat" pitchFamily="2" charset="77"/>
              </a:rPr>
              <a:t>		</a:t>
            </a:r>
            <a:r>
              <a:rPr lang="en-DE" sz="1200">
                <a:latin typeface="Montserrat" pitchFamily="2" charset="77"/>
              </a:rPr>
              <a:t>| Text</a:t>
            </a:r>
            <a:r>
              <a:rPr lang="de-DE" sz="1200">
                <a:latin typeface="Montserrat" pitchFamily="2" charset="77"/>
              </a:rPr>
              <a:t>            </a:t>
            </a:r>
            <a:r>
              <a:rPr lang="en-DE" sz="1200">
                <a:latin typeface="Montserrat" pitchFamily="2" charset="77"/>
              </a:rPr>
              <a:t>|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en-DE" sz="1200">
                <a:latin typeface="Montserrat" pitchFamily="2" charset="77"/>
              </a:rPr>
              <a:t>N</a:t>
            </a:r>
            <a:r>
              <a:rPr lang="de-DE" sz="1200">
                <a:latin typeface="Montserrat" pitchFamily="2" charset="77"/>
              </a:rPr>
              <a:t>o </a:t>
            </a:r>
          </a:p>
          <a:p>
            <a:pPr>
              <a:lnSpc>
                <a:spcPct val="150000"/>
              </a:lnSpc>
            </a:pPr>
            <a:r>
              <a:rPr lang="de-DE" sz="1200" err="1">
                <a:latin typeface="Montserrat" pitchFamily="2" charset="77"/>
              </a:rPr>
              <a:t>Odering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de-DE" sz="1200" err="1">
                <a:latin typeface="Montserrat" pitchFamily="2" charset="77"/>
              </a:rPr>
              <a:t>number</a:t>
            </a:r>
            <a:r>
              <a:rPr lang="en-DE" sz="1200">
                <a:latin typeface="Montserrat" pitchFamily="2" charset="77"/>
              </a:rPr>
              <a:t>	   </a:t>
            </a:r>
            <a:r>
              <a:rPr lang="de-DE" sz="1200">
                <a:latin typeface="Montserrat" pitchFamily="2" charset="77"/>
              </a:rPr>
              <a:t>	</a:t>
            </a:r>
            <a:r>
              <a:rPr lang="en-DE" sz="1200">
                <a:latin typeface="Montserrat" pitchFamily="2" charset="77"/>
              </a:rPr>
              <a:t>| Num</a:t>
            </a:r>
            <a:r>
              <a:rPr lang="de-DE" sz="1200">
                <a:latin typeface="Montserrat" pitchFamily="2" charset="77"/>
              </a:rPr>
              <a:t>b</a:t>
            </a:r>
            <a:r>
              <a:rPr lang="en-DE" sz="1200">
                <a:latin typeface="Montserrat" pitchFamily="2" charset="77"/>
              </a:rPr>
              <a:t>er </a:t>
            </a:r>
            <a:r>
              <a:rPr lang="de-DE" sz="1200">
                <a:latin typeface="Montserrat" pitchFamily="2" charset="77"/>
              </a:rPr>
              <a:t>   </a:t>
            </a:r>
            <a:r>
              <a:rPr lang="en-DE" sz="1200">
                <a:latin typeface="Montserrat" pitchFamily="2" charset="77"/>
              </a:rPr>
              <a:t>| </a:t>
            </a:r>
            <a:r>
              <a:rPr lang="de-DE" sz="1200">
                <a:latin typeface="Montserrat" pitchFamily="2" charset="77"/>
              </a:rPr>
              <a:t>Yes</a:t>
            </a:r>
            <a:endParaRPr lang="en-DE" sz="120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Lo</a:t>
            </a:r>
            <a:r>
              <a:rPr lang="de-DE" sz="1200">
                <a:latin typeface="Montserrat" pitchFamily="2" charset="77"/>
              </a:rPr>
              <a:t>c</a:t>
            </a:r>
            <a:r>
              <a:rPr lang="en-DE" sz="1200">
                <a:latin typeface="Montserrat" pitchFamily="2" charset="77"/>
              </a:rPr>
              <a:t>ation		   </a:t>
            </a:r>
            <a:r>
              <a:rPr lang="de-DE" sz="1200">
                <a:latin typeface="Montserrat" pitchFamily="2" charset="77"/>
              </a:rPr>
              <a:t>	</a:t>
            </a:r>
            <a:r>
              <a:rPr lang="en-DE" sz="1200">
                <a:latin typeface="Montserrat" pitchFamily="2" charset="77"/>
              </a:rPr>
              <a:t>| Text          </a:t>
            </a:r>
            <a:r>
              <a:rPr lang="de-DE" sz="1200">
                <a:latin typeface="Montserrat" pitchFamily="2" charset="77"/>
              </a:rPr>
              <a:t>  </a:t>
            </a:r>
            <a:r>
              <a:rPr lang="en-DE" sz="1200">
                <a:latin typeface="Montserrat" pitchFamily="2" charset="77"/>
              </a:rPr>
              <a:t>| </a:t>
            </a:r>
            <a:r>
              <a:rPr lang="de-DE" sz="1200">
                <a:latin typeface="Montserrat" pitchFamily="2" charset="77"/>
              </a:rPr>
              <a:t>Yes</a:t>
            </a:r>
            <a:endParaRPr lang="en-DE" sz="120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200" err="1">
                <a:latin typeface="Montserrat" pitchFamily="2" charset="77"/>
              </a:rPr>
              <a:t>Ordered</a:t>
            </a:r>
            <a:r>
              <a:rPr lang="en-DE" sz="1200">
                <a:latin typeface="Montserrat" pitchFamily="2" charset="77"/>
              </a:rPr>
              <a:t> </a:t>
            </a:r>
            <a:r>
              <a:rPr lang="de-DE" sz="1200">
                <a:latin typeface="Montserrat" pitchFamily="2" charset="77"/>
              </a:rPr>
              <a:t>p</a:t>
            </a:r>
            <a:r>
              <a:rPr lang="en-DE" sz="1200">
                <a:latin typeface="Montserrat" pitchFamily="2" charset="77"/>
              </a:rPr>
              <a:t>rodu</a:t>
            </a:r>
            <a:r>
              <a:rPr lang="de-DE" sz="1200">
                <a:latin typeface="Montserrat" pitchFamily="2" charset="77"/>
              </a:rPr>
              <a:t>c</a:t>
            </a:r>
            <a:r>
              <a:rPr lang="en-DE" sz="1200">
                <a:latin typeface="Montserrat" pitchFamily="2" charset="77"/>
              </a:rPr>
              <a:t>t</a:t>
            </a:r>
            <a:r>
              <a:rPr lang="de-DE" sz="1200">
                <a:latin typeface="Montserrat" pitchFamily="2" charset="77"/>
              </a:rPr>
              <a:t>		</a:t>
            </a:r>
            <a:r>
              <a:rPr lang="en-DE" sz="1200">
                <a:latin typeface="Montserrat" pitchFamily="2" charset="77"/>
              </a:rPr>
              <a:t>| Text</a:t>
            </a:r>
            <a:r>
              <a:rPr lang="de-DE" sz="1200">
                <a:latin typeface="Montserrat" pitchFamily="2" charset="77"/>
              </a:rPr>
              <a:t>            </a:t>
            </a:r>
            <a:r>
              <a:rPr lang="en-DE" sz="1200">
                <a:latin typeface="Montserrat" pitchFamily="2" charset="77"/>
              </a:rPr>
              <a:t>| </a:t>
            </a:r>
            <a:r>
              <a:rPr lang="de-DE" sz="1200">
                <a:latin typeface="Montserrat" pitchFamily="2" charset="77"/>
              </a:rPr>
              <a:t>Yes</a:t>
            </a:r>
            <a:endParaRPr lang="en-DE" sz="1200"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200" err="1">
                <a:latin typeface="Montserrat" pitchFamily="2" charset="77"/>
              </a:rPr>
              <a:t>Additionally</a:t>
            </a:r>
            <a:r>
              <a:rPr lang="en-DE" sz="1200">
                <a:latin typeface="Montserrat" pitchFamily="2" charset="77"/>
              </a:rPr>
              <a:t> </a:t>
            </a:r>
            <a:r>
              <a:rPr lang="de-DE" sz="1200" err="1">
                <a:latin typeface="Montserrat" pitchFamily="2" charset="77"/>
              </a:rPr>
              <a:t>Ingredients</a:t>
            </a:r>
            <a:r>
              <a:rPr lang="de-DE" sz="1200">
                <a:latin typeface="Montserrat" pitchFamily="2" charset="77"/>
              </a:rPr>
              <a:t>	</a:t>
            </a:r>
            <a:r>
              <a:rPr lang="en-DE" sz="1200">
                <a:latin typeface="Montserrat" pitchFamily="2" charset="77"/>
              </a:rPr>
              <a:t>| Text List</a:t>
            </a:r>
            <a:r>
              <a:rPr lang="de-DE" sz="1200">
                <a:latin typeface="Montserrat" pitchFamily="2" charset="77"/>
              </a:rPr>
              <a:t>  </a:t>
            </a:r>
            <a:r>
              <a:rPr lang="en-DE" sz="1200">
                <a:latin typeface="Montserrat" pitchFamily="2" charset="77"/>
              </a:rPr>
              <a:t> 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en-DE" sz="1200">
                <a:latin typeface="Montserrat" pitchFamily="2" charset="77"/>
              </a:rPr>
              <a:t>| N</a:t>
            </a:r>
            <a:r>
              <a:rPr lang="de-DE" sz="1200">
                <a:latin typeface="Montserrat" pitchFamily="2" charset="77"/>
              </a:rPr>
              <a:t>o</a:t>
            </a:r>
            <a:endParaRPr lang="en-DE" sz="1200"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051CD-5B4F-C249-980B-FD2782A41FE1}"/>
              </a:ext>
            </a:extLst>
          </p:cNvPr>
          <p:cNvSpPr/>
          <p:nvPr/>
        </p:nvSpPr>
        <p:spPr>
          <a:xfrm>
            <a:off x="6000344" y="2640856"/>
            <a:ext cx="5426537" cy="4070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DE" sz="1200">
                <a:latin typeface="Montserrat" pitchFamily="2" charset="77"/>
              </a:rPr>
              <a:t>Name </a:t>
            </a:r>
            <a:r>
              <a:rPr lang="de-DE" sz="1200" err="1">
                <a:latin typeface="Montserrat" pitchFamily="2" charset="77"/>
              </a:rPr>
              <a:t>of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de-DE" sz="1200" err="1">
                <a:latin typeface="Montserrat" pitchFamily="2" charset="77"/>
              </a:rPr>
              <a:t>the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de-DE" sz="1200" err="1">
                <a:latin typeface="Montserrat" pitchFamily="2" charset="77"/>
              </a:rPr>
              <a:t>value</a:t>
            </a:r>
            <a:r>
              <a:rPr lang="de-DE" sz="1200">
                <a:latin typeface="Montserrat" pitchFamily="2" charset="77"/>
              </a:rPr>
              <a:t>		</a:t>
            </a:r>
            <a:r>
              <a:rPr lang="en-DE" sz="1200">
                <a:latin typeface="Montserrat" pitchFamily="2" charset="77"/>
              </a:rPr>
              <a:t>| Dat</a:t>
            </a:r>
            <a:r>
              <a:rPr lang="de-DE" sz="1200">
                <a:latin typeface="Montserrat" pitchFamily="2" charset="77"/>
              </a:rPr>
              <a:t>a </a:t>
            </a:r>
            <a:r>
              <a:rPr lang="en-DE" sz="1200">
                <a:latin typeface="Montserrat" pitchFamily="2" charset="77"/>
              </a:rPr>
              <a:t>typ  | </a:t>
            </a:r>
            <a:r>
              <a:rPr lang="de-DE" sz="1200" err="1">
                <a:latin typeface="Montserrat" pitchFamily="2" charset="77"/>
              </a:rPr>
              <a:t>Mandatory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de-DE" sz="1200" err="1">
                <a:latin typeface="Montserrat" pitchFamily="2" charset="77"/>
              </a:rPr>
              <a:t>field</a:t>
            </a:r>
            <a:endParaRPr lang="en-DE" sz="1200">
              <a:latin typeface="Montserra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095C8-E8AF-AC47-99E8-E88910A8BF45}"/>
              </a:ext>
            </a:extLst>
          </p:cNvPr>
          <p:cNvSpPr/>
          <p:nvPr/>
        </p:nvSpPr>
        <p:spPr>
          <a:xfrm>
            <a:off x="1161154" y="3100003"/>
            <a:ext cx="2975957" cy="158634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Alice;</a:t>
            </a:r>
          </a:p>
          <a:p>
            <a:pPr algn="ctr"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42;</a:t>
            </a:r>
          </a:p>
          <a:p>
            <a:pPr algn="ctr"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Frankfurt;</a:t>
            </a:r>
          </a:p>
          <a:p>
            <a:pPr algn="ctr"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Burger </a:t>
            </a:r>
            <a:r>
              <a:rPr lang="de-DE" sz="1200" err="1">
                <a:latin typeface="Montserrat" pitchFamily="2" charset="77"/>
              </a:rPr>
              <a:t>with</a:t>
            </a:r>
            <a:r>
              <a:rPr lang="de-DE" sz="1200">
                <a:latin typeface="Montserrat" pitchFamily="2" charset="77"/>
              </a:rPr>
              <a:t> v</a:t>
            </a:r>
            <a:r>
              <a:rPr lang="en-DE" sz="1200">
                <a:latin typeface="Montserrat" pitchFamily="2" charset="77"/>
              </a:rPr>
              <a:t>egan Patty;</a:t>
            </a:r>
          </a:p>
          <a:p>
            <a:pPr algn="ctr">
              <a:lnSpc>
                <a:spcPct val="150000"/>
              </a:lnSpc>
            </a:pPr>
            <a:r>
              <a:rPr lang="en-DE" sz="1200">
                <a:latin typeface="Montserrat" pitchFamily="2" charset="77"/>
              </a:rPr>
              <a:t>;</a:t>
            </a:r>
          </a:p>
          <a:p>
            <a:pPr algn="ctr"/>
            <a:endParaRPr lang="en-DE" sz="1200">
              <a:latin typeface="Montserrat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2B7383-27D2-B541-997B-23EEC5F68578}"/>
              </a:ext>
            </a:extLst>
          </p:cNvPr>
          <p:cNvCxnSpPr>
            <a:cxnSpLocks/>
          </p:cNvCxnSpPr>
          <p:nvPr/>
        </p:nvCxnSpPr>
        <p:spPr>
          <a:xfrm>
            <a:off x="4305685" y="3273221"/>
            <a:ext cx="1446415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1EF72-7B02-8E42-B528-B86D976EA0FA}"/>
              </a:ext>
            </a:extLst>
          </p:cNvPr>
          <p:cNvCxnSpPr>
            <a:cxnSpLocks/>
          </p:cNvCxnSpPr>
          <p:nvPr/>
        </p:nvCxnSpPr>
        <p:spPr>
          <a:xfrm>
            <a:off x="4305685" y="3556756"/>
            <a:ext cx="1446415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22B063-D3B4-4145-A5DD-822E13A0E4F9}"/>
              </a:ext>
            </a:extLst>
          </p:cNvPr>
          <p:cNvCxnSpPr>
            <a:cxnSpLocks/>
          </p:cNvCxnSpPr>
          <p:nvPr/>
        </p:nvCxnSpPr>
        <p:spPr>
          <a:xfrm>
            <a:off x="4305685" y="3845607"/>
            <a:ext cx="1446415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03669B-0659-A042-9FBC-F1B6BF3029D9}"/>
              </a:ext>
            </a:extLst>
          </p:cNvPr>
          <p:cNvCxnSpPr>
            <a:cxnSpLocks/>
          </p:cNvCxnSpPr>
          <p:nvPr/>
        </p:nvCxnSpPr>
        <p:spPr>
          <a:xfrm>
            <a:off x="4305685" y="4123826"/>
            <a:ext cx="1446415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019010-B6D3-9B4D-ABF0-14A2641C664E}"/>
              </a:ext>
            </a:extLst>
          </p:cNvPr>
          <p:cNvSpPr txBox="1"/>
          <p:nvPr/>
        </p:nvSpPr>
        <p:spPr>
          <a:xfrm>
            <a:off x="1089411" y="4965910"/>
            <a:ext cx="3547035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latin typeface="Montserrat" pitchFamily="2" charset="77"/>
                <a:ea typeface="+mn-lt"/>
                <a:cs typeface="+mn-lt"/>
              </a:rPr>
              <a:t>Note:</a:t>
            </a:r>
          </a:p>
          <a:p>
            <a:r>
              <a:rPr lang="de-DE" sz="1200">
                <a:latin typeface="Montserrat" pitchFamily="2" charset="77"/>
                <a:ea typeface="+mn-lt"/>
                <a:cs typeface="+mn-lt"/>
              </a:rPr>
              <a:t>Data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without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a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description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of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the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content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cannot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be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interpreted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technically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.</a:t>
            </a:r>
            <a:endParaRPr lang="de-DE" sz="1200"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25209-A547-A241-B002-94EEF42606D5}"/>
              </a:ext>
            </a:extLst>
          </p:cNvPr>
          <p:cNvSpPr txBox="1"/>
          <p:nvPr/>
        </p:nvSpPr>
        <p:spPr>
          <a:xfrm>
            <a:off x="6019798" y="4963508"/>
            <a:ext cx="542653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>
              <a:latin typeface="Montserrat" pitchFamily="2" charset="77"/>
              <a:ea typeface="+mn-lt"/>
              <a:cs typeface="+mn-lt"/>
            </a:endParaRPr>
          </a:p>
          <a:p>
            <a:r>
              <a:rPr lang="de-DE" sz="1200">
                <a:latin typeface="Montserrat" pitchFamily="2" charset="77"/>
                <a:ea typeface="+mn-lt"/>
                <a:cs typeface="+mn-lt"/>
              </a:rPr>
              <a:t>An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abstract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description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of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data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enables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a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defined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exchange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of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technical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 </a:t>
            </a:r>
            <a:r>
              <a:rPr lang="de-DE" sz="1200" err="1">
                <a:latin typeface="Montserrat" pitchFamily="2" charset="77"/>
                <a:ea typeface="+mn-lt"/>
                <a:cs typeface="+mn-lt"/>
              </a:rPr>
              <a:t>information</a:t>
            </a:r>
            <a:r>
              <a:rPr lang="de-DE" sz="1200">
                <a:latin typeface="Montserrat" pitchFamily="2" charset="77"/>
                <a:ea typeface="+mn-lt"/>
                <a:cs typeface="+mn-lt"/>
              </a:rPr>
              <a:t>.</a:t>
            </a:r>
            <a:endParaRPr lang="de-DE" sz="1200">
              <a:latin typeface="Montserrat" pitchFamily="2" charset="77"/>
            </a:endParaRPr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CD4A2216-090F-C143-B682-658C77663419}"/>
              </a:ext>
            </a:extLst>
          </p:cNvPr>
          <p:cNvSpPr txBox="1"/>
          <p:nvPr/>
        </p:nvSpPr>
        <p:spPr>
          <a:xfrm>
            <a:off x="341312" y="304120"/>
            <a:ext cx="4770858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spc="300">
                <a:solidFill>
                  <a:srgbClr val="FFFFFF"/>
                </a:solidFill>
                <a:latin typeface="Montserrat SemiBold"/>
                <a:cs typeface="Calibri"/>
              </a:rPr>
              <a:t>WHAT IS A SCHEMA?</a:t>
            </a:r>
            <a:endParaRPr lang="de-DE">
              <a:latin typeface="Montserrat SemiBold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ADB39DA4-E09F-4F47-B8B4-1896E77151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73545"/>
            <a:ext cx="6333143" cy="38339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CC9C960-19EE-214C-8B88-F339D9384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feld 1">
            <a:extLst>
              <a:ext uri="{FF2B5EF4-FFF2-40B4-BE49-F238E27FC236}">
                <a16:creationId xmlns:a16="http://schemas.microsoft.com/office/drawing/2014/main" id="{98D321AF-F5D2-4B29-8A14-F99B2661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1971675"/>
            <a:ext cx="3605246" cy="262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Extensive and complex structured data sets can be mapped</a:t>
            </a:r>
          </a:p>
          <a:p>
            <a:pPr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srgbClr val="FFFFFF"/>
              </a:solidFill>
              <a:latin typeface="Montserrat"/>
              <a:cs typeface="Calibri"/>
            </a:endParaRP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These data sets can be converted into an efficient binary format to optimize the exchange between components of a system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26EE3D-7D69-4E98-9F67-93C33F692970}"/>
              </a:ext>
            </a:extLst>
          </p:cNvPr>
          <p:cNvSpPr txBox="1"/>
          <p:nvPr/>
        </p:nvSpPr>
        <p:spPr>
          <a:xfrm>
            <a:off x="8054975" y="1590675"/>
            <a:ext cx="1336675" cy="40005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4" name="TextBox 127">
            <a:extLst>
              <a:ext uri="{FF2B5EF4-FFF2-40B4-BE49-F238E27FC236}">
                <a16:creationId xmlns:a16="http://schemas.microsoft.com/office/drawing/2014/main" id="{CD64FCAB-22B7-4170-8DB6-DE4956C4F870}"/>
              </a:ext>
            </a:extLst>
          </p:cNvPr>
          <p:cNvSpPr txBox="1"/>
          <p:nvPr/>
        </p:nvSpPr>
        <p:spPr>
          <a:xfrm>
            <a:off x="892175" y="892175"/>
            <a:ext cx="8268289" cy="347275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t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300">
                <a:solidFill>
                  <a:srgbClr val="FFFFFF"/>
                </a:solidFill>
                <a:latin typeface="Montserrat SemiBold"/>
              </a:rPr>
              <a:t>COMMON SERALIZATION PROTOCOLS</a:t>
            </a:r>
            <a:endParaRPr lang="de-DE" sz="1400" spc="300">
              <a:solidFill>
                <a:srgbClr val="10396E"/>
              </a:solidFill>
              <a:latin typeface="Montserrat"/>
            </a:endParaRPr>
          </a:p>
        </p:txBody>
      </p:sp>
      <p:sp>
        <p:nvSpPr>
          <p:cNvPr id="5" name="TextBox 128">
            <a:extLst>
              <a:ext uri="{FF2B5EF4-FFF2-40B4-BE49-F238E27FC236}">
                <a16:creationId xmlns:a16="http://schemas.microsoft.com/office/drawing/2014/main" id="{85328773-FADD-4B95-B398-BF8F6698707F}"/>
              </a:ext>
            </a:extLst>
          </p:cNvPr>
          <p:cNvSpPr txBox="1"/>
          <p:nvPr/>
        </p:nvSpPr>
        <p:spPr>
          <a:xfrm>
            <a:off x="892175" y="577850"/>
            <a:ext cx="1298575" cy="150813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b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spc="300">
                <a:solidFill>
                  <a:srgbClr val="FF5722"/>
                </a:solidFill>
                <a:latin typeface="Montserrat SemiBold"/>
                <a:cs typeface="Segoe UI"/>
              </a:rPr>
              <a:t>THINKPORT</a:t>
            </a:r>
            <a:endParaRPr lang="de-DE" spc="300">
              <a:solidFill>
                <a:srgbClr val="FF5722"/>
              </a:solidFill>
              <a:latin typeface="Montserra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DBCC30-9E69-A743-A6BD-77D1DB9F2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35" name="Tabelle 2">
            <a:extLst>
              <a:ext uri="{FF2B5EF4-FFF2-40B4-BE49-F238E27FC236}">
                <a16:creationId xmlns:a16="http://schemas.microsoft.com/office/drawing/2014/main" id="{DB69B744-F49E-AE45-9519-A759CDF7654D}"/>
              </a:ext>
            </a:extLst>
          </p:cNvPr>
          <p:cNvGraphicFramePr>
            <a:graphicFrameLocks noGrp="1"/>
          </p:cNvGraphicFramePr>
          <p:nvPr/>
        </p:nvGraphicFramePr>
        <p:xfrm>
          <a:off x="1186774" y="2351644"/>
          <a:ext cx="6108972" cy="328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11">
                  <a:extLst>
                    <a:ext uri="{9D8B030D-6E8A-4147-A177-3AD203B41FA5}">
                      <a16:colId xmlns:a16="http://schemas.microsoft.com/office/drawing/2014/main" val="1272156690"/>
                    </a:ext>
                  </a:extLst>
                </a:gridCol>
                <a:gridCol w="1219892">
                  <a:extLst>
                    <a:ext uri="{9D8B030D-6E8A-4147-A177-3AD203B41FA5}">
                      <a16:colId xmlns:a16="http://schemas.microsoft.com/office/drawing/2014/main" val="1723378999"/>
                    </a:ext>
                  </a:extLst>
                </a:gridCol>
                <a:gridCol w="1298279">
                  <a:extLst>
                    <a:ext uri="{9D8B030D-6E8A-4147-A177-3AD203B41FA5}">
                      <a16:colId xmlns:a16="http://schemas.microsoft.com/office/drawing/2014/main" val="647754790"/>
                    </a:ext>
                  </a:extLst>
                </a:gridCol>
                <a:gridCol w="1258165">
                  <a:extLst>
                    <a:ext uri="{9D8B030D-6E8A-4147-A177-3AD203B41FA5}">
                      <a16:colId xmlns:a16="http://schemas.microsoft.com/office/drawing/2014/main" val="2297769637"/>
                    </a:ext>
                  </a:extLst>
                </a:gridCol>
                <a:gridCol w="1297425">
                  <a:extLst>
                    <a:ext uri="{9D8B030D-6E8A-4147-A177-3AD203B41FA5}">
                      <a16:colId xmlns:a16="http://schemas.microsoft.com/office/drawing/2014/main" val="2011580377"/>
                    </a:ext>
                  </a:extLst>
                </a:gridCol>
              </a:tblGrid>
              <a:tr h="636548">
                <a:tc>
                  <a:txBody>
                    <a:bodyPr/>
                    <a:lstStyle/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Avro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Protobuf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Montserrat" pitchFamily="2" charset="77"/>
                        </a:rPr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Parquet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00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Montserrat" pitchFamily="2" charset="77"/>
                        </a:rPr>
                        <a:t>Non-Binary</a:t>
                      </a:r>
                    </a:p>
                    <a:p>
                      <a:r>
                        <a:rPr lang="de-DE" sz="1200">
                          <a:latin typeface="Montserrat" pitchFamily="2" charset="77"/>
                        </a:rPr>
                        <a:t>Human-</a:t>
                      </a:r>
                      <a:r>
                        <a:rPr lang="de-DE" sz="1200" err="1">
                          <a:latin typeface="Montserrat" pitchFamily="2" charset="77"/>
                        </a:rPr>
                        <a:t>readable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2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Use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case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Montserrat" pitchFamily="2" charset="77"/>
                        </a:rPr>
                        <a:t>Transaction </a:t>
                      </a:r>
                      <a:r>
                        <a:rPr lang="de-DE" sz="1200" err="1">
                          <a:latin typeface="Montserrat" pitchFamily="2" charset="77"/>
                        </a:rPr>
                        <a:t>systems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with</a:t>
                      </a:r>
                      <a:r>
                        <a:rPr lang="de-DE" sz="1200">
                          <a:latin typeface="Montserrat" pitchFamily="2" charset="77"/>
                        </a:rPr>
                        <a:t> high </a:t>
                      </a:r>
                      <a:r>
                        <a:rPr lang="de-DE" sz="1200" err="1">
                          <a:latin typeface="Montserrat" pitchFamily="2" charset="77"/>
                        </a:rPr>
                        <a:t>performance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latin typeface="Montserrat" pitchFamily="2" charset="77"/>
                        </a:rPr>
                        <a:t>Transaction </a:t>
                      </a:r>
                      <a:r>
                        <a:rPr lang="de-DE" sz="1200" err="1">
                          <a:latin typeface="Montserrat" pitchFamily="2" charset="77"/>
                        </a:rPr>
                        <a:t>systems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with</a:t>
                      </a:r>
                      <a:r>
                        <a:rPr lang="de-DE" sz="1200">
                          <a:latin typeface="Montserrat" pitchFamily="2" charset="77"/>
                        </a:rPr>
                        <a:t> high </a:t>
                      </a:r>
                      <a:r>
                        <a:rPr lang="de-DE" sz="1200" err="1">
                          <a:latin typeface="Montserrat" pitchFamily="2" charset="77"/>
                        </a:rPr>
                        <a:t>performance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Transaction </a:t>
                      </a:r>
                      <a:r>
                        <a:rPr lang="de-DE" sz="1200" err="1">
                          <a:latin typeface="Montserrat" pitchFamily="2" charset="77"/>
                        </a:rPr>
                        <a:t>systems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Bulk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data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storage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Supported</a:t>
                      </a:r>
                      <a:r>
                        <a:rPr lang="de-DE" sz="1200">
                          <a:latin typeface="Montserrat" pitchFamily="2" charset="77"/>
                        </a:rPr>
                        <a:t> in </a:t>
                      </a:r>
                      <a:r>
                        <a:rPr lang="de-DE" sz="1200" err="1">
                          <a:latin typeface="Montserrat" pitchFamily="2" charset="77"/>
                        </a:rPr>
                        <a:t>schema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registry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Yes</a:t>
                      </a:r>
                    </a:p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No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1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5255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feld 1">
            <a:extLst>
              <a:ext uri="{FF2B5EF4-FFF2-40B4-BE49-F238E27FC236}">
                <a16:creationId xmlns:a16="http://schemas.microsoft.com/office/drawing/2014/main" id="{98D321AF-F5D2-4B29-8A14-F99B2661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1971675"/>
            <a:ext cx="3605246" cy="373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00BCD4"/>
                </a:solidFill>
                <a:latin typeface="Montserrat"/>
              </a:rPr>
              <a:t>RECORD</a:t>
            </a:r>
            <a:r>
              <a:rPr lang="en-US" sz="1200">
                <a:solidFill>
                  <a:schemeClr val="bg1"/>
                </a:solidFill>
                <a:latin typeface="Montserrat"/>
              </a:rPr>
              <a:t> describes a collection of attributes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00BCD4"/>
                </a:solidFill>
                <a:latin typeface="Montserrat"/>
              </a:rPr>
              <a:t>NAMESPACE</a:t>
            </a:r>
            <a:r>
              <a:rPr lang="en-US" sz="1200">
                <a:solidFill>
                  <a:schemeClr val="bg1"/>
                </a:solidFill>
                <a:latin typeface="Montserrat"/>
              </a:rPr>
              <a:t> in conjunction with </a:t>
            </a:r>
            <a:r>
              <a:rPr lang="en-US" sz="1200">
                <a:solidFill>
                  <a:srgbClr val="00BCD4"/>
                </a:solidFill>
                <a:latin typeface="Montserrat"/>
              </a:rPr>
              <a:t>NAME</a:t>
            </a:r>
            <a:r>
              <a:rPr lang="en-US" sz="1200">
                <a:solidFill>
                  <a:schemeClr val="bg1"/>
                </a:solidFill>
                <a:latin typeface="Montserrat"/>
              </a:rPr>
              <a:t> can be used to map a domain model to ensure uniqueness in schema administrations  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00BCD4"/>
                </a:solidFill>
                <a:latin typeface="Montserrat"/>
              </a:rPr>
              <a:t>FIELDS</a:t>
            </a:r>
            <a:r>
              <a:rPr lang="en-US" sz="1200">
                <a:solidFill>
                  <a:schemeClr val="bg1"/>
                </a:solidFill>
                <a:latin typeface="Montserrat"/>
              </a:rPr>
              <a:t> are the attributes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chemeClr val="bg1"/>
                </a:solidFill>
                <a:latin typeface="Montserrat"/>
              </a:rPr>
              <a:t>optional fields are defined by [null, string], default: null 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chemeClr val="bg1"/>
                </a:solidFill>
                <a:latin typeface="Montserrat"/>
              </a:rPr>
              <a:t>Complex data types can be nested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26EE3D-7D69-4E98-9F67-93C33F692970}"/>
              </a:ext>
            </a:extLst>
          </p:cNvPr>
          <p:cNvSpPr txBox="1"/>
          <p:nvPr/>
        </p:nvSpPr>
        <p:spPr>
          <a:xfrm>
            <a:off x="8054975" y="1590675"/>
            <a:ext cx="1336675" cy="40005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4" name="TextBox 127">
            <a:extLst>
              <a:ext uri="{FF2B5EF4-FFF2-40B4-BE49-F238E27FC236}">
                <a16:creationId xmlns:a16="http://schemas.microsoft.com/office/drawing/2014/main" id="{CD64FCAB-22B7-4170-8DB6-DE4956C4F870}"/>
              </a:ext>
            </a:extLst>
          </p:cNvPr>
          <p:cNvSpPr txBox="1"/>
          <p:nvPr/>
        </p:nvSpPr>
        <p:spPr>
          <a:xfrm>
            <a:off x="892175" y="892175"/>
            <a:ext cx="5830122" cy="347275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t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300">
                <a:solidFill>
                  <a:srgbClr val="FFFFFF"/>
                </a:solidFill>
                <a:latin typeface="Montserrat SemiBold"/>
              </a:rPr>
              <a:t>SCHEMA – EXAMPLE AVRO</a:t>
            </a:r>
            <a:endParaRPr lang="de-DE" sz="1400" spc="300">
              <a:solidFill>
                <a:srgbClr val="10396E"/>
              </a:solidFill>
              <a:latin typeface="Montserrat"/>
            </a:endParaRPr>
          </a:p>
        </p:txBody>
      </p:sp>
      <p:sp>
        <p:nvSpPr>
          <p:cNvPr id="5" name="TextBox 128">
            <a:extLst>
              <a:ext uri="{FF2B5EF4-FFF2-40B4-BE49-F238E27FC236}">
                <a16:creationId xmlns:a16="http://schemas.microsoft.com/office/drawing/2014/main" id="{85328773-FADD-4B95-B398-BF8F6698707F}"/>
              </a:ext>
            </a:extLst>
          </p:cNvPr>
          <p:cNvSpPr txBox="1"/>
          <p:nvPr/>
        </p:nvSpPr>
        <p:spPr>
          <a:xfrm>
            <a:off x="892175" y="577850"/>
            <a:ext cx="1298575" cy="150813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b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spc="300">
                <a:solidFill>
                  <a:srgbClr val="FF5722"/>
                </a:solidFill>
                <a:latin typeface="Montserrat SemiBold"/>
                <a:cs typeface="Segoe UI"/>
              </a:rPr>
              <a:t>THINKPORT</a:t>
            </a:r>
            <a:endParaRPr lang="de-DE" spc="300">
              <a:solidFill>
                <a:srgbClr val="FF5722"/>
              </a:solidFill>
              <a:latin typeface="Montserrat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4DA40B5-4AE3-49FD-A549-C1F2BF60BFE8}"/>
              </a:ext>
            </a:extLst>
          </p:cNvPr>
          <p:cNvSpPr/>
          <p:nvPr/>
        </p:nvSpPr>
        <p:spPr>
          <a:xfrm>
            <a:off x="1688438" y="2658893"/>
            <a:ext cx="5033859" cy="3032753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{ type : record,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 namespace : </a:t>
            </a:r>
            <a:r>
              <a:rPr lang="en-GB" sz="1200" i="1" err="1">
                <a:latin typeface="Montserrat" pitchFamily="2" charset="77"/>
                <a:ea typeface="Source Sans Pro" panose="020B0503030403020204" pitchFamily="34" charset="0"/>
              </a:rPr>
              <a:t>digital.thinkport.kafkaworkshop</a:t>
            </a:r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 name : order, 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 fields : [ 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{ name : </a:t>
            </a:r>
            <a:r>
              <a:rPr lang="en-GB" sz="1200" i="1" err="1">
                <a:latin typeface="Montserrat" pitchFamily="2" charset="77"/>
                <a:ea typeface="Source Sans Pro" panose="020B0503030403020204" pitchFamily="34" charset="0"/>
              </a:rPr>
              <a:t>bedienung</a:t>
            </a:r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, type : [</a:t>
            </a:r>
            <a:r>
              <a:rPr lang="en-GB" sz="1200" i="1" err="1">
                <a:latin typeface="Montserrat" pitchFamily="2" charset="77"/>
                <a:ea typeface="Source Sans Pro" panose="020B0503030403020204" pitchFamily="34" charset="0"/>
              </a:rPr>
              <a:t>null,string</a:t>
            </a:r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], </a:t>
            </a:r>
            <a:r>
              <a:rPr lang="en-GB" sz="1200" i="1" err="1">
                <a:latin typeface="Montserrat" pitchFamily="2" charset="77"/>
                <a:ea typeface="Source Sans Pro" panose="020B0503030403020204" pitchFamily="34" charset="0"/>
              </a:rPr>
              <a:t>default:null</a:t>
            </a:r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},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 	{ name : order-number, type : int },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{ name : location , type : int },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{ name : product , type : int } , 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{ name : </a:t>
            </a:r>
            <a:r>
              <a:rPr lang="en-GB" sz="1200" i="1" err="1">
                <a:latin typeface="Montserrat" pitchFamily="2" charset="77"/>
                <a:ea typeface="Source Sans Pro" panose="020B0503030403020204" pitchFamily="34" charset="0"/>
              </a:rPr>
              <a:t>additional_ingredient</a:t>
            </a:r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  type :[null,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	{type: array,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	 items:{ name : ingredient, type : string} 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               }],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	 default : null</a:t>
            </a:r>
          </a:p>
          <a:p>
            <a:r>
              <a:rPr lang="en-GB" sz="1200" i="1">
                <a:latin typeface="Montserrat" pitchFamily="2" charset="77"/>
                <a:ea typeface="Source Sans Pro" panose="020B0503030403020204" pitchFamily="34" charset="0"/>
              </a:rPr>
              <a:t> }] }</a:t>
            </a:r>
            <a:endParaRPr lang="en-DE" sz="1200" i="1">
              <a:latin typeface="Montserrat" pitchFamily="2" charset="77"/>
              <a:ea typeface="Source Sans Pro" panose="020B0503030403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24DA5AE-7CD8-4606-AEA2-471C4207DE6B}"/>
              </a:ext>
            </a:extLst>
          </p:cNvPr>
          <p:cNvSpPr/>
          <p:nvPr/>
        </p:nvSpPr>
        <p:spPr>
          <a:xfrm>
            <a:off x="1688438" y="2201619"/>
            <a:ext cx="5033859" cy="455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000">
                <a:latin typeface="Montserrat"/>
              </a:rPr>
              <a:t>SCHEMA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DBCC30-9E69-A743-A6BD-77D1DB9F2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4" name="Picture 2" descr="Avro">
            <a:extLst>
              <a:ext uri="{FF2B5EF4-FFF2-40B4-BE49-F238E27FC236}">
                <a16:creationId xmlns:a16="http://schemas.microsoft.com/office/drawing/2014/main" id="{47E18BCB-365D-374D-A7AD-363DDCEE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2344">
            <a:off x="949282" y="1993823"/>
            <a:ext cx="1879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00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7">
            <a:extLst>
              <a:ext uri="{FF2B5EF4-FFF2-40B4-BE49-F238E27FC236}">
                <a16:creationId xmlns:a16="http://schemas.microsoft.com/office/drawing/2014/main" id="{8C7B0C28-5C50-4514-891D-A4630D88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5260975" cy="46037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B67AE05-292C-462B-B9EA-4D36D630F03C}"/>
              </a:ext>
            </a:extLst>
          </p:cNvPr>
          <p:cNvSpPr txBox="1"/>
          <p:nvPr/>
        </p:nvSpPr>
        <p:spPr>
          <a:xfrm>
            <a:off x="336550" y="301625"/>
            <a:ext cx="6845144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kern="0" spc="300">
                <a:solidFill>
                  <a:srgbClr val="FFFFFF"/>
                </a:solidFill>
                <a:latin typeface="Montserrat SemiBold"/>
                <a:cs typeface="Calibri"/>
              </a:rPr>
              <a:t>SCHEMA EVOLUTION AT AVRO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546718-25B2-FF43-89E5-87F1CB533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8" name="Tabelle 4">
            <a:extLst>
              <a:ext uri="{FF2B5EF4-FFF2-40B4-BE49-F238E27FC236}">
                <a16:creationId xmlns:a16="http://schemas.microsoft.com/office/drawing/2014/main" id="{C30BC7D4-9539-184E-A32F-E6517CB29723}"/>
              </a:ext>
            </a:extLst>
          </p:cNvPr>
          <p:cNvGraphicFramePr>
            <a:graphicFrameLocks noGrp="1"/>
          </p:cNvGraphicFramePr>
          <p:nvPr/>
        </p:nvGraphicFramePr>
        <p:xfrm>
          <a:off x="1478605" y="2185301"/>
          <a:ext cx="9377463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95">
                  <a:extLst>
                    <a:ext uri="{9D8B030D-6E8A-4147-A177-3AD203B41FA5}">
                      <a16:colId xmlns:a16="http://schemas.microsoft.com/office/drawing/2014/main" val="1175888243"/>
                    </a:ext>
                  </a:extLst>
                </a:gridCol>
                <a:gridCol w="2864434">
                  <a:extLst>
                    <a:ext uri="{9D8B030D-6E8A-4147-A177-3AD203B41FA5}">
                      <a16:colId xmlns:a16="http://schemas.microsoft.com/office/drawing/2014/main" val="1371815927"/>
                    </a:ext>
                  </a:extLst>
                </a:gridCol>
                <a:gridCol w="2255839">
                  <a:extLst>
                    <a:ext uri="{9D8B030D-6E8A-4147-A177-3AD203B41FA5}">
                      <a16:colId xmlns:a16="http://schemas.microsoft.com/office/drawing/2014/main" val="4065527516"/>
                    </a:ext>
                  </a:extLst>
                </a:gridCol>
                <a:gridCol w="2867395">
                  <a:extLst>
                    <a:ext uri="{9D8B030D-6E8A-4147-A177-3AD203B41FA5}">
                      <a16:colId xmlns:a16="http://schemas.microsoft.com/office/drawing/2014/main" val="1245847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Compatibility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Possible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modifications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Possible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changes</a:t>
                      </a:r>
                      <a:r>
                        <a:rPr lang="de-DE" sz="1200">
                          <a:latin typeface="Montserrat" pitchFamily="2" charset="77"/>
                        </a:rPr>
                        <a:t>, </a:t>
                      </a:r>
                      <a:r>
                        <a:rPr lang="de-DE" sz="1200" err="1">
                          <a:latin typeface="Montserrat" pitchFamily="2" charset="77"/>
                        </a:rPr>
                        <a:t>Avro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specific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57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Backward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Customized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consumers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can</a:t>
                      </a:r>
                      <a:r>
                        <a:rPr lang="de-DE" sz="1200">
                          <a:latin typeface="Montserrat" pitchFamily="2" charset="77"/>
                        </a:rPr>
                        <a:t> still </a:t>
                      </a:r>
                      <a:r>
                        <a:rPr lang="de-DE" sz="1200" err="1">
                          <a:latin typeface="Montserrat" pitchFamily="2" charset="77"/>
                        </a:rPr>
                        <a:t>process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data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with</a:t>
                      </a:r>
                      <a:r>
                        <a:rPr lang="de-DE" sz="1200">
                          <a:latin typeface="Montserrat" pitchFamily="2" charset="77"/>
                        </a:rPr>
                        <a:t> a </a:t>
                      </a:r>
                      <a:r>
                        <a:rPr lang="de-DE" sz="1200" err="1">
                          <a:latin typeface="Montserrat" pitchFamily="2" charset="77"/>
                        </a:rPr>
                        <a:t>new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schema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according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the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old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schema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of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unadapted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producers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Delete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r>
                        <a:rPr lang="de-DE" sz="1200">
                          <a:latin typeface="Montserrat" pitchFamily="2" charset="77"/>
                        </a:rPr>
                        <a:t>Add optional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Sequence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of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r>
                        <a:rPr lang="de-DE" sz="1200">
                          <a:latin typeface="Montserrat" pitchFamily="2" charset="77"/>
                        </a:rPr>
                        <a:t>,</a:t>
                      </a:r>
                    </a:p>
                    <a:p>
                      <a:r>
                        <a:rPr lang="de-DE" sz="1200" err="1">
                          <a:latin typeface="Montserrat" pitchFamily="2" charset="77"/>
                        </a:rPr>
                        <a:t>string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can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be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converted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byte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and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byte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string</a:t>
                      </a:r>
                      <a:r>
                        <a:rPr lang="de-DE" sz="1200">
                          <a:latin typeface="Montserrat" pitchFamily="2" charset="77"/>
                        </a:rPr>
                        <a:t>, integer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long</a:t>
                      </a:r>
                      <a:r>
                        <a:rPr lang="de-DE" sz="1200">
                          <a:latin typeface="Montserrat" pitchFamily="2" charset="77"/>
                        </a:rPr>
                        <a:t>, </a:t>
                      </a:r>
                      <a:r>
                        <a:rPr lang="de-DE" sz="1200" err="1">
                          <a:latin typeface="Montserrat" pitchFamily="2" charset="77"/>
                        </a:rPr>
                        <a:t>float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or</a:t>
                      </a:r>
                      <a:r>
                        <a:rPr lang="de-DE" sz="1200">
                          <a:latin typeface="Montserrat" pitchFamily="2" charset="77"/>
                        </a:rPr>
                        <a:t> double, </a:t>
                      </a:r>
                      <a:r>
                        <a:rPr lang="de-DE" sz="1200" err="1">
                          <a:latin typeface="Montserrat" pitchFamily="2" charset="77"/>
                        </a:rPr>
                        <a:t>long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float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or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duouble</a:t>
                      </a:r>
                      <a:r>
                        <a:rPr lang="de-DE" sz="1200">
                          <a:latin typeface="Montserrat" pitchFamily="2" charset="77"/>
                        </a:rPr>
                        <a:t>, </a:t>
                      </a:r>
                      <a:r>
                        <a:rPr lang="de-DE" sz="1200" err="1">
                          <a:latin typeface="Montserrat" pitchFamily="2" charset="77"/>
                        </a:rPr>
                        <a:t>float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double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Customized</a:t>
                      </a:r>
                      <a:r>
                        <a:rPr lang="de-DE" sz="1200">
                          <a:latin typeface="Montserrat" pitchFamily="2" charset="77"/>
                        </a:rPr>
                        <a:t> Producers </a:t>
                      </a:r>
                      <a:r>
                        <a:rPr lang="de-DE" sz="1200" err="1">
                          <a:latin typeface="Montserrat" pitchFamily="2" charset="77"/>
                        </a:rPr>
                        <a:t>with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new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schema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can</a:t>
                      </a:r>
                      <a:r>
                        <a:rPr lang="de-DE" sz="1200">
                          <a:latin typeface="Montserrat" pitchFamily="2" charset="77"/>
                        </a:rPr>
                        <a:t> send </a:t>
                      </a:r>
                      <a:r>
                        <a:rPr lang="de-DE" sz="1200" err="1">
                          <a:latin typeface="Montserrat" pitchFamily="2" charset="77"/>
                        </a:rPr>
                        <a:t>to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unadjusted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Consumers</a:t>
                      </a:r>
                      <a:r>
                        <a:rPr lang="de-DE" sz="1200">
                          <a:latin typeface="Montserrat" pitchFamily="2" charset="77"/>
                        </a:rPr>
                        <a:t>. These </a:t>
                      </a:r>
                      <a:r>
                        <a:rPr lang="de-DE" sz="1200" err="1">
                          <a:latin typeface="Montserrat" pitchFamily="2" charset="77"/>
                        </a:rPr>
                        <a:t>ignore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the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changes</a:t>
                      </a:r>
                      <a:r>
                        <a:rPr lang="de-DE" sz="1200">
                          <a:latin typeface="Montserrat" pitchFamily="2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Add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r>
                        <a:rPr lang="de-DE" sz="1200">
                          <a:latin typeface="Montserrat" pitchFamily="2" charset="77"/>
                        </a:rPr>
                        <a:t>Delete optional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Sequence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of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Full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Producer </a:t>
                      </a:r>
                      <a:r>
                        <a:rPr lang="de-DE" sz="1200" err="1">
                          <a:latin typeface="Montserrat" pitchFamily="2" charset="77"/>
                        </a:rPr>
                        <a:t>or</a:t>
                      </a:r>
                      <a:r>
                        <a:rPr lang="de-DE" sz="1200">
                          <a:latin typeface="Montserrat" pitchFamily="2" charset="77"/>
                        </a:rPr>
                        <a:t> Consumer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can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be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adjusted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first</a:t>
                      </a:r>
                      <a:r>
                        <a:rPr lang="de-DE" sz="1200">
                          <a:latin typeface="Montserrat" pitchFamily="2" charset="77"/>
                        </a:rPr>
                        <a:t>. The </a:t>
                      </a:r>
                      <a:r>
                        <a:rPr lang="de-DE" sz="1200" err="1">
                          <a:latin typeface="Montserrat" pitchFamily="2" charset="77"/>
                        </a:rPr>
                        <a:t>schemas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remain</a:t>
                      </a:r>
                      <a:r>
                        <a:rPr lang="de-DE" sz="1200">
                          <a:latin typeface="Montserrat" pitchFamily="2" charset="77"/>
                        </a:rPr>
                        <a:t> valid in </a:t>
                      </a:r>
                      <a:r>
                        <a:rPr lang="de-DE" sz="1200" err="1">
                          <a:latin typeface="Montserrat" pitchFamily="2" charset="77"/>
                        </a:rPr>
                        <a:t>any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case</a:t>
                      </a:r>
                      <a:r>
                        <a:rPr lang="de-DE" sz="1200">
                          <a:latin typeface="Montserrat" pitchFamily="2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Delete </a:t>
                      </a:r>
                      <a:r>
                        <a:rPr lang="de-DE" sz="1200" err="1">
                          <a:latin typeface="Montserrat" pitchFamily="2" charset="77"/>
                        </a:rPr>
                        <a:t>optinal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  <a:p>
                      <a:r>
                        <a:rPr lang="de-DE" sz="1200">
                          <a:latin typeface="Montserrat" pitchFamily="2" charset="77"/>
                        </a:rPr>
                        <a:t>Add optional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err="1">
                          <a:latin typeface="Montserrat" pitchFamily="2" charset="77"/>
                        </a:rPr>
                        <a:t>Sequence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of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fields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66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>
                          <a:latin typeface="Montserrat" pitchFamily="2" charset="77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No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restriction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err="1">
                          <a:latin typeface="Montserrat" pitchFamily="2" charset="77"/>
                        </a:rPr>
                        <a:t>No</a:t>
                      </a:r>
                      <a:r>
                        <a:rPr lang="de-DE" sz="1200">
                          <a:latin typeface="Montserrat" pitchFamily="2" charset="77"/>
                        </a:rPr>
                        <a:t> </a:t>
                      </a:r>
                      <a:r>
                        <a:rPr lang="de-DE" sz="1200" err="1">
                          <a:latin typeface="Montserrat" pitchFamily="2" charset="77"/>
                        </a:rPr>
                        <a:t>restriction</a:t>
                      </a:r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2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63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7">
            <a:extLst>
              <a:ext uri="{FF2B5EF4-FFF2-40B4-BE49-F238E27FC236}">
                <a16:creationId xmlns:a16="http://schemas.microsoft.com/office/drawing/2014/main" id="{8C7B0C28-5C50-4514-891D-A4630D88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5260975" cy="46037"/>
          </a:xfrm>
          <a:prstGeom prst="rect">
            <a:avLst/>
          </a:prstGeom>
          <a:solidFill>
            <a:srgbClr val="FF5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n-US" altLang="de-DE">
              <a:solidFill>
                <a:srgbClr val="F2F2F2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B67AE05-292C-462B-B9EA-4D36D630F03C}"/>
              </a:ext>
            </a:extLst>
          </p:cNvPr>
          <p:cNvSpPr txBox="1"/>
          <p:nvPr/>
        </p:nvSpPr>
        <p:spPr>
          <a:xfrm>
            <a:off x="336550" y="301625"/>
            <a:ext cx="9770623" cy="523220"/>
          </a:xfrm>
          <a:prstGeom prst="rect">
            <a:avLst/>
          </a:prstGeom>
          <a:noFill/>
          <a:ln cap="flat">
            <a:noFill/>
          </a:ln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kern="0" spc="300">
                <a:solidFill>
                  <a:srgbClr val="FFFFFF"/>
                </a:solidFill>
                <a:latin typeface="Montserrat SemiBold"/>
                <a:cs typeface="Calibri"/>
              </a:rPr>
              <a:t>EXPLANATION TRANSITIVE COMPATIBILITY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546718-25B2-FF43-89E5-87F1CB533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DAE43C-FE37-D148-85CC-2E862C6AF1B5}"/>
              </a:ext>
            </a:extLst>
          </p:cNvPr>
          <p:cNvSpPr/>
          <p:nvPr/>
        </p:nvSpPr>
        <p:spPr>
          <a:xfrm>
            <a:off x="2016665" y="3382919"/>
            <a:ext cx="1391154" cy="77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Montserrat" pitchFamily="2" charset="77"/>
              </a:rPr>
              <a:t>Schema Version 1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50F58684-9BAF-C440-9A26-3740C17F92F0}"/>
              </a:ext>
            </a:extLst>
          </p:cNvPr>
          <p:cNvSpPr/>
          <p:nvPr/>
        </p:nvSpPr>
        <p:spPr>
          <a:xfrm>
            <a:off x="4280971" y="3382919"/>
            <a:ext cx="1391154" cy="77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Montserrat" pitchFamily="2" charset="77"/>
              </a:rPr>
              <a:t>Schema Version 2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44300EC-BA4A-7D4B-9856-BFBD7765FC80}"/>
              </a:ext>
            </a:extLst>
          </p:cNvPr>
          <p:cNvSpPr/>
          <p:nvPr/>
        </p:nvSpPr>
        <p:spPr>
          <a:xfrm>
            <a:off x="6545277" y="3360091"/>
            <a:ext cx="1391154" cy="77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Montserrat" pitchFamily="2" charset="77"/>
              </a:rPr>
              <a:t>Schema Version 3</a:t>
            </a: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9619F674-23E8-5F4F-85BE-44073211DDA8}"/>
              </a:ext>
            </a:extLst>
          </p:cNvPr>
          <p:cNvSpPr/>
          <p:nvPr/>
        </p:nvSpPr>
        <p:spPr>
          <a:xfrm>
            <a:off x="8809583" y="3360091"/>
            <a:ext cx="1391154" cy="778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Montserrat" pitchFamily="2" charset="77"/>
              </a:rPr>
              <a:t>Schema Version 4</a:t>
            </a:r>
          </a:p>
          <a:p>
            <a:pPr algn="ctr"/>
            <a:r>
              <a:rPr lang="en-DE" sz="1200">
                <a:latin typeface="Montserrat" pitchFamily="2" charset="77"/>
              </a:rPr>
              <a:t>(current)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56B00681-DFC7-EA44-AEA7-5279E8F8CE68}"/>
              </a:ext>
            </a:extLst>
          </p:cNvPr>
          <p:cNvSpPr/>
          <p:nvPr/>
        </p:nvSpPr>
        <p:spPr>
          <a:xfrm>
            <a:off x="4737289" y="1918381"/>
            <a:ext cx="2921832" cy="69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err="1">
                <a:latin typeface="Montserrat" pitchFamily="2" charset="77"/>
              </a:rPr>
              <a:t>Compatibility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en-DE" sz="1200">
                <a:latin typeface="Montserrat" pitchFamily="2" charset="77"/>
              </a:rPr>
              <a:t>modus:</a:t>
            </a:r>
          </a:p>
          <a:p>
            <a:pPr algn="ctr"/>
            <a:r>
              <a:rPr lang="en-DE" sz="1200">
                <a:latin typeface="Montserrat" pitchFamily="2" charset="77"/>
              </a:rPr>
              <a:t>Forward / Backward / Full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CAE7BBE7-20C3-104F-B370-14A813EE4392}"/>
              </a:ext>
            </a:extLst>
          </p:cNvPr>
          <p:cNvSpPr/>
          <p:nvPr/>
        </p:nvSpPr>
        <p:spPr>
          <a:xfrm>
            <a:off x="4169767" y="4946186"/>
            <a:ext cx="5937406" cy="770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err="1">
                <a:latin typeface="Montserrat" pitchFamily="2" charset="77"/>
              </a:rPr>
              <a:t>Compatibility</a:t>
            </a:r>
            <a:r>
              <a:rPr lang="de-DE" sz="1200">
                <a:latin typeface="Montserrat" pitchFamily="2" charset="77"/>
              </a:rPr>
              <a:t> </a:t>
            </a:r>
            <a:r>
              <a:rPr lang="en-DE" sz="1200">
                <a:latin typeface="Montserrat" pitchFamily="2" charset="77"/>
              </a:rPr>
              <a:t>modus</a:t>
            </a:r>
          </a:p>
          <a:p>
            <a:pPr algn="ctr"/>
            <a:r>
              <a:rPr lang="en-DE" sz="1200">
                <a:latin typeface="Montserrat" pitchFamily="2" charset="77"/>
              </a:rPr>
              <a:t>Forward Transitiv</a:t>
            </a:r>
            <a:r>
              <a:rPr lang="de-DE" sz="1200" err="1">
                <a:latin typeface="Montserrat" pitchFamily="2" charset="77"/>
              </a:rPr>
              <a:t>e</a:t>
            </a:r>
            <a:r>
              <a:rPr lang="en-DE" sz="1200">
                <a:latin typeface="Montserrat" pitchFamily="2" charset="77"/>
              </a:rPr>
              <a:t> / Backward Transitiv</a:t>
            </a:r>
            <a:r>
              <a:rPr lang="de-DE" sz="1200" err="1">
                <a:latin typeface="Montserrat" pitchFamily="2" charset="77"/>
              </a:rPr>
              <a:t>e</a:t>
            </a:r>
            <a:r>
              <a:rPr lang="en-DE" sz="1200">
                <a:latin typeface="Montserrat" pitchFamily="2" charset="77"/>
              </a:rPr>
              <a:t> / Full Transitiv</a:t>
            </a:r>
            <a:r>
              <a:rPr lang="de-DE" sz="1200">
                <a:latin typeface="Montserrat" pitchFamily="2" charset="77"/>
              </a:rPr>
              <a:t>e</a:t>
            </a:r>
            <a:endParaRPr lang="en-DE" sz="1200">
              <a:latin typeface="Montserrat" pitchFamily="2" charset="77"/>
            </a:endParaRPr>
          </a:p>
        </p:txBody>
      </p:sp>
      <p:sp>
        <p:nvSpPr>
          <p:cNvPr id="14" name="Left Brace 7">
            <a:extLst>
              <a:ext uri="{FF2B5EF4-FFF2-40B4-BE49-F238E27FC236}">
                <a16:creationId xmlns:a16="http://schemas.microsoft.com/office/drawing/2014/main" id="{DFF0A08F-1E73-F341-90F7-24F3454CF213}"/>
              </a:ext>
            </a:extLst>
          </p:cNvPr>
          <p:cNvSpPr/>
          <p:nvPr/>
        </p:nvSpPr>
        <p:spPr>
          <a:xfrm rot="5400000">
            <a:off x="8065874" y="1125057"/>
            <a:ext cx="609793" cy="3867524"/>
          </a:xfrm>
          <a:prstGeom prst="leftBrace">
            <a:avLst>
              <a:gd name="adj1" fmla="val 8333"/>
              <a:gd name="adj2" fmla="val 81379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200">
              <a:latin typeface="Montserrat" pitchFamily="2" charset="77"/>
            </a:endParaRPr>
          </a:p>
        </p:txBody>
      </p:sp>
      <p:sp>
        <p:nvSpPr>
          <p:cNvPr id="15" name="Left Brace 27">
            <a:extLst>
              <a:ext uri="{FF2B5EF4-FFF2-40B4-BE49-F238E27FC236}">
                <a16:creationId xmlns:a16="http://schemas.microsoft.com/office/drawing/2014/main" id="{F6BCAAE4-11E9-F947-B7F6-F3611948DD21}"/>
              </a:ext>
            </a:extLst>
          </p:cNvPr>
          <p:cNvSpPr/>
          <p:nvPr/>
        </p:nvSpPr>
        <p:spPr>
          <a:xfrm rot="16200000">
            <a:off x="5794176" y="264288"/>
            <a:ext cx="609793" cy="8436320"/>
          </a:xfrm>
          <a:prstGeom prst="leftBrace">
            <a:avLst>
              <a:gd name="adj1" fmla="val 8333"/>
              <a:gd name="adj2" fmla="val 63956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200">
              <a:latin typeface="Montserrat" pitchFamily="2" charset="7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F204B06-662C-9F43-861B-3265957EC2AB}"/>
              </a:ext>
            </a:extLst>
          </p:cNvPr>
          <p:cNvSpPr txBox="1"/>
          <p:nvPr/>
        </p:nvSpPr>
        <p:spPr>
          <a:xfrm>
            <a:off x="7533891" y="2679698"/>
            <a:ext cx="225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Montserrat" pitchFamily="2" charset="77"/>
              </a:rPr>
              <a:t>Check </a:t>
            </a:r>
            <a:r>
              <a:rPr lang="de-DE" sz="1200" err="1">
                <a:latin typeface="Montserrat" pitchFamily="2" charset="77"/>
              </a:rPr>
              <a:t>compatibility</a:t>
            </a:r>
            <a:endParaRPr lang="en-DE" sz="1200">
              <a:latin typeface="Montserrat" pitchFamily="2" charset="77"/>
            </a:endParaRP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8AF998CA-840E-9649-AB68-CD84A5BF154C}"/>
              </a:ext>
            </a:extLst>
          </p:cNvPr>
          <p:cNvSpPr txBox="1"/>
          <p:nvPr/>
        </p:nvSpPr>
        <p:spPr>
          <a:xfrm>
            <a:off x="7533891" y="4495447"/>
            <a:ext cx="2250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Montserrat" pitchFamily="2" charset="77"/>
              </a:rPr>
              <a:t>Check </a:t>
            </a:r>
            <a:r>
              <a:rPr lang="de-DE" sz="1200" err="1">
                <a:latin typeface="Montserrat" pitchFamily="2" charset="77"/>
              </a:rPr>
              <a:t>compatibility</a:t>
            </a:r>
            <a:endParaRPr lang="en-DE" sz="1200">
              <a:latin typeface="Montserrat" pitchFamily="2" charset="77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C62D2FE5-925A-E441-AD29-040EE8ECF417}"/>
              </a:ext>
            </a:extLst>
          </p:cNvPr>
          <p:cNvSpPr/>
          <p:nvPr/>
        </p:nvSpPr>
        <p:spPr>
          <a:xfrm>
            <a:off x="3567843" y="3577871"/>
            <a:ext cx="556336" cy="48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>
              <a:latin typeface="Montserrat" pitchFamily="2" charset="77"/>
            </a:endParaRPr>
          </a:p>
        </p:txBody>
      </p:sp>
      <p:sp>
        <p:nvSpPr>
          <p:cNvPr id="19" name="Right Arrow 40">
            <a:extLst>
              <a:ext uri="{FF2B5EF4-FFF2-40B4-BE49-F238E27FC236}">
                <a16:creationId xmlns:a16="http://schemas.microsoft.com/office/drawing/2014/main" id="{F354043B-C6D3-8849-988A-7D21F26EAC2E}"/>
              </a:ext>
            </a:extLst>
          </p:cNvPr>
          <p:cNvSpPr/>
          <p:nvPr/>
        </p:nvSpPr>
        <p:spPr>
          <a:xfrm>
            <a:off x="5832149" y="3525336"/>
            <a:ext cx="556336" cy="48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>
              <a:latin typeface="Montserrat" pitchFamily="2" charset="77"/>
            </a:endParaRPr>
          </a:p>
        </p:txBody>
      </p:sp>
      <p:sp>
        <p:nvSpPr>
          <p:cNvPr id="20" name="Right Arrow 41">
            <a:extLst>
              <a:ext uri="{FF2B5EF4-FFF2-40B4-BE49-F238E27FC236}">
                <a16:creationId xmlns:a16="http://schemas.microsoft.com/office/drawing/2014/main" id="{59CA25C3-F9C0-D648-8DDC-1779A56D61E6}"/>
              </a:ext>
            </a:extLst>
          </p:cNvPr>
          <p:cNvSpPr/>
          <p:nvPr/>
        </p:nvSpPr>
        <p:spPr>
          <a:xfrm>
            <a:off x="8096455" y="3448971"/>
            <a:ext cx="556336" cy="48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2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614670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feld 1">
            <a:extLst>
              <a:ext uri="{FF2B5EF4-FFF2-40B4-BE49-F238E27FC236}">
                <a16:creationId xmlns:a16="http://schemas.microsoft.com/office/drawing/2014/main" id="{98D321AF-F5D2-4B29-8A14-F99B2661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1971675"/>
            <a:ext cx="3658605" cy="483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The schemas are persisted on a Kafka broker in the _schemas topic. Thus a broker must be available 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A central schema registry cluster can unify all clusters and their communication to each other. 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Monitoring, access management, capacity planning and maintainability are simplified by a central SR. 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By detaching brokers that process other messages, the schema registry detaches itself from performance fluctuations in other clusters.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26EE3D-7D69-4E98-9F67-93C33F692970}"/>
              </a:ext>
            </a:extLst>
          </p:cNvPr>
          <p:cNvSpPr txBox="1"/>
          <p:nvPr/>
        </p:nvSpPr>
        <p:spPr>
          <a:xfrm>
            <a:off x="8054975" y="1590675"/>
            <a:ext cx="1336675" cy="40005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4" name="TextBox 127">
            <a:extLst>
              <a:ext uri="{FF2B5EF4-FFF2-40B4-BE49-F238E27FC236}">
                <a16:creationId xmlns:a16="http://schemas.microsoft.com/office/drawing/2014/main" id="{CD64FCAB-22B7-4170-8DB6-DE4956C4F870}"/>
              </a:ext>
            </a:extLst>
          </p:cNvPr>
          <p:cNvSpPr txBox="1"/>
          <p:nvPr/>
        </p:nvSpPr>
        <p:spPr>
          <a:xfrm>
            <a:off x="892175" y="892175"/>
            <a:ext cx="8795678" cy="347275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t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300">
                <a:solidFill>
                  <a:srgbClr val="FFFFFF"/>
                </a:solidFill>
                <a:latin typeface="Montserrat SemiBold"/>
              </a:rPr>
              <a:t>SCHEMA REGISTRY IN PRODUCTION I/III</a:t>
            </a:r>
            <a:endParaRPr lang="de-DE" sz="1400" spc="300">
              <a:solidFill>
                <a:srgbClr val="10396E"/>
              </a:solidFill>
              <a:latin typeface="Montserrat"/>
            </a:endParaRPr>
          </a:p>
        </p:txBody>
      </p:sp>
      <p:sp>
        <p:nvSpPr>
          <p:cNvPr id="5" name="TextBox 128">
            <a:extLst>
              <a:ext uri="{FF2B5EF4-FFF2-40B4-BE49-F238E27FC236}">
                <a16:creationId xmlns:a16="http://schemas.microsoft.com/office/drawing/2014/main" id="{85328773-FADD-4B95-B398-BF8F6698707F}"/>
              </a:ext>
            </a:extLst>
          </p:cNvPr>
          <p:cNvSpPr txBox="1"/>
          <p:nvPr/>
        </p:nvSpPr>
        <p:spPr>
          <a:xfrm>
            <a:off x="892175" y="577850"/>
            <a:ext cx="1298575" cy="150813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b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spc="300">
                <a:solidFill>
                  <a:srgbClr val="FF5722"/>
                </a:solidFill>
                <a:latin typeface="Montserrat SemiBold"/>
                <a:cs typeface="Segoe UI"/>
              </a:rPr>
              <a:t>THINKPORT</a:t>
            </a:r>
            <a:endParaRPr lang="de-DE" spc="300">
              <a:solidFill>
                <a:srgbClr val="FF5722"/>
              </a:solidFill>
              <a:latin typeface="Montserra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DBCC30-9E69-A743-A6BD-77D1DB9F2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9485840-BAB3-0F47-ABB7-51620A9FB423}"/>
              </a:ext>
            </a:extLst>
          </p:cNvPr>
          <p:cNvSpPr/>
          <p:nvPr/>
        </p:nvSpPr>
        <p:spPr>
          <a:xfrm>
            <a:off x="1446833" y="1874982"/>
            <a:ext cx="3946967" cy="22310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Schema Registry Cluster</a:t>
            </a:r>
          </a:p>
          <a:p>
            <a:pPr algn="ctr"/>
            <a:r>
              <a:rPr lang="en-DE" sz="1200">
                <a:latin typeface="Avenir Book"/>
              </a:rPr>
              <a:t>(</a:t>
            </a:r>
            <a:r>
              <a:rPr lang="de-DE" sz="1200">
                <a:latin typeface="Avenir Book"/>
              </a:rPr>
              <a:t>Space </a:t>
            </a:r>
            <a:r>
              <a:rPr lang="de-DE" sz="1200" err="1">
                <a:latin typeface="Avenir Book"/>
              </a:rPr>
              <a:t>for</a:t>
            </a:r>
            <a:r>
              <a:rPr lang="de-DE" sz="1200">
                <a:latin typeface="Avenir Book"/>
              </a:rPr>
              <a:t> 1GB </a:t>
            </a:r>
            <a:r>
              <a:rPr lang="de-DE" sz="1200" err="1">
                <a:latin typeface="Avenir Book"/>
              </a:rPr>
              <a:t>heap</a:t>
            </a:r>
            <a:r>
              <a:rPr lang="de-DE" sz="1200">
                <a:latin typeface="Avenir Book"/>
              </a:rPr>
              <a:t> </a:t>
            </a:r>
            <a:r>
              <a:rPr lang="de-DE" sz="1200" err="1">
                <a:latin typeface="Avenir Book"/>
              </a:rPr>
              <a:t>memory</a:t>
            </a:r>
            <a:r>
              <a:rPr lang="en-DE" sz="1200">
                <a:latin typeface="Avenir Book"/>
              </a:rPr>
              <a:t>)</a:t>
            </a:r>
          </a:p>
          <a:p>
            <a:pPr algn="ctr"/>
            <a:endParaRPr lang="en-DE">
              <a:latin typeface="Avenir Book" panose="02000503020000020003" pitchFamily="2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6E0135D9-7211-0140-9A4F-350203319624}"/>
              </a:ext>
            </a:extLst>
          </p:cNvPr>
          <p:cNvSpPr/>
          <p:nvPr/>
        </p:nvSpPr>
        <p:spPr>
          <a:xfrm>
            <a:off x="1728461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8E11C66-D482-B74C-B5CF-0C9DE976BFED}"/>
              </a:ext>
            </a:extLst>
          </p:cNvPr>
          <p:cNvSpPr/>
          <p:nvPr/>
        </p:nvSpPr>
        <p:spPr>
          <a:xfrm>
            <a:off x="1801834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3994E47-5CF6-984C-87A0-8FCC24A226BD}"/>
              </a:ext>
            </a:extLst>
          </p:cNvPr>
          <p:cNvSpPr/>
          <p:nvPr/>
        </p:nvSpPr>
        <p:spPr>
          <a:xfrm>
            <a:off x="1801834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92F7FF3E-C656-304F-A485-CDB82B593D84}"/>
              </a:ext>
            </a:extLst>
          </p:cNvPr>
          <p:cNvSpPr/>
          <p:nvPr/>
        </p:nvSpPr>
        <p:spPr>
          <a:xfrm>
            <a:off x="2904003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A913B8B0-1247-A74C-B881-291F40F99D37}"/>
              </a:ext>
            </a:extLst>
          </p:cNvPr>
          <p:cNvSpPr/>
          <p:nvPr/>
        </p:nvSpPr>
        <p:spPr>
          <a:xfrm>
            <a:off x="2977376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FD321F98-7F51-DB4D-B793-3569C760A200}"/>
              </a:ext>
            </a:extLst>
          </p:cNvPr>
          <p:cNvSpPr/>
          <p:nvPr/>
        </p:nvSpPr>
        <p:spPr>
          <a:xfrm>
            <a:off x="2977376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3A739DFC-0010-544B-AD4D-EB2B295D348C}"/>
              </a:ext>
            </a:extLst>
          </p:cNvPr>
          <p:cNvSpPr/>
          <p:nvPr/>
        </p:nvSpPr>
        <p:spPr>
          <a:xfrm>
            <a:off x="4092410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E27CBB63-67DE-3C42-9971-34F7B00A5796}"/>
              </a:ext>
            </a:extLst>
          </p:cNvPr>
          <p:cNvSpPr/>
          <p:nvPr/>
        </p:nvSpPr>
        <p:spPr>
          <a:xfrm>
            <a:off x="4165783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E7956CAB-F5AA-9D4F-8868-EDFC8DD08157}"/>
              </a:ext>
            </a:extLst>
          </p:cNvPr>
          <p:cNvSpPr/>
          <p:nvPr/>
        </p:nvSpPr>
        <p:spPr>
          <a:xfrm>
            <a:off x="4165783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8D363FE3-5A6C-B14B-8898-4B0D647787A7}"/>
              </a:ext>
            </a:extLst>
          </p:cNvPr>
          <p:cNvSpPr/>
          <p:nvPr/>
        </p:nvSpPr>
        <p:spPr>
          <a:xfrm>
            <a:off x="1446833" y="4507310"/>
            <a:ext cx="3946967" cy="13459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>
                <a:latin typeface="Avenir Book" panose="02000503020000020003" pitchFamily="2" charset="0"/>
              </a:rPr>
              <a:t>Kafka Cluster (1..n) </a:t>
            </a: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3486D4CD-1D5E-9B44-9EA1-8CC11CB1893C}"/>
              </a:ext>
            </a:extLst>
          </p:cNvPr>
          <p:cNvSpPr/>
          <p:nvPr/>
        </p:nvSpPr>
        <p:spPr>
          <a:xfrm>
            <a:off x="1751162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9BE685B6-73CF-2B4C-B140-812733520997}"/>
              </a:ext>
            </a:extLst>
          </p:cNvPr>
          <p:cNvSpPr/>
          <p:nvPr/>
        </p:nvSpPr>
        <p:spPr>
          <a:xfrm>
            <a:off x="1824535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6D7D550D-0A8B-394A-A591-5EC242AE851E}"/>
              </a:ext>
            </a:extLst>
          </p:cNvPr>
          <p:cNvSpPr/>
          <p:nvPr/>
        </p:nvSpPr>
        <p:spPr>
          <a:xfrm>
            <a:off x="2926704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1B678C2D-75D0-9349-9FA8-FB7930E55A0B}"/>
              </a:ext>
            </a:extLst>
          </p:cNvPr>
          <p:cNvSpPr/>
          <p:nvPr/>
        </p:nvSpPr>
        <p:spPr>
          <a:xfrm>
            <a:off x="3000077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4D658CE6-4449-0842-B82E-8F2AE4C4E276}"/>
              </a:ext>
            </a:extLst>
          </p:cNvPr>
          <p:cNvSpPr/>
          <p:nvPr/>
        </p:nvSpPr>
        <p:spPr>
          <a:xfrm>
            <a:off x="4115111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4CC7B520-5E61-5E46-BD85-81FA7F8F50B3}"/>
              </a:ext>
            </a:extLst>
          </p:cNvPr>
          <p:cNvSpPr/>
          <p:nvPr/>
        </p:nvSpPr>
        <p:spPr>
          <a:xfrm>
            <a:off x="4188484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D3A7D1BA-25AD-5542-8FDC-4AE89BE320BC}"/>
              </a:ext>
            </a:extLst>
          </p:cNvPr>
          <p:cNvSpPr/>
          <p:nvPr/>
        </p:nvSpPr>
        <p:spPr>
          <a:xfrm>
            <a:off x="5578798" y="3983841"/>
            <a:ext cx="1640804" cy="10194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Client</a:t>
            </a:r>
          </a:p>
          <a:p>
            <a:pPr algn="ctr"/>
            <a:r>
              <a:rPr lang="en-DE">
                <a:latin typeface="Avenir Book"/>
              </a:rPr>
              <a:t>(Prod</a:t>
            </a:r>
            <a:r>
              <a:rPr lang="de-DE" err="1">
                <a:latin typeface="Avenir Book"/>
              </a:rPr>
              <a:t>ucer</a:t>
            </a:r>
            <a:r>
              <a:rPr lang="en-DE">
                <a:latin typeface="Avenir Book"/>
              </a:rPr>
              <a:t> </a:t>
            </a:r>
            <a:r>
              <a:rPr lang="de-DE" err="1">
                <a:latin typeface="Avenir Book" panose="02000503020000020003" pitchFamily="2" charset="0"/>
              </a:rPr>
              <a:t>or</a:t>
            </a:r>
            <a:br>
              <a:rPr lang="de-DE">
                <a:latin typeface="Avenir Book" panose="02000503020000020003" pitchFamily="2" charset="0"/>
              </a:rPr>
            </a:br>
            <a:r>
              <a:rPr lang="en-DE">
                <a:latin typeface="Avenir Book"/>
              </a:rPr>
              <a:t>Cons</a:t>
            </a:r>
            <a:r>
              <a:rPr lang="de-DE" err="1">
                <a:latin typeface="Avenir Book"/>
              </a:rPr>
              <a:t>umer</a:t>
            </a:r>
            <a:r>
              <a:rPr lang="de-DE">
                <a:latin typeface="Avenir Book"/>
              </a:rPr>
              <a:t>)</a:t>
            </a:r>
            <a:endParaRPr lang="en-DE">
              <a:latin typeface="Avenir Book"/>
            </a:endParaRPr>
          </a:p>
        </p:txBody>
      </p:sp>
      <p:cxnSp>
        <p:nvCxnSpPr>
          <p:cNvPr id="27" name="Elbow Connector 33">
            <a:extLst>
              <a:ext uri="{FF2B5EF4-FFF2-40B4-BE49-F238E27FC236}">
                <a16:creationId xmlns:a16="http://schemas.microsoft.com/office/drawing/2014/main" id="{6BB0DB18-C8B2-FC46-AC9B-3A994CB61C89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rot="16200000" flipV="1">
            <a:off x="5577652" y="3162292"/>
            <a:ext cx="331993" cy="1311105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4">
            <a:extLst>
              <a:ext uri="{FF2B5EF4-FFF2-40B4-BE49-F238E27FC236}">
                <a16:creationId xmlns:a16="http://schemas.microsoft.com/office/drawing/2014/main" id="{5B70C1D5-7372-6B48-919A-F655F68BA5A3}"/>
              </a:ext>
            </a:extLst>
          </p:cNvPr>
          <p:cNvSpPr txBox="1"/>
          <p:nvPr/>
        </p:nvSpPr>
        <p:spPr>
          <a:xfrm>
            <a:off x="5575342" y="3021497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</a:t>
            </a:r>
            <a:r>
              <a:rPr lang="en-DE" sz="1400">
                <a:latin typeface="Avenir Book"/>
              </a:rPr>
              <a:t>Schema</a:t>
            </a:r>
          </a:p>
        </p:txBody>
      </p:sp>
      <p:cxnSp>
        <p:nvCxnSpPr>
          <p:cNvPr id="29" name="Elbow Connector 36">
            <a:extLst>
              <a:ext uri="{FF2B5EF4-FFF2-40B4-BE49-F238E27FC236}">
                <a16:creationId xmlns:a16="http://schemas.microsoft.com/office/drawing/2014/main" id="{CEF99DF7-4890-0349-ADA9-B5ECC09773B6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5519043" y="4595010"/>
            <a:ext cx="471910" cy="1288404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4">
            <a:extLst>
              <a:ext uri="{FF2B5EF4-FFF2-40B4-BE49-F238E27FC236}">
                <a16:creationId xmlns:a16="http://schemas.microsoft.com/office/drawing/2014/main" id="{E5248459-9AEF-AB42-9809-52A95AA52829}"/>
              </a:ext>
            </a:extLst>
          </p:cNvPr>
          <p:cNvSpPr txBox="1"/>
          <p:nvPr/>
        </p:nvSpPr>
        <p:spPr>
          <a:xfrm>
            <a:off x="5575342" y="5521402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Messages</a:t>
            </a:r>
            <a:endParaRPr lang="en-DE" sz="140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127064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feld 1">
            <a:extLst>
              <a:ext uri="{FF2B5EF4-FFF2-40B4-BE49-F238E27FC236}">
                <a16:creationId xmlns:a16="http://schemas.microsoft.com/office/drawing/2014/main" id="{98D321AF-F5D2-4B29-8A14-F99B2661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1971675"/>
            <a:ext cx="3658605" cy="447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Introduce default policy that all clients set </a:t>
            </a:r>
            <a:r>
              <a:rPr lang="en-US" sz="1200" err="1">
                <a:solidFill>
                  <a:srgbClr val="FFFFFF"/>
                </a:solidFill>
                <a:latin typeface="Montserrat"/>
                <a:cs typeface="Calibri"/>
              </a:rPr>
              <a:t>auto.register.schemas</a:t>
            </a: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 parameter to false so that schemas can be managed centrally.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The configuration of the schema registry instances should be the same for all instances - with the exception of </a:t>
            </a:r>
            <a:r>
              <a:rPr lang="en-US" sz="1200" err="1">
                <a:solidFill>
                  <a:srgbClr val="FFFFFF"/>
                </a:solidFill>
                <a:latin typeface="Montserrat"/>
                <a:cs typeface="Calibri"/>
              </a:rPr>
              <a:t>host.name</a:t>
            </a: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: this parameter must be unique per instance. 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It is recommended not to change the default topic for the _schemas and to provide them with a backup.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26EE3D-7D69-4E98-9F67-93C33F692970}"/>
              </a:ext>
            </a:extLst>
          </p:cNvPr>
          <p:cNvSpPr txBox="1"/>
          <p:nvPr/>
        </p:nvSpPr>
        <p:spPr>
          <a:xfrm>
            <a:off x="8054975" y="1590675"/>
            <a:ext cx="1336675" cy="40005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4" name="TextBox 127">
            <a:extLst>
              <a:ext uri="{FF2B5EF4-FFF2-40B4-BE49-F238E27FC236}">
                <a16:creationId xmlns:a16="http://schemas.microsoft.com/office/drawing/2014/main" id="{CD64FCAB-22B7-4170-8DB6-DE4956C4F870}"/>
              </a:ext>
            </a:extLst>
          </p:cNvPr>
          <p:cNvSpPr txBox="1"/>
          <p:nvPr/>
        </p:nvSpPr>
        <p:spPr>
          <a:xfrm>
            <a:off x="892175" y="892175"/>
            <a:ext cx="8947962" cy="347275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t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300">
                <a:solidFill>
                  <a:srgbClr val="FFFFFF"/>
                </a:solidFill>
                <a:latin typeface="Montserrat SemiBold"/>
              </a:rPr>
              <a:t>SCHEMA REGISTRY IN PRODUCTION II/III</a:t>
            </a:r>
            <a:endParaRPr lang="de-DE" sz="1400" spc="300">
              <a:solidFill>
                <a:srgbClr val="10396E"/>
              </a:solidFill>
              <a:latin typeface="Montserrat"/>
            </a:endParaRPr>
          </a:p>
        </p:txBody>
      </p:sp>
      <p:sp>
        <p:nvSpPr>
          <p:cNvPr id="5" name="TextBox 128">
            <a:extLst>
              <a:ext uri="{FF2B5EF4-FFF2-40B4-BE49-F238E27FC236}">
                <a16:creationId xmlns:a16="http://schemas.microsoft.com/office/drawing/2014/main" id="{85328773-FADD-4B95-B398-BF8F6698707F}"/>
              </a:ext>
            </a:extLst>
          </p:cNvPr>
          <p:cNvSpPr txBox="1"/>
          <p:nvPr/>
        </p:nvSpPr>
        <p:spPr>
          <a:xfrm>
            <a:off x="892175" y="577850"/>
            <a:ext cx="1298575" cy="150813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b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spc="300">
                <a:solidFill>
                  <a:srgbClr val="FF5722"/>
                </a:solidFill>
                <a:latin typeface="Montserrat SemiBold"/>
                <a:cs typeface="Segoe UI"/>
              </a:rPr>
              <a:t>THINKPORT</a:t>
            </a:r>
            <a:endParaRPr lang="de-DE" spc="300">
              <a:solidFill>
                <a:srgbClr val="FF5722"/>
              </a:solidFill>
              <a:latin typeface="Montserra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DBCC30-9E69-A743-A6BD-77D1DB9F2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9485840-BAB3-0F47-ABB7-51620A9FB423}"/>
              </a:ext>
            </a:extLst>
          </p:cNvPr>
          <p:cNvSpPr/>
          <p:nvPr/>
        </p:nvSpPr>
        <p:spPr>
          <a:xfrm>
            <a:off x="1446833" y="1874982"/>
            <a:ext cx="3946967" cy="22310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Schema Registry Cluster</a:t>
            </a:r>
          </a:p>
          <a:p>
            <a:pPr algn="ctr"/>
            <a:r>
              <a:rPr lang="en-DE" sz="1200">
                <a:latin typeface="Avenir Book"/>
              </a:rPr>
              <a:t>(</a:t>
            </a:r>
            <a:r>
              <a:rPr lang="de-DE" sz="1200">
                <a:latin typeface="Avenir Book"/>
              </a:rPr>
              <a:t>Space </a:t>
            </a:r>
            <a:r>
              <a:rPr lang="de-DE" sz="1200" err="1">
                <a:latin typeface="Avenir Book"/>
              </a:rPr>
              <a:t>for</a:t>
            </a:r>
            <a:r>
              <a:rPr lang="de-DE" sz="1200">
                <a:latin typeface="Avenir Book"/>
              </a:rPr>
              <a:t> 1GB </a:t>
            </a:r>
            <a:r>
              <a:rPr lang="de-DE" sz="1200" err="1">
                <a:latin typeface="Avenir Book"/>
              </a:rPr>
              <a:t>heap</a:t>
            </a:r>
            <a:r>
              <a:rPr lang="de-DE" sz="1200">
                <a:latin typeface="Avenir Book"/>
              </a:rPr>
              <a:t> </a:t>
            </a:r>
            <a:r>
              <a:rPr lang="de-DE" sz="1200" err="1">
                <a:latin typeface="Avenir Book"/>
              </a:rPr>
              <a:t>memory</a:t>
            </a:r>
            <a:r>
              <a:rPr lang="en-DE" sz="1200">
                <a:latin typeface="Avenir Book"/>
              </a:rPr>
              <a:t>)</a:t>
            </a:r>
          </a:p>
          <a:p>
            <a:pPr algn="ctr"/>
            <a:endParaRPr lang="en-DE">
              <a:latin typeface="Avenir Book" panose="02000503020000020003" pitchFamily="2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6E0135D9-7211-0140-9A4F-350203319624}"/>
              </a:ext>
            </a:extLst>
          </p:cNvPr>
          <p:cNvSpPr/>
          <p:nvPr/>
        </p:nvSpPr>
        <p:spPr>
          <a:xfrm>
            <a:off x="1728461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8E11C66-D482-B74C-B5CF-0C9DE976BFED}"/>
              </a:ext>
            </a:extLst>
          </p:cNvPr>
          <p:cNvSpPr/>
          <p:nvPr/>
        </p:nvSpPr>
        <p:spPr>
          <a:xfrm>
            <a:off x="1801834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3994E47-5CF6-984C-87A0-8FCC24A226BD}"/>
              </a:ext>
            </a:extLst>
          </p:cNvPr>
          <p:cNvSpPr/>
          <p:nvPr/>
        </p:nvSpPr>
        <p:spPr>
          <a:xfrm>
            <a:off x="1801834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92F7FF3E-C656-304F-A485-CDB82B593D84}"/>
              </a:ext>
            </a:extLst>
          </p:cNvPr>
          <p:cNvSpPr/>
          <p:nvPr/>
        </p:nvSpPr>
        <p:spPr>
          <a:xfrm>
            <a:off x="2904003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A913B8B0-1247-A74C-B881-291F40F99D37}"/>
              </a:ext>
            </a:extLst>
          </p:cNvPr>
          <p:cNvSpPr/>
          <p:nvPr/>
        </p:nvSpPr>
        <p:spPr>
          <a:xfrm>
            <a:off x="2977376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FD321F98-7F51-DB4D-B793-3569C760A200}"/>
              </a:ext>
            </a:extLst>
          </p:cNvPr>
          <p:cNvSpPr/>
          <p:nvPr/>
        </p:nvSpPr>
        <p:spPr>
          <a:xfrm>
            <a:off x="2977376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3A739DFC-0010-544B-AD4D-EB2B295D348C}"/>
              </a:ext>
            </a:extLst>
          </p:cNvPr>
          <p:cNvSpPr/>
          <p:nvPr/>
        </p:nvSpPr>
        <p:spPr>
          <a:xfrm>
            <a:off x="4092410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E27CBB63-67DE-3C42-9971-34F7B00A5796}"/>
              </a:ext>
            </a:extLst>
          </p:cNvPr>
          <p:cNvSpPr/>
          <p:nvPr/>
        </p:nvSpPr>
        <p:spPr>
          <a:xfrm>
            <a:off x="4165783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E7956CAB-F5AA-9D4F-8868-EDFC8DD08157}"/>
              </a:ext>
            </a:extLst>
          </p:cNvPr>
          <p:cNvSpPr/>
          <p:nvPr/>
        </p:nvSpPr>
        <p:spPr>
          <a:xfrm>
            <a:off x="4165783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8D363FE3-5A6C-B14B-8898-4B0D647787A7}"/>
              </a:ext>
            </a:extLst>
          </p:cNvPr>
          <p:cNvSpPr/>
          <p:nvPr/>
        </p:nvSpPr>
        <p:spPr>
          <a:xfrm>
            <a:off x="1446833" y="4507310"/>
            <a:ext cx="3946967" cy="13459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>
                <a:latin typeface="Avenir Book" panose="02000503020000020003" pitchFamily="2" charset="0"/>
              </a:rPr>
              <a:t>Kafka Cluster (1..n) </a:t>
            </a: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3486D4CD-1D5E-9B44-9EA1-8CC11CB1893C}"/>
              </a:ext>
            </a:extLst>
          </p:cNvPr>
          <p:cNvSpPr/>
          <p:nvPr/>
        </p:nvSpPr>
        <p:spPr>
          <a:xfrm>
            <a:off x="1751162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9BE685B6-73CF-2B4C-B140-812733520997}"/>
              </a:ext>
            </a:extLst>
          </p:cNvPr>
          <p:cNvSpPr/>
          <p:nvPr/>
        </p:nvSpPr>
        <p:spPr>
          <a:xfrm>
            <a:off x="1824535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6D7D550D-0A8B-394A-A591-5EC242AE851E}"/>
              </a:ext>
            </a:extLst>
          </p:cNvPr>
          <p:cNvSpPr/>
          <p:nvPr/>
        </p:nvSpPr>
        <p:spPr>
          <a:xfrm>
            <a:off x="2926704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1B678C2D-75D0-9349-9FA8-FB7930E55A0B}"/>
              </a:ext>
            </a:extLst>
          </p:cNvPr>
          <p:cNvSpPr/>
          <p:nvPr/>
        </p:nvSpPr>
        <p:spPr>
          <a:xfrm>
            <a:off x="3000077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4D658CE6-4449-0842-B82E-8F2AE4C4E276}"/>
              </a:ext>
            </a:extLst>
          </p:cNvPr>
          <p:cNvSpPr/>
          <p:nvPr/>
        </p:nvSpPr>
        <p:spPr>
          <a:xfrm>
            <a:off x="4115111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4CC7B520-5E61-5E46-BD85-81FA7F8F50B3}"/>
              </a:ext>
            </a:extLst>
          </p:cNvPr>
          <p:cNvSpPr/>
          <p:nvPr/>
        </p:nvSpPr>
        <p:spPr>
          <a:xfrm>
            <a:off x="4188484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D3A7D1BA-25AD-5542-8FDC-4AE89BE320BC}"/>
              </a:ext>
            </a:extLst>
          </p:cNvPr>
          <p:cNvSpPr/>
          <p:nvPr/>
        </p:nvSpPr>
        <p:spPr>
          <a:xfrm>
            <a:off x="5578798" y="3983841"/>
            <a:ext cx="1640804" cy="10194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Client</a:t>
            </a:r>
          </a:p>
          <a:p>
            <a:pPr algn="ctr"/>
            <a:r>
              <a:rPr lang="en-DE">
                <a:latin typeface="Avenir Book"/>
              </a:rPr>
              <a:t>(Prod</a:t>
            </a:r>
            <a:r>
              <a:rPr lang="de-DE" err="1">
                <a:latin typeface="Avenir Book"/>
              </a:rPr>
              <a:t>ucer</a:t>
            </a:r>
            <a:r>
              <a:rPr lang="en-DE">
                <a:latin typeface="Avenir Book"/>
              </a:rPr>
              <a:t> </a:t>
            </a:r>
            <a:r>
              <a:rPr lang="de-DE" err="1">
                <a:latin typeface="Avenir Book" panose="02000503020000020003" pitchFamily="2" charset="0"/>
              </a:rPr>
              <a:t>or</a:t>
            </a:r>
            <a:br>
              <a:rPr lang="de-DE">
                <a:latin typeface="Avenir Book" panose="02000503020000020003" pitchFamily="2" charset="0"/>
              </a:rPr>
            </a:br>
            <a:r>
              <a:rPr lang="en-DE">
                <a:latin typeface="Avenir Book"/>
              </a:rPr>
              <a:t>Cons</a:t>
            </a:r>
            <a:r>
              <a:rPr lang="de-DE" err="1">
                <a:latin typeface="Avenir Book"/>
              </a:rPr>
              <a:t>umer</a:t>
            </a:r>
            <a:r>
              <a:rPr lang="de-DE">
                <a:latin typeface="Avenir Book"/>
              </a:rPr>
              <a:t>)</a:t>
            </a:r>
            <a:endParaRPr lang="en-DE">
              <a:latin typeface="Avenir Book"/>
            </a:endParaRPr>
          </a:p>
        </p:txBody>
      </p:sp>
      <p:cxnSp>
        <p:nvCxnSpPr>
          <p:cNvPr id="27" name="Elbow Connector 33">
            <a:extLst>
              <a:ext uri="{FF2B5EF4-FFF2-40B4-BE49-F238E27FC236}">
                <a16:creationId xmlns:a16="http://schemas.microsoft.com/office/drawing/2014/main" id="{6BB0DB18-C8B2-FC46-AC9B-3A994CB61C89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rot="16200000" flipV="1">
            <a:off x="5577652" y="3162292"/>
            <a:ext cx="331993" cy="1311105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4">
            <a:extLst>
              <a:ext uri="{FF2B5EF4-FFF2-40B4-BE49-F238E27FC236}">
                <a16:creationId xmlns:a16="http://schemas.microsoft.com/office/drawing/2014/main" id="{5B70C1D5-7372-6B48-919A-F655F68BA5A3}"/>
              </a:ext>
            </a:extLst>
          </p:cNvPr>
          <p:cNvSpPr txBox="1"/>
          <p:nvPr/>
        </p:nvSpPr>
        <p:spPr>
          <a:xfrm>
            <a:off x="5575342" y="3021497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</a:t>
            </a:r>
            <a:r>
              <a:rPr lang="en-DE" sz="1400">
                <a:latin typeface="Avenir Book"/>
              </a:rPr>
              <a:t>Schema</a:t>
            </a:r>
          </a:p>
        </p:txBody>
      </p:sp>
      <p:cxnSp>
        <p:nvCxnSpPr>
          <p:cNvPr id="29" name="Elbow Connector 36">
            <a:extLst>
              <a:ext uri="{FF2B5EF4-FFF2-40B4-BE49-F238E27FC236}">
                <a16:creationId xmlns:a16="http://schemas.microsoft.com/office/drawing/2014/main" id="{CEF99DF7-4890-0349-ADA9-B5ECC09773B6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5519043" y="4595010"/>
            <a:ext cx="471910" cy="1288404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4">
            <a:extLst>
              <a:ext uri="{FF2B5EF4-FFF2-40B4-BE49-F238E27FC236}">
                <a16:creationId xmlns:a16="http://schemas.microsoft.com/office/drawing/2014/main" id="{E5248459-9AEF-AB42-9809-52A95AA52829}"/>
              </a:ext>
            </a:extLst>
          </p:cNvPr>
          <p:cNvSpPr txBox="1"/>
          <p:nvPr/>
        </p:nvSpPr>
        <p:spPr>
          <a:xfrm>
            <a:off x="5575342" y="5521402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Messages</a:t>
            </a:r>
            <a:endParaRPr lang="en-DE" sz="140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152084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feld 1">
            <a:extLst>
              <a:ext uri="{FF2B5EF4-FFF2-40B4-BE49-F238E27FC236}">
                <a16:creationId xmlns:a16="http://schemas.microsoft.com/office/drawing/2014/main" id="{98D321AF-F5D2-4B29-8A14-F99B2661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1971675"/>
            <a:ext cx="3658605" cy="336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Securing the environment with SSL and certificate authentication is recommended.</a:t>
            </a:r>
          </a:p>
          <a:p>
            <a:pPr marL="171450" indent="-171450" algn="just" ea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1200">
                <a:solidFill>
                  <a:srgbClr val="FFFFFF"/>
                </a:solidFill>
                <a:latin typeface="Montserrat"/>
                <a:cs typeface="Calibri"/>
              </a:rPr>
              <a:t>The schema registry should be accessible through a fixed endpoint that does not change. This ensures that, for example, with dynamic addresses, all clients disconnect and have to be updated at once.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26EE3D-7D69-4E98-9F67-93C33F692970}"/>
              </a:ext>
            </a:extLst>
          </p:cNvPr>
          <p:cNvSpPr txBox="1"/>
          <p:nvPr/>
        </p:nvSpPr>
        <p:spPr>
          <a:xfrm>
            <a:off x="8054975" y="1590675"/>
            <a:ext cx="1336675" cy="400050"/>
          </a:xfrm>
          <a:prstGeom prst="rect">
            <a:avLst/>
          </a:prstGeom>
          <a:noFill/>
          <a:ln cap="flat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spc="300">
                <a:solidFill>
                  <a:srgbClr val="FF5722"/>
                </a:solidFill>
                <a:latin typeface="Montserrat SemiBold" pitchFamily="50"/>
              </a:rPr>
              <a:t>ABOUT</a:t>
            </a:r>
            <a:endParaRPr lang="de-DE" sz="2000" spc="300">
              <a:solidFill>
                <a:srgbClr val="FFFFFF"/>
              </a:solidFill>
              <a:latin typeface="Montserrat SemiBold" pitchFamily="50"/>
            </a:endParaRPr>
          </a:p>
        </p:txBody>
      </p:sp>
      <p:sp>
        <p:nvSpPr>
          <p:cNvPr id="4" name="TextBox 127">
            <a:extLst>
              <a:ext uri="{FF2B5EF4-FFF2-40B4-BE49-F238E27FC236}">
                <a16:creationId xmlns:a16="http://schemas.microsoft.com/office/drawing/2014/main" id="{CD64FCAB-22B7-4170-8DB6-DE4956C4F870}"/>
              </a:ext>
            </a:extLst>
          </p:cNvPr>
          <p:cNvSpPr txBox="1"/>
          <p:nvPr/>
        </p:nvSpPr>
        <p:spPr>
          <a:xfrm>
            <a:off x="892175" y="892175"/>
            <a:ext cx="9100248" cy="347275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t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spc="300">
                <a:solidFill>
                  <a:srgbClr val="FFFFFF"/>
                </a:solidFill>
                <a:latin typeface="Montserrat SemiBold"/>
              </a:rPr>
              <a:t>SCHEMA REGISTRY IN PRODUCTION III/III</a:t>
            </a:r>
            <a:endParaRPr lang="de-DE" sz="1400" spc="300">
              <a:solidFill>
                <a:srgbClr val="10396E"/>
              </a:solidFill>
              <a:latin typeface="Montserrat"/>
            </a:endParaRPr>
          </a:p>
        </p:txBody>
      </p:sp>
      <p:sp>
        <p:nvSpPr>
          <p:cNvPr id="5" name="TextBox 128">
            <a:extLst>
              <a:ext uri="{FF2B5EF4-FFF2-40B4-BE49-F238E27FC236}">
                <a16:creationId xmlns:a16="http://schemas.microsoft.com/office/drawing/2014/main" id="{85328773-FADD-4B95-B398-BF8F6698707F}"/>
              </a:ext>
            </a:extLst>
          </p:cNvPr>
          <p:cNvSpPr txBox="1"/>
          <p:nvPr/>
        </p:nvSpPr>
        <p:spPr>
          <a:xfrm>
            <a:off x="892175" y="577850"/>
            <a:ext cx="1298575" cy="150813"/>
          </a:xfrm>
          <a:prstGeom prst="rect">
            <a:avLst/>
          </a:prstGeom>
          <a:noFill/>
          <a:ln cap="flat">
            <a:noFill/>
          </a:ln>
        </p:spPr>
        <p:txBody>
          <a:bodyPr wrap="none" lIns="0" tIns="0" rIns="0" bIns="0" anchor="b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spc="300">
                <a:solidFill>
                  <a:srgbClr val="FF5722"/>
                </a:solidFill>
                <a:latin typeface="Montserrat SemiBold"/>
                <a:cs typeface="Segoe UI"/>
              </a:rPr>
              <a:t>THINKPORT</a:t>
            </a:r>
            <a:endParaRPr lang="de-DE" spc="300">
              <a:solidFill>
                <a:srgbClr val="FF5722"/>
              </a:solidFill>
              <a:latin typeface="Montserra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DDBCC30-9E69-A743-A6BD-77D1DB9F2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0252E-37A3-3447-93CE-3A94DEB7F3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9485840-BAB3-0F47-ABB7-51620A9FB423}"/>
              </a:ext>
            </a:extLst>
          </p:cNvPr>
          <p:cNvSpPr/>
          <p:nvPr/>
        </p:nvSpPr>
        <p:spPr>
          <a:xfrm>
            <a:off x="1446833" y="1874982"/>
            <a:ext cx="3946967" cy="22310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Schema Registry Cluster</a:t>
            </a:r>
          </a:p>
          <a:p>
            <a:pPr algn="ctr"/>
            <a:r>
              <a:rPr lang="en-DE" sz="1200">
                <a:latin typeface="Avenir Book"/>
              </a:rPr>
              <a:t>(</a:t>
            </a:r>
            <a:r>
              <a:rPr lang="de-DE" sz="1200">
                <a:latin typeface="Avenir Book"/>
              </a:rPr>
              <a:t>Space </a:t>
            </a:r>
            <a:r>
              <a:rPr lang="de-DE" sz="1200" err="1">
                <a:latin typeface="Avenir Book"/>
              </a:rPr>
              <a:t>for</a:t>
            </a:r>
            <a:r>
              <a:rPr lang="de-DE" sz="1200">
                <a:latin typeface="Avenir Book"/>
              </a:rPr>
              <a:t> 1GB </a:t>
            </a:r>
            <a:r>
              <a:rPr lang="de-DE" sz="1200" err="1">
                <a:latin typeface="Avenir Book"/>
              </a:rPr>
              <a:t>heap</a:t>
            </a:r>
            <a:r>
              <a:rPr lang="de-DE" sz="1200">
                <a:latin typeface="Avenir Book"/>
              </a:rPr>
              <a:t> </a:t>
            </a:r>
            <a:r>
              <a:rPr lang="de-DE" sz="1200" err="1">
                <a:latin typeface="Avenir Book"/>
              </a:rPr>
              <a:t>memory</a:t>
            </a:r>
            <a:r>
              <a:rPr lang="en-DE" sz="1200">
                <a:latin typeface="Avenir Book"/>
              </a:rPr>
              <a:t>)</a:t>
            </a:r>
          </a:p>
          <a:p>
            <a:pPr algn="ctr"/>
            <a:endParaRPr lang="en-DE">
              <a:latin typeface="Avenir Book" panose="02000503020000020003" pitchFamily="2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6E0135D9-7211-0140-9A4F-350203319624}"/>
              </a:ext>
            </a:extLst>
          </p:cNvPr>
          <p:cNvSpPr/>
          <p:nvPr/>
        </p:nvSpPr>
        <p:spPr>
          <a:xfrm>
            <a:off x="1728461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D8E11C66-D482-B74C-B5CF-0C9DE976BFED}"/>
              </a:ext>
            </a:extLst>
          </p:cNvPr>
          <p:cNvSpPr/>
          <p:nvPr/>
        </p:nvSpPr>
        <p:spPr>
          <a:xfrm>
            <a:off x="1801834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43994E47-5CF6-984C-87A0-8FCC24A226BD}"/>
              </a:ext>
            </a:extLst>
          </p:cNvPr>
          <p:cNvSpPr/>
          <p:nvPr/>
        </p:nvSpPr>
        <p:spPr>
          <a:xfrm>
            <a:off x="1801834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92F7FF3E-C656-304F-A485-CDB82B593D84}"/>
              </a:ext>
            </a:extLst>
          </p:cNvPr>
          <p:cNvSpPr/>
          <p:nvPr/>
        </p:nvSpPr>
        <p:spPr>
          <a:xfrm>
            <a:off x="2904003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A913B8B0-1247-A74C-B881-291F40F99D37}"/>
              </a:ext>
            </a:extLst>
          </p:cNvPr>
          <p:cNvSpPr/>
          <p:nvPr/>
        </p:nvSpPr>
        <p:spPr>
          <a:xfrm>
            <a:off x="2977376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FD321F98-7F51-DB4D-B793-3569C760A200}"/>
              </a:ext>
            </a:extLst>
          </p:cNvPr>
          <p:cNvSpPr/>
          <p:nvPr/>
        </p:nvSpPr>
        <p:spPr>
          <a:xfrm>
            <a:off x="2977376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3A739DFC-0010-544B-AD4D-EB2B295D348C}"/>
              </a:ext>
            </a:extLst>
          </p:cNvPr>
          <p:cNvSpPr/>
          <p:nvPr/>
        </p:nvSpPr>
        <p:spPr>
          <a:xfrm>
            <a:off x="4092410" y="2592277"/>
            <a:ext cx="1066547" cy="139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E27CBB63-67DE-3C42-9971-34F7B00A5796}"/>
              </a:ext>
            </a:extLst>
          </p:cNvPr>
          <p:cNvSpPr/>
          <p:nvPr/>
        </p:nvSpPr>
        <p:spPr>
          <a:xfrm>
            <a:off x="4165783" y="2869316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E7956CAB-F5AA-9D4F-8868-EDFC8DD08157}"/>
              </a:ext>
            </a:extLst>
          </p:cNvPr>
          <p:cNvSpPr/>
          <p:nvPr/>
        </p:nvSpPr>
        <p:spPr>
          <a:xfrm>
            <a:off x="4165783" y="3357519"/>
            <a:ext cx="922312" cy="58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Schema Registry</a:t>
            </a:r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8D363FE3-5A6C-B14B-8898-4B0D647787A7}"/>
              </a:ext>
            </a:extLst>
          </p:cNvPr>
          <p:cNvSpPr/>
          <p:nvPr/>
        </p:nvSpPr>
        <p:spPr>
          <a:xfrm>
            <a:off x="1446833" y="4507310"/>
            <a:ext cx="3946967" cy="13459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>
                <a:latin typeface="Avenir Book" panose="02000503020000020003" pitchFamily="2" charset="0"/>
              </a:rPr>
              <a:t>Kafka Cluster (1..n) </a:t>
            </a: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3486D4CD-1D5E-9B44-9EA1-8CC11CB1893C}"/>
              </a:ext>
            </a:extLst>
          </p:cNvPr>
          <p:cNvSpPr/>
          <p:nvPr/>
        </p:nvSpPr>
        <p:spPr>
          <a:xfrm>
            <a:off x="1751162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  <a:p>
            <a:pPr algn="ctr"/>
            <a:endParaRPr lang="en-DE" sz="1200">
              <a:latin typeface="Avenir Book" panose="02000503020000020003" pitchFamily="2" charset="0"/>
            </a:endParaRPr>
          </a:p>
        </p:txBody>
      </p: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9BE685B6-73CF-2B4C-B140-812733520997}"/>
              </a:ext>
            </a:extLst>
          </p:cNvPr>
          <p:cNvSpPr/>
          <p:nvPr/>
        </p:nvSpPr>
        <p:spPr>
          <a:xfrm>
            <a:off x="1824535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6D7D550D-0A8B-394A-A591-5EC242AE851E}"/>
              </a:ext>
            </a:extLst>
          </p:cNvPr>
          <p:cNvSpPr/>
          <p:nvPr/>
        </p:nvSpPr>
        <p:spPr>
          <a:xfrm>
            <a:off x="2926704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 </a:t>
            </a:r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1B678C2D-75D0-9349-9FA8-FB7930E55A0B}"/>
              </a:ext>
            </a:extLst>
          </p:cNvPr>
          <p:cNvSpPr/>
          <p:nvPr/>
        </p:nvSpPr>
        <p:spPr>
          <a:xfrm>
            <a:off x="3000077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4D658CE6-4449-0842-B82E-8F2AE4C4E276}"/>
              </a:ext>
            </a:extLst>
          </p:cNvPr>
          <p:cNvSpPr/>
          <p:nvPr/>
        </p:nvSpPr>
        <p:spPr>
          <a:xfrm>
            <a:off x="4115111" y="4957022"/>
            <a:ext cx="1066547" cy="832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Node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4CC7B520-5E61-5E46-BD85-81FA7F8F50B3}"/>
              </a:ext>
            </a:extLst>
          </p:cNvPr>
          <p:cNvSpPr/>
          <p:nvPr/>
        </p:nvSpPr>
        <p:spPr>
          <a:xfrm>
            <a:off x="4188484" y="5319505"/>
            <a:ext cx="922312" cy="3113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200">
                <a:latin typeface="Avenir Book" panose="02000503020000020003" pitchFamily="2" charset="0"/>
              </a:rPr>
              <a:t>Broker</a:t>
            </a:r>
          </a:p>
        </p:txBody>
      </p: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D3A7D1BA-25AD-5542-8FDC-4AE89BE320BC}"/>
              </a:ext>
            </a:extLst>
          </p:cNvPr>
          <p:cNvSpPr/>
          <p:nvPr/>
        </p:nvSpPr>
        <p:spPr>
          <a:xfrm>
            <a:off x="5578798" y="3983841"/>
            <a:ext cx="1640804" cy="101941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22860" rIns="45720" bIns="22860" rtlCol="0" anchor="t"/>
          <a:lstStyle/>
          <a:p>
            <a:pPr algn="ctr"/>
            <a:r>
              <a:rPr lang="en-DE">
                <a:latin typeface="Avenir Book"/>
              </a:rPr>
              <a:t>Client</a:t>
            </a:r>
          </a:p>
          <a:p>
            <a:pPr algn="ctr"/>
            <a:r>
              <a:rPr lang="en-DE">
                <a:latin typeface="Avenir Book"/>
              </a:rPr>
              <a:t>(Prod</a:t>
            </a:r>
            <a:r>
              <a:rPr lang="de-DE" err="1">
                <a:latin typeface="Avenir Book"/>
              </a:rPr>
              <a:t>ucer</a:t>
            </a:r>
            <a:r>
              <a:rPr lang="en-DE">
                <a:latin typeface="Avenir Book"/>
              </a:rPr>
              <a:t> </a:t>
            </a:r>
            <a:r>
              <a:rPr lang="de-DE" err="1">
                <a:latin typeface="Avenir Book" panose="02000503020000020003" pitchFamily="2" charset="0"/>
              </a:rPr>
              <a:t>or</a:t>
            </a:r>
            <a:br>
              <a:rPr lang="de-DE">
                <a:latin typeface="Avenir Book" panose="02000503020000020003" pitchFamily="2" charset="0"/>
              </a:rPr>
            </a:br>
            <a:r>
              <a:rPr lang="en-DE">
                <a:latin typeface="Avenir Book"/>
              </a:rPr>
              <a:t>Cons</a:t>
            </a:r>
            <a:r>
              <a:rPr lang="de-DE" err="1">
                <a:latin typeface="Avenir Book"/>
              </a:rPr>
              <a:t>umer</a:t>
            </a:r>
            <a:r>
              <a:rPr lang="de-DE">
                <a:latin typeface="Avenir Book"/>
              </a:rPr>
              <a:t>)</a:t>
            </a:r>
            <a:endParaRPr lang="en-DE">
              <a:latin typeface="Avenir Book"/>
            </a:endParaRPr>
          </a:p>
        </p:txBody>
      </p:sp>
      <p:cxnSp>
        <p:nvCxnSpPr>
          <p:cNvPr id="27" name="Elbow Connector 33">
            <a:extLst>
              <a:ext uri="{FF2B5EF4-FFF2-40B4-BE49-F238E27FC236}">
                <a16:creationId xmlns:a16="http://schemas.microsoft.com/office/drawing/2014/main" id="{6BB0DB18-C8B2-FC46-AC9B-3A994CB61C89}"/>
              </a:ext>
            </a:extLst>
          </p:cNvPr>
          <p:cNvCxnSpPr>
            <a:cxnSpLocks/>
            <a:stCxn id="26" idx="0"/>
            <a:endCxn id="18" idx="3"/>
          </p:cNvCxnSpPr>
          <p:nvPr/>
        </p:nvCxnSpPr>
        <p:spPr>
          <a:xfrm rot="16200000" flipV="1">
            <a:off x="5577652" y="3162292"/>
            <a:ext cx="331993" cy="1311105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4">
            <a:extLst>
              <a:ext uri="{FF2B5EF4-FFF2-40B4-BE49-F238E27FC236}">
                <a16:creationId xmlns:a16="http://schemas.microsoft.com/office/drawing/2014/main" id="{5B70C1D5-7372-6B48-919A-F655F68BA5A3}"/>
              </a:ext>
            </a:extLst>
          </p:cNvPr>
          <p:cNvSpPr txBox="1"/>
          <p:nvPr/>
        </p:nvSpPr>
        <p:spPr>
          <a:xfrm>
            <a:off x="5575342" y="3021497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</a:t>
            </a:r>
            <a:r>
              <a:rPr lang="en-DE" sz="1400">
                <a:latin typeface="Avenir Book"/>
              </a:rPr>
              <a:t>Schema</a:t>
            </a:r>
          </a:p>
        </p:txBody>
      </p:sp>
      <p:cxnSp>
        <p:nvCxnSpPr>
          <p:cNvPr id="29" name="Elbow Connector 36">
            <a:extLst>
              <a:ext uri="{FF2B5EF4-FFF2-40B4-BE49-F238E27FC236}">
                <a16:creationId xmlns:a16="http://schemas.microsoft.com/office/drawing/2014/main" id="{CEF99DF7-4890-0349-ADA9-B5ECC09773B6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rot="5400000">
            <a:off x="5519043" y="4595010"/>
            <a:ext cx="471910" cy="1288404"/>
          </a:xfrm>
          <a:prstGeom prst="bentConnector2">
            <a:avLst/>
          </a:prstGeom>
          <a:ln w="698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4">
            <a:extLst>
              <a:ext uri="{FF2B5EF4-FFF2-40B4-BE49-F238E27FC236}">
                <a16:creationId xmlns:a16="http://schemas.microsoft.com/office/drawing/2014/main" id="{E5248459-9AEF-AB42-9809-52A95AA52829}"/>
              </a:ext>
            </a:extLst>
          </p:cNvPr>
          <p:cNvSpPr txBox="1"/>
          <p:nvPr/>
        </p:nvSpPr>
        <p:spPr>
          <a:xfrm>
            <a:off x="5575342" y="5521402"/>
            <a:ext cx="1179443" cy="47705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de-DE" sz="1400">
                <a:latin typeface="Avenir Book"/>
              </a:rPr>
              <a:t>Write </a:t>
            </a:r>
            <a:r>
              <a:rPr lang="de-DE" sz="1400" err="1">
                <a:latin typeface="Avenir Book"/>
              </a:rPr>
              <a:t>or</a:t>
            </a:r>
            <a:r>
              <a:rPr lang="de-DE" sz="1400">
                <a:latin typeface="Avenir Book"/>
              </a:rPr>
              <a:t> </a:t>
            </a:r>
            <a:r>
              <a:rPr lang="de-DE" sz="1400" err="1">
                <a:latin typeface="Avenir Book"/>
              </a:rPr>
              <a:t>read</a:t>
            </a:r>
            <a:r>
              <a:rPr lang="de-DE" sz="1400">
                <a:latin typeface="Avenir Book"/>
              </a:rPr>
              <a:t> Messages</a:t>
            </a:r>
            <a:endParaRPr lang="en-DE" sz="140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85899000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Macintosh PowerPoint</Application>
  <PresentationFormat>Breitbild</PresentationFormat>
  <Paragraphs>225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Arial,Sans-Serif</vt:lpstr>
      <vt:lpstr>Avenir Book</vt:lpstr>
      <vt:lpstr>Calibri</vt:lpstr>
      <vt:lpstr>Calibri Light</vt:lpstr>
      <vt:lpstr>Montserrat</vt:lpstr>
      <vt:lpstr>Montserrat Light</vt:lpstr>
      <vt:lpstr>Montserrat SemiBold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 Iffland</dc:creator>
  <cp:lastModifiedBy>Thomas  Iffland</cp:lastModifiedBy>
  <cp:revision>1</cp:revision>
  <dcterms:created xsi:type="dcterms:W3CDTF">2023-09-18T14:02:06Z</dcterms:created>
  <dcterms:modified xsi:type="dcterms:W3CDTF">2023-09-18T14:02:26Z</dcterms:modified>
</cp:coreProperties>
</file>