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386" r:id="rId4"/>
    <p:sldId id="389" r:id="rId5"/>
    <p:sldId id="390" r:id="rId6"/>
    <p:sldId id="385" r:id="rId7"/>
    <p:sldId id="387" r:id="rId8"/>
    <p:sldId id="391" r:id="rId9"/>
  </p:sldIdLst>
  <p:sldSz cx="24384000" cy="13716000"/>
  <p:notesSz cx="6858000" cy="9144000"/>
  <p:custDataLst>
    <p:tags r:id="rId14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79"/>
    <p:restoredTop sz="94626"/>
  </p:normalViewPr>
  <p:slideViewPr>
    <p:cSldViewPr snapToGrid="0" snapToObjects="1">
      <p:cViewPr varScale="1">
        <p:scale>
          <a:sx n="35" d="100"/>
          <a:sy n="35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说明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07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事实信息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属性</a:t>
            </a:r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810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810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810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810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810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“著名引文”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图像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5" name="图像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6" name="图像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图像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23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2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3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6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章节标题</a:t>
            </a:r>
          </a:p>
        </p:txBody>
      </p:sp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89" name="议程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议程副标题</a:t>
            </a:r>
          </a:p>
        </p:txBody>
      </p:sp>
      <p:sp>
        <p:nvSpPr>
          <p:cNvPr id="9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议程主题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0888" y="4986174"/>
            <a:ext cx="18302220" cy="18713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11500" b="1" dirty="0">
                <a:solidFill>
                  <a:schemeClr val="tx1">
                    <a:lumMod val="50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02.</a:t>
            </a:r>
            <a:r>
              <a:rPr lang="zh-CN" altLang="en-US" sz="11500" b="1" dirty="0">
                <a:solidFill>
                  <a:schemeClr val="tx1">
                    <a:lumMod val="50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基本语法</a:t>
            </a:r>
            <a:endParaRPr lang="zh-CN" altLang="en-US" sz="11500" b="1" dirty="0">
              <a:solidFill>
                <a:schemeClr val="tx1">
                  <a:lumMod val="50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914142" y="7351776"/>
            <a:ext cx="20555712" cy="0"/>
          </a:xfrm>
          <a:prstGeom prst="line">
            <a:avLst/>
          </a:prstGeom>
          <a:ln w="889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基本语法</a:t>
            </a:r>
            <a:r>
              <a:rPr lang="en-US" altLang="zh-CN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- </a:t>
            </a:r>
            <a:r>
              <a:rPr lang="zh-CN" altLang="en-US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数据类型</a:t>
            </a:r>
            <a:endParaRPr lang="zh-CN" altLang="en-US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  <a:effectLst/>
        </p:spPr>
        <p:txBody>
          <a:bodyPr lIns="50800" tIns="50800" rIns="50800" bIns="50800">
            <a:normAutofit lnSpcReduction="20000"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/>
              <a:t>字符：</a:t>
            </a:r>
            <a:r>
              <a:rPr lang="en-US" altLang="zh-CN" sz="6000" dirty="0"/>
              <a:t>char</a:t>
            </a:r>
            <a:endParaRPr lang="en-US" altLang="zh-CN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en-US" altLang="zh-CN" sz="6000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81875" y="4474210"/>
            <a:ext cx="8205470" cy="7468235"/>
          </a:xfrm>
          <a:prstGeom prst="rect">
            <a:avLst/>
          </a:prstGeom>
          <a:effectLst>
            <a:outerShdw blurRad="812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基本语法</a:t>
            </a:r>
            <a:r>
              <a:rPr lang="en-US" altLang="zh-CN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- </a:t>
            </a:r>
            <a:r>
              <a:rPr lang="zh-CN" altLang="en-US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数组</a:t>
            </a:r>
            <a:endParaRPr lang="zh-CN" altLang="en-US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  <a:effectLst/>
        </p:spPr>
        <p:txBody>
          <a:bodyPr lIns="50800" tIns="50800" rIns="50800" bIns="50800">
            <a:normAutofit lnSpcReduction="20000"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/>
              <a:t>语法：</a:t>
            </a:r>
            <a:endParaRPr lang="zh-CN" altLang="en-US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/>
              <a:t>数组变量类型</a:t>
            </a:r>
            <a:r>
              <a:rPr lang="en-US" altLang="zh-CN" sz="6000" dirty="0"/>
              <a:t> </a:t>
            </a:r>
            <a:r>
              <a:rPr lang="zh-CN" altLang="en-US" sz="6000" dirty="0"/>
              <a:t>数组名字</a:t>
            </a:r>
            <a:r>
              <a:rPr lang="en-US" altLang="zh-CN" sz="6000" dirty="0"/>
              <a:t>[</a:t>
            </a:r>
            <a:r>
              <a:rPr lang="zh-CN" altLang="en-US" sz="6000" dirty="0"/>
              <a:t>数组长度</a:t>
            </a:r>
            <a:r>
              <a:rPr lang="en-US" altLang="zh-CN" sz="6000" dirty="0"/>
              <a:t>]</a:t>
            </a:r>
            <a:endParaRPr lang="en-US" altLang="zh-CN" sz="6000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367135" y="4890135"/>
            <a:ext cx="11810365" cy="8254365"/>
          </a:xfrm>
          <a:prstGeom prst="rect">
            <a:avLst/>
          </a:prstGeom>
          <a:effectLst>
            <a:outerShdw blurRad="812800" dist="38100" dir="13500000" algn="b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1308735" y="6166485"/>
          <a:ext cx="8350250" cy="951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025"/>
                <a:gridCol w="835025"/>
                <a:gridCol w="835025"/>
                <a:gridCol w="835025"/>
                <a:gridCol w="835025"/>
                <a:gridCol w="835025"/>
                <a:gridCol w="835025"/>
                <a:gridCol w="835025"/>
                <a:gridCol w="835025"/>
                <a:gridCol w="835025"/>
              </a:tblGrid>
              <a:tr h="95123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4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4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4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4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4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4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4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4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4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4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682625" y="6166485"/>
            <a:ext cx="626110" cy="8235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p>
            <a:pPr marL="0" marR="0" indent="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400" b="1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</a:t>
            </a:r>
            <a:endParaRPr kumimoji="0" lang="en-US" altLang="zh-CN" sz="4400" b="1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1473835" y="6964680"/>
            <a:ext cx="8058150" cy="8235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400" b="1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0  1  2  3  4  5  6  7  8  9 </a:t>
            </a:r>
            <a:endParaRPr kumimoji="0" lang="en-US" altLang="zh-CN" sz="4400" b="1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基本数据类型</a:t>
            </a:r>
            <a:r>
              <a:rPr lang="en-US" altLang="zh-CN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- </a:t>
            </a:r>
            <a:r>
              <a:rPr lang="zh-CN" altLang="en-US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字符串</a:t>
            </a:r>
            <a:endParaRPr lang="zh-CN" altLang="en-US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  <a:effectLst/>
        </p:spPr>
        <p:txBody>
          <a:bodyPr lIns="50800" tIns="50800" rIns="50800" bIns="50800">
            <a:normAutofit lnSpcReduction="20000"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/>
              <a:t>方法</a:t>
            </a:r>
            <a:r>
              <a:rPr lang="en-US" altLang="zh-CN" sz="6000" dirty="0"/>
              <a:t>1</a:t>
            </a:r>
            <a:r>
              <a:rPr lang="zh-CN" altLang="en-US" sz="6000" dirty="0"/>
              <a:t>，字符数组：</a:t>
            </a:r>
            <a:r>
              <a:rPr lang="en-US" sz="6000" dirty="0"/>
              <a:t>char s1[10];</a:t>
            </a:r>
            <a:endParaRPr lang="en-US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/>
              <a:t>方法</a:t>
            </a:r>
            <a:r>
              <a:rPr lang="en-US" altLang="zh-CN" sz="6000" dirty="0"/>
              <a:t>2</a:t>
            </a:r>
            <a:r>
              <a:rPr lang="zh-CN" altLang="en-US" sz="6000" dirty="0"/>
              <a:t>，字符串类：</a:t>
            </a:r>
            <a:r>
              <a:rPr lang="en-US" altLang="zh-CN" sz="6000" dirty="0"/>
              <a:t>string s2;</a:t>
            </a:r>
            <a:endParaRPr lang="en-US" altLang="zh-CN" sz="6000" dirty="0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308735" y="6338570"/>
          <a:ext cx="11106150" cy="651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615"/>
                <a:gridCol w="1110615"/>
                <a:gridCol w="1110615"/>
                <a:gridCol w="1110615"/>
                <a:gridCol w="1110615"/>
                <a:gridCol w="1110615"/>
                <a:gridCol w="1110615"/>
                <a:gridCol w="1110615"/>
                <a:gridCol w="1110615"/>
                <a:gridCol w="1110615"/>
              </a:tblGrid>
              <a:tr h="651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600"/>
                        <a:t>a</a:t>
                      </a:r>
                      <a:endParaRPr lang="en-US" altLang="zh-CN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600"/>
                        <a:t>b</a:t>
                      </a:r>
                      <a:endParaRPr lang="en-US" altLang="zh-CN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600"/>
                        <a:t>c</a:t>
                      </a:r>
                      <a:endParaRPr lang="en-US" altLang="zh-CN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600"/>
                        <a:t>x</a:t>
                      </a:r>
                      <a:endParaRPr lang="en-US" altLang="zh-CN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600"/>
                        <a:t>y</a:t>
                      </a:r>
                      <a:endParaRPr lang="en-US" altLang="zh-CN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600"/>
                        <a:t>z</a:t>
                      </a:r>
                      <a:endParaRPr lang="en-US" altLang="zh-CN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600"/>
                        <a:t>‘\0’</a:t>
                      </a:r>
                      <a:endParaRPr lang="en-US" altLang="zh-CN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3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433070" y="6224270"/>
            <a:ext cx="913765" cy="8235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p>
            <a:pPr marL="0" marR="0" indent="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400" b="1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s1</a:t>
            </a:r>
            <a:endParaRPr kumimoji="0" lang="en-US" altLang="zh-CN" sz="4400" b="1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549400" y="6838950"/>
            <a:ext cx="11154410" cy="8235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400" b="1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0   1   2   3   4   5   6   7   8   9 </a:t>
            </a:r>
            <a:endParaRPr kumimoji="0" lang="en-US" altLang="zh-CN" sz="4400" b="1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3173710" y="5060315"/>
            <a:ext cx="8834755" cy="7626985"/>
          </a:xfrm>
          <a:prstGeom prst="rect">
            <a:avLst/>
          </a:prstGeom>
          <a:effectLst>
            <a:outerShdw blurRad="812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基本语法</a:t>
            </a:r>
            <a:r>
              <a:rPr lang="en-US" altLang="zh-CN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- </a:t>
            </a:r>
            <a:r>
              <a:rPr lang="zh-CN" altLang="en-US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格式化读入输出</a:t>
            </a:r>
            <a:r>
              <a:rPr lang="en-US" altLang="zh-CN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&amp;</a:t>
            </a:r>
            <a:r>
              <a:rPr lang="zh-CN" altLang="en-US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注释</a:t>
            </a:r>
            <a:endParaRPr lang="zh-CN" altLang="en-US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effectLst>
            <a:outerShdw blurRad="812800" dist="38100" dir="13500000" algn="br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>
            <a:normAutofit lnSpcReduction="20000"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/>
              <a:t>读入：</a:t>
            </a:r>
            <a:r>
              <a:rPr lang="en-US" sz="6000" dirty="0"/>
              <a:t>scanf</a:t>
            </a:r>
            <a:endParaRPr lang="en-US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/>
              <a:t>输出：</a:t>
            </a:r>
            <a:r>
              <a:rPr lang="en-US" sz="6000" dirty="0"/>
              <a:t>printf</a:t>
            </a:r>
            <a:endParaRPr lang="en-US" sz="6000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08875" y="5114290"/>
            <a:ext cx="7950200" cy="7169785"/>
          </a:xfrm>
          <a:prstGeom prst="rect">
            <a:avLst/>
          </a:prstGeom>
          <a:effectLst>
            <a:outerShdw blurRad="812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基本语法</a:t>
            </a:r>
            <a:r>
              <a:rPr lang="en-US" altLang="zh-CN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- ASCII</a:t>
            </a:r>
            <a:r>
              <a:rPr lang="zh-CN" altLang="en-US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码</a:t>
            </a:r>
            <a:endParaRPr lang="zh-CN" altLang="en-US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  <a:effectLst/>
        </p:spPr>
        <p:txBody>
          <a:bodyPr lIns="50800" tIns="50800" rIns="50800" bIns="50800">
            <a:normAutofit lnSpcReduction="20000"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/>
              <a:t>ASCII是基于拉丁字母的一套电脑编码系统，主要用于显示现代英语和其他西欧语言。</a:t>
            </a:r>
            <a:endParaRPr lang="zh-CN" altLang="en-US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/>
              <a:t>简单理解：</a:t>
            </a:r>
            <a:r>
              <a:rPr lang="zh-CN" altLang="en-US" sz="6000" u="sng" dirty="0"/>
              <a:t>计算机中的字符都有一个对应的整数</a:t>
            </a:r>
            <a:r>
              <a:rPr lang="zh-CN" altLang="en-US" sz="6000" dirty="0"/>
              <a:t>。</a:t>
            </a:r>
            <a:endParaRPr lang="zh-CN" altLang="en-US" sz="6000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58685" y="6304915"/>
            <a:ext cx="8451215" cy="6895465"/>
          </a:xfrm>
          <a:prstGeom prst="rect">
            <a:avLst/>
          </a:prstGeom>
          <a:effectLst>
            <a:outerShdw blurRad="812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例题</a:t>
            </a:r>
            <a:endParaRPr lang="zh-CN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  <a:effectLst/>
        </p:spPr>
        <p:txBody>
          <a:bodyPr lIns="50800" tIns="50800" rIns="50800" bIns="50800">
            <a:normAutofit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4800" dirty="0"/>
              <a:t>https://www.luogu.com.cn/problem/P1055</a:t>
            </a:r>
            <a:endParaRPr lang="zh-CN" altLang="en-US" sz="48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4800" dirty="0"/>
              <a:t>https://vjudge.net/problem/Aizu-ITP1_1_D</a:t>
            </a:r>
            <a:endParaRPr lang="zh-CN" altLang="en-US" sz="48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4800" dirty="0"/>
              <a:t>https://judge.u-aizu.ac.jp/onlinejudge/description.jsp?id=ITP1_2_A</a:t>
            </a:r>
            <a:endParaRPr lang="zh-CN" altLang="en-US" sz="48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4800" dirty="0"/>
              <a:t>https://www.luogu.com.cn/problem/P1421</a:t>
            </a:r>
            <a:endParaRPr lang="zh-CN" altLang="en-US" sz="48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4800" dirty="0"/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PP_MARK_KEY" val="1cd3f41c-93cc-4a03-bc56-6aa2fdda8d65"/>
  <p:tag name="COMMONDATA" val="eyJoZGlkIjoiZmY0MmVkOTQxMGFjN2FjYTU4ZjNjZjM1NTRjODcxMjI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TABLE_BEAUTIFY" val="smartTable{25e23f26-dacc-4235-8f7c-6fd743cc2dee}"/>
  <p:tag name="TABLE_ENDDRAG_ORIGIN_RECT" val="657*74"/>
  <p:tag name="TABLE_ENDDRAG_RECT" val="103*485*657*74"/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TABLE_BEAUTIFY" val="smartTable{25e23f26-dacc-4235-8f7c-6fd743cc2dee}"/>
  <p:tag name="TABLE_ENDDRAG_ORIGIN_RECT" val="874*64"/>
  <p:tag name="TABLE_ENDDRAG_RECT" val="103*485*874*64"/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WPS 演示</Application>
  <PresentationFormat>自定义</PresentationFormat>
  <Paragraphs>58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Helvetica Neue</vt:lpstr>
      <vt:lpstr>Helvetica Neue Medium</vt:lpstr>
      <vt:lpstr>Yuanti SC</vt:lpstr>
      <vt:lpstr>微软雅黑</vt:lpstr>
      <vt:lpstr>Arial Unicode MS</vt:lpstr>
      <vt:lpstr>Calibri</vt:lpstr>
      <vt:lpstr>Helvetica Neue</vt:lpstr>
      <vt:lpstr>21_BasicWhite</vt:lpstr>
      <vt:lpstr>PowerPoint 演示文稿</vt:lpstr>
      <vt:lpstr>基本语法 - 数据类型</vt:lpstr>
      <vt:lpstr>基本语法 - 数组</vt:lpstr>
      <vt:lpstr>基本数据类型 - 字符串</vt:lpstr>
      <vt:lpstr>基本语法 - 格式化读入输出&amp;注释</vt:lpstr>
      <vt:lpstr>基本语法 - ASCII码</vt:lpstr>
      <vt:lpstr>例题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排序算法 （ソート）</dc:title>
  <dc:creator/>
  <cp:lastModifiedBy>(＠￣ー￣＠)</cp:lastModifiedBy>
  <cp:revision>171</cp:revision>
  <dcterms:created xsi:type="dcterms:W3CDTF">2021-04-16T13:27:00Z</dcterms:created>
  <dcterms:modified xsi:type="dcterms:W3CDTF">2023-06-13T09:32:50Z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A10792EA5A2F4F71A125F2B9D9A8D47F</vt:lpwstr>
  </property>
  <property fmtid="{D5CDD505-2E9C-101B-9397-08002B2CF9AE}" pid="3" name="KSOProductBuildVer">
    <vt:lpwstr>2052-11.1.0.14309</vt:lpwstr>
  </property>
</Properties>
</file>