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9" r:id="rId4"/>
    <p:sldId id="335" r:id="rId5"/>
    <p:sldId id="336" r:id="rId6"/>
    <p:sldId id="337" r:id="rId7"/>
    <p:sldId id="339" r:id="rId8"/>
    <p:sldId id="338" r:id="rId9"/>
    <p:sldId id="330" r:id="rId10"/>
    <p:sldId id="332" r:id="rId11"/>
    <p:sldId id="345" r:id="rId13"/>
    <p:sldId id="346" r:id="rId14"/>
    <p:sldId id="331" r:id="rId15"/>
    <p:sldId id="347" r:id="rId16"/>
    <p:sldId id="334" r:id="rId17"/>
  </p:sldIdLst>
  <p:sldSz cx="24384000" cy="13716000"/>
  <p:notesSz cx="6858000" cy="9144000"/>
  <p:custDataLst>
    <p:tags r:id="rId2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9"/>
    <p:restoredTop sz="94626"/>
  </p:normalViewPr>
  <p:slideViewPr>
    <p:cSldViewPr snapToGrid="0" snapToObjects="1">
      <p:cViewPr varScale="1">
        <p:scale>
          <a:sx n="35" d="100"/>
          <a:sy n="3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0888" y="4986174"/>
            <a:ext cx="18302220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条件</a:t>
            </a:r>
            <a:r>
              <a:rPr lang="en-US" alt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/</a:t>
            </a:r>
            <a:r>
              <a:rPr 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判断，循环</a:t>
            </a:r>
            <a:endParaRPr lang="zh-CN" sz="11500" b="1" dirty="0">
              <a:solidFill>
                <a:schemeClr val="tx1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914142" y="7351776"/>
            <a:ext cx="20555712" cy="0"/>
          </a:xfrm>
          <a:prstGeom prst="line">
            <a:avLst/>
          </a:prstGeom>
          <a:ln w="889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循环的嵌套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0020" y="3138805"/>
            <a:ext cx="11363325" cy="970089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400" dirty="0"/>
              <a:t>https://vjudge.net/problem/Aizu-ITP1_5_A</a:t>
            </a:r>
            <a:endParaRPr lang="zh-CN" altLang="en-US" sz="44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400" dirty="0"/>
              <a:t>https://vjudge.net/problem/Aizu-ITP1_3_A</a:t>
            </a:r>
            <a:endParaRPr lang="zh-CN" altLang="en-US" sz="44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400" dirty="0"/>
              <a:t>https://judge.u-aizu.ac.jp/onlinejudge/description.jsp?id=ITP1_3_B</a:t>
            </a:r>
            <a:endParaRPr lang="zh-CN" altLang="en-US" sz="44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400" dirty="0">
                <a:sym typeface="+mn-ea"/>
              </a:rPr>
              <a:t>https://www.luogu.com.cn/problem/P1035</a:t>
            </a:r>
            <a:endParaRPr lang="zh-CN" altLang="en-US" sz="44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400" dirty="0">
                <a:sym typeface="+mn-ea"/>
              </a:rPr>
              <a:t>https://vjudge.net/problem/Aizu-ITP1_3_C</a:t>
            </a:r>
            <a:endParaRPr lang="zh-CN" altLang="en-US" sz="44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400" dirty="0">
                <a:sym typeface="+mn-ea"/>
              </a:rPr>
              <a:t>https://vjudge.net/problem/Aizu-ITP1_4_D</a:t>
            </a:r>
            <a:endParaRPr lang="zh-CN" altLang="en-US" sz="44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4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4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4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数组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&amp;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数组经常会和循环在一起使用，思考一下下面代码的意思。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42555" y="4400550"/>
            <a:ext cx="8898255" cy="821372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https://www.luogu.com.cn/problem/P1427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>
                <a:sym typeface="+mn-ea"/>
              </a:rPr>
              <a:t>https://www.luogu.com.cn/problem/P2141</a:t>
            </a:r>
            <a:endParaRPr lang="zh-CN" altLang="en-US" sz="48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>
                <a:sym typeface="+mn-ea"/>
              </a:rPr>
              <a:t>http://www.usaco.org/index.php?page=viewproblem2&amp;cpid=1011&amp;lang=zh</a:t>
            </a:r>
            <a:endParaRPr lang="zh-CN" altLang="en-US" sz="48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>
                <a:sym typeface="+mn-ea"/>
              </a:rPr>
              <a:t>http://www.usaco.org/index.php?page=viewproblem2&amp;cpid=963&amp;lang=zh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8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+</a:t>
            </a:r>
            <a:endParaRPr lang="en-US" alt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https://www.luogu.com.cn/problem/P5832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800" dirty="0"/>
              <a:t>https://judge.u-aizu.ac.jp/onlinejudge/description.jsp?id=ITP1_8_B</a:t>
            </a:r>
            <a:endParaRPr lang="zh-CN" altLang="en-US" sz="48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基本类型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-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布尔型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变量名称：</a:t>
            </a:r>
            <a:r>
              <a:rPr lang="en-US" altLang="zh-CN" sz="6000" dirty="0"/>
              <a:t>bool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在</a:t>
            </a:r>
            <a:r>
              <a:rPr lang="en-US" altLang="zh-CN" sz="6000" dirty="0"/>
              <a:t>C++</a:t>
            </a:r>
            <a:r>
              <a:rPr lang="zh-CN" altLang="en-US" sz="6000" dirty="0"/>
              <a:t>中，</a:t>
            </a:r>
            <a:r>
              <a:rPr lang="en-US" altLang="zh-CN" sz="6000" dirty="0"/>
              <a:t>1</a:t>
            </a:r>
            <a:r>
              <a:rPr lang="zh-CN" altLang="en-US" sz="6000" dirty="0"/>
              <a:t>表示真（</a:t>
            </a:r>
            <a:r>
              <a:rPr lang="en-US" altLang="zh-CN" sz="6000" dirty="0"/>
              <a:t>true)</a:t>
            </a:r>
            <a:r>
              <a:rPr lang="zh-CN" altLang="en-US" sz="6000" dirty="0"/>
              <a:t>，</a:t>
            </a:r>
            <a:r>
              <a:rPr lang="en-US" altLang="zh-CN" sz="6000" dirty="0"/>
              <a:t>0</a:t>
            </a:r>
            <a:r>
              <a:rPr lang="zh-CN" altLang="en-US" sz="6000" dirty="0"/>
              <a:t>表示假（</a:t>
            </a:r>
            <a:r>
              <a:rPr lang="en-US" altLang="zh-CN" sz="6000" dirty="0"/>
              <a:t>false)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u="sng" dirty="0"/>
              <a:t>想一想：下面代码输出会是什么样的？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6345" y="7480300"/>
            <a:ext cx="7796530" cy="551053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条件判断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if</a:t>
            </a:r>
            <a:endParaRPr lang="en-US" alt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if(</a:t>
            </a:r>
            <a:r>
              <a:rPr lang="zh-CN" altLang="en-US" sz="6000" dirty="0"/>
              <a:t>布尔表达式</a:t>
            </a:r>
            <a:r>
              <a:rPr lang="en-US" altLang="zh-CN" sz="6000" dirty="0"/>
              <a:t>){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   // 如果布尔表达式为真将执行的语句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}</a:t>
            </a:r>
            <a:endParaRPr lang="en-US" altLang="zh-CN" sz="60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81775" y="6428105"/>
            <a:ext cx="10396220" cy="530479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条件判断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if...else...</a:t>
            </a:r>
            <a:endParaRPr lang="en-US" alt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6000" dirty="0"/>
              <a:t>if(</a:t>
            </a:r>
            <a:r>
              <a:rPr lang="zh-CN" altLang="en-US" sz="6000" dirty="0">
                <a:sym typeface="+mn-ea"/>
              </a:rPr>
              <a:t>布尔表达式</a:t>
            </a:r>
            <a:r>
              <a:rPr sz="6000" dirty="0"/>
              <a:t>){</a:t>
            </a:r>
            <a:endParaRPr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6000" dirty="0"/>
              <a:t>   // 如果布尔表达式为真将执行的语句</a:t>
            </a:r>
            <a:endParaRPr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6000" dirty="0"/>
              <a:t>}</a:t>
            </a:r>
            <a:endParaRPr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6000" dirty="0"/>
              <a:t>else{</a:t>
            </a:r>
            <a:endParaRPr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6000" dirty="0"/>
              <a:t>   // 如果布尔表达式为假将执行的语句</a:t>
            </a:r>
            <a:endParaRPr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6000" dirty="0"/>
              <a:t>}</a:t>
            </a:r>
            <a:endParaRPr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51295" y="7449185"/>
            <a:ext cx="10457180" cy="575945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条件判断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if...else if...else...</a:t>
            </a:r>
            <a:endParaRPr lang="en-US" alt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4000" dirty="0"/>
              <a:t>if(</a:t>
            </a:r>
            <a:r>
              <a:rPr lang="zh-CN" altLang="en-US" sz="4000" dirty="0">
                <a:solidFill>
                  <a:srgbClr val="92D050"/>
                </a:solidFill>
                <a:sym typeface="+mn-ea"/>
              </a:rPr>
              <a:t>布尔表达式</a:t>
            </a:r>
            <a:r>
              <a:rPr lang="en-US" altLang="zh-CN" sz="4000" dirty="0">
                <a:solidFill>
                  <a:srgbClr val="92D050"/>
                </a:solidFill>
                <a:sym typeface="+mn-ea"/>
              </a:rPr>
              <a:t>1</a:t>
            </a:r>
            <a:r>
              <a:rPr sz="4000" dirty="0"/>
              <a:t>){</a:t>
            </a:r>
            <a:endParaRPr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4000" dirty="0"/>
              <a:t>   // 如果</a:t>
            </a:r>
            <a:r>
              <a:rPr sz="4000" u="sng" dirty="0">
                <a:solidFill>
                  <a:srgbClr val="92D050"/>
                </a:solidFill>
              </a:rPr>
              <a:t>布尔表达式</a:t>
            </a:r>
            <a:r>
              <a:rPr lang="en-US" sz="4000" u="sng" dirty="0">
                <a:solidFill>
                  <a:srgbClr val="92D050"/>
                </a:solidFill>
              </a:rPr>
              <a:t>1</a:t>
            </a:r>
            <a:r>
              <a:rPr sz="4000" u="sng" dirty="0"/>
              <a:t>为真</a:t>
            </a:r>
            <a:r>
              <a:rPr sz="4000" dirty="0"/>
              <a:t>将执行的语句</a:t>
            </a:r>
            <a:endParaRPr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4000" dirty="0"/>
              <a:t>}</a:t>
            </a:r>
            <a:endParaRPr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4000" dirty="0"/>
              <a:t>else</a:t>
            </a:r>
            <a:r>
              <a:rPr lang="en-US" sz="4000" dirty="0"/>
              <a:t> if(</a:t>
            </a:r>
            <a:r>
              <a:rPr lang="zh-CN" altLang="en-US" sz="4000" dirty="0">
                <a:solidFill>
                  <a:srgbClr val="00B0F0"/>
                </a:solidFill>
                <a:sym typeface="+mn-ea"/>
              </a:rPr>
              <a:t>布尔表达式</a:t>
            </a:r>
            <a:r>
              <a:rPr lang="en-US" altLang="zh-CN" sz="4000" dirty="0">
                <a:solidFill>
                  <a:srgbClr val="00B0F0"/>
                </a:solidFill>
                <a:sym typeface="+mn-ea"/>
              </a:rPr>
              <a:t>2</a:t>
            </a:r>
            <a:r>
              <a:rPr lang="en-US" altLang="zh-CN" sz="4000" dirty="0">
                <a:sym typeface="+mn-ea"/>
              </a:rPr>
              <a:t>)</a:t>
            </a:r>
            <a:r>
              <a:rPr sz="4000" dirty="0"/>
              <a:t>{</a:t>
            </a:r>
            <a:endParaRPr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4000" dirty="0"/>
              <a:t>   // 如果</a:t>
            </a:r>
            <a:r>
              <a:rPr sz="4000" u="sng" dirty="0">
                <a:solidFill>
                  <a:srgbClr val="00B0F0"/>
                </a:solidFill>
              </a:rPr>
              <a:t>布尔表达式</a:t>
            </a:r>
            <a:r>
              <a:rPr lang="en-US" sz="4000" u="sng" dirty="0">
                <a:solidFill>
                  <a:srgbClr val="00B0F0"/>
                </a:solidFill>
              </a:rPr>
              <a:t>2</a:t>
            </a:r>
            <a:r>
              <a:rPr sz="4000" u="sng" dirty="0"/>
              <a:t>为</a:t>
            </a:r>
            <a:r>
              <a:rPr sz="4000" u="sng" dirty="0">
                <a:sym typeface="+mn-ea"/>
              </a:rPr>
              <a:t>真</a:t>
            </a:r>
            <a:r>
              <a:rPr sz="4000" dirty="0"/>
              <a:t>将执行的语句</a:t>
            </a:r>
            <a:endParaRPr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sz="4000" dirty="0"/>
              <a:t>}</a:t>
            </a:r>
            <a:endParaRPr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else{</a:t>
            </a:r>
            <a:endParaRPr lang="en-US" sz="4000" dirty="0"/>
          </a:p>
          <a:p>
            <a:pPr marL="457200" lvl="1" indent="457200"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// </a:t>
            </a:r>
            <a:r>
              <a:rPr lang="zh-CN" altLang="en-US" sz="4000" dirty="0"/>
              <a:t>如果</a:t>
            </a:r>
            <a:r>
              <a:rPr lang="zh-CN" altLang="en-US" sz="4000" u="sng" dirty="0"/>
              <a:t>上述布尔表达式均为假</a:t>
            </a:r>
            <a:r>
              <a:rPr lang="zh-CN" altLang="en-US" sz="4000" dirty="0"/>
              <a:t>将执行的语句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}</a:t>
            </a:r>
            <a:endParaRPr lang="en-US" sz="4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36270" y="4130040"/>
            <a:ext cx="7927340" cy="8111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条件判断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布尔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表达式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sz="4000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23355" y="4673600"/>
          <a:ext cx="9922510" cy="577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55"/>
                <a:gridCol w="4961255"/>
              </a:tblGrid>
              <a:tr h="715010">
                <a:tc>
                  <a:txBody>
                    <a:bodyPr/>
                    <a:p>
                      <a:pPr algn="ctr" defTabSz="817245">
                        <a:buFont typeface="Arial" panose="020B0604020202020204" pitchFamily="34" charset="0"/>
                        <a:defRPr sz="5445" b="1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ym typeface="+mn-ea"/>
                        </a:rPr>
                        <a:t>大于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&gt;</a:t>
                      </a:r>
                      <a:endParaRPr lang="zh-CN" altLang="en-US" sz="4000" b="1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小于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&lt;</a:t>
                      </a:r>
                      <a:endParaRPr lang="zh-CN" altLang="en-US" sz="4000" b="1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大于等于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&gt;=</a:t>
                      </a:r>
                      <a:endParaRPr lang="zh-CN" altLang="en-US" sz="4000" b="1" dirty="0"/>
                    </a:p>
                  </a:txBody>
                  <a:tcPr/>
                </a:tc>
              </a:tr>
              <a:tr h="849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小于等于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&lt;=</a:t>
                      </a:r>
                      <a:endParaRPr lang="zh-CN" altLang="en-US" sz="4000" b="1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判断相等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==</a:t>
                      </a:r>
                      <a:endParaRPr lang="zh-CN" altLang="en-US" sz="4000" b="1" dirty="0"/>
                    </a:p>
                  </a:txBody>
                  <a:tcPr/>
                </a:tc>
              </a:tr>
              <a:tr h="638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判断不相等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!=</a:t>
                      </a:r>
                      <a:endParaRPr lang="zh-CN" altLang="en-US" sz="4000" b="1" dirty="0"/>
                    </a:p>
                  </a:txBody>
                  <a:tcPr/>
                </a:tc>
              </a:tr>
              <a:tr h="638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并且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 b="1" dirty="0"/>
                        <a:t>&amp;&amp;</a:t>
                      </a:r>
                      <a:endParaRPr lang="en-US" altLang="zh-CN" sz="4000" b="1" dirty="0"/>
                    </a:p>
                  </a:txBody>
                  <a:tcPr/>
                </a:tc>
              </a:tr>
              <a:tr h="638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1" dirty="0">
                          <a:sym typeface="+mn-ea"/>
                        </a:rPr>
                        <a:t>或者</a:t>
                      </a:r>
                      <a:endParaRPr lang="zh-CN" altLang="en-US" sz="4000" b="1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 b="1" dirty="0"/>
                        <a:t>||</a:t>
                      </a:r>
                      <a:endParaRPr lang="en-US" altLang="zh-CN" sz="4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条件判断</a:t>
            </a:r>
            <a:endParaRPr lang="en-US" altLang="zh-CN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https://vjudge.net/problem/Aizu-ITP1_2_A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https://vjudge.net/problem/Aizu-ITP1_2_B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https://vjudge.net/problem/Aizu-ITP1_2_C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https://vjudge.net/problem/Aizu-ITP1_2_D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https://www.luogu.com.cn/problem/P5709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(</a:t>
            </a:r>
            <a:r>
              <a:rPr lang="zh-CN" altLang="en-US" sz="4000" dirty="0"/>
              <a:t>闰年定义题目没写）</a:t>
            </a:r>
            <a:r>
              <a:rPr lang="en-US" sz="4000" dirty="0"/>
              <a:t>https://www.luogu.com.cn/problem/P5711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4000" dirty="0"/>
              <a:t>https://www.luogu.com.cn/problem/P5714</a:t>
            </a:r>
            <a:endParaRPr 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4000" dirty="0">
                <a:sym typeface="+mn-ea"/>
              </a:rPr>
              <a:t>https://www.luogu.com.cn/problem/P1055</a:t>
            </a:r>
            <a:endParaRPr lang="zh-CN" altLang="en-US" sz="4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4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sz="40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for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for</a:t>
            </a:r>
            <a:r>
              <a:rPr lang="en-US" altLang="zh-CN" sz="6000" dirty="0"/>
              <a:t>(</a:t>
            </a:r>
            <a:r>
              <a:rPr lang="zh-CN" altLang="en-US" sz="6000" dirty="0"/>
              <a:t>初始化</a:t>
            </a:r>
            <a:r>
              <a:rPr lang="en-US" altLang="zh-CN" sz="6000" dirty="0"/>
              <a:t>;</a:t>
            </a:r>
            <a:r>
              <a:rPr lang="zh-CN" altLang="en-US" sz="6000" dirty="0"/>
              <a:t>条件判断</a:t>
            </a:r>
            <a:r>
              <a:rPr lang="en-US" altLang="zh-CN" sz="6000" dirty="0"/>
              <a:t>;</a:t>
            </a:r>
            <a:r>
              <a:rPr lang="zh-CN" altLang="en-US" sz="6000" dirty="0"/>
              <a:t>变量变化</a:t>
            </a:r>
            <a:r>
              <a:rPr lang="en-US" altLang="zh-CN" sz="6000" dirty="0"/>
              <a:t>){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   </a:t>
            </a:r>
            <a:r>
              <a:rPr lang="en-US" altLang="zh-CN" sz="6000" dirty="0"/>
              <a:t>// </a:t>
            </a:r>
            <a:r>
              <a:rPr lang="zh-CN" altLang="en-US" sz="6000" dirty="0"/>
              <a:t>每次循环中进行的计算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}</a:t>
            </a:r>
            <a:endParaRPr lang="zh-CN" altLang="en-US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77805" y="5110480"/>
            <a:ext cx="10241280" cy="756920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</a:t>
            </a:r>
            <a:r>
              <a:rPr lang="en-US" altLang="zh-CN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 - while</a:t>
            </a:r>
            <a:r>
              <a:rPr lang="zh-CN" altLang="en-US" sz="9600" b="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循环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while(条件判断){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   </a:t>
            </a:r>
            <a:r>
              <a:rPr lang="en-US" altLang="zh-CN" sz="6000" dirty="0">
                <a:sym typeface="+mn-ea"/>
              </a:rPr>
              <a:t>// </a:t>
            </a:r>
            <a:r>
              <a:rPr lang="zh-CN" altLang="en-US" sz="6000" dirty="0">
                <a:sym typeface="+mn-ea"/>
              </a:rPr>
              <a:t>每次循环中进行的计算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}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u="sng" dirty="0"/>
              <a:t>想一想：右边代码的输出是什么？</a:t>
            </a:r>
            <a:endParaRPr lang="zh-CN" altLang="en-US" sz="6000" u="sng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01905" y="4216400"/>
            <a:ext cx="11087100" cy="861060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1cd3f41c-93cc-4a03-bc56-6aa2fdda8d65"/>
  <p:tag name="COMMONDATA" val="eyJoZGlkIjoiZmY0MmVkOTQxMGFjN2FjYTU4ZjNjZjM1NTRjODcx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9a61cd6a-4d87-47c7-87a3-033ed03cfbf6}"/>
  <p:tag name="TABLE_ENDDRAG_ORIGIN_RECT" val="785*478"/>
  <p:tag name="TABLE_ENDDRAG_RECT" val="567*445*785*478"/>
</p:tagLst>
</file>

<file path=ppt/tags/tag6.xml><?xml version="1.0" encoding="utf-8"?>
<p:tagLst xmlns:p="http://schemas.openxmlformats.org/presentationml/2006/main">
  <p:tag name="KSO_WM_BEAUTIFY_FLAG" val=""/>
  <p:tag name="KSO_WM_UNIT_PLACING_PICTURE_USER_VIEWPORT" val="{&quot;height&quot;:5565,&quot;width&quot;:753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WPS 演示</Application>
  <PresentationFormat>自定义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Helvetica Neue</vt:lpstr>
      <vt:lpstr>Helvetica Neue Medium</vt:lpstr>
      <vt:lpstr>Yuanti SC</vt:lpstr>
      <vt:lpstr>微软雅黑</vt:lpstr>
      <vt:lpstr>Arial Unicode MS</vt:lpstr>
      <vt:lpstr>Calibri</vt:lpstr>
      <vt:lpstr>21_BasicWhite</vt:lpstr>
      <vt:lpstr>PowerPoint 演示文稿</vt:lpstr>
      <vt:lpstr>基本类型-布尔型</vt:lpstr>
      <vt:lpstr>条件判断 - if</vt:lpstr>
      <vt:lpstr>条件判断 - if...else...</vt:lpstr>
      <vt:lpstr>条件判断 - if...else if...else...</vt:lpstr>
      <vt:lpstr>条件判断 - 布尔表达式</vt:lpstr>
      <vt:lpstr>练习题 - 条件判断</vt:lpstr>
      <vt:lpstr>循环 - for循环</vt:lpstr>
      <vt:lpstr>循环 - while循环</vt:lpstr>
      <vt:lpstr>循环的嵌套</vt:lpstr>
      <vt:lpstr>练习题</vt:lpstr>
      <vt:lpstr>数组&amp;循环</vt:lpstr>
      <vt:lpstr>练习题</vt:lpstr>
      <vt:lpstr>练习题+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 （ソート）</dc:title>
  <dc:creator/>
  <cp:lastModifiedBy>(＠￣ー￣＠)</cp:lastModifiedBy>
  <cp:revision>209</cp:revision>
  <dcterms:created xsi:type="dcterms:W3CDTF">2021-04-16T13:27:00Z</dcterms:created>
  <dcterms:modified xsi:type="dcterms:W3CDTF">2023-06-13T10:30:48Z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A10792EA5A2F4F71A125F2B9D9A8D47F</vt:lpwstr>
  </property>
  <property fmtid="{D5CDD505-2E9C-101B-9397-08002B2CF9AE}" pid="3" name="KSOProductBuildVer">
    <vt:lpwstr>2052-11.1.0.14309</vt:lpwstr>
  </property>
</Properties>
</file>