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388" r:id="rId4"/>
    <p:sldId id="387" r:id="rId5"/>
    <p:sldId id="389" r:id="rId6"/>
    <p:sldId id="392" r:id="rId7"/>
    <p:sldId id="393" r:id="rId8"/>
    <p:sldId id="390" r:id="rId9"/>
    <p:sldId id="391" r:id="rId10"/>
    <p:sldId id="394" r:id="rId11"/>
    <p:sldId id="395" r:id="rId12"/>
  </p:sldIdLst>
  <p:sldSz cx="24384000" cy="13716000"/>
  <p:notesSz cx="6858000" cy="9144000"/>
  <p:custDataLst>
    <p:tags r:id="rId17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9"/>
    <p:restoredTop sz="94626"/>
  </p:normalViewPr>
  <p:slideViewPr>
    <p:cSldViewPr snapToGrid="0" snapToObjects="1">
      <p:cViewPr varScale="1">
        <p:scale>
          <a:sx n="35" d="100"/>
          <a:sy n="35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8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810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810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810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810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810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5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6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image" Target="../media/image1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0888" y="4986174"/>
            <a:ext cx="18302220" cy="1871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11500" b="1" dirty="0">
                <a:solidFill>
                  <a:schemeClr val="tx1">
                    <a:lumMod val="50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函数，指针</a:t>
            </a:r>
            <a:r>
              <a:rPr lang="en-US" altLang="zh-CN" sz="11500" b="1" dirty="0">
                <a:solidFill>
                  <a:schemeClr val="tx1">
                    <a:lumMod val="50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&amp;</a:t>
            </a:r>
            <a:r>
              <a:rPr lang="zh-CN" altLang="en-US" sz="11500" b="1" dirty="0">
                <a:solidFill>
                  <a:schemeClr val="tx1">
                    <a:lumMod val="50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引用</a:t>
            </a:r>
            <a:endParaRPr lang="zh-CN" altLang="en-US" sz="11500" b="1" dirty="0">
              <a:solidFill>
                <a:schemeClr val="tx1">
                  <a:lumMod val="50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914142" y="7351776"/>
            <a:ext cx="20555712" cy="0"/>
          </a:xfrm>
          <a:prstGeom prst="line">
            <a:avLst/>
          </a:prstGeom>
          <a:ln w="889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指针和引用</a:t>
            </a:r>
            <a:endParaRPr lang="zh-CN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过程：一次比较两个元素（数字），如果他们的顺序错误就把他们交换过来。走访数列的工作是重复地进行直到没有再需要交换，也就是说该数列已经排序完成。…"/>
          <p:cNvSpPr txBox="1"/>
          <p:nvPr>
            <p:custDataLst>
              <p:tags r:id="rId1"/>
            </p:custDataLst>
          </p:nvPr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20000"/>
          </a:bodyPr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b="0" dirty="0">
                <a:sym typeface="+mn-ea"/>
              </a:rPr>
              <a:t>右边的代码会输出：</a:t>
            </a:r>
            <a:endParaRPr lang="zh-CN" altLang="en-US" sz="6000" b="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altLang="zh-CN" sz="6000" b="0" dirty="0">
                <a:sym typeface="+mn-ea"/>
              </a:rPr>
              <a:t>a = 10 , b = 100</a:t>
            </a:r>
            <a:endParaRPr lang="en-US" altLang="zh-CN" sz="6000" b="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en-US" altLang="zh-CN" sz="6000" b="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b="0" dirty="0">
                <a:sym typeface="+mn-ea"/>
              </a:rPr>
              <a:t>说明</a:t>
            </a:r>
            <a:r>
              <a:rPr lang="zh-CN" altLang="en-US" sz="6000" dirty="0">
                <a:solidFill>
                  <a:srgbClr val="FF0000"/>
                </a:solidFill>
                <a:sym typeface="+mn-ea"/>
              </a:rPr>
              <a:t>并没有完成交换</a:t>
            </a:r>
            <a:r>
              <a:rPr lang="zh-CN" altLang="en-US" sz="6000" b="0" dirty="0">
                <a:sym typeface="+mn-ea"/>
              </a:rPr>
              <a:t>！</a:t>
            </a:r>
            <a:endParaRPr lang="zh-CN" altLang="en-US" sz="6000" b="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b="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b="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688445" y="3627755"/>
            <a:ext cx="10518775" cy="9586595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函数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>
                <a:sym typeface="+mn-ea"/>
              </a:rPr>
              <a:t>返回值类型 函数名( 参数</a:t>
            </a:r>
            <a:r>
              <a:rPr lang="en-US" altLang="zh-CN" sz="6000" dirty="0">
                <a:sym typeface="+mn-ea"/>
              </a:rPr>
              <a:t>1, </a:t>
            </a:r>
            <a:r>
              <a:rPr lang="zh-CN" altLang="en-US" sz="6000" dirty="0">
                <a:sym typeface="+mn-ea"/>
              </a:rPr>
              <a:t>参数</a:t>
            </a:r>
            <a:r>
              <a:rPr lang="en-US" altLang="zh-CN" sz="6000" dirty="0">
                <a:sym typeface="+mn-ea"/>
              </a:rPr>
              <a:t>2, ...</a:t>
            </a:r>
            <a:r>
              <a:rPr lang="zh-CN" altLang="en-US" sz="6000" dirty="0">
                <a:sym typeface="+mn-ea"/>
              </a:rPr>
              <a:t> )</a:t>
            </a: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>
                <a:sym typeface="+mn-ea"/>
              </a:rPr>
              <a:t>{</a:t>
            </a: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>
                <a:sym typeface="+mn-ea"/>
              </a:rPr>
              <a:t>   </a:t>
            </a:r>
            <a:r>
              <a:rPr lang="en-US" altLang="zh-CN" sz="6000" dirty="0">
                <a:sym typeface="+mn-ea"/>
              </a:rPr>
              <a:t>// </a:t>
            </a:r>
            <a:r>
              <a:rPr lang="zh-CN" altLang="en-US" sz="6000" dirty="0">
                <a:sym typeface="+mn-ea"/>
              </a:rPr>
              <a:t>函数功能实现</a:t>
            </a: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>
                <a:sym typeface="+mn-ea"/>
              </a:rPr>
              <a:t>}</a:t>
            </a: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43695" y="4696460"/>
            <a:ext cx="8851265" cy="8522970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函数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>
                <a:sym typeface="+mn-ea"/>
              </a:rPr>
              <a:t>返回值类型 函数名( 参数</a:t>
            </a:r>
            <a:r>
              <a:rPr lang="en-US" altLang="zh-CN" sz="6000" dirty="0">
                <a:sym typeface="+mn-ea"/>
              </a:rPr>
              <a:t>1, </a:t>
            </a:r>
            <a:r>
              <a:rPr lang="zh-CN" altLang="en-US" sz="6000" dirty="0">
                <a:sym typeface="+mn-ea"/>
              </a:rPr>
              <a:t>参数</a:t>
            </a:r>
            <a:r>
              <a:rPr lang="en-US" altLang="zh-CN" sz="6000" dirty="0">
                <a:sym typeface="+mn-ea"/>
              </a:rPr>
              <a:t>2, ...</a:t>
            </a:r>
            <a:r>
              <a:rPr lang="zh-CN" altLang="en-US" sz="6000" dirty="0">
                <a:sym typeface="+mn-ea"/>
              </a:rPr>
              <a:t> )</a:t>
            </a: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>
                <a:sym typeface="+mn-ea"/>
              </a:rPr>
              <a:t>{</a:t>
            </a: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>
                <a:sym typeface="+mn-ea"/>
              </a:rPr>
              <a:t>   </a:t>
            </a:r>
            <a:r>
              <a:rPr lang="en-US" altLang="zh-CN" sz="6000" dirty="0">
                <a:sym typeface="+mn-ea"/>
              </a:rPr>
              <a:t>// </a:t>
            </a:r>
            <a:r>
              <a:rPr lang="zh-CN" altLang="en-US" sz="6000" dirty="0">
                <a:sym typeface="+mn-ea"/>
              </a:rPr>
              <a:t>函数功能实现</a:t>
            </a: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>
                <a:sym typeface="+mn-ea"/>
              </a:rPr>
              <a:t>}</a:t>
            </a: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43695" y="4696460"/>
            <a:ext cx="8851265" cy="8522970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18207355" y="4319905"/>
            <a:ext cx="5338445" cy="2537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72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函数的定义</a:t>
            </a:r>
            <a:endParaRPr kumimoji="0" lang="zh-CN" altLang="en-US" sz="72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93105" y="9886315"/>
            <a:ext cx="5357495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72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函数的调用</a:t>
            </a:r>
            <a:endParaRPr kumimoji="0" lang="zh-CN" altLang="en-US" sz="72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78900" y="6175375"/>
            <a:ext cx="6177280" cy="2936240"/>
          </a:xfrm>
          <a:prstGeom prst="rect">
            <a:avLst/>
          </a:prstGeom>
          <a:noFill/>
          <a:ln w="63500" cap="flat" cmpd="sng">
            <a:solidFill>
              <a:srgbClr val="FF0000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5156180" y="5794375"/>
            <a:ext cx="3622040" cy="164338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0212705" y="10213975"/>
            <a:ext cx="6252210" cy="592455"/>
          </a:xfrm>
          <a:prstGeom prst="rect">
            <a:avLst/>
          </a:prstGeom>
          <a:noFill/>
          <a:ln w="63500" cap="flat" cmpd="sng">
            <a:solidFill>
              <a:srgbClr val="FF0000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4"/>
            </p:custDataLst>
          </p:nvPr>
        </p:nvCxnSpPr>
        <p:spPr>
          <a:xfrm>
            <a:off x="16591915" y="10613390"/>
            <a:ext cx="2108200" cy="11112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函数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>
                <a:sym typeface="+mn-ea"/>
              </a:rPr>
              <a:t>返回值类型 函数名( 参数</a:t>
            </a:r>
            <a:r>
              <a:rPr lang="en-US" altLang="zh-CN" sz="6000" dirty="0">
                <a:sym typeface="+mn-ea"/>
              </a:rPr>
              <a:t>1, </a:t>
            </a:r>
            <a:r>
              <a:rPr lang="zh-CN" altLang="en-US" sz="6000" dirty="0">
                <a:sym typeface="+mn-ea"/>
              </a:rPr>
              <a:t>参数</a:t>
            </a:r>
            <a:r>
              <a:rPr lang="en-US" altLang="zh-CN" sz="6000" dirty="0">
                <a:sym typeface="+mn-ea"/>
              </a:rPr>
              <a:t>2, ...</a:t>
            </a:r>
            <a:r>
              <a:rPr lang="zh-CN" altLang="en-US" sz="6000" dirty="0">
                <a:sym typeface="+mn-ea"/>
              </a:rPr>
              <a:t> )</a:t>
            </a: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>
                <a:sym typeface="+mn-ea"/>
              </a:rPr>
              <a:t>{</a:t>
            </a: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>
                <a:sym typeface="+mn-ea"/>
              </a:rPr>
              <a:t>   </a:t>
            </a:r>
            <a:r>
              <a:rPr lang="en-US" altLang="zh-CN" sz="6000" dirty="0">
                <a:sym typeface="+mn-ea"/>
              </a:rPr>
              <a:t>// </a:t>
            </a:r>
            <a:r>
              <a:rPr lang="zh-CN" altLang="en-US" sz="6000" dirty="0">
                <a:sym typeface="+mn-ea"/>
              </a:rPr>
              <a:t>函数功能实现</a:t>
            </a: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>
                <a:sym typeface="+mn-ea"/>
              </a:rPr>
              <a:t>}</a:t>
            </a: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43695" y="4696460"/>
            <a:ext cx="8851265" cy="8522970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18207355" y="4319905"/>
            <a:ext cx="5338445" cy="2537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72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函数的定义</a:t>
            </a:r>
            <a:endParaRPr kumimoji="0" lang="zh-CN" altLang="en-US" sz="72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93105" y="9886315"/>
            <a:ext cx="5357495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72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函数的调用</a:t>
            </a:r>
            <a:endParaRPr kumimoji="0" lang="zh-CN" altLang="en-US" sz="72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78900" y="6175375"/>
            <a:ext cx="6177280" cy="2936240"/>
          </a:xfrm>
          <a:prstGeom prst="rect">
            <a:avLst/>
          </a:prstGeom>
          <a:noFill/>
          <a:ln w="63500" cap="flat" cmpd="sng">
            <a:solidFill>
              <a:srgbClr val="FF0000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5156180" y="5794375"/>
            <a:ext cx="3622040" cy="164338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0212705" y="10213975"/>
            <a:ext cx="6252210" cy="592455"/>
          </a:xfrm>
          <a:prstGeom prst="rect">
            <a:avLst/>
          </a:prstGeom>
          <a:noFill/>
          <a:ln w="63500" cap="flat" cmpd="sng">
            <a:solidFill>
              <a:srgbClr val="FF0000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4"/>
            </p:custDataLst>
          </p:nvPr>
        </p:nvCxnSpPr>
        <p:spPr>
          <a:xfrm>
            <a:off x="16591915" y="10613390"/>
            <a:ext cx="2108200" cy="11112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函数</a:t>
            </a:r>
            <a:r>
              <a:rPr lang="en-US" alt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 - </a:t>
            </a:r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空返回值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altLang="zh-CN" sz="6000" dirty="0">
                <a:sym typeface="+mn-ea"/>
              </a:rPr>
              <a:t>void</a:t>
            </a:r>
            <a:r>
              <a:rPr lang="zh-CN" altLang="en-US" sz="6000" dirty="0">
                <a:sym typeface="+mn-ea"/>
              </a:rPr>
              <a:t> 函数名( 参数</a:t>
            </a:r>
            <a:r>
              <a:rPr lang="en-US" altLang="zh-CN" sz="6000" dirty="0">
                <a:sym typeface="+mn-ea"/>
              </a:rPr>
              <a:t>1, </a:t>
            </a:r>
            <a:r>
              <a:rPr lang="zh-CN" altLang="en-US" sz="6000" dirty="0">
                <a:sym typeface="+mn-ea"/>
              </a:rPr>
              <a:t>参数</a:t>
            </a:r>
            <a:r>
              <a:rPr lang="en-US" altLang="zh-CN" sz="6000" dirty="0">
                <a:sym typeface="+mn-ea"/>
              </a:rPr>
              <a:t>2, ...</a:t>
            </a:r>
            <a:r>
              <a:rPr lang="zh-CN" altLang="en-US" sz="6000" dirty="0">
                <a:sym typeface="+mn-ea"/>
              </a:rPr>
              <a:t> )</a:t>
            </a: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>
                <a:sym typeface="+mn-ea"/>
              </a:rPr>
              <a:t>{</a:t>
            </a: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>
                <a:sym typeface="+mn-ea"/>
              </a:rPr>
              <a:t>   </a:t>
            </a:r>
            <a:r>
              <a:rPr lang="en-US" altLang="zh-CN" sz="6000" dirty="0">
                <a:sym typeface="+mn-ea"/>
              </a:rPr>
              <a:t>// </a:t>
            </a:r>
            <a:r>
              <a:rPr lang="zh-CN" altLang="en-US" sz="6000" dirty="0">
                <a:sym typeface="+mn-ea"/>
              </a:rPr>
              <a:t>函数功能实现</a:t>
            </a: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>
                <a:sym typeface="+mn-ea"/>
              </a:rPr>
              <a:t>}</a:t>
            </a: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>
              <a:sym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5156180" y="5794375"/>
            <a:ext cx="3622040" cy="164338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9" name="直接箭头连接符 8"/>
          <p:cNvCxnSpPr/>
          <p:nvPr>
            <p:custDataLst>
              <p:tags r:id="rId1"/>
            </p:custDataLst>
          </p:nvPr>
        </p:nvCxnSpPr>
        <p:spPr>
          <a:xfrm>
            <a:off x="16591915" y="10613390"/>
            <a:ext cx="2108200" cy="11112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890500" y="4968875"/>
            <a:ext cx="9510395" cy="7505065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函数</a:t>
            </a:r>
            <a:r>
              <a:rPr lang="en-US" alt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 - </a:t>
            </a:r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总结</a:t>
            </a:r>
            <a:r>
              <a:rPr lang="en-US" alt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 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sz="6000" dirty="0">
                <a:sym typeface="+mn-ea"/>
              </a:rPr>
              <a:t>在定义函数的时候，需要注意：</a:t>
            </a:r>
            <a:endParaRPr lang="zh-CN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sz="6000" dirty="0">
              <a:sym typeface="+mn-ea"/>
            </a:endParaRPr>
          </a:p>
          <a:p>
            <a:pPr indent="457200"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altLang="zh-CN" sz="6000" dirty="0">
                <a:sym typeface="+mn-ea"/>
              </a:rPr>
              <a:t> 1. </a:t>
            </a:r>
            <a:r>
              <a:rPr lang="zh-CN" sz="6000" dirty="0">
                <a:sym typeface="+mn-ea"/>
              </a:rPr>
              <a:t>返回值类型</a:t>
            </a:r>
            <a:endParaRPr lang="zh-CN" sz="6000" dirty="0">
              <a:sym typeface="+mn-ea"/>
            </a:endParaRPr>
          </a:p>
          <a:p>
            <a:pPr indent="457200"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altLang="zh-CN" sz="6000" dirty="0">
                <a:sym typeface="+mn-ea"/>
              </a:rPr>
              <a:t> 2. </a:t>
            </a:r>
            <a:r>
              <a:rPr lang="zh-CN" altLang="en-US" sz="6000" dirty="0">
                <a:sym typeface="+mn-ea"/>
              </a:rPr>
              <a:t>函数名字</a:t>
            </a:r>
            <a:endParaRPr lang="zh-CN" altLang="en-US" sz="6000" dirty="0">
              <a:sym typeface="+mn-ea"/>
            </a:endParaRPr>
          </a:p>
          <a:p>
            <a:pPr indent="457200"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altLang="zh-CN" sz="6000" dirty="0">
                <a:sym typeface="+mn-ea"/>
              </a:rPr>
              <a:t> 3. </a:t>
            </a:r>
            <a:r>
              <a:rPr lang="zh-CN" sz="6000" dirty="0">
                <a:sym typeface="+mn-ea"/>
              </a:rPr>
              <a:t>参数</a:t>
            </a:r>
            <a:endParaRPr lang="zh-CN" sz="6000" dirty="0">
              <a:sym typeface="+mn-ea"/>
            </a:endParaRPr>
          </a:p>
          <a:p>
            <a:pPr indent="457200"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altLang="zh-CN" sz="6000" dirty="0">
                <a:sym typeface="+mn-ea"/>
              </a:rPr>
              <a:t> 4. return </a:t>
            </a:r>
            <a:r>
              <a:rPr lang="zh-CN" altLang="en-US" sz="6000" dirty="0">
                <a:sym typeface="+mn-ea"/>
              </a:rPr>
              <a:t>语句</a:t>
            </a: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>
                <a:sym typeface="+mn-ea"/>
              </a:rPr>
              <a:t>此外，需要</a:t>
            </a:r>
            <a:r>
              <a:rPr lang="zh-CN" altLang="en-US" sz="6000" dirty="0">
                <a:solidFill>
                  <a:srgbClr val="FF0000"/>
                </a:solidFill>
                <a:sym typeface="+mn-ea"/>
              </a:rPr>
              <a:t>明确函数的功能</a:t>
            </a:r>
            <a:r>
              <a:rPr lang="zh-CN" altLang="en-US" sz="6000" dirty="0">
                <a:sym typeface="+mn-ea"/>
              </a:rPr>
              <a:t>，才能正确的编写与使用函数！</a:t>
            </a:r>
            <a:endParaRPr lang="zh-CN" altLang="en-US" sz="6000" dirty="0">
              <a:sym typeface="+mn-ea"/>
            </a:endParaRPr>
          </a:p>
          <a:p>
            <a:pPr indent="457200"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交换两个数</a:t>
            </a:r>
            <a:endParaRPr lang="zh-CN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过程：一次比较两个元素（数字），如果他们的顺序错误就把他们交换过来。走访数列的工作是重复地进行直到没有再需要交换，也就是说该数列已经排序完成。…"/>
          <p:cNvSpPr txBox="1"/>
          <p:nvPr>
            <p:custDataLst>
              <p:tags r:id="rId1"/>
            </p:custDataLst>
          </p:nvPr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20000"/>
          </a:bodyPr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sz="6000" dirty="0">
                <a:sym typeface="+mn-ea"/>
              </a:rPr>
              <a:t>任务：</a:t>
            </a:r>
            <a:r>
              <a:rPr lang="zh-CN" sz="6000" b="0" dirty="0">
                <a:sym typeface="+mn-ea"/>
              </a:rPr>
              <a:t>交换两个数的值</a:t>
            </a:r>
            <a:endParaRPr lang="zh-CN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sz="6000" dirty="0">
                <a:sym typeface="+mn-ea"/>
              </a:rPr>
              <a:t>想一想：</a:t>
            </a:r>
            <a:endParaRPr lang="zh-CN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altLang="zh-CN" sz="6000" b="0" dirty="0">
                <a:sym typeface="+mn-ea"/>
              </a:rPr>
              <a:t>1. </a:t>
            </a:r>
            <a:r>
              <a:rPr lang="zh-CN" sz="6000" b="0" dirty="0">
                <a:sym typeface="+mn-ea"/>
              </a:rPr>
              <a:t>右边的代码有没有问题？</a:t>
            </a:r>
            <a:endParaRPr lang="en-US" altLang="zh-CN" sz="6000" b="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altLang="zh-CN" sz="6000" b="0" dirty="0">
                <a:sym typeface="+mn-ea"/>
              </a:rPr>
              <a:t>2. a</a:t>
            </a:r>
            <a:r>
              <a:rPr lang="zh-CN" altLang="en-US" sz="6000" b="0" dirty="0">
                <a:sym typeface="+mn-ea"/>
              </a:rPr>
              <a:t>和</a:t>
            </a:r>
            <a:r>
              <a:rPr lang="en-US" altLang="zh-CN" sz="6000" b="0" dirty="0">
                <a:sym typeface="+mn-ea"/>
              </a:rPr>
              <a:t>b</a:t>
            </a:r>
            <a:r>
              <a:rPr lang="zh-CN" altLang="en-US" sz="6000" b="0" dirty="0">
                <a:sym typeface="+mn-ea"/>
              </a:rPr>
              <a:t>的值最后分别为多少？</a:t>
            </a:r>
            <a:endParaRPr lang="zh-CN" altLang="en-US" sz="6000" b="0" dirty="0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085320" y="4205605"/>
            <a:ext cx="9836150" cy="8055610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交换两个数</a:t>
            </a:r>
            <a:endParaRPr lang="zh-CN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过程：一次比较两个元素（数字），如果他们的顺序错误就把他们交换过来。走访数列的工作是重复地进行直到没有再需要交换，也就是说该数列已经排序完成。…"/>
          <p:cNvSpPr txBox="1"/>
          <p:nvPr>
            <p:custDataLst>
              <p:tags r:id="rId1"/>
            </p:custDataLst>
          </p:nvPr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20000"/>
          </a:bodyPr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sz="6000" dirty="0">
                <a:sym typeface="+mn-ea"/>
              </a:rPr>
              <a:t>任务：</a:t>
            </a:r>
            <a:r>
              <a:rPr lang="zh-CN" sz="6000" b="0" dirty="0">
                <a:sym typeface="+mn-ea"/>
              </a:rPr>
              <a:t>交换两个数的值</a:t>
            </a:r>
            <a:endParaRPr lang="zh-CN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b="0" dirty="0">
                <a:sym typeface="+mn-ea"/>
              </a:rPr>
              <a:t>方法：使用中间变量</a:t>
            </a:r>
            <a:r>
              <a:rPr lang="en-US" altLang="zh-CN" sz="6000" b="0" dirty="0">
                <a:sym typeface="+mn-ea"/>
              </a:rPr>
              <a:t>c</a:t>
            </a:r>
            <a:r>
              <a:rPr lang="zh-CN" altLang="en-US" sz="6000" b="0" dirty="0">
                <a:sym typeface="+mn-ea"/>
              </a:rPr>
              <a:t>临时保存</a:t>
            </a:r>
            <a:endParaRPr lang="zh-CN" altLang="en-US" sz="6000" b="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085320" y="4207510"/>
            <a:ext cx="9676765" cy="8407400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函数实现</a:t>
            </a:r>
            <a:r>
              <a:rPr lang="en-US" alt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 - </a:t>
            </a:r>
            <a:r>
              <a:rPr 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交换两个数</a:t>
            </a:r>
            <a:endParaRPr lang="zh-CN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过程：一次比较两个元素（数字），如果他们的顺序错误就把他们交换过来。走访数列的工作是重复地进行直到没有再需要交换，也就是说该数列已经排序完成。…"/>
          <p:cNvSpPr txBox="1"/>
          <p:nvPr>
            <p:custDataLst>
              <p:tags r:id="rId1"/>
            </p:custDataLst>
          </p:nvPr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20000"/>
          </a:bodyPr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sz="6000" dirty="0">
                <a:sym typeface="+mn-ea"/>
              </a:rPr>
              <a:t>任务：用函数</a:t>
            </a:r>
            <a:r>
              <a:rPr lang="zh-CN" sz="6000" b="0" dirty="0">
                <a:sym typeface="+mn-ea"/>
              </a:rPr>
              <a:t>交换两个数的值</a:t>
            </a:r>
            <a:endParaRPr lang="zh-CN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b="0" dirty="0">
                <a:sym typeface="+mn-ea"/>
              </a:rPr>
              <a:t>看看右边的代码，它正确吗？</a:t>
            </a:r>
            <a:endParaRPr lang="zh-CN" altLang="en-US" sz="6000" b="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688445" y="3627755"/>
            <a:ext cx="10518775" cy="9586595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PP_MARK_KEY" val="1cd3f41c-93cc-4a03-bc56-6aa2fdda8d65"/>
  <p:tag name="COMMONDATA" val="eyJoZGlkIjoiZmY0MmVkOTQxMGFjN2FjYTU4ZjNjZjM1NTRjODcxMj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WPS 演示</Application>
  <PresentationFormat>自定义</PresentationFormat>
  <Paragraphs>87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Helvetica Neue</vt:lpstr>
      <vt:lpstr>Helvetica Neue Medium</vt:lpstr>
      <vt:lpstr>Yuanti SC</vt:lpstr>
      <vt:lpstr>微软雅黑</vt:lpstr>
      <vt:lpstr>Arial Unicode MS</vt:lpstr>
      <vt:lpstr>Calibri</vt:lpstr>
      <vt:lpstr>Helvetica Neue</vt:lpstr>
      <vt:lpstr>21_BasicWhite</vt:lpstr>
      <vt:lpstr>PowerPoint 演示文稿</vt:lpstr>
      <vt:lpstr>函数</vt:lpstr>
      <vt:lpstr>函数</vt:lpstr>
      <vt:lpstr>函数</vt:lpstr>
      <vt:lpstr>函数</vt:lpstr>
      <vt:lpstr>函数 - 空返回值</vt:lpstr>
      <vt:lpstr>函数</vt:lpstr>
      <vt:lpstr>函数 - 空返回值</vt:lpstr>
      <vt:lpstr>函数实现 - 交换两个数</vt:lpstr>
      <vt:lpstr>函数实现 - 交换两个数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排序算法 （ソート）</dc:title>
  <dc:creator/>
  <cp:lastModifiedBy>(＠￣ー￣＠)</cp:lastModifiedBy>
  <cp:revision>180</cp:revision>
  <dcterms:created xsi:type="dcterms:W3CDTF">2021-04-16T13:27:00Z</dcterms:created>
  <dcterms:modified xsi:type="dcterms:W3CDTF">2023-06-13T12:06:06Z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A10792EA5A2F4F71A125F2B9D9A8D47F</vt:lpwstr>
  </property>
  <property fmtid="{D5CDD505-2E9C-101B-9397-08002B2CF9AE}" pid="3" name="KSOProductBuildVer">
    <vt:lpwstr>2052-11.1.0.14309</vt:lpwstr>
  </property>
</Properties>
</file>