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29" r:id="rId4"/>
    <p:sldId id="374" r:id="rId5"/>
    <p:sldId id="375" r:id="rId6"/>
    <p:sldId id="378" r:id="rId7"/>
    <p:sldId id="377" r:id="rId8"/>
    <p:sldId id="379" r:id="rId9"/>
    <p:sldId id="380" r:id="rId11"/>
    <p:sldId id="381" r:id="rId12"/>
    <p:sldId id="382" r:id="rId13"/>
    <p:sldId id="386" r:id="rId14"/>
    <p:sldId id="385" r:id="rId15"/>
    <p:sldId id="376" r:id="rId16"/>
    <p:sldId id="387" r:id="rId17"/>
    <p:sldId id="388" r:id="rId18"/>
    <p:sldId id="389" r:id="rId19"/>
    <p:sldId id="394" r:id="rId20"/>
    <p:sldId id="390" r:id="rId21"/>
    <p:sldId id="393" r:id="rId22"/>
    <p:sldId id="398" r:id="rId23"/>
    <p:sldId id="391" r:id="rId24"/>
  </p:sldIdLst>
  <p:sldSz cx="24384000" cy="13716000"/>
  <p:notesSz cx="6858000" cy="9144000"/>
  <p:custDataLst>
    <p:tags r:id="rId2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9"/>
    <p:restoredTop sz="94626"/>
  </p:normalViewPr>
  <p:slideViewPr>
    <p:cSldViewPr snapToGrid="0" snapToObjects="1">
      <p:cViewPr varScale="1">
        <p:scale>
          <a:sx n="35" d="100"/>
          <a:sy n="35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0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10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0888" y="4986174"/>
            <a:ext cx="18302220" cy="1871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C++</a:t>
            </a:r>
            <a:r>
              <a:rPr lang="zh-CN" altLang="en-US" sz="11500" b="1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入门</a:t>
            </a:r>
            <a:endParaRPr lang="zh-CN" altLang="en-US" sz="11500" b="1" dirty="0">
              <a:solidFill>
                <a:schemeClr val="tx1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914142" y="7351776"/>
            <a:ext cx="20555712" cy="0"/>
          </a:xfrm>
          <a:prstGeom prst="line">
            <a:avLst/>
          </a:prstGeom>
          <a:ln w="889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dirty="0">
                <a:sym typeface="+mn-ea"/>
              </a:rPr>
              <a:t>答案错误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02993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sz="6000" dirty="0">
                <a:sym typeface="+mn-ea"/>
              </a:rPr>
              <a:t>Status：</a:t>
            </a:r>
            <a:r>
              <a:rPr lang="en-US" altLang="zh-CN" sz="6000" dirty="0">
                <a:solidFill>
                  <a:srgbClr val="C00000"/>
                </a:solidFill>
                <a:sym typeface="+mn-ea"/>
              </a:rPr>
              <a:t>Presentation Error</a:t>
            </a:r>
            <a:endParaRPr 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sz="6000" dirty="0"/>
              <a:t>原因：未换行</a:t>
            </a:r>
            <a:endParaRPr 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/>
              <a:t>Status</a:t>
            </a:r>
            <a:r>
              <a:rPr lang="zh-CN" altLang="en-US" sz="6000" dirty="0"/>
              <a:t>：</a:t>
            </a:r>
            <a:r>
              <a:rPr lang="en-US" altLang="zh-CN" sz="6000" dirty="0">
                <a:solidFill>
                  <a:srgbClr val="C00000"/>
                </a:solidFill>
                <a:sym typeface="+mn-ea"/>
              </a:rPr>
              <a:t>Wrong Answer</a:t>
            </a:r>
            <a:endParaRPr lang="en-US" altLang="zh-CN" sz="6000" dirty="0">
              <a:solidFill>
                <a:srgbClr val="C00000"/>
              </a:solidFill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原因：输出和答案不一样</a:t>
            </a:r>
            <a:endParaRPr lang="en-US" altLang="zh-CN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3875" y="7603490"/>
            <a:ext cx="23335615" cy="2021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435" y="10315575"/>
            <a:ext cx="23300055" cy="2938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ja-JP" sz="9600" dirty="0">
                <a:solidFill>
                  <a:schemeClr val="tx1">
                    <a:lumMod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换行</a:t>
            </a:r>
            <a:endParaRPr lang="zh-CN" altLang="ja-JP" sz="9600" dirty="0">
              <a:solidFill>
                <a:schemeClr val="tx1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18145125" y="5385435"/>
            <a:ext cx="264731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换行！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61175" y="4736465"/>
            <a:ext cx="9836785" cy="483679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H="1">
            <a:off x="14951710" y="5716270"/>
            <a:ext cx="3193415" cy="131381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dirty="0">
                <a:sym typeface="+mn-ea"/>
              </a:rPr>
              <a:t>提交通过（</a:t>
            </a:r>
            <a:r>
              <a:rPr lang="en-US" altLang="zh-CN" sz="9600" dirty="0">
                <a:solidFill>
                  <a:schemeClr val="accent3"/>
                </a:solidFill>
                <a:sym typeface="+mn-ea"/>
              </a:rPr>
              <a:t>Accepted</a:t>
            </a:r>
            <a:r>
              <a:rPr lang="zh-CN" altLang="en-US" sz="9600" dirty="0">
                <a:sym typeface="+mn-ea"/>
              </a:rPr>
              <a:t>）</a:t>
            </a:r>
            <a:endParaRPr lang="zh-CN" altLang="ja-JP" sz="9600" b="0" dirty="0">
              <a:solidFill>
                <a:schemeClr val="bg2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46600" y="4429125"/>
            <a:ext cx="14466570" cy="7502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ea"/>
              </a:rPr>
              <a:t>练习题</a:t>
            </a:r>
            <a:endParaRPr lang="zh-CN" altLang="en-US" sz="960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https://vjudge.net/problem/%E6%B4%9B%E8%B0%B7-B2025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题目要求：输出题目给定的菱形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注意：换行，空格</a:t>
            </a:r>
            <a:endParaRPr lang="zh-CN" altLang="en-US" sz="6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基本数据类型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整数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&amp;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小数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整数类型：</a:t>
            </a:r>
            <a:r>
              <a:rPr lang="en-US" altLang="zh-CN" sz="6000" dirty="0"/>
              <a:t>int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浮点数（小数）：</a:t>
            </a:r>
            <a:r>
              <a:rPr lang="en-US" altLang="zh-CN" sz="6000" dirty="0"/>
              <a:t>float</a:t>
            </a:r>
            <a:r>
              <a:rPr lang="zh-CN" altLang="en-US" sz="6000" dirty="0"/>
              <a:t>，</a:t>
            </a:r>
            <a:r>
              <a:rPr lang="en-US" altLang="zh-CN" sz="6000" dirty="0"/>
              <a:t>double</a:t>
            </a:r>
            <a:endParaRPr lang="en-US" altLang="zh-CN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0310" y="4937760"/>
            <a:ext cx="8439150" cy="775525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基本语法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读入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r>
              <a:rPr lang="en-US" altLang="zh-CN" sz="6000" dirty="0"/>
              <a:t>cin</a:t>
            </a:r>
            <a:endParaRPr lang="en-US" altLang="zh-CN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9465" y="5136515"/>
            <a:ext cx="9260205" cy="645985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基本运算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赋值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78168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r>
              <a:rPr lang="en-US" sz="6000" dirty="0"/>
              <a:t>=</a:t>
            </a:r>
            <a:endParaRPr lang="en-US" sz="60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07885" y="3768090"/>
            <a:ext cx="9105900" cy="836803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基本运算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加减乘除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78168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r>
              <a:rPr lang="en-US" altLang="zh-CN" sz="6000" dirty="0"/>
              <a:t>+</a:t>
            </a:r>
            <a:r>
              <a:rPr lang="zh-CN" altLang="en-US" sz="6000" dirty="0"/>
              <a:t>，</a:t>
            </a:r>
            <a:r>
              <a:rPr lang="en-US" altLang="zh-CN" sz="6000" dirty="0"/>
              <a:t>-</a:t>
            </a:r>
            <a:r>
              <a:rPr lang="zh-CN" altLang="en-US" sz="6000" dirty="0"/>
              <a:t>，</a:t>
            </a:r>
            <a:r>
              <a:rPr lang="en-US" altLang="zh-CN" sz="6000" dirty="0"/>
              <a:t>*</a:t>
            </a:r>
            <a:r>
              <a:rPr lang="zh-CN" altLang="en-US" sz="6000" dirty="0"/>
              <a:t>，</a:t>
            </a:r>
            <a:r>
              <a:rPr lang="en-US" altLang="zh-CN" sz="6000" dirty="0"/>
              <a:t>/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注意：除法是</a:t>
            </a:r>
            <a:r>
              <a:rPr lang="zh-CN" altLang="en-US" sz="6000" u="sng" dirty="0"/>
              <a:t>整除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2050" y="3890010"/>
            <a:ext cx="8519795" cy="933767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</a:t>
            </a:r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运算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取余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r>
              <a:rPr lang="en-US" sz="6000" dirty="0"/>
              <a:t>%</a:t>
            </a:r>
            <a:endParaRPr lang="en-US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77455" y="5456555"/>
            <a:ext cx="7814310" cy="548449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基本运算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自增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/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自减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r>
              <a:rPr lang="en-US" altLang="zh-CN" sz="6000" dirty="0"/>
              <a:t>++,--</a:t>
            </a:r>
            <a:endParaRPr lang="en-US" altLang="zh-CN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2715" y="4665345"/>
            <a:ext cx="10003155" cy="739267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</a:rPr>
              <a:t>代码练习网站</a:t>
            </a:r>
            <a:endParaRPr lang="zh-CN" altLang="ja-JP" sz="9600" b="0" dirty="0">
              <a:solidFill>
                <a:schemeClr val="bg2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marL="857250" indent="-857250" algn="l" defTabSz="817245">
              <a:buFont typeface="Arial" panose="020B0604020202020204" pitchFamily="34" charset="0"/>
              <a:buChar char="•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marL="857250" indent="-857250" algn="l" defTabSz="817245">
              <a:buFont typeface="Arial" panose="020B0604020202020204" pitchFamily="34" charset="0"/>
              <a:buChar char="•"/>
              <a:defRPr sz="5445" b="1">
                <a:solidFill>
                  <a:srgbClr val="000000"/>
                </a:solidFill>
              </a:defRPr>
            </a:pPr>
            <a:r>
              <a:rPr lang="zh-CN" sz="6000" dirty="0">
                <a:sym typeface="+mn-ea"/>
              </a:rPr>
              <a:t>线上可编译代码网站：https://wandbox.org/</a:t>
            </a:r>
            <a:endParaRPr lang="zh-CN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基本运算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括号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r>
              <a:rPr lang="en-US" altLang="zh-CN" sz="6000" dirty="0"/>
              <a:t>()</a:t>
            </a:r>
            <a:endParaRPr lang="en-US" altLang="zh-CN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16495" y="5201285"/>
            <a:ext cx="8526780" cy="4688205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例题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6000" dirty="0"/>
              <a:t>https://vjudge.net/problem/%E6%B4%9B%E8%B0%B7-B2007</a:t>
            </a:r>
            <a:endParaRPr 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6000" dirty="0"/>
              <a:t>https://vjudge.net/problem/%E6%B4%9B%E8%B0%B7-B2008</a:t>
            </a:r>
            <a:endParaRPr 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6000" dirty="0"/>
              <a:t>https://vjudge.net/problem/%E6%B4%9B%E8%B0%B7-B2009</a:t>
            </a:r>
            <a:endParaRPr 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6000" dirty="0"/>
              <a:t>https://vjudge.net/problem/%E6%B4%9B%E8%B0%B7-B2010</a:t>
            </a:r>
            <a:endParaRPr 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br>
              <a:rPr lang="en-US" sz="6000" dirty="0"/>
            </a:br>
            <a:r>
              <a:rPr lang="en-US" sz="6000" dirty="0"/>
              <a:t>https://vjudge.net/problem/Aizu-ITP1_1_B</a:t>
            </a:r>
            <a:endParaRPr 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sz="6000" dirty="0"/>
              <a:t>https://vjudge.net/problem/Aizu-ITP1_1_C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</a:rPr>
              <a:t>代码框架</a:t>
            </a:r>
            <a:endParaRPr lang="zh-CN" altLang="ja-JP" sz="9600" b="0" dirty="0">
              <a:solidFill>
                <a:schemeClr val="bg2">
                  <a:lumMod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57220"/>
            <a:ext cx="21958300" cy="985202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78370" y="4450080"/>
            <a:ext cx="9002395" cy="504825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zh-CN" sz="9600" dirty="0">
                <a:solidFill>
                  <a:schemeClr val="tx2">
                    <a:lumMod val="75000"/>
                  </a:schemeClr>
                </a:solidFill>
              </a:rPr>
              <a:t>基本语法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输出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语法：</a:t>
            </a:r>
            <a:r>
              <a:rPr lang="en-US" altLang="zh-CN" sz="6000" dirty="0"/>
              <a:t>cout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输出</a:t>
            </a:r>
            <a:r>
              <a:rPr lang="en-US" altLang="zh-CN" sz="6000" dirty="0"/>
              <a:t> Hello World</a:t>
            </a:r>
            <a:r>
              <a:rPr lang="zh-CN" altLang="en-US" sz="6000" dirty="0"/>
              <a:t>！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自己动手试一试！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31405" y="5716270"/>
            <a:ext cx="8697595" cy="5335270"/>
          </a:xfrm>
          <a:prstGeom prst="rect">
            <a:avLst/>
          </a:prstGeom>
          <a:effectLst>
            <a:outerShdw blurRad="812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H="1">
            <a:off x="15273655" y="6578600"/>
            <a:ext cx="2871470" cy="157797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7" name="文本框 6"/>
          <p:cNvSpPr txBox="1"/>
          <p:nvPr/>
        </p:nvSpPr>
        <p:spPr>
          <a:xfrm>
            <a:off x="18145125" y="6247765"/>
            <a:ext cx="264731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加入一行试试！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Online Judge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OJ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在线评测系统（Online Judge，OJ）是一种在编程竞赛中用来评测参赛程序的在线系统，也可以用于平时练习。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在如下网址注册一个账号，然后就可以提交代码啦！</a:t>
            </a: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>
              <a:sym typeface="+mn-ea"/>
            </a:endParaRPr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>
                <a:sym typeface="+mn-ea"/>
              </a:rPr>
              <a:t>https://vjudge.net/problem/Aizu-ITP1_1_A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Online Judge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OJ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>
                <a:sym typeface="+mn-ea"/>
              </a:rPr>
              <a:t>URL</a:t>
            </a:r>
            <a:r>
              <a:rPr lang="zh-CN" altLang="en-US" sz="6000" dirty="0">
                <a:sym typeface="+mn-ea"/>
              </a:rPr>
              <a:t>：https://vjudge.net/problem/Aizu-ITP1_1_A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8000" y="4065905"/>
            <a:ext cx="18288000" cy="8924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Online Judge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OJ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注册界面：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4410" y="3641725"/>
            <a:ext cx="13968730" cy="88461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Online Judge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OJ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21958300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再次回到题目页面：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5885" y="3909695"/>
            <a:ext cx="18288000" cy="8924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排序算法（Sorting Algorithm）"/>
          <p:cNvSpPr txBox="1">
            <a:spLocks noGrp="1"/>
          </p:cNvSpPr>
          <p:nvPr>
            <p:ph type="ctrTitle"/>
          </p:nvPr>
        </p:nvSpPr>
        <p:spPr>
          <a:xfrm>
            <a:off x="1206496" y="560630"/>
            <a:ext cx="21971004" cy="2111441"/>
          </a:xfrm>
          <a:prstGeom prst="rect">
            <a:avLst/>
          </a:prstGeom>
        </p:spPr>
        <p:txBody>
          <a:bodyPr>
            <a:normAutofit/>
          </a:bodyPr>
          <a:lstStyle>
            <a:lvl1pPr defTabSz="2365375">
              <a:defRPr sz="11250" spc="-225"/>
            </a:lvl1pPr>
          </a:lstStyle>
          <a:p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Online Judge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altLang="zh-CN" sz="9600" dirty="0">
                <a:solidFill>
                  <a:schemeClr val="tx2">
                    <a:lumMod val="75000"/>
                  </a:schemeClr>
                </a:solidFill>
              </a:rPr>
              <a:t>OJ</a:t>
            </a:r>
            <a:r>
              <a:rPr lang="zh-CN" altLang="en-US" sz="9600" dirty="0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zh-CN" altLang="en-US" sz="9600" b="0" dirty="0">
              <a:solidFill>
                <a:schemeClr val="tx2">
                  <a:lumMod val="75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  <a:sym typeface="+mn-ea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206496" y="2787974"/>
            <a:ext cx="20555712" cy="0"/>
          </a:xfrm>
          <a:prstGeom prst="line">
            <a:avLst/>
          </a:prstGeom>
          <a:ln w="63500" cap="flat" cmpd="sng" algn="ctr">
            <a:solidFill>
              <a:schemeClr val="bg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过程：一次比较两个元素（数字），如果他们的顺序错误就把他们交换过来。走访数列的工作是重复地进行直到没有再需要交换，也就是说该数列已经排序完成。…"/>
          <p:cNvSpPr txBox="1"/>
          <p:nvPr/>
        </p:nvSpPr>
        <p:spPr>
          <a:xfrm>
            <a:off x="800735" y="3138805"/>
            <a:ext cx="8220075" cy="9852025"/>
          </a:xfrm>
          <a:prstGeom prst="rect">
            <a:avLst/>
          </a:prstGeom>
          <a:ln w="12700">
            <a:miter lim="400000"/>
          </a:ln>
          <a:effectLst/>
        </p:spPr>
        <p:txBody>
          <a:bodyPr lIns="50800" tIns="50800" rIns="50800" bIns="50800">
            <a:normAutofit lnSpcReduction="20000"/>
          </a:bodyPr>
          <a:lstStyle/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zh-CN" altLang="en-US" sz="6000" dirty="0"/>
              <a:t>点击</a:t>
            </a:r>
            <a:r>
              <a:rPr lang="en-US" altLang="zh-CN" sz="6000" dirty="0"/>
              <a:t>Submit</a:t>
            </a:r>
            <a:r>
              <a:rPr lang="zh-CN" altLang="en-US" sz="6000" dirty="0"/>
              <a:t>之后会弹出一个框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/>
              <a:t>1.Language</a:t>
            </a:r>
            <a:r>
              <a:rPr lang="zh-CN" altLang="en-US" sz="6000" dirty="0"/>
              <a:t>选择</a:t>
            </a:r>
            <a:r>
              <a:rPr lang="en-US" altLang="zh-CN" sz="6000" dirty="0"/>
              <a:t>C++14</a:t>
            </a: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en-US" altLang="zh-CN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/>
              <a:t>2.Solution</a:t>
            </a:r>
            <a:r>
              <a:rPr lang="zh-CN" altLang="en-US" sz="6000" dirty="0"/>
              <a:t>框中粘贴好代码</a:t>
            </a: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endParaRPr lang="zh-CN" altLang="en-US" sz="6000" dirty="0"/>
          </a:p>
          <a:p>
            <a:pPr algn="l" defTabSz="817245">
              <a:buFont typeface="Arial" panose="020B0604020202020204" pitchFamily="34" charset="0"/>
              <a:defRPr sz="5445" b="1">
                <a:solidFill>
                  <a:srgbClr val="000000"/>
                </a:solidFill>
              </a:defRPr>
            </a:pPr>
            <a:r>
              <a:rPr lang="en-US" altLang="zh-CN" sz="6000" dirty="0"/>
              <a:t>3.</a:t>
            </a:r>
            <a:r>
              <a:rPr lang="zh-CN" altLang="en-US" sz="6000" dirty="0"/>
              <a:t>点击右下角</a:t>
            </a:r>
            <a:r>
              <a:rPr lang="en-US" altLang="zh-CN" sz="6000" dirty="0"/>
              <a:t>Submit</a:t>
            </a:r>
            <a:endParaRPr lang="en-US" altLang="zh-CN" sz="6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0555" y="3138805"/>
            <a:ext cx="14863445" cy="970153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8299450" y="5610860"/>
            <a:ext cx="4831080" cy="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 flipV="1">
            <a:off x="8426450" y="6396990"/>
            <a:ext cx="4831080" cy="75946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>
            <a:off x="8299450" y="9309100"/>
            <a:ext cx="12805410" cy="117094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1cd3f41c-93cc-4a03-bc56-6aa2fdda8d65"/>
  <p:tag name="COMMONDATA" val="eyJoZGlkIjoiZmY0MmVkOTQxMGFjN2FjYTU4ZjNjZjM1NTRjODcxMj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  <p:tag name="KSO_WM_UNIT_PLACING_PICTURE_USER_VIEWPORT" val="{&quot;height&quot;:3887,&quot;width&quot;:44867}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自定义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Helvetica Neue</vt:lpstr>
      <vt:lpstr>Helvetica Neue Medium</vt:lpstr>
      <vt:lpstr>Yuanti SC</vt:lpstr>
      <vt:lpstr>微软雅黑</vt:lpstr>
      <vt:lpstr>Arial Unicode MS</vt:lpstr>
      <vt:lpstr>Helvetica Neue</vt:lpstr>
      <vt:lpstr>21_BasicWhite</vt:lpstr>
      <vt:lpstr>PowerPoint 演示文稿</vt:lpstr>
      <vt:lpstr>代码练习网站</vt:lpstr>
      <vt:lpstr>代码框架</vt:lpstr>
      <vt:lpstr>基本语法 - 输出</vt:lpstr>
      <vt:lpstr>Online Judge（OJ）</vt:lpstr>
      <vt:lpstr>Online Judge（OJ）</vt:lpstr>
      <vt:lpstr>Online Judge（OJ）</vt:lpstr>
      <vt:lpstr>Online Judge（OJ）</vt:lpstr>
      <vt:lpstr>Online Judge（OJ）</vt:lpstr>
      <vt:lpstr>答案错误</vt:lpstr>
      <vt:lpstr>换行</vt:lpstr>
      <vt:lpstr>提交通过（Accepted）</vt:lpstr>
      <vt:lpstr>练习题</vt:lpstr>
      <vt:lpstr>基本数据类型 - 整数&amp;小数</vt:lpstr>
      <vt:lpstr>基本语法 - 读入</vt:lpstr>
      <vt:lpstr>基本运算 - 赋值</vt:lpstr>
      <vt:lpstr>基本运算 - 加减乘除</vt:lpstr>
      <vt:lpstr>基本运算 - 取余</vt:lpstr>
      <vt:lpstr>基本运算 - 自增/自减</vt:lpstr>
      <vt:lpstr>基本运算 - 括号</vt:lpstr>
      <vt:lpstr>例题 - 基本运算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 （ソート）</dc:title>
  <dc:creator/>
  <cp:lastModifiedBy>(＠￣ー￣＠)</cp:lastModifiedBy>
  <cp:revision>183</cp:revision>
  <dcterms:created xsi:type="dcterms:W3CDTF">2021-04-16T13:27:00Z</dcterms:created>
  <dcterms:modified xsi:type="dcterms:W3CDTF">2023-06-05T14:56:43Z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A10792EA5A2F4F71A125F2B9D9A8D47F</vt:lpwstr>
  </property>
  <property fmtid="{D5CDD505-2E9C-101B-9397-08002B2CF9AE}" pid="3" name="KSOProductBuildVer">
    <vt:lpwstr>2052-11.1.0.14309</vt:lpwstr>
  </property>
</Properties>
</file>