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2" r:id="rId6"/>
    <p:sldId id="273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6B058B-F152-44B1-9C13-F9DA7C38EE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F829DF5-233E-4858-8807-078184550CBF}">
      <dgm:prSet/>
      <dgm:spPr/>
      <dgm:t>
        <a:bodyPr/>
        <a:lstStyle/>
        <a:p>
          <a:r>
            <a:rPr lang="en-US"/>
            <a:t>This presentation aims to:</a:t>
          </a:r>
        </a:p>
      </dgm:t>
    </dgm:pt>
    <dgm:pt modelId="{BEA3D619-56D8-401D-87B3-BDE1569B8A80}" type="parTrans" cxnId="{0D4F12D0-2EDA-4BF1-B542-A60A4CAC977D}">
      <dgm:prSet/>
      <dgm:spPr/>
      <dgm:t>
        <a:bodyPr/>
        <a:lstStyle/>
        <a:p>
          <a:endParaRPr lang="en-US"/>
        </a:p>
      </dgm:t>
    </dgm:pt>
    <dgm:pt modelId="{5A9AD2E8-679D-453A-A6E9-EC10727CB7F7}" type="sibTrans" cxnId="{0D4F12D0-2EDA-4BF1-B542-A60A4CAC977D}">
      <dgm:prSet/>
      <dgm:spPr/>
      <dgm:t>
        <a:bodyPr/>
        <a:lstStyle/>
        <a:p>
          <a:endParaRPr lang="en-US"/>
        </a:p>
      </dgm:t>
    </dgm:pt>
    <dgm:pt modelId="{5032034E-DFE6-4CAC-849C-FDD43D72885C}">
      <dgm:prSet/>
      <dgm:spPr/>
      <dgm:t>
        <a:bodyPr/>
        <a:lstStyle/>
        <a:p>
          <a:r>
            <a:rPr lang="en-US"/>
            <a:t>uncover patterns within our customer base.</a:t>
          </a:r>
        </a:p>
      </dgm:t>
    </dgm:pt>
    <dgm:pt modelId="{A685F942-764A-45DF-9B82-963CE5FADB0C}" type="parTrans" cxnId="{BA3346A8-2965-46B7-BBF4-3BF88DE9EC6A}">
      <dgm:prSet/>
      <dgm:spPr/>
      <dgm:t>
        <a:bodyPr/>
        <a:lstStyle/>
        <a:p>
          <a:endParaRPr lang="en-US"/>
        </a:p>
      </dgm:t>
    </dgm:pt>
    <dgm:pt modelId="{2D1A56A9-E457-4CDB-96E8-F5C11AD34064}" type="sibTrans" cxnId="{BA3346A8-2965-46B7-BBF4-3BF88DE9EC6A}">
      <dgm:prSet/>
      <dgm:spPr/>
      <dgm:t>
        <a:bodyPr/>
        <a:lstStyle/>
        <a:p>
          <a:endParaRPr lang="en-US"/>
        </a:p>
      </dgm:t>
    </dgm:pt>
    <dgm:pt modelId="{6DD4358B-F858-4025-A201-5F32CAA00071}">
      <dgm:prSet/>
      <dgm:spPr/>
      <dgm:t>
        <a:bodyPr/>
        <a:lstStyle/>
        <a:p>
          <a:r>
            <a:rPr lang="en-US"/>
            <a:t>providing insights to enhance marketing strategies.</a:t>
          </a:r>
        </a:p>
      </dgm:t>
    </dgm:pt>
    <dgm:pt modelId="{751FF098-06A9-4838-B6A7-C774A7AD843F}" type="parTrans" cxnId="{7AFAD721-DD17-406B-9417-0AF001103529}">
      <dgm:prSet/>
      <dgm:spPr/>
      <dgm:t>
        <a:bodyPr/>
        <a:lstStyle/>
        <a:p>
          <a:endParaRPr lang="en-US"/>
        </a:p>
      </dgm:t>
    </dgm:pt>
    <dgm:pt modelId="{CBCDA38D-2A6F-474E-A123-F605B652C286}" type="sibTrans" cxnId="{7AFAD721-DD17-406B-9417-0AF001103529}">
      <dgm:prSet/>
      <dgm:spPr/>
      <dgm:t>
        <a:bodyPr/>
        <a:lstStyle/>
        <a:p>
          <a:endParaRPr lang="en-US"/>
        </a:p>
      </dgm:t>
    </dgm:pt>
    <dgm:pt modelId="{E8F7F8BD-823A-49FC-9A7A-FA3FFBC9DB14}">
      <dgm:prSet/>
      <dgm:spPr/>
      <dgm:t>
        <a:bodyPr/>
        <a:lstStyle/>
        <a:p>
          <a:r>
            <a:rPr lang="en-US"/>
            <a:t>product development.</a:t>
          </a:r>
        </a:p>
      </dgm:t>
    </dgm:pt>
    <dgm:pt modelId="{D839EE6C-99FD-4B0E-9C6F-526B7EBF43CC}" type="parTrans" cxnId="{7A88D248-7B88-4DEF-B00E-122CF67FB8FE}">
      <dgm:prSet/>
      <dgm:spPr/>
      <dgm:t>
        <a:bodyPr/>
        <a:lstStyle/>
        <a:p>
          <a:endParaRPr lang="en-US"/>
        </a:p>
      </dgm:t>
    </dgm:pt>
    <dgm:pt modelId="{C088EDC7-E02A-4A31-A720-133AEB16D87C}" type="sibTrans" cxnId="{7A88D248-7B88-4DEF-B00E-122CF67FB8FE}">
      <dgm:prSet/>
      <dgm:spPr/>
      <dgm:t>
        <a:bodyPr/>
        <a:lstStyle/>
        <a:p>
          <a:endParaRPr lang="en-US"/>
        </a:p>
      </dgm:t>
    </dgm:pt>
    <dgm:pt modelId="{43CD90FF-AD27-471A-915C-BEE978DB1CAC}">
      <dgm:prSet/>
      <dgm:spPr/>
      <dgm:t>
        <a:bodyPr/>
        <a:lstStyle/>
        <a:p>
          <a:r>
            <a:rPr lang="en-US"/>
            <a:t>customer experience. </a:t>
          </a:r>
        </a:p>
      </dgm:t>
    </dgm:pt>
    <dgm:pt modelId="{49BE4BB1-A1D5-4D58-85FD-E67F0FD4402C}" type="parTrans" cxnId="{18DF7DD4-6297-465A-A4DE-87F43BE4CB14}">
      <dgm:prSet/>
      <dgm:spPr/>
      <dgm:t>
        <a:bodyPr/>
        <a:lstStyle/>
        <a:p>
          <a:endParaRPr lang="en-US"/>
        </a:p>
      </dgm:t>
    </dgm:pt>
    <dgm:pt modelId="{B63A3956-034F-435A-B796-603F1E164D26}" type="sibTrans" cxnId="{18DF7DD4-6297-465A-A4DE-87F43BE4CB14}">
      <dgm:prSet/>
      <dgm:spPr/>
      <dgm:t>
        <a:bodyPr/>
        <a:lstStyle/>
        <a:p>
          <a:endParaRPr lang="en-US"/>
        </a:p>
      </dgm:t>
    </dgm:pt>
    <dgm:pt modelId="{420AF03E-6D75-44B8-89F9-EDAF5173AE00}">
      <dgm:prSet/>
      <dgm:spPr/>
      <dgm:t>
        <a:bodyPr/>
        <a:lstStyle/>
        <a:p>
          <a:r>
            <a:rPr lang="en-US" dirty="0"/>
            <a:t>The analysis covers customer demographics, product usage, and segmentation to uncover hidden opportunities.</a:t>
          </a:r>
        </a:p>
      </dgm:t>
    </dgm:pt>
    <dgm:pt modelId="{6C2557A3-573B-423C-A2D3-ADC8ED8A7960}" type="parTrans" cxnId="{8C23DB75-DA69-4ABB-9B29-DD42AAEF4606}">
      <dgm:prSet/>
      <dgm:spPr/>
      <dgm:t>
        <a:bodyPr/>
        <a:lstStyle/>
        <a:p>
          <a:endParaRPr lang="en-US"/>
        </a:p>
      </dgm:t>
    </dgm:pt>
    <dgm:pt modelId="{52C35EFD-F8FA-424D-A9BD-F2BE99303553}" type="sibTrans" cxnId="{8C23DB75-DA69-4ABB-9B29-DD42AAEF4606}">
      <dgm:prSet/>
      <dgm:spPr/>
      <dgm:t>
        <a:bodyPr/>
        <a:lstStyle/>
        <a:p>
          <a:endParaRPr lang="en-US"/>
        </a:p>
      </dgm:t>
    </dgm:pt>
    <dgm:pt modelId="{6DCD2B19-E001-4C68-9D91-C40A75588D38}" type="pres">
      <dgm:prSet presAssocID="{3C6B058B-F152-44B1-9C13-F9DA7C38EE9E}" presName="root" presStyleCnt="0">
        <dgm:presLayoutVars>
          <dgm:dir/>
          <dgm:resizeHandles val="exact"/>
        </dgm:presLayoutVars>
      </dgm:prSet>
      <dgm:spPr/>
    </dgm:pt>
    <dgm:pt modelId="{6946440F-6611-4C4C-9FCD-FB94F34AB192}" type="pres">
      <dgm:prSet presAssocID="{DF829DF5-233E-4858-8807-078184550CBF}" presName="compNode" presStyleCnt="0"/>
      <dgm:spPr/>
    </dgm:pt>
    <dgm:pt modelId="{1B5D0EFA-19B6-4028-8A21-7F8D50EDFD29}" type="pres">
      <dgm:prSet presAssocID="{DF829DF5-233E-4858-8807-078184550CBF}" presName="bgRect" presStyleLbl="bgShp" presStyleIdx="0" presStyleCnt="6"/>
      <dgm:spPr/>
    </dgm:pt>
    <dgm:pt modelId="{3410BD81-A63D-4319-A176-A7D208423540}" type="pres">
      <dgm:prSet presAssocID="{DF829DF5-233E-4858-8807-078184550CB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"/>
        </a:ext>
      </dgm:extLst>
    </dgm:pt>
    <dgm:pt modelId="{6BAB6C1D-EC67-41E2-A9A0-D7EA3B1D896B}" type="pres">
      <dgm:prSet presAssocID="{DF829DF5-233E-4858-8807-078184550CBF}" presName="spaceRect" presStyleCnt="0"/>
      <dgm:spPr/>
    </dgm:pt>
    <dgm:pt modelId="{B68EEE13-94BE-4372-BD57-2A84123B20CD}" type="pres">
      <dgm:prSet presAssocID="{DF829DF5-233E-4858-8807-078184550CBF}" presName="parTx" presStyleLbl="revTx" presStyleIdx="0" presStyleCnt="6">
        <dgm:presLayoutVars>
          <dgm:chMax val="0"/>
          <dgm:chPref val="0"/>
        </dgm:presLayoutVars>
      </dgm:prSet>
      <dgm:spPr/>
    </dgm:pt>
    <dgm:pt modelId="{B8AE6B0A-C188-442A-A438-DCFA6799A660}" type="pres">
      <dgm:prSet presAssocID="{5A9AD2E8-679D-453A-A6E9-EC10727CB7F7}" presName="sibTrans" presStyleCnt="0"/>
      <dgm:spPr/>
    </dgm:pt>
    <dgm:pt modelId="{EDFC1BDB-830F-4DB3-BC02-AB20F0A5E9A3}" type="pres">
      <dgm:prSet presAssocID="{5032034E-DFE6-4CAC-849C-FDD43D72885C}" presName="compNode" presStyleCnt="0"/>
      <dgm:spPr/>
    </dgm:pt>
    <dgm:pt modelId="{F129EBC2-B237-49D8-AE57-636DF60043FD}" type="pres">
      <dgm:prSet presAssocID="{5032034E-DFE6-4CAC-849C-FDD43D72885C}" presName="bgRect" presStyleLbl="bgShp" presStyleIdx="1" presStyleCnt="6"/>
      <dgm:spPr/>
    </dgm:pt>
    <dgm:pt modelId="{64899BD9-CCD0-4683-BB16-F197DEB79195}" type="pres">
      <dgm:prSet presAssocID="{5032034E-DFE6-4CAC-849C-FDD43D72885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g"/>
        </a:ext>
      </dgm:extLst>
    </dgm:pt>
    <dgm:pt modelId="{AFA49286-28DD-4E67-A8A0-5E0B59403984}" type="pres">
      <dgm:prSet presAssocID="{5032034E-DFE6-4CAC-849C-FDD43D72885C}" presName="spaceRect" presStyleCnt="0"/>
      <dgm:spPr/>
    </dgm:pt>
    <dgm:pt modelId="{005D3A4E-DE9E-4E7F-A399-EC7C98AF9FF0}" type="pres">
      <dgm:prSet presAssocID="{5032034E-DFE6-4CAC-849C-FDD43D72885C}" presName="parTx" presStyleLbl="revTx" presStyleIdx="1" presStyleCnt="6">
        <dgm:presLayoutVars>
          <dgm:chMax val="0"/>
          <dgm:chPref val="0"/>
        </dgm:presLayoutVars>
      </dgm:prSet>
      <dgm:spPr/>
    </dgm:pt>
    <dgm:pt modelId="{F5267547-0B52-44FD-BAF6-BE6F745A3CF2}" type="pres">
      <dgm:prSet presAssocID="{2D1A56A9-E457-4CDB-96E8-F5C11AD34064}" presName="sibTrans" presStyleCnt="0"/>
      <dgm:spPr/>
    </dgm:pt>
    <dgm:pt modelId="{90CD91FE-4FA4-4C60-8215-B54421D58153}" type="pres">
      <dgm:prSet presAssocID="{6DD4358B-F858-4025-A201-5F32CAA00071}" presName="compNode" presStyleCnt="0"/>
      <dgm:spPr/>
    </dgm:pt>
    <dgm:pt modelId="{B86E9E39-1716-4E42-9567-C302D1BE5E2E}" type="pres">
      <dgm:prSet presAssocID="{6DD4358B-F858-4025-A201-5F32CAA00071}" presName="bgRect" presStyleLbl="bgShp" presStyleIdx="2" presStyleCnt="6"/>
      <dgm:spPr/>
    </dgm:pt>
    <dgm:pt modelId="{D33BF323-126E-4374-BE89-EAFFCC8C491E}" type="pres">
      <dgm:prSet presAssocID="{6DD4358B-F858-4025-A201-5F32CAA0007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M Customer Insights App"/>
        </a:ext>
      </dgm:extLst>
    </dgm:pt>
    <dgm:pt modelId="{05159D17-D48F-4FF4-8B3A-8AF2207A0BEE}" type="pres">
      <dgm:prSet presAssocID="{6DD4358B-F858-4025-A201-5F32CAA00071}" presName="spaceRect" presStyleCnt="0"/>
      <dgm:spPr/>
    </dgm:pt>
    <dgm:pt modelId="{944C7858-9674-4F9B-8473-15071839F746}" type="pres">
      <dgm:prSet presAssocID="{6DD4358B-F858-4025-A201-5F32CAA00071}" presName="parTx" presStyleLbl="revTx" presStyleIdx="2" presStyleCnt="6">
        <dgm:presLayoutVars>
          <dgm:chMax val="0"/>
          <dgm:chPref val="0"/>
        </dgm:presLayoutVars>
      </dgm:prSet>
      <dgm:spPr/>
    </dgm:pt>
    <dgm:pt modelId="{60799149-3F1D-4810-8454-856A6D21B365}" type="pres">
      <dgm:prSet presAssocID="{CBCDA38D-2A6F-474E-A123-F605B652C286}" presName="sibTrans" presStyleCnt="0"/>
      <dgm:spPr/>
    </dgm:pt>
    <dgm:pt modelId="{B0FA4C4A-EAC9-4C1A-BB1A-98529F481916}" type="pres">
      <dgm:prSet presAssocID="{E8F7F8BD-823A-49FC-9A7A-FA3FFBC9DB14}" presName="compNode" presStyleCnt="0"/>
      <dgm:spPr/>
    </dgm:pt>
    <dgm:pt modelId="{F5FDC693-9859-44FA-B908-C65A2F0CCF5E}" type="pres">
      <dgm:prSet presAssocID="{E8F7F8BD-823A-49FC-9A7A-FA3FFBC9DB14}" presName="bgRect" presStyleLbl="bgShp" presStyleIdx="3" presStyleCnt="6"/>
      <dgm:spPr/>
    </dgm:pt>
    <dgm:pt modelId="{9ED3EEB5-9B7C-44D5-86BE-1E3EBF071040}" type="pres">
      <dgm:prSet presAssocID="{E8F7F8BD-823A-49FC-9A7A-FA3FFBC9DB1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cklog"/>
        </a:ext>
      </dgm:extLst>
    </dgm:pt>
    <dgm:pt modelId="{5F924C7D-3C5A-4BB5-AD32-E9BE87D88232}" type="pres">
      <dgm:prSet presAssocID="{E8F7F8BD-823A-49FC-9A7A-FA3FFBC9DB14}" presName="spaceRect" presStyleCnt="0"/>
      <dgm:spPr/>
    </dgm:pt>
    <dgm:pt modelId="{8354BDD5-D7E7-4CB7-AFCA-30FEED09539F}" type="pres">
      <dgm:prSet presAssocID="{E8F7F8BD-823A-49FC-9A7A-FA3FFBC9DB14}" presName="parTx" presStyleLbl="revTx" presStyleIdx="3" presStyleCnt="6">
        <dgm:presLayoutVars>
          <dgm:chMax val="0"/>
          <dgm:chPref val="0"/>
        </dgm:presLayoutVars>
      </dgm:prSet>
      <dgm:spPr/>
    </dgm:pt>
    <dgm:pt modelId="{BDCD8AE7-62F3-4D34-B71D-C261EDEB2524}" type="pres">
      <dgm:prSet presAssocID="{C088EDC7-E02A-4A31-A720-133AEB16D87C}" presName="sibTrans" presStyleCnt="0"/>
      <dgm:spPr/>
    </dgm:pt>
    <dgm:pt modelId="{F492643A-43F2-4C4E-AFDA-BEBAA82C7F8A}" type="pres">
      <dgm:prSet presAssocID="{43CD90FF-AD27-471A-915C-BEE978DB1CAC}" presName="compNode" presStyleCnt="0"/>
      <dgm:spPr/>
    </dgm:pt>
    <dgm:pt modelId="{D4317145-077B-4D11-A0D3-BDBB011B4613}" type="pres">
      <dgm:prSet presAssocID="{43CD90FF-AD27-471A-915C-BEE978DB1CAC}" presName="bgRect" presStyleLbl="bgShp" presStyleIdx="4" presStyleCnt="6"/>
      <dgm:spPr/>
    </dgm:pt>
    <dgm:pt modelId="{5225D6D5-E78A-4F27-B0C1-3C9E4C887D9E}" type="pres">
      <dgm:prSet presAssocID="{43CD90FF-AD27-471A-915C-BEE978DB1CA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iguration"/>
        </a:ext>
      </dgm:extLst>
    </dgm:pt>
    <dgm:pt modelId="{EFC70507-66B3-4D15-8489-8BB042AE3240}" type="pres">
      <dgm:prSet presAssocID="{43CD90FF-AD27-471A-915C-BEE978DB1CAC}" presName="spaceRect" presStyleCnt="0"/>
      <dgm:spPr/>
    </dgm:pt>
    <dgm:pt modelId="{A718AEBF-FF83-4A82-953B-8545FA84AF76}" type="pres">
      <dgm:prSet presAssocID="{43CD90FF-AD27-471A-915C-BEE978DB1CAC}" presName="parTx" presStyleLbl="revTx" presStyleIdx="4" presStyleCnt="6">
        <dgm:presLayoutVars>
          <dgm:chMax val="0"/>
          <dgm:chPref val="0"/>
        </dgm:presLayoutVars>
      </dgm:prSet>
      <dgm:spPr/>
    </dgm:pt>
    <dgm:pt modelId="{471E62B4-9C9F-46DF-A5AD-64F443772DCB}" type="pres">
      <dgm:prSet presAssocID="{B63A3956-034F-435A-B796-603F1E164D26}" presName="sibTrans" presStyleCnt="0"/>
      <dgm:spPr/>
    </dgm:pt>
    <dgm:pt modelId="{13923EFF-908A-4CAC-9AB0-C6B8773913B8}" type="pres">
      <dgm:prSet presAssocID="{420AF03E-6D75-44B8-89F9-EDAF5173AE00}" presName="compNode" presStyleCnt="0"/>
      <dgm:spPr/>
    </dgm:pt>
    <dgm:pt modelId="{F83EAC41-58B1-43B0-825D-150598CAD3C9}" type="pres">
      <dgm:prSet presAssocID="{420AF03E-6D75-44B8-89F9-EDAF5173AE00}" presName="bgRect" presStyleLbl="bgShp" presStyleIdx="5" presStyleCnt="6" custLinFactNeighborX="-5767" custLinFactNeighborY="1681"/>
      <dgm:spPr/>
    </dgm:pt>
    <dgm:pt modelId="{EEDC070E-61B5-45C6-A350-B192AB5EEF58}" type="pres">
      <dgm:prSet presAssocID="{420AF03E-6D75-44B8-89F9-EDAF5173AE0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A42014CE-1E3B-4D26-AF58-E405D45655B2}" type="pres">
      <dgm:prSet presAssocID="{420AF03E-6D75-44B8-89F9-EDAF5173AE00}" presName="spaceRect" presStyleCnt="0"/>
      <dgm:spPr/>
    </dgm:pt>
    <dgm:pt modelId="{A81DD3FF-707C-40DB-BE72-D172DA0C9FDC}" type="pres">
      <dgm:prSet presAssocID="{420AF03E-6D75-44B8-89F9-EDAF5173AE00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AFAD721-DD17-406B-9417-0AF001103529}" srcId="{3C6B058B-F152-44B1-9C13-F9DA7C38EE9E}" destId="{6DD4358B-F858-4025-A201-5F32CAA00071}" srcOrd="2" destOrd="0" parTransId="{751FF098-06A9-4838-B6A7-C774A7AD843F}" sibTransId="{CBCDA38D-2A6F-474E-A123-F605B652C286}"/>
    <dgm:cxn modelId="{D1C43C60-C764-41A4-A4E0-521A879E384E}" type="presOf" srcId="{3C6B058B-F152-44B1-9C13-F9DA7C38EE9E}" destId="{6DCD2B19-E001-4C68-9D91-C40A75588D38}" srcOrd="0" destOrd="0" presId="urn:microsoft.com/office/officeart/2018/2/layout/IconVerticalSolidList"/>
    <dgm:cxn modelId="{37EBBD61-E11A-40B7-AA74-2626637CD4BE}" type="presOf" srcId="{5032034E-DFE6-4CAC-849C-FDD43D72885C}" destId="{005D3A4E-DE9E-4E7F-A399-EC7C98AF9FF0}" srcOrd="0" destOrd="0" presId="urn:microsoft.com/office/officeart/2018/2/layout/IconVerticalSolidList"/>
    <dgm:cxn modelId="{7A88D248-7B88-4DEF-B00E-122CF67FB8FE}" srcId="{3C6B058B-F152-44B1-9C13-F9DA7C38EE9E}" destId="{E8F7F8BD-823A-49FC-9A7A-FA3FFBC9DB14}" srcOrd="3" destOrd="0" parTransId="{D839EE6C-99FD-4B0E-9C6F-526B7EBF43CC}" sibTransId="{C088EDC7-E02A-4A31-A720-133AEB16D87C}"/>
    <dgm:cxn modelId="{8C23DB75-DA69-4ABB-9B29-DD42AAEF4606}" srcId="{3C6B058B-F152-44B1-9C13-F9DA7C38EE9E}" destId="{420AF03E-6D75-44B8-89F9-EDAF5173AE00}" srcOrd="5" destOrd="0" parTransId="{6C2557A3-573B-423C-A2D3-ADC8ED8A7960}" sibTransId="{52C35EFD-F8FA-424D-A9BD-F2BE99303553}"/>
    <dgm:cxn modelId="{ABA3958D-7059-4907-9019-81E4BC825B0A}" type="presOf" srcId="{43CD90FF-AD27-471A-915C-BEE978DB1CAC}" destId="{A718AEBF-FF83-4A82-953B-8545FA84AF76}" srcOrd="0" destOrd="0" presId="urn:microsoft.com/office/officeart/2018/2/layout/IconVerticalSolidList"/>
    <dgm:cxn modelId="{BA3346A8-2965-46B7-BBF4-3BF88DE9EC6A}" srcId="{3C6B058B-F152-44B1-9C13-F9DA7C38EE9E}" destId="{5032034E-DFE6-4CAC-849C-FDD43D72885C}" srcOrd="1" destOrd="0" parTransId="{A685F942-764A-45DF-9B82-963CE5FADB0C}" sibTransId="{2D1A56A9-E457-4CDB-96E8-F5C11AD34064}"/>
    <dgm:cxn modelId="{0D4F12D0-2EDA-4BF1-B542-A60A4CAC977D}" srcId="{3C6B058B-F152-44B1-9C13-F9DA7C38EE9E}" destId="{DF829DF5-233E-4858-8807-078184550CBF}" srcOrd="0" destOrd="0" parTransId="{BEA3D619-56D8-401D-87B3-BDE1569B8A80}" sibTransId="{5A9AD2E8-679D-453A-A6E9-EC10727CB7F7}"/>
    <dgm:cxn modelId="{465E3CD1-739F-49F5-A6D0-5E583CCCCB0C}" type="presOf" srcId="{420AF03E-6D75-44B8-89F9-EDAF5173AE00}" destId="{A81DD3FF-707C-40DB-BE72-D172DA0C9FDC}" srcOrd="0" destOrd="0" presId="urn:microsoft.com/office/officeart/2018/2/layout/IconVerticalSolidList"/>
    <dgm:cxn modelId="{18DF7DD4-6297-465A-A4DE-87F43BE4CB14}" srcId="{3C6B058B-F152-44B1-9C13-F9DA7C38EE9E}" destId="{43CD90FF-AD27-471A-915C-BEE978DB1CAC}" srcOrd="4" destOrd="0" parTransId="{49BE4BB1-A1D5-4D58-85FD-E67F0FD4402C}" sibTransId="{B63A3956-034F-435A-B796-603F1E164D26}"/>
    <dgm:cxn modelId="{02B37AE2-1834-4A59-A530-10499C0076F8}" type="presOf" srcId="{E8F7F8BD-823A-49FC-9A7A-FA3FFBC9DB14}" destId="{8354BDD5-D7E7-4CB7-AFCA-30FEED09539F}" srcOrd="0" destOrd="0" presId="urn:microsoft.com/office/officeart/2018/2/layout/IconVerticalSolidList"/>
    <dgm:cxn modelId="{1AEC89EA-D0B2-4FA6-B33B-862C43C7C2C4}" type="presOf" srcId="{6DD4358B-F858-4025-A201-5F32CAA00071}" destId="{944C7858-9674-4F9B-8473-15071839F746}" srcOrd="0" destOrd="0" presId="urn:microsoft.com/office/officeart/2018/2/layout/IconVerticalSolidList"/>
    <dgm:cxn modelId="{1F25A6EB-D636-4347-A00F-DB280841ADF9}" type="presOf" srcId="{DF829DF5-233E-4858-8807-078184550CBF}" destId="{B68EEE13-94BE-4372-BD57-2A84123B20CD}" srcOrd="0" destOrd="0" presId="urn:microsoft.com/office/officeart/2018/2/layout/IconVerticalSolidList"/>
    <dgm:cxn modelId="{37B0DF8C-70D7-48F1-9A4D-835D902C057C}" type="presParOf" srcId="{6DCD2B19-E001-4C68-9D91-C40A75588D38}" destId="{6946440F-6611-4C4C-9FCD-FB94F34AB192}" srcOrd="0" destOrd="0" presId="urn:microsoft.com/office/officeart/2018/2/layout/IconVerticalSolidList"/>
    <dgm:cxn modelId="{C5E5A32C-BA90-4704-9B3F-595E4F34840D}" type="presParOf" srcId="{6946440F-6611-4C4C-9FCD-FB94F34AB192}" destId="{1B5D0EFA-19B6-4028-8A21-7F8D50EDFD29}" srcOrd="0" destOrd="0" presId="urn:microsoft.com/office/officeart/2018/2/layout/IconVerticalSolidList"/>
    <dgm:cxn modelId="{931B6F62-BF3C-4E07-8BD6-DA3D3686D418}" type="presParOf" srcId="{6946440F-6611-4C4C-9FCD-FB94F34AB192}" destId="{3410BD81-A63D-4319-A176-A7D208423540}" srcOrd="1" destOrd="0" presId="urn:microsoft.com/office/officeart/2018/2/layout/IconVerticalSolidList"/>
    <dgm:cxn modelId="{C7B4ABC8-7454-4447-8DF7-0AACBA54ED74}" type="presParOf" srcId="{6946440F-6611-4C4C-9FCD-FB94F34AB192}" destId="{6BAB6C1D-EC67-41E2-A9A0-D7EA3B1D896B}" srcOrd="2" destOrd="0" presId="urn:microsoft.com/office/officeart/2018/2/layout/IconVerticalSolidList"/>
    <dgm:cxn modelId="{52066A63-A3A6-4051-BE05-4B1E6166B381}" type="presParOf" srcId="{6946440F-6611-4C4C-9FCD-FB94F34AB192}" destId="{B68EEE13-94BE-4372-BD57-2A84123B20CD}" srcOrd="3" destOrd="0" presId="urn:microsoft.com/office/officeart/2018/2/layout/IconVerticalSolidList"/>
    <dgm:cxn modelId="{65330357-CAEE-4B35-84AB-2C704C4B5B39}" type="presParOf" srcId="{6DCD2B19-E001-4C68-9D91-C40A75588D38}" destId="{B8AE6B0A-C188-442A-A438-DCFA6799A660}" srcOrd="1" destOrd="0" presId="urn:microsoft.com/office/officeart/2018/2/layout/IconVerticalSolidList"/>
    <dgm:cxn modelId="{DFC8FCE4-8996-414C-83C9-5E8F160455F6}" type="presParOf" srcId="{6DCD2B19-E001-4C68-9D91-C40A75588D38}" destId="{EDFC1BDB-830F-4DB3-BC02-AB20F0A5E9A3}" srcOrd="2" destOrd="0" presId="urn:microsoft.com/office/officeart/2018/2/layout/IconVerticalSolidList"/>
    <dgm:cxn modelId="{FCDDDAB0-09CA-49EC-893A-9A678BA618CD}" type="presParOf" srcId="{EDFC1BDB-830F-4DB3-BC02-AB20F0A5E9A3}" destId="{F129EBC2-B237-49D8-AE57-636DF60043FD}" srcOrd="0" destOrd="0" presId="urn:microsoft.com/office/officeart/2018/2/layout/IconVerticalSolidList"/>
    <dgm:cxn modelId="{AC58F737-23C7-438B-83BA-BEE58D53C0E1}" type="presParOf" srcId="{EDFC1BDB-830F-4DB3-BC02-AB20F0A5E9A3}" destId="{64899BD9-CCD0-4683-BB16-F197DEB79195}" srcOrd="1" destOrd="0" presId="urn:microsoft.com/office/officeart/2018/2/layout/IconVerticalSolidList"/>
    <dgm:cxn modelId="{37315BCA-EA40-4B0A-ABF4-2A8B5AEA1781}" type="presParOf" srcId="{EDFC1BDB-830F-4DB3-BC02-AB20F0A5E9A3}" destId="{AFA49286-28DD-4E67-A8A0-5E0B59403984}" srcOrd="2" destOrd="0" presId="urn:microsoft.com/office/officeart/2018/2/layout/IconVerticalSolidList"/>
    <dgm:cxn modelId="{9E4D6534-1C14-4418-BD0F-6C877D4E13DA}" type="presParOf" srcId="{EDFC1BDB-830F-4DB3-BC02-AB20F0A5E9A3}" destId="{005D3A4E-DE9E-4E7F-A399-EC7C98AF9FF0}" srcOrd="3" destOrd="0" presId="urn:microsoft.com/office/officeart/2018/2/layout/IconVerticalSolidList"/>
    <dgm:cxn modelId="{A3B6DC10-8164-446E-AD02-17E5D4813250}" type="presParOf" srcId="{6DCD2B19-E001-4C68-9D91-C40A75588D38}" destId="{F5267547-0B52-44FD-BAF6-BE6F745A3CF2}" srcOrd="3" destOrd="0" presId="urn:microsoft.com/office/officeart/2018/2/layout/IconVerticalSolidList"/>
    <dgm:cxn modelId="{2687749C-0BA7-4F0F-BA6E-E0ADF208B29A}" type="presParOf" srcId="{6DCD2B19-E001-4C68-9D91-C40A75588D38}" destId="{90CD91FE-4FA4-4C60-8215-B54421D58153}" srcOrd="4" destOrd="0" presId="urn:microsoft.com/office/officeart/2018/2/layout/IconVerticalSolidList"/>
    <dgm:cxn modelId="{3D33009F-9078-4391-BC37-1BF8DDEEB16B}" type="presParOf" srcId="{90CD91FE-4FA4-4C60-8215-B54421D58153}" destId="{B86E9E39-1716-4E42-9567-C302D1BE5E2E}" srcOrd="0" destOrd="0" presId="urn:microsoft.com/office/officeart/2018/2/layout/IconVerticalSolidList"/>
    <dgm:cxn modelId="{7D284A96-BD4C-4D77-B833-92CA5DC2BF08}" type="presParOf" srcId="{90CD91FE-4FA4-4C60-8215-B54421D58153}" destId="{D33BF323-126E-4374-BE89-EAFFCC8C491E}" srcOrd="1" destOrd="0" presId="urn:microsoft.com/office/officeart/2018/2/layout/IconVerticalSolidList"/>
    <dgm:cxn modelId="{45FA15BA-6BDF-4773-B4A3-FE920AB464DD}" type="presParOf" srcId="{90CD91FE-4FA4-4C60-8215-B54421D58153}" destId="{05159D17-D48F-4FF4-8B3A-8AF2207A0BEE}" srcOrd="2" destOrd="0" presId="urn:microsoft.com/office/officeart/2018/2/layout/IconVerticalSolidList"/>
    <dgm:cxn modelId="{91448043-FA2A-4142-9CC4-CA634FF18A37}" type="presParOf" srcId="{90CD91FE-4FA4-4C60-8215-B54421D58153}" destId="{944C7858-9674-4F9B-8473-15071839F746}" srcOrd="3" destOrd="0" presId="urn:microsoft.com/office/officeart/2018/2/layout/IconVerticalSolidList"/>
    <dgm:cxn modelId="{16A93A7E-914C-45A0-9703-34827C3D7B3E}" type="presParOf" srcId="{6DCD2B19-E001-4C68-9D91-C40A75588D38}" destId="{60799149-3F1D-4810-8454-856A6D21B365}" srcOrd="5" destOrd="0" presId="urn:microsoft.com/office/officeart/2018/2/layout/IconVerticalSolidList"/>
    <dgm:cxn modelId="{6A07168A-0E76-44E1-BADD-F13C49FA049D}" type="presParOf" srcId="{6DCD2B19-E001-4C68-9D91-C40A75588D38}" destId="{B0FA4C4A-EAC9-4C1A-BB1A-98529F481916}" srcOrd="6" destOrd="0" presId="urn:microsoft.com/office/officeart/2018/2/layout/IconVerticalSolidList"/>
    <dgm:cxn modelId="{B7DCF7C7-50DE-4809-B74D-4410EC772682}" type="presParOf" srcId="{B0FA4C4A-EAC9-4C1A-BB1A-98529F481916}" destId="{F5FDC693-9859-44FA-B908-C65A2F0CCF5E}" srcOrd="0" destOrd="0" presId="urn:microsoft.com/office/officeart/2018/2/layout/IconVerticalSolidList"/>
    <dgm:cxn modelId="{115C0317-392E-4747-987D-5CD88FDBFDAD}" type="presParOf" srcId="{B0FA4C4A-EAC9-4C1A-BB1A-98529F481916}" destId="{9ED3EEB5-9B7C-44D5-86BE-1E3EBF071040}" srcOrd="1" destOrd="0" presId="urn:microsoft.com/office/officeart/2018/2/layout/IconVerticalSolidList"/>
    <dgm:cxn modelId="{42D22A68-7C50-4F7F-B89B-8F7C176F4003}" type="presParOf" srcId="{B0FA4C4A-EAC9-4C1A-BB1A-98529F481916}" destId="{5F924C7D-3C5A-4BB5-AD32-E9BE87D88232}" srcOrd="2" destOrd="0" presId="urn:microsoft.com/office/officeart/2018/2/layout/IconVerticalSolidList"/>
    <dgm:cxn modelId="{0CB0A85E-014E-4EAD-9B9C-CD1BE7C6B434}" type="presParOf" srcId="{B0FA4C4A-EAC9-4C1A-BB1A-98529F481916}" destId="{8354BDD5-D7E7-4CB7-AFCA-30FEED09539F}" srcOrd="3" destOrd="0" presId="urn:microsoft.com/office/officeart/2018/2/layout/IconVerticalSolidList"/>
    <dgm:cxn modelId="{B85BE075-0A02-49BE-ADB4-8E03147949AB}" type="presParOf" srcId="{6DCD2B19-E001-4C68-9D91-C40A75588D38}" destId="{BDCD8AE7-62F3-4D34-B71D-C261EDEB2524}" srcOrd="7" destOrd="0" presId="urn:microsoft.com/office/officeart/2018/2/layout/IconVerticalSolidList"/>
    <dgm:cxn modelId="{722E560F-FA82-4F1E-9043-2596CEDC3A32}" type="presParOf" srcId="{6DCD2B19-E001-4C68-9D91-C40A75588D38}" destId="{F492643A-43F2-4C4E-AFDA-BEBAA82C7F8A}" srcOrd="8" destOrd="0" presId="urn:microsoft.com/office/officeart/2018/2/layout/IconVerticalSolidList"/>
    <dgm:cxn modelId="{B4329E24-FEB8-415D-90AE-395D0024BF45}" type="presParOf" srcId="{F492643A-43F2-4C4E-AFDA-BEBAA82C7F8A}" destId="{D4317145-077B-4D11-A0D3-BDBB011B4613}" srcOrd="0" destOrd="0" presId="urn:microsoft.com/office/officeart/2018/2/layout/IconVerticalSolidList"/>
    <dgm:cxn modelId="{1C3C8076-ECFF-4B14-96C3-FB3636FCD60B}" type="presParOf" srcId="{F492643A-43F2-4C4E-AFDA-BEBAA82C7F8A}" destId="{5225D6D5-E78A-4F27-B0C1-3C9E4C887D9E}" srcOrd="1" destOrd="0" presId="urn:microsoft.com/office/officeart/2018/2/layout/IconVerticalSolidList"/>
    <dgm:cxn modelId="{17ADC6B6-C4A9-4454-9367-DCB3DB19AACB}" type="presParOf" srcId="{F492643A-43F2-4C4E-AFDA-BEBAA82C7F8A}" destId="{EFC70507-66B3-4D15-8489-8BB042AE3240}" srcOrd="2" destOrd="0" presId="urn:microsoft.com/office/officeart/2018/2/layout/IconVerticalSolidList"/>
    <dgm:cxn modelId="{B430278A-605A-4F4F-A4BD-2DC03DC01DEF}" type="presParOf" srcId="{F492643A-43F2-4C4E-AFDA-BEBAA82C7F8A}" destId="{A718AEBF-FF83-4A82-953B-8545FA84AF76}" srcOrd="3" destOrd="0" presId="urn:microsoft.com/office/officeart/2018/2/layout/IconVerticalSolidList"/>
    <dgm:cxn modelId="{4722906B-0A2F-4E96-98A1-DD2D1768E852}" type="presParOf" srcId="{6DCD2B19-E001-4C68-9D91-C40A75588D38}" destId="{471E62B4-9C9F-46DF-A5AD-64F443772DCB}" srcOrd="9" destOrd="0" presId="urn:microsoft.com/office/officeart/2018/2/layout/IconVerticalSolidList"/>
    <dgm:cxn modelId="{63ADC06A-84A3-4BF9-84EB-B4BDD101519B}" type="presParOf" srcId="{6DCD2B19-E001-4C68-9D91-C40A75588D38}" destId="{13923EFF-908A-4CAC-9AB0-C6B8773913B8}" srcOrd="10" destOrd="0" presId="urn:microsoft.com/office/officeart/2018/2/layout/IconVerticalSolidList"/>
    <dgm:cxn modelId="{14E139D9-3D2D-48A6-B365-F519AF0FFEF4}" type="presParOf" srcId="{13923EFF-908A-4CAC-9AB0-C6B8773913B8}" destId="{F83EAC41-58B1-43B0-825D-150598CAD3C9}" srcOrd="0" destOrd="0" presId="urn:microsoft.com/office/officeart/2018/2/layout/IconVerticalSolidList"/>
    <dgm:cxn modelId="{0B72C6FE-FEC4-43E1-94E6-8CCFFBA2959A}" type="presParOf" srcId="{13923EFF-908A-4CAC-9AB0-C6B8773913B8}" destId="{EEDC070E-61B5-45C6-A350-B192AB5EEF58}" srcOrd="1" destOrd="0" presId="urn:microsoft.com/office/officeart/2018/2/layout/IconVerticalSolidList"/>
    <dgm:cxn modelId="{0D1C2A35-1AE9-4A06-8F32-1C5DE28C2CD1}" type="presParOf" srcId="{13923EFF-908A-4CAC-9AB0-C6B8773913B8}" destId="{A42014CE-1E3B-4D26-AF58-E405D45655B2}" srcOrd="2" destOrd="0" presId="urn:microsoft.com/office/officeart/2018/2/layout/IconVerticalSolidList"/>
    <dgm:cxn modelId="{D9104BAD-3C85-4009-AE8D-59F35B6EC8B1}" type="presParOf" srcId="{13923EFF-908A-4CAC-9AB0-C6B8773913B8}" destId="{A81DD3FF-707C-40DB-BE72-D172DA0C9F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EE732B-6EB5-42A3-8F17-4A48BC124ED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D7F3076-4DFF-4FF9-ACAC-00A02871626D}">
      <dgm:prSet/>
      <dgm:spPr/>
      <dgm:t>
        <a:bodyPr/>
        <a:lstStyle/>
        <a:p>
          <a:r>
            <a:rPr lang="en-US"/>
            <a:t>The household income distribution is highly right-skewed, with the majority of customers in the low to moderate income range.</a:t>
          </a:r>
        </a:p>
      </dgm:t>
    </dgm:pt>
    <dgm:pt modelId="{2CD39A23-C5AE-41C4-9117-35568F8705FB}" type="parTrans" cxnId="{45CC5E1A-6C96-4898-8B26-50F6D67A0B6D}">
      <dgm:prSet/>
      <dgm:spPr/>
      <dgm:t>
        <a:bodyPr/>
        <a:lstStyle/>
        <a:p>
          <a:endParaRPr lang="en-US"/>
        </a:p>
      </dgm:t>
    </dgm:pt>
    <dgm:pt modelId="{FF967269-25FF-4CE9-ACAD-5FBFC8A9205F}" type="sibTrans" cxnId="{45CC5E1A-6C96-4898-8B26-50F6D67A0B6D}">
      <dgm:prSet/>
      <dgm:spPr/>
      <dgm:t>
        <a:bodyPr/>
        <a:lstStyle/>
        <a:p>
          <a:endParaRPr lang="en-US"/>
        </a:p>
      </dgm:t>
    </dgm:pt>
    <dgm:pt modelId="{B9F5B340-C8BF-444A-9446-048FF0018D39}">
      <dgm:prSet/>
      <dgm:spPr/>
      <dgm:t>
        <a:bodyPr/>
        <a:lstStyle/>
        <a:p>
          <a:r>
            <a:rPr lang="en-US"/>
            <a:t>A small number of outliers represent very high-income households.</a:t>
          </a:r>
        </a:p>
      </dgm:t>
    </dgm:pt>
    <dgm:pt modelId="{6C9A0978-0ECC-41D6-858F-425265797F1C}" type="parTrans" cxnId="{ED7185A3-4289-4408-805F-4D97C2B14D51}">
      <dgm:prSet/>
      <dgm:spPr/>
      <dgm:t>
        <a:bodyPr/>
        <a:lstStyle/>
        <a:p>
          <a:endParaRPr lang="en-US"/>
        </a:p>
      </dgm:t>
    </dgm:pt>
    <dgm:pt modelId="{BB963405-C769-4868-B43B-40D61105CBBB}" type="sibTrans" cxnId="{ED7185A3-4289-4408-805F-4D97C2B14D51}">
      <dgm:prSet/>
      <dgm:spPr/>
      <dgm:t>
        <a:bodyPr/>
        <a:lstStyle/>
        <a:p>
          <a:endParaRPr lang="en-US"/>
        </a:p>
      </dgm:t>
    </dgm:pt>
    <dgm:pt modelId="{775C8CFA-06AC-4AD4-91BF-5B762B5C86F8}">
      <dgm:prSet/>
      <dgm:spPr/>
      <dgm:t>
        <a:bodyPr/>
        <a:lstStyle/>
        <a:p>
          <a:r>
            <a:rPr lang="en-US"/>
            <a:t>Opportunity: Segment customers by income to design differentiated product offerings.</a:t>
          </a:r>
        </a:p>
      </dgm:t>
    </dgm:pt>
    <dgm:pt modelId="{AC0A5721-4BC5-40E1-B3F4-FEE95BCAC611}" type="parTrans" cxnId="{FD931C5C-44DC-4C89-814F-66405F89EB3D}">
      <dgm:prSet/>
      <dgm:spPr/>
      <dgm:t>
        <a:bodyPr/>
        <a:lstStyle/>
        <a:p>
          <a:endParaRPr lang="en-US"/>
        </a:p>
      </dgm:t>
    </dgm:pt>
    <dgm:pt modelId="{14A0AC81-D64F-47D2-9EFB-F03CD4B7AE32}" type="sibTrans" cxnId="{FD931C5C-44DC-4C89-814F-66405F89EB3D}">
      <dgm:prSet/>
      <dgm:spPr/>
      <dgm:t>
        <a:bodyPr/>
        <a:lstStyle/>
        <a:p>
          <a:endParaRPr lang="en-US"/>
        </a:p>
      </dgm:t>
    </dgm:pt>
    <dgm:pt modelId="{B7BC0DE7-ADAF-4DBB-892E-CF6EB8085277}" type="pres">
      <dgm:prSet presAssocID="{61EE732B-6EB5-42A3-8F17-4A48BC124EDA}" presName="root" presStyleCnt="0">
        <dgm:presLayoutVars>
          <dgm:dir/>
          <dgm:resizeHandles val="exact"/>
        </dgm:presLayoutVars>
      </dgm:prSet>
      <dgm:spPr/>
    </dgm:pt>
    <dgm:pt modelId="{D9A1ED58-FC60-401C-82FA-0D9E508CD616}" type="pres">
      <dgm:prSet presAssocID="{AD7F3076-4DFF-4FF9-ACAC-00A02871626D}" presName="compNode" presStyleCnt="0"/>
      <dgm:spPr/>
    </dgm:pt>
    <dgm:pt modelId="{B19467FB-362F-4BA5-B899-79BDA3D91BB6}" type="pres">
      <dgm:prSet presAssocID="{AD7F3076-4DFF-4FF9-ACAC-00A02871626D}" presName="bgRect" presStyleLbl="bgShp" presStyleIdx="0" presStyleCnt="3"/>
      <dgm:spPr/>
    </dgm:pt>
    <dgm:pt modelId="{EB275ACB-EE3B-464B-9DA8-177DB3A61B9B}" type="pres">
      <dgm:prSet presAssocID="{AD7F3076-4DFF-4FF9-ACAC-00A0287162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03619801-78A4-4492-89A3-7C508F6F3C16}" type="pres">
      <dgm:prSet presAssocID="{AD7F3076-4DFF-4FF9-ACAC-00A02871626D}" presName="spaceRect" presStyleCnt="0"/>
      <dgm:spPr/>
    </dgm:pt>
    <dgm:pt modelId="{E47A12D0-9F7C-4583-841A-025DF6F69487}" type="pres">
      <dgm:prSet presAssocID="{AD7F3076-4DFF-4FF9-ACAC-00A02871626D}" presName="parTx" presStyleLbl="revTx" presStyleIdx="0" presStyleCnt="3">
        <dgm:presLayoutVars>
          <dgm:chMax val="0"/>
          <dgm:chPref val="0"/>
        </dgm:presLayoutVars>
      </dgm:prSet>
      <dgm:spPr/>
    </dgm:pt>
    <dgm:pt modelId="{AC5776B2-F0A9-4573-A758-9BDEF354D21A}" type="pres">
      <dgm:prSet presAssocID="{FF967269-25FF-4CE9-ACAD-5FBFC8A9205F}" presName="sibTrans" presStyleCnt="0"/>
      <dgm:spPr/>
    </dgm:pt>
    <dgm:pt modelId="{455A762F-C015-4152-9975-887AB11844E4}" type="pres">
      <dgm:prSet presAssocID="{B9F5B340-C8BF-444A-9446-048FF0018D39}" presName="compNode" presStyleCnt="0"/>
      <dgm:spPr/>
    </dgm:pt>
    <dgm:pt modelId="{E541467C-C033-4575-9CF4-A810CF214262}" type="pres">
      <dgm:prSet presAssocID="{B9F5B340-C8BF-444A-9446-048FF0018D39}" presName="bgRect" presStyleLbl="bgShp" presStyleIdx="1" presStyleCnt="3"/>
      <dgm:spPr/>
    </dgm:pt>
    <dgm:pt modelId="{F9077A15-369D-4354-82BD-E16587ED883A}" type="pres">
      <dgm:prSet presAssocID="{B9F5B340-C8BF-444A-9446-048FF0018D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526C195-AEF2-46B2-94CD-4C4C91F895B3}" type="pres">
      <dgm:prSet presAssocID="{B9F5B340-C8BF-444A-9446-048FF0018D39}" presName="spaceRect" presStyleCnt="0"/>
      <dgm:spPr/>
    </dgm:pt>
    <dgm:pt modelId="{7728046D-98B8-40CA-988B-7D6A2B712C8B}" type="pres">
      <dgm:prSet presAssocID="{B9F5B340-C8BF-444A-9446-048FF0018D39}" presName="parTx" presStyleLbl="revTx" presStyleIdx="1" presStyleCnt="3">
        <dgm:presLayoutVars>
          <dgm:chMax val="0"/>
          <dgm:chPref val="0"/>
        </dgm:presLayoutVars>
      </dgm:prSet>
      <dgm:spPr/>
    </dgm:pt>
    <dgm:pt modelId="{11FF8086-346D-4EB4-9F1B-63E7438E5CBF}" type="pres">
      <dgm:prSet presAssocID="{BB963405-C769-4868-B43B-40D61105CBBB}" presName="sibTrans" presStyleCnt="0"/>
      <dgm:spPr/>
    </dgm:pt>
    <dgm:pt modelId="{C714FCB4-9BAA-4739-8789-2FCB6C24FB91}" type="pres">
      <dgm:prSet presAssocID="{775C8CFA-06AC-4AD4-91BF-5B762B5C86F8}" presName="compNode" presStyleCnt="0"/>
      <dgm:spPr/>
    </dgm:pt>
    <dgm:pt modelId="{D0F01C3C-2C9A-4261-9CA8-890ECC53E34A}" type="pres">
      <dgm:prSet presAssocID="{775C8CFA-06AC-4AD4-91BF-5B762B5C86F8}" presName="bgRect" presStyleLbl="bgShp" presStyleIdx="2" presStyleCnt="3"/>
      <dgm:spPr/>
    </dgm:pt>
    <dgm:pt modelId="{CE929326-DB6E-4334-B985-BF1EC60D071D}" type="pres">
      <dgm:prSet presAssocID="{775C8CFA-06AC-4AD4-91BF-5B762B5C86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64A67E1-1848-442C-B0BF-984E77C8F153}" type="pres">
      <dgm:prSet presAssocID="{775C8CFA-06AC-4AD4-91BF-5B762B5C86F8}" presName="spaceRect" presStyleCnt="0"/>
      <dgm:spPr/>
    </dgm:pt>
    <dgm:pt modelId="{39CF35EF-9366-4532-B388-606EAEE988BA}" type="pres">
      <dgm:prSet presAssocID="{775C8CFA-06AC-4AD4-91BF-5B762B5C86F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5CC5E1A-6C96-4898-8B26-50F6D67A0B6D}" srcId="{61EE732B-6EB5-42A3-8F17-4A48BC124EDA}" destId="{AD7F3076-4DFF-4FF9-ACAC-00A02871626D}" srcOrd="0" destOrd="0" parTransId="{2CD39A23-C5AE-41C4-9117-35568F8705FB}" sibTransId="{FF967269-25FF-4CE9-ACAD-5FBFC8A9205F}"/>
    <dgm:cxn modelId="{82C2C52A-C80E-4688-B72E-696623E25622}" type="presOf" srcId="{AD7F3076-4DFF-4FF9-ACAC-00A02871626D}" destId="{E47A12D0-9F7C-4583-841A-025DF6F69487}" srcOrd="0" destOrd="0" presId="urn:microsoft.com/office/officeart/2018/2/layout/IconVerticalSolidList"/>
    <dgm:cxn modelId="{FD931C5C-44DC-4C89-814F-66405F89EB3D}" srcId="{61EE732B-6EB5-42A3-8F17-4A48BC124EDA}" destId="{775C8CFA-06AC-4AD4-91BF-5B762B5C86F8}" srcOrd="2" destOrd="0" parTransId="{AC0A5721-4BC5-40E1-B3F4-FEE95BCAC611}" sibTransId="{14A0AC81-D64F-47D2-9EFB-F03CD4B7AE32}"/>
    <dgm:cxn modelId="{54CB3B70-F157-435D-9D34-5539A823AE86}" type="presOf" srcId="{61EE732B-6EB5-42A3-8F17-4A48BC124EDA}" destId="{B7BC0DE7-ADAF-4DBB-892E-CF6EB8085277}" srcOrd="0" destOrd="0" presId="urn:microsoft.com/office/officeart/2018/2/layout/IconVerticalSolidList"/>
    <dgm:cxn modelId="{ED7185A3-4289-4408-805F-4D97C2B14D51}" srcId="{61EE732B-6EB5-42A3-8F17-4A48BC124EDA}" destId="{B9F5B340-C8BF-444A-9446-048FF0018D39}" srcOrd="1" destOrd="0" parTransId="{6C9A0978-0ECC-41D6-858F-425265797F1C}" sibTransId="{BB963405-C769-4868-B43B-40D61105CBBB}"/>
    <dgm:cxn modelId="{9FBC51B9-AC5E-4340-97B8-20FB17AFEEB1}" type="presOf" srcId="{B9F5B340-C8BF-444A-9446-048FF0018D39}" destId="{7728046D-98B8-40CA-988B-7D6A2B712C8B}" srcOrd="0" destOrd="0" presId="urn:microsoft.com/office/officeart/2018/2/layout/IconVerticalSolidList"/>
    <dgm:cxn modelId="{5B579AE0-1653-4398-9DFB-C6EE09AB6E2A}" type="presOf" srcId="{775C8CFA-06AC-4AD4-91BF-5B762B5C86F8}" destId="{39CF35EF-9366-4532-B388-606EAEE988BA}" srcOrd="0" destOrd="0" presId="urn:microsoft.com/office/officeart/2018/2/layout/IconVerticalSolidList"/>
    <dgm:cxn modelId="{6DA5CD3E-DEDF-430D-B820-2C600017C86D}" type="presParOf" srcId="{B7BC0DE7-ADAF-4DBB-892E-CF6EB8085277}" destId="{D9A1ED58-FC60-401C-82FA-0D9E508CD616}" srcOrd="0" destOrd="0" presId="urn:microsoft.com/office/officeart/2018/2/layout/IconVerticalSolidList"/>
    <dgm:cxn modelId="{9FEB0700-2C44-4BB1-890B-3342EA7832E2}" type="presParOf" srcId="{D9A1ED58-FC60-401C-82FA-0D9E508CD616}" destId="{B19467FB-362F-4BA5-B899-79BDA3D91BB6}" srcOrd="0" destOrd="0" presId="urn:microsoft.com/office/officeart/2018/2/layout/IconVerticalSolidList"/>
    <dgm:cxn modelId="{2B1AE270-3E0A-4093-BFE8-961D8C9C0D25}" type="presParOf" srcId="{D9A1ED58-FC60-401C-82FA-0D9E508CD616}" destId="{EB275ACB-EE3B-464B-9DA8-177DB3A61B9B}" srcOrd="1" destOrd="0" presId="urn:microsoft.com/office/officeart/2018/2/layout/IconVerticalSolidList"/>
    <dgm:cxn modelId="{E867B616-9E11-4577-AFEC-B6063C4C533E}" type="presParOf" srcId="{D9A1ED58-FC60-401C-82FA-0D9E508CD616}" destId="{03619801-78A4-4492-89A3-7C508F6F3C16}" srcOrd="2" destOrd="0" presId="urn:microsoft.com/office/officeart/2018/2/layout/IconVerticalSolidList"/>
    <dgm:cxn modelId="{53DB4A23-2811-46DC-8945-961026FCA5D7}" type="presParOf" srcId="{D9A1ED58-FC60-401C-82FA-0D9E508CD616}" destId="{E47A12D0-9F7C-4583-841A-025DF6F69487}" srcOrd="3" destOrd="0" presId="urn:microsoft.com/office/officeart/2018/2/layout/IconVerticalSolidList"/>
    <dgm:cxn modelId="{0368BE2E-1BB2-4188-9A2A-39C42F5FAB6A}" type="presParOf" srcId="{B7BC0DE7-ADAF-4DBB-892E-CF6EB8085277}" destId="{AC5776B2-F0A9-4573-A758-9BDEF354D21A}" srcOrd="1" destOrd="0" presId="urn:microsoft.com/office/officeart/2018/2/layout/IconVerticalSolidList"/>
    <dgm:cxn modelId="{E7F05B4F-26AC-4C45-932E-76F97BA354B9}" type="presParOf" srcId="{B7BC0DE7-ADAF-4DBB-892E-CF6EB8085277}" destId="{455A762F-C015-4152-9975-887AB11844E4}" srcOrd="2" destOrd="0" presId="urn:microsoft.com/office/officeart/2018/2/layout/IconVerticalSolidList"/>
    <dgm:cxn modelId="{97678BF0-AB01-4F6A-A089-DA631A3E6B5E}" type="presParOf" srcId="{455A762F-C015-4152-9975-887AB11844E4}" destId="{E541467C-C033-4575-9CF4-A810CF214262}" srcOrd="0" destOrd="0" presId="urn:microsoft.com/office/officeart/2018/2/layout/IconVerticalSolidList"/>
    <dgm:cxn modelId="{19814AFB-E7D0-4779-BED3-5D9E86379DF3}" type="presParOf" srcId="{455A762F-C015-4152-9975-887AB11844E4}" destId="{F9077A15-369D-4354-82BD-E16587ED883A}" srcOrd="1" destOrd="0" presId="urn:microsoft.com/office/officeart/2018/2/layout/IconVerticalSolidList"/>
    <dgm:cxn modelId="{9452BE10-F700-4706-9B8C-DA2228C8C4CA}" type="presParOf" srcId="{455A762F-C015-4152-9975-887AB11844E4}" destId="{8526C195-AEF2-46B2-94CD-4C4C91F895B3}" srcOrd="2" destOrd="0" presId="urn:microsoft.com/office/officeart/2018/2/layout/IconVerticalSolidList"/>
    <dgm:cxn modelId="{64C94127-D93D-4370-9C21-CFCB5CC19E20}" type="presParOf" srcId="{455A762F-C015-4152-9975-887AB11844E4}" destId="{7728046D-98B8-40CA-988B-7D6A2B712C8B}" srcOrd="3" destOrd="0" presId="urn:microsoft.com/office/officeart/2018/2/layout/IconVerticalSolidList"/>
    <dgm:cxn modelId="{DC9C3A32-5E40-41DF-8757-6DD7DF1347ED}" type="presParOf" srcId="{B7BC0DE7-ADAF-4DBB-892E-CF6EB8085277}" destId="{11FF8086-346D-4EB4-9F1B-63E7438E5CBF}" srcOrd="3" destOrd="0" presId="urn:microsoft.com/office/officeart/2018/2/layout/IconVerticalSolidList"/>
    <dgm:cxn modelId="{847A6766-9590-4F4F-B352-F181754061DF}" type="presParOf" srcId="{B7BC0DE7-ADAF-4DBB-892E-CF6EB8085277}" destId="{C714FCB4-9BAA-4739-8789-2FCB6C24FB91}" srcOrd="4" destOrd="0" presId="urn:microsoft.com/office/officeart/2018/2/layout/IconVerticalSolidList"/>
    <dgm:cxn modelId="{72BDC440-27BC-4DE6-83C4-81DA71B2C7C2}" type="presParOf" srcId="{C714FCB4-9BAA-4739-8789-2FCB6C24FB91}" destId="{D0F01C3C-2C9A-4261-9CA8-890ECC53E34A}" srcOrd="0" destOrd="0" presId="urn:microsoft.com/office/officeart/2018/2/layout/IconVerticalSolidList"/>
    <dgm:cxn modelId="{2B229231-42B6-405E-BF15-EFDB2E9F2F6D}" type="presParOf" srcId="{C714FCB4-9BAA-4739-8789-2FCB6C24FB91}" destId="{CE929326-DB6E-4334-B985-BF1EC60D071D}" srcOrd="1" destOrd="0" presId="urn:microsoft.com/office/officeart/2018/2/layout/IconVerticalSolidList"/>
    <dgm:cxn modelId="{894E6003-B0D8-4276-B959-4A35CA3BE711}" type="presParOf" srcId="{C714FCB4-9BAA-4739-8789-2FCB6C24FB91}" destId="{864A67E1-1848-442C-B0BF-984E77C8F153}" srcOrd="2" destOrd="0" presId="urn:microsoft.com/office/officeart/2018/2/layout/IconVerticalSolidList"/>
    <dgm:cxn modelId="{91E601E7-FE8E-43EE-B01A-5C0CA6D17581}" type="presParOf" srcId="{C714FCB4-9BAA-4739-8789-2FCB6C24FB91}" destId="{39CF35EF-9366-4532-B388-606EAEE988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1EF3CB-E672-437C-854F-114100BEA3E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F151C1-CE8A-44D2-B07D-4BEA61F993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Boost Product Adoption: Create campaigns to promote savings and credit products.</a:t>
          </a:r>
        </a:p>
      </dgm:t>
    </dgm:pt>
    <dgm:pt modelId="{331634F9-100D-4A6A-8157-500ABD11C108}" type="parTrans" cxnId="{63E7A3AE-7D56-4ABF-B4A2-4FF1370AC2BA}">
      <dgm:prSet/>
      <dgm:spPr/>
      <dgm:t>
        <a:bodyPr/>
        <a:lstStyle/>
        <a:p>
          <a:endParaRPr lang="en-US"/>
        </a:p>
      </dgm:t>
    </dgm:pt>
    <dgm:pt modelId="{7618F4A8-DE69-46EE-ADC0-B0DC35C3BFA2}" type="sibTrans" cxnId="{63E7A3AE-7D56-4ABF-B4A2-4FF1370AC2BA}">
      <dgm:prSet/>
      <dgm:spPr/>
      <dgm:t>
        <a:bodyPr/>
        <a:lstStyle/>
        <a:p>
          <a:endParaRPr lang="en-US"/>
        </a:p>
      </dgm:t>
    </dgm:pt>
    <dgm:pt modelId="{99C329A0-1328-4E7A-96DF-FD7A61ACF6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Enhance Customer Retention: Develop loyalty programs to retain newly acquired customers.</a:t>
          </a:r>
        </a:p>
      </dgm:t>
    </dgm:pt>
    <dgm:pt modelId="{FEB64C83-10BE-4367-B875-6F1875C32072}" type="parTrans" cxnId="{10AB4D5F-1875-4EA8-A30F-59963CED6CCF}">
      <dgm:prSet/>
      <dgm:spPr/>
      <dgm:t>
        <a:bodyPr/>
        <a:lstStyle/>
        <a:p>
          <a:endParaRPr lang="en-US"/>
        </a:p>
      </dgm:t>
    </dgm:pt>
    <dgm:pt modelId="{7FE87C30-D3F0-4619-8319-61494FB190B6}" type="sibTrans" cxnId="{10AB4D5F-1875-4EA8-A30F-59963CED6CCF}">
      <dgm:prSet/>
      <dgm:spPr/>
      <dgm:t>
        <a:bodyPr/>
        <a:lstStyle/>
        <a:p>
          <a:endParaRPr lang="en-US"/>
        </a:p>
      </dgm:t>
    </dgm:pt>
    <dgm:pt modelId="{E793FA28-C2F7-4AAD-954F-4A35BB75E9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Personalize Offers: Leverage customer segments to design personalized products and communication.</a:t>
          </a:r>
        </a:p>
      </dgm:t>
    </dgm:pt>
    <dgm:pt modelId="{FC4C5E45-7C14-4673-9172-0831B2F3DCFB}" type="parTrans" cxnId="{F2D87E1D-2633-41A2-8014-3AC762BCD194}">
      <dgm:prSet/>
      <dgm:spPr/>
      <dgm:t>
        <a:bodyPr/>
        <a:lstStyle/>
        <a:p>
          <a:endParaRPr lang="en-US"/>
        </a:p>
      </dgm:t>
    </dgm:pt>
    <dgm:pt modelId="{762E0C88-D996-4644-B28E-B14A2072C02E}" type="sibTrans" cxnId="{F2D87E1D-2633-41A2-8014-3AC762BCD194}">
      <dgm:prSet/>
      <dgm:spPr/>
      <dgm:t>
        <a:bodyPr/>
        <a:lstStyle/>
        <a:p>
          <a:endParaRPr lang="en-US"/>
        </a:p>
      </dgm:t>
    </dgm:pt>
    <dgm:pt modelId="{1974D83C-6572-4F30-8C2B-B7AAD4CA5581}" type="pres">
      <dgm:prSet presAssocID="{671EF3CB-E672-437C-854F-114100BEA3E6}" presName="root" presStyleCnt="0">
        <dgm:presLayoutVars>
          <dgm:dir/>
          <dgm:resizeHandles val="exact"/>
        </dgm:presLayoutVars>
      </dgm:prSet>
      <dgm:spPr/>
    </dgm:pt>
    <dgm:pt modelId="{519D629D-6580-422E-8536-52B976215352}" type="pres">
      <dgm:prSet presAssocID="{70F151C1-CE8A-44D2-B07D-4BEA61F9939E}" presName="compNode" presStyleCnt="0"/>
      <dgm:spPr/>
    </dgm:pt>
    <dgm:pt modelId="{3C42EE52-4E1B-4A2F-874F-84ED67351A36}" type="pres">
      <dgm:prSet presAssocID="{70F151C1-CE8A-44D2-B07D-4BEA61F9939E}" presName="bgRect" presStyleLbl="bgShp" presStyleIdx="0" presStyleCnt="3"/>
      <dgm:spPr/>
    </dgm:pt>
    <dgm:pt modelId="{BB4AD052-A82E-4EB5-BE61-0B5A491D3219}" type="pres">
      <dgm:prSet presAssocID="{70F151C1-CE8A-44D2-B07D-4BEA61F993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61056681-6D75-443F-ABAF-B80ACD54BB34}" type="pres">
      <dgm:prSet presAssocID="{70F151C1-CE8A-44D2-B07D-4BEA61F9939E}" presName="spaceRect" presStyleCnt="0"/>
      <dgm:spPr/>
    </dgm:pt>
    <dgm:pt modelId="{4604AFA6-E5A8-4746-B81A-CC243C778096}" type="pres">
      <dgm:prSet presAssocID="{70F151C1-CE8A-44D2-B07D-4BEA61F9939E}" presName="parTx" presStyleLbl="revTx" presStyleIdx="0" presStyleCnt="3">
        <dgm:presLayoutVars>
          <dgm:chMax val="0"/>
          <dgm:chPref val="0"/>
        </dgm:presLayoutVars>
      </dgm:prSet>
      <dgm:spPr/>
    </dgm:pt>
    <dgm:pt modelId="{94197697-5D38-4B33-A953-0C45C17D1149}" type="pres">
      <dgm:prSet presAssocID="{7618F4A8-DE69-46EE-ADC0-B0DC35C3BFA2}" presName="sibTrans" presStyleCnt="0"/>
      <dgm:spPr/>
    </dgm:pt>
    <dgm:pt modelId="{FDF07A37-706A-44FF-B90B-EE3FC17FF760}" type="pres">
      <dgm:prSet presAssocID="{99C329A0-1328-4E7A-96DF-FD7A61ACF691}" presName="compNode" presStyleCnt="0"/>
      <dgm:spPr/>
    </dgm:pt>
    <dgm:pt modelId="{5BC06CAA-5262-4B4C-A0B5-EA8C868987A8}" type="pres">
      <dgm:prSet presAssocID="{99C329A0-1328-4E7A-96DF-FD7A61ACF691}" presName="bgRect" presStyleLbl="bgShp" presStyleIdx="1" presStyleCnt="3"/>
      <dgm:spPr/>
    </dgm:pt>
    <dgm:pt modelId="{D44EF603-67CC-44F1-B962-0371A35E019D}" type="pres">
      <dgm:prSet presAssocID="{99C329A0-1328-4E7A-96DF-FD7A61ACF69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478B1361-4689-4D70-A641-7C065CEF9AD1}" type="pres">
      <dgm:prSet presAssocID="{99C329A0-1328-4E7A-96DF-FD7A61ACF691}" presName="spaceRect" presStyleCnt="0"/>
      <dgm:spPr/>
    </dgm:pt>
    <dgm:pt modelId="{D27A1990-B513-4869-9B85-B8D98EB0C872}" type="pres">
      <dgm:prSet presAssocID="{99C329A0-1328-4E7A-96DF-FD7A61ACF691}" presName="parTx" presStyleLbl="revTx" presStyleIdx="1" presStyleCnt="3">
        <dgm:presLayoutVars>
          <dgm:chMax val="0"/>
          <dgm:chPref val="0"/>
        </dgm:presLayoutVars>
      </dgm:prSet>
      <dgm:spPr/>
    </dgm:pt>
    <dgm:pt modelId="{0E87BAB7-4AA0-45A9-BFEA-B10010D075AD}" type="pres">
      <dgm:prSet presAssocID="{7FE87C30-D3F0-4619-8319-61494FB190B6}" presName="sibTrans" presStyleCnt="0"/>
      <dgm:spPr/>
    </dgm:pt>
    <dgm:pt modelId="{3FA84D78-7D28-45D4-A62C-E5170F73A322}" type="pres">
      <dgm:prSet presAssocID="{E793FA28-C2F7-4AAD-954F-4A35BB75E92E}" presName="compNode" presStyleCnt="0"/>
      <dgm:spPr/>
    </dgm:pt>
    <dgm:pt modelId="{C60513AD-990C-454A-A81A-1B5A9F05328F}" type="pres">
      <dgm:prSet presAssocID="{E793FA28-C2F7-4AAD-954F-4A35BB75E92E}" presName="bgRect" presStyleLbl="bgShp" presStyleIdx="2" presStyleCnt="3"/>
      <dgm:spPr/>
    </dgm:pt>
    <dgm:pt modelId="{7B7DF919-7D17-498C-86E7-58A51FD5A8DB}" type="pres">
      <dgm:prSet presAssocID="{E793FA28-C2F7-4AAD-954F-4A35BB75E92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8F71AA7A-56E1-46A0-BF31-9156B2F8F038}" type="pres">
      <dgm:prSet presAssocID="{E793FA28-C2F7-4AAD-954F-4A35BB75E92E}" presName="spaceRect" presStyleCnt="0"/>
      <dgm:spPr/>
    </dgm:pt>
    <dgm:pt modelId="{49917867-8FE3-4077-9414-3E0BDCFD113B}" type="pres">
      <dgm:prSet presAssocID="{E793FA28-C2F7-4AAD-954F-4A35BB75E92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2D87E1D-2633-41A2-8014-3AC762BCD194}" srcId="{671EF3CB-E672-437C-854F-114100BEA3E6}" destId="{E793FA28-C2F7-4AAD-954F-4A35BB75E92E}" srcOrd="2" destOrd="0" parTransId="{FC4C5E45-7C14-4673-9172-0831B2F3DCFB}" sibTransId="{762E0C88-D996-4644-B28E-B14A2072C02E}"/>
    <dgm:cxn modelId="{0D158C39-3A51-4C25-8502-41FBE72EC554}" type="presOf" srcId="{70F151C1-CE8A-44D2-B07D-4BEA61F9939E}" destId="{4604AFA6-E5A8-4746-B81A-CC243C778096}" srcOrd="0" destOrd="0" presId="urn:microsoft.com/office/officeart/2018/2/layout/IconVerticalSolidList"/>
    <dgm:cxn modelId="{5A578B3F-AB55-42C4-B483-586A180F11DC}" type="presOf" srcId="{671EF3CB-E672-437C-854F-114100BEA3E6}" destId="{1974D83C-6572-4F30-8C2B-B7AAD4CA5581}" srcOrd="0" destOrd="0" presId="urn:microsoft.com/office/officeart/2018/2/layout/IconVerticalSolidList"/>
    <dgm:cxn modelId="{10AB4D5F-1875-4EA8-A30F-59963CED6CCF}" srcId="{671EF3CB-E672-437C-854F-114100BEA3E6}" destId="{99C329A0-1328-4E7A-96DF-FD7A61ACF691}" srcOrd="1" destOrd="0" parTransId="{FEB64C83-10BE-4367-B875-6F1875C32072}" sibTransId="{7FE87C30-D3F0-4619-8319-61494FB190B6}"/>
    <dgm:cxn modelId="{B498F77B-4B8D-4010-B5B1-BDCC6A22FBD5}" type="presOf" srcId="{E793FA28-C2F7-4AAD-954F-4A35BB75E92E}" destId="{49917867-8FE3-4077-9414-3E0BDCFD113B}" srcOrd="0" destOrd="0" presId="urn:microsoft.com/office/officeart/2018/2/layout/IconVerticalSolidList"/>
    <dgm:cxn modelId="{90363791-AD7F-4982-BBEC-E2D27017E481}" type="presOf" srcId="{99C329A0-1328-4E7A-96DF-FD7A61ACF691}" destId="{D27A1990-B513-4869-9B85-B8D98EB0C872}" srcOrd="0" destOrd="0" presId="urn:microsoft.com/office/officeart/2018/2/layout/IconVerticalSolidList"/>
    <dgm:cxn modelId="{63E7A3AE-7D56-4ABF-B4A2-4FF1370AC2BA}" srcId="{671EF3CB-E672-437C-854F-114100BEA3E6}" destId="{70F151C1-CE8A-44D2-B07D-4BEA61F9939E}" srcOrd="0" destOrd="0" parTransId="{331634F9-100D-4A6A-8157-500ABD11C108}" sibTransId="{7618F4A8-DE69-46EE-ADC0-B0DC35C3BFA2}"/>
    <dgm:cxn modelId="{B5D8A88D-393D-4EAA-87C3-43B291A4B9C0}" type="presParOf" srcId="{1974D83C-6572-4F30-8C2B-B7AAD4CA5581}" destId="{519D629D-6580-422E-8536-52B976215352}" srcOrd="0" destOrd="0" presId="urn:microsoft.com/office/officeart/2018/2/layout/IconVerticalSolidList"/>
    <dgm:cxn modelId="{754762FF-0221-48CF-A184-4EC2D86F94C6}" type="presParOf" srcId="{519D629D-6580-422E-8536-52B976215352}" destId="{3C42EE52-4E1B-4A2F-874F-84ED67351A36}" srcOrd="0" destOrd="0" presId="urn:microsoft.com/office/officeart/2018/2/layout/IconVerticalSolidList"/>
    <dgm:cxn modelId="{C478FE45-3A10-4EBB-AE3E-A89B8E2643E7}" type="presParOf" srcId="{519D629D-6580-422E-8536-52B976215352}" destId="{BB4AD052-A82E-4EB5-BE61-0B5A491D3219}" srcOrd="1" destOrd="0" presId="urn:microsoft.com/office/officeart/2018/2/layout/IconVerticalSolidList"/>
    <dgm:cxn modelId="{73A6BA8B-730A-457F-926D-039179D9C9E6}" type="presParOf" srcId="{519D629D-6580-422E-8536-52B976215352}" destId="{61056681-6D75-443F-ABAF-B80ACD54BB34}" srcOrd="2" destOrd="0" presId="urn:microsoft.com/office/officeart/2018/2/layout/IconVerticalSolidList"/>
    <dgm:cxn modelId="{89AAFAB1-EBD4-4D93-94FF-EFB99C06A1ED}" type="presParOf" srcId="{519D629D-6580-422E-8536-52B976215352}" destId="{4604AFA6-E5A8-4746-B81A-CC243C778096}" srcOrd="3" destOrd="0" presId="urn:microsoft.com/office/officeart/2018/2/layout/IconVerticalSolidList"/>
    <dgm:cxn modelId="{B529B777-68B1-4288-A4D0-E5B3CCC7DC35}" type="presParOf" srcId="{1974D83C-6572-4F30-8C2B-B7AAD4CA5581}" destId="{94197697-5D38-4B33-A953-0C45C17D1149}" srcOrd="1" destOrd="0" presId="urn:microsoft.com/office/officeart/2018/2/layout/IconVerticalSolidList"/>
    <dgm:cxn modelId="{CE80EB37-AEBB-4903-AD85-AAB9B352BA5C}" type="presParOf" srcId="{1974D83C-6572-4F30-8C2B-B7AAD4CA5581}" destId="{FDF07A37-706A-44FF-B90B-EE3FC17FF760}" srcOrd="2" destOrd="0" presId="urn:microsoft.com/office/officeart/2018/2/layout/IconVerticalSolidList"/>
    <dgm:cxn modelId="{966F9F38-8A88-4A34-A472-1C3474AF62FA}" type="presParOf" srcId="{FDF07A37-706A-44FF-B90B-EE3FC17FF760}" destId="{5BC06CAA-5262-4B4C-A0B5-EA8C868987A8}" srcOrd="0" destOrd="0" presId="urn:microsoft.com/office/officeart/2018/2/layout/IconVerticalSolidList"/>
    <dgm:cxn modelId="{C6E821DA-FEE1-4792-A906-464B10F6FE30}" type="presParOf" srcId="{FDF07A37-706A-44FF-B90B-EE3FC17FF760}" destId="{D44EF603-67CC-44F1-B962-0371A35E019D}" srcOrd="1" destOrd="0" presId="urn:microsoft.com/office/officeart/2018/2/layout/IconVerticalSolidList"/>
    <dgm:cxn modelId="{E596C875-28F7-48BC-ABB7-7DF6AC68B0A3}" type="presParOf" srcId="{FDF07A37-706A-44FF-B90B-EE3FC17FF760}" destId="{478B1361-4689-4D70-A641-7C065CEF9AD1}" srcOrd="2" destOrd="0" presId="urn:microsoft.com/office/officeart/2018/2/layout/IconVerticalSolidList"/>
    <dgm:cxn modelId="{D106F3AA-1908-4C7B-826B-08834A7C46DE}" type="presParOf" srcId="{FDF07A37-706A-44FF-B90B-EE3FC17FF760}" destId="{D27A1990-B513-4869-9B85-B8D98EB0C872}" srcOrd="3" destOrd="0" presId="urn:microsoft.com/office/officeart/2018/2/layout/IconVerticalSolidList"/>
    <dgm:cxn modelId="{D20F272C-B5AF-4276-B5DF-66675C3251B5}" type="presParOf" srcId="{1974D83C-6572-4F30-8C2B-B7AAD4CA5581}" destId="{0E87BAB7-4AA0-45A9-BFEA-B10010D075AD}" srcOrd="3" destOrd="0" presId="urn:microsoft.com/office/officeart/2018/2/layout/IconVerticalSolidList"/>
    <dgm:cxn modelId="{A1CBADE3-DB3A-4742-A39B-F992E96F33AF}" type="presParOf" srcId="{1974D83C-6572-4F30-8C2B-B7AAD4CA5581}" destId="{3FA84D78-7D28-45D4-A62C-E5170F73A322}" srcOrd="4" destOrd="0" presId="urn:microsoft.com/office/officeart/2018/2/layout/IconVerticalSolidList"/>
    <dgm:cxn modelId="{86B71190-A01F-418A-82B8-60B6EFC6FEFC}" type="presParOf" srcId="{3FA84D78-7D28-45D4-A62C-E5170F73A322}" destId="{C60513AD-990C-454A-A81A-1B5A9F05328F}" srcOrd="0" destOrd="0" presId="urn:microsoft.com/office/officeart/2018/2/layout/IconVerticalSolidList"/>
    <dgm:cxn modelId="{672CF2FA-8864-42E8-ABAB-4EAC48C0CD2B}" type="presParOf" srcId="{3FA84D78-7D28-45D4-A62C-E5170F73A322}" destId="{7B7DF919-7D17-498C-86E7-58A51FD5A8DB}" srcOrd="1" destOrd="0" presId="urn:microsoft.com/office/officeart/2018/2/layout/IconVerticalSolidList"/>
    <dgm:cxn modelId="{7A6A20D6-4074-4E58-B0E7-54C5A5CB974A}" type="presParOf" srcId="{3FA84D78-7D28-45D4-A62C-E5170F73A322}" destId="{8F71AA7A-56E1-46A0-BF31-9156B2F8F038}" srcOrd="2" destOrd="0" presId="urn:microsoft.com/office/officeart/2018/2/layout/IconVerticalSolidList"/>
    <dgm:cxn modelId="{B2C72DAB-B8C5-464D-9B34-A93F74F2C353}" type="presParOf" srcId="{3FA84D78-7D28-45D4-A62C-E5170F73A322}" destId="{49917867-8FE3-4077-9414-3E0BDCFD11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037724-EC07-4765-93B2-D6CD6FA4418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C6E750-EFC4-4195-997B-36FFEBD2DF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Modeling Suggestions: Use KMeans for refined clustering; apply Logistic Regression or Decision Trees for product adoption prediction; use Random Forest/XGBoost for complex classification.</a:t>
          </a:r>
        </a:p>
      </dgm:t>
    </dgm:pt>
    <dgm:pt modelId="{015F7D3B-545B-48CC-B89F-42C691BBB009}" type="parTrans" cxnId="{DBAA5CB9-2350-4AD8-92D5-CCA96A22AAD2}">
      <dgm:prSet/>
      <dgm:spPr/>
      <dgm:t>
        <a:bodyPr/>
        <a:lstStyle/>
        <a:p>
          <a:endParaRPr lang="en-US"/>
        </a:p>
      </dgm:t>
    </dgm:pt>
    <dgm:pt modelId="{18D99E00-03B9-42C7-ABA2-4322B8BCAC4B}" type="sibTrans" cxnId="{DBAA5CB9-2350-4AD8-92D5-CCA96A22AAD2}">
      <dgm:prSet/>
      <dgm:spPr/>
      <dgm:t>
        <a:bodyPr/>
        <a:lstStyle/>
        <a:p>
          <a:endParaRPr lang="en-US"/>
        </a:p>
      </dgm:t>
    </dgm:pt>
    <dgm:pt modelId="{6CF4572A-1CBB-47B9-95A9-11DBAA344C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Handle Data Skewness: Transform skewed variables (e.g., income) for improved model performance.</a:t>
          </a:r>
        </a:p>
      </dgm:t>
    </dgm:pt>
    <dgm:pt modelId="{CACC1400-648E-46DB-B4F7-7ABB608DF254}" type="parTrans" cxnId="{51575AE6-9568-4A55-BD0E-C2E4F4746B6C}">
      <dgm:prSet/>
      <dgm:spPr/>
      <dgm:t>
        <a:bodyPr/>
        <a:lstStyle/>
        <a:p>
          <a:endParaRPr lang="en-US"/>
        </a:p>
      </dgm:t>
    </dgm:pt>
    <dgm:pt modelId="{FE97FE8B-9CA1-4033-ADC9-D7E4F1742AF5}" type="sibTrans" cxnId="{51575AE6-9568-4A55-BD0E-C2E4F4746B6C}">
      <dgm:prSet/>
      <dgm:spPr/>
      <dgm:t>
        <a:bodyPr/>
        <a:lstStyle/>
        <a:p>
          <a:endParaRPr lang="en-US"/>
        </a:p>
      </dgm:t>
    </dgm:pt>
    <dgm:pt modelId="{AEFF0E45-B22F-4D33-A9A1-5C2A49AEAB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Next Steps: Explore dimensionality reduction (PCA) and model tuning to enhance accuracy.</a:t>
          </a:r>
        </a:p>
      </dgm:t>
    </dgm:pt>
    <dgm:pt modelId="{A76C046C-5D14-41EE-8E74-C9E824B35368}" type="parTrans" cxnId="{2BB3A975-A18D-47D7-B073-ED92DA1D3C88}">
      <dgm:prSet/>
      <dgm:spPr/>
      <dgm:t>
        <a:bodyPr/>
        <a:lstStyle/>
        <a:p>
          <a:endParaRPr lang="en-US"/>
        </a:p>
      </dgm:t>
    </dgm:pt>
    <dgm:pt modelId="{72A9828A-2C11-4C44-B8C5-933A7EFC217C}" type="sibTrans" cxnId="{2BB3A975-A18D-47D7-B073-ED92DA1D3C88}">
      <dgm:prSet/>
      <dgm:spPr/>
      <dgm:t>
        <a:bodyPr/>
        <a:lstStyle/>
        <a:p>
          <a:endParaRPr lang="en-US"/>
        </a:p>
      </dgm:t>
    </dgm:pt>
    <dgm:pt modelId="{AF309E8E-0724-4BCB-98F6-8B1A6D73D34B}" type="pres">
      <dgm:prSet presAssocID="{B1037724-EC07-4765-93B2-D6CD6FA44181}" presName="root" presStyleCnt="0">
        <dgm:presLayoutVars>
          <dgm:dir/>
          <dgm:resizeHandles val="exact"/>
        </dgm:presLayoutVars>
      </dgm:prSet>
      <dgm:spPr/>
    </dgm:pt>
    <dgm:pt modelId="{69D8A151-B06A-4147-B701-F7AF3D00C351}" type="pres">
      <dgm:prSet presAssocID="{51C6E750-EFC4-4195-997B-36FFEBD2DF25}" presName="compNode" presStyleCnt="0"/>
      <dgm:spPr/>
    </dgm:pt>
    <dgm:pt modelId="{46F0E03D-093F-45E3-8C44-BEFF81806DB6}" type="pres">
      <dgm:prSet presAssocID="{51C6E750-EFC4-4195-997B-36FFEBD2DF25}" presName="bgRect" presStyleLbl="bgShp" presStyleIdx="0" presStyleCnt="3"/>
      <dgm:spPr/>
    </dgm:pt>
    <dgm:pt modelId="{1D212B32-76F9-43A5-A68E-C712CF7D1AD7}" type="pres">
      <dgm:prSet presAssocID="{51C6E750-EFC4-4195-997B-36FFEBD2DF2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7820983-A507-48A1-9DE2-0B2642329F8E}" type="pres">
      <dgm:prSet presAssocID="{51C6E750-EFC4-4195-997B-36FFEBD2DF25}" presName="spaceRect" presStyleCnt="0"/>
      <dgm:spPr/>
    </dgm:pt>
    <dgm:pt modelId="{7E00CC6F-1855-4E0B-AE62-8543CD1E0ECB}" type="pres">
      <dgm:prSet presAssocID="{51C6E750-EFC4-4195-997B-36FFEBD2DF25}" presName="parTx" presStyleLbl="revTx" presStyleIdx="0" presStyleCnt="3">
        <dgm:presLayoutVars>
          <dgm:chMax val="0"/>
          <dgm:chPref val="0"/>
        </dgm:presLayoutVars>
      </dgm:prSet>
      <dgm:spPr/>
    </dgm:pt>
    <dgm:pt modelId="{73B56E79-1E1F-4DC2-9A36-DAEE4EC0A7D5}" type="pres">
      <dgm:prSet presAssocID="{18D99E00-03B9-42C7-ABA2-4322B8BCAC4B}" presName="sibTrans" presStyleCnt="0"/>
      <dgm:spPr/>
    </dgm:pt>
    <dgm:pt modelId="{4590ADD2-F3E0-4172-9608-2011A71153FA}" type="pres">
      <dgm:prSet presAssocID="{6CF4572A-1CBB-47B9-95A9-11DBAA344C53}" presName="compNode" presStyleCnt="0"/>
      <dgm:spPr/>
    </dgm:pt>
    <dgm:pt modelId="{46E17783-693E-4575-BA8F-425BEAF2446E}" type="pres">
      <dgm:prSet presAssocID="{6CF4572A-1CBB-47B9-95A9-11DBAA344C53}" presName="bgRect" presStyleLbl="bgShp" presStyleIdx="1" presStyleCnt="3"/>
      <dgm:spPr/>
    </dgm:pt>
    <dgm:pt modelId="{2F8C6EF9-83F2-4493-9E26-C35D293836F6}" type="pres">
      <dgm:prSet presAssocID="{6CF4572A-1CBB-47B9-95A9-11DBAA344C5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3F2AA12-D271-418E-9E64-178E79677473}" type="pres">
      <dgm:prSet presAssocID="{6CF4572A-1CBB-47B9-95A9-11DBAA344C53}" presName="spaceRect" presStyleCnt="0"/>
      <dgm:spPr/>
    </dgm:pt>
    <dgm:pt modelId="{59C9978A-CD8B-469A-8F4A-EF459200E3D5}" type="pres">
      <dgm:prSet presAssocID="{6CF4572A-1CBB-47B9-95A9-11DBAA344C53}" presName="parTx" presStyleLbl="revTx" presStyleIdx="1" presStyleCnt="3">
        <dgm:presLayoutVars>
          <dgm:chMax val="0"/>
          <dgm:chPref val="0"/>
        </dgm:presLayoutVars>
      </dgm:prSet>
      <dgm:spPr/>
    </dgm:pt>
    <dgm:pt modelId="{B271D6EF-A8EA-4BDC-8108-DD05A15D9557}" type="pres">
      <dgm:prSet presAssocID="{FE97FE8B-9CA1-4033-ADC9-D7E4F1742AF5}" presName="sibTrans" presStyleCnt="0"/>
      <dgm:spPr/>
    </dgm:pt>
    <dgm:pt modelId="{56F4F894-359A-4AE4-B995-CA9E03DB4868}" type="pres">
      <dgm:prSet presAssocID="{AEFF0E45-B22F-4D33-A9A1-5C2A49AEAB2F}" presName="compNode" presStyleCnt="0"/>
      <dgm:spPr/>
    </dgm:pt>
    <dgm:pt modelId="{0A449A9E-ACA6-411D-8440-483B2FF197E2}" type="pres">
      <dgm:prSet presAssocID="{AEFF0E45-B22F-4D33-A9A1-5C2A49AEAB2F}" presName="bgRect" presStyleLbl="bgShp" presStyleIdx="2" presStyleCnt="3"/>
      <dgm:spPr/>
    </dgm:pt>
    <dgm:pt modelId="{35D32C7C-BACA-4607-90A1-7DD39DA401A1}" type="pres">
      <dgm:prSet presAssocID="{AEFF0E45-B22F-4D33-A9A1-5C2A49AEAB2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F11B0835-6D20-4A73-8572-96ED994E8570}" type="pres">
      <dgm:prSet presAssocID="{AEFF0E45-B22F-4D33-A9A1-5C2A49AEAB2F}" presName="spaceRect" presStyleCnt="0"/>
      <dgm:spPr/>
    </dgm:pt>
    <dgm:pt modelId="{E7451717-B6AE-4BFC-8741-3FD9FC3C3D93}" type="pres">
      <dgm:prSet presAssocID="{AEFF0E45-B22F-4D33-A9A1-5C2A49AEAB2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BB3A975-A18D-47D7-B073-ED92DA1D3C88}" srcId="{B1037724-EC07-4765-93B2-D6CD6FA44181}" destId="{AEFF0E45-B22F-4D33-A9A1-5C2A49AEAB2F}" srcOrd="2" destOrd="0" parTransId="{A76C046C-5D14-41EE-8E74-C9E824B35368}" sibTransId="{72A9828A-2C11-4C44-B8C5-933A7EFC217C}"/>
    <dgm:cxn modelId="{E654AE81-D7AD-44D7-AD79-E744E0AD7C07}" type="presOf" srcId="{B1037724-EC07-4765-93B2-D6CD6FA44181}" destId="{AF309E8E-0724-4BCB-98F6-8B1A6D73D34B}" srcOrd="0" destOrd="0" presId="urn:microsoft.com/office/officeart/2018/2/layout/IconVerticalSolidList"/>
    <dgm:cxn modelId="{ED18CF82-1B63-4017-A7D5-C8473C229175}" type="presOf" srcId="{6CF4572A-1CBB-47B9-95A9-11DBAA344C53}" destId="{59C9978A-CD8B-469A-8F4A-EF459200E3D5}" srcOrd="0" destOrd="0" presId="urn:microsoft.com/office/officeart/2018/2/layout/IconVerticalSolidList"/>
    <dgm:cxn modelId="{EBE161B2-F0BA-4C0A-AF19-441149F8C34B}" type="presOf" srcId="{AEFF0E45-B22F-4D33-A9A1-5C2A49AEAB2F}" destId="{E7451717-B6AE-4BFC-8741-3FD9FC3C3D93}" srcOrd="0" destOrd="0" presId="urn:microsoft.com/office/officeart/2018/2/layout/IconVerticalSolidList"/>
    <dgm:cxn modelId="{DBAA5CB9-2350-4AD8-92D5-CCA96A22AAD2}" srcId="{B1037724-EC07-4765-93B2-D6CD6FA44181}" destId="{51C6E750-EFC4-4195-997B-36FFEBD2DF25}" srcOrd="0" destOrd="0" parTransId="{015F7D3B-545B-48CC-B89F-42C691BBB009}" sibTransId="{18D99E00-03B9-42C7-ABA2-4322B8BCAC4B}"/>
    <dgm:cxn modelId="{51575AE6-9568-4A55-BD0E-C2E4F4746B6C}" srcId="{B1037724-EC07-4765-93B2-D6CD6FA44181}" destId="{6CF4572A-1CBB-47B9-95A9-11DBAA344C53}" srcOrd="1" destOrd="0" parTransId="{CACC1400-648E-46DB-B4F7-7ABB608DF254}" sibTransId="{FE97FE8B-9CA1-4033-ADC9-D7E4F1742AF5}"/>
    <dgm:cxn modelId="{AF064FED-BBEA-49B5-AFEC-3B0E3E05291C}" type="presOf" srcId="{51C6E750-EFC4-4195-997B-36FFEBD2DF25}" destId="{7E00CC6F-1855-4E0B-AE62-8543CD1E0ECB}" srcOrd="0" destOrd="0" presId="urn:microsoft.com/office/officeart/2018/2/layout/IconVerticalSolidList"/>
    <dgm:cxn modelId="{2489E27D-69D3-4DFB-AA6D-13763CEFE8B5}" type="presParOf" srcId="{AF309E8E-0724-4BCB-98F6-8B1A6D73D34B}" destId="{69D8A151-B06A-4147-B701-F7AF3D00C351}" srcOrd="0" destOrd="0" presId="urn:microsoft.com/office/officeart/2018/2/layout/IconVerticalSolidList"/>
    <dgm:cxn modelId="{2381DE48-5195-4B4E-A9B2-270C4B849926}" type="presParOf" srcId="{69D8A151-B06A-4147-B701-F7AF3D00C351}" destId="{46F0E03D-093F-45E3-8C44-BEFF81806DB6}" srcOrd="0" destOrd="0" presId="urn:microsoft.com/office/officeart/2018/2/layout/IconVerticalSolidList"/>
    <dgm:cxn modelId="{0D7AF57B-C260-4D15-ABCD-A9FEC432A580}" type="presParOf" srcId="{69D8A151-B06A-4147-B701-F7AF3D00C351}" destId="{1D212B32-76F9-43A5-A68E-C712CF7D1AD7}" srcOrd="1" destOrd="0" presId="urn:microsoft.com/office/officeart/2018/2/layout/IconVerticalSolidList"/>
    <dgm:cxn modelId="{71F2EE21-B2CD-4BD3-BD11-7871203F2FCC}" type="presParOf" srcId="{69D8A151-B06A-4147-B701-F7AF3D00C351}" destId="{C7820983-A507-48A1-9DE2-0B2642329F8E}" srcOrd="2" destOrd="0" presId="urn:microsoft.com/office/officeart/2018/2/layout/IconVerticalSolidList"/>
    <dgm:cxn modelId="{756A86A2-80AD-414B-92B4-C4F51A762ACA}" type="presParOf" srcId="{69D8A151-B06A-4147-B701-F7AF3D00C351}" destId="{7E00CC6F-1855-4E0B-AE62-8543CD1E0ECB}" srcOrd="3" destOrd="0" presId="urn:microsoft.com/office/officeart/2018/2/layout/IconVerticalSolidList"/>
    <dgm:cxn modelId="{2687904F-DD2F-4037-8B06-8BC91D76809F}" type="presParOf" srcId="{AF309E8E-0724-4BCB-98F6-8B1A6D73D34B}" destId="{73B56E79-1E1F-4DC2-9A36-DAEE4EC0A7D5}" srcOrd="1" destOrd="0" presId="urn:microsoft.com/office/officeart/2018/2/layout/IconVerticalSolidList"/>
    <dgm:cxn modelId="{E1FB8B48-2FEC-41FF-885A-4A4480BEBBFE}" type="presParOf" srcId="{AF309E8E-0724-4BCB-98F6-8B1A6D73D34B}" destId="{4590ADD2-F3E0-4172-9608-2011A71153FA}" srcOrd="2" destOrd="0" presId="urn:microsoft.com/office/officeart/2018/2/layout/IconVerticalSolidList"/>
    <dgm:cxn modelId="{CF58A34D-5CFF-4626-B36D-1A97E94A1936}" type="presParOf" srcId="{4590ADD2-F3E0-4172-9608-2011A71153FA}" destId="{46E17783-693E-4575-BA8F-425BEAF2446E}" srcOrd="0" destOrd="0" presId="urn:microsoft.com/office/officeart/2018/2/layout/IconVerticalSolidList"/>
    <dgm:cxn modelId="{D5795F67-B5F9-46DC-8194-BC25AA9CF5E8}" type="presParOf" srcId="{4590ADD2-F3E0-4172-9608-2011A71153FA}" destId="{2F8C6EF9-83F2-4493-9E26-C35D293836F6}" srcOrd="1" destOrd="0" presId="urn:microsoft.com/office/officeart/2018/2/layout/IconVerticalSolidList"/>
    <dgm:cxn modelId="{721E9CB3-7FAF-44E9-AB43-79D1295C4B71}" type="presParOf" srcId="{4590ADD2-F3E0-4172-9608-2011A71153FA}" destId="{B3F2AA12-D271-418E-9E64-178E79677473}" srcOrd="2" destOrd="0" presId="urn:microsoft.com/office/officeart/2018/2/layout/IconVerticalSolidList"/>
    <dgm:cxn modelId="{C485EFD4-2FFA-4AAF-88AF-51BC41BE2293}" type="presParOf" srcId="{4590ADD2-F3E0-4172-9608-2011A71153FA}" destId="{59C9978A-CD8B-469A-8F4A-EF459200E3D5}" srcOrd="3" destOrd="0" presId="urn:microsoft.com/office/officeart/2018/2/layout/IconVerticalSolidList"/>
    <dgm:cxn modelId="{B88C9E81-CE55-4E98-9EF2-5E6ABC090CDF}" type="presParOf" srcId="{AF309E8E-0724-4BCB-98F6-8B1A6D73D34B}" destId="{B271D6EF-A8EA-4BDC-8108-DD05A15D9557}" srcOrd="3" destOrd="0" presId="urn:microsoft.com/office/officeart/2018/2/layout/IconVerticalSolidList"/>
    <dgm:cxn modelId="{15257C4E-BB8F-43D5-B31D-09DB798CD1F6}" type="presParOf" srcId="{AF309E8E-0724-4BCB-98F6-8B1A6D73D34B}" destId="{56F4F894-359A-4AE4-B995-CA9E03DB4868}" srcOrd="4" destOrd="0" presId="urn:microsoft.com/office/officeart/2018/2/layout/IconVerticalSolidList"/>
    <dgm:cxn modelId="{00A1EDED-1EC8-4BB8-B4CB-0EFE21808E2F}" type="presParOf" srcId="{56F4F894-359A-4AE4-B995-CA9E03DB4868}" destId="{0A449A9E-ACA6-411D-8440-483B2FF197E2}" srcOrd="0" destOrd="0" presId="urn:microsoft.com/office/officeart/2018/2/layout/IconVerticalSolidList"/>
    <dgm:cxn modelId="{49BA8492-5181-406C-A161-A2713A42390E}" type="presParOf" srcId="{56F4F894-359A-4AE4-B995-CA9E03DB4868}" destId="{35D32C7C-BACA-4607-90A1-7DD39DA401A1}" srcOrd="1" destOrd="0" presId="urn:microsoft.com/office/officeart/2018/2/layout/IconVerticalSolidList"/>
    <dgm:cxn modelId="{CB0B89D2-79A1-4CBD-92A0-BB517A059E58}" type="presParOf" srcId="{56F4F894-359A-4AE4-B995-CA9E03DB4868}" destId="{F11B0835-6D20-4A73-8572-96ED994E8570}" srcOrd="2" destOrd="0" presId="urn:microsoft.com/office/officeart/2018/2/layout/IconVerticalSolidList"/>
    <dgm:cxn modelId="{4C9723D6-B168-4B90-9682-44FE923F0D32}" type="presParOf" srcId="{56F4F894-359A-4AE4-B995-CA9E03DB4868}" destId="{E7451717-B6AE-4BFC-8741-3FD9FC3C3D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D0EFA-19B6-4028-8A21-7F8D50EDFD29}">
      <dsp:nvSpPr>
        <dsp:cNvPr id="0" name=""/>
        <dsp:cNvSpPr/>
      </dsp:nvSpPr>
      <dsp:spPr>
        <a:xfrm>
          <a:off x="0" y="1301"/>
          <a:ext cx="10058399" cy="5545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0BD81-A63D-4319-A176-A7D208423540}">
      <dsp:nvSpPr>
        <dsp:cNvPr id="0" name=""/>
        <dsp:cNvSpPr/>
      </dsp:nvSpPr>
      <dsp:spPr>
        <a:xfrm>
          <a:off x="167762" y="126083"/>
          <a:ext cx="305022" cy="3050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EEE13-94BE-4372-BD57-2A84123B20CD}">
      <dsp:nvSpPr>
        <dsp:cNvPr id="0" name=""/>
        <dsp:cNvSpPr/>
      </dsp:nvSpPr>
      <dsp:spPr>
        <a:xfrm>
          <a:off x="640548" y="1301"/>
          <a:ext cx="9417851" cy="554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94" tIns="58694" rIns="58694" bIns="5869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This presentation aims to:</a:t>
          </a:r>
        </a:p>
      </dsp:txBody>
      <dsp:txXfrm>
        <a:off x="640548" y="1301"/>
        <a:ext cx="9417851" cy="554587"/>
      </dsp:txXfrm>
    </dsp:sp>
    <dsp:sp modelId="{F129EBC2-B237-49D8-AE57-636DF60043FD}">
      <dsp:nvSpPr>
        <dsp:cNvPr id="0" name=""/>
        <dsp:cNvSpPr/>
      </dsp:nvSpPr>
      <dsp:spPr>
        <a:xfrm>
          <a:off x="0" y="694535"/>
          <a:ext cx="10058399" cy="5545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99BD9-CCD0-4683-BB16-F197DEB79195}">
      <dsp:nvSpPr>
        <dsp:cNvPr id="0" name=""/>
        <dsp:cNvSpPr/>
      </dsp:nvSpPr>
      <dsp:spPr>
        <a:xfrm>
          <a:off x="167762" y="819317"/>
          <a:ext cx="305022" cy="3050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D3A4E-DE9E-4E7F-A399-EC7C98AF9FF0}">
      <dsp:nvSpPr>
        <dsp:cNvPr id="0" name=""/>
        <dsp:cNvSpPr/>
      </dsp:nvSpPr>
      <dsp:spPr>
        <a:xfrm>
          <a:off x="640548" y="694535"/>
          <a:ext cx="9417851" cy="554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94" tIns="58694" rIns="58694" bIns="5869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uncover patterns within our customer base.</a:t>
          </a:r>
        </a:p>
      </dsp:txBody>
      <dsp:txXfrm>
        <a:off x="640548" y="694535"/>
        <a:ext cx="9417851" cy="554587"/>
      </dsp:txXfrm>
    </dsp:sp>
    <dsp:sp modelId="{B86E9E39-1716-4E42-9567-C302D1BE5E2E}">
      <dsp:nvSpPr>
        <dsp:cNvPr id="0" name=""/>
        <dsp:cNvSpPr/>
      </dsp:nvSpPr>
      <dsp:spPr>
        <a:xfrm>
          <a:off x="0" y="1387769"/>
          <a:ext cx="10058399" cy="5545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3BF323-126E-4374-BE89-EAFFCC8C491E}">
      <dsp:nvSpPr>
        <dsp:cNvPr id="0" name=""/>
        <dsp:cNvSpPr/>
      </dsp:nvSpPr>
      <dsp:spPr>
        <a:xfrm>
          <a:off x="167762" y="1512551"/>
          <a:ext cx="305022" cy="3050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C7858-9674-4F9B-8473-15071839F746}">
      <dsp:nvSpPr>
        <dsp:cNvPr id="0" name=""/>
        <dsp:cNvSpPr/>
      </dsp:nvSpPr>
      <dsp:spPr>
        <a:xfrm>
          <a:off x="640548" y="1387769"/>
          <a:ext cx="9417851" cy="554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94" tIns="58694" rIns="58694" bIns="5869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providing insights to enhance marketing strategies.</a:t>
          </a:r>
        </a:p>
      </dsp:txBody>
      <dsp:txXfrm>
        <a:off x="640548" y="1387769"/>
        <a:ext cx="9417851" cy="554587"/>
      </dsp:txXfrm>
    </dsp:sp>
    <dsp:sp modelId="{F5FDC693-9859-44FA-B908-C65A2F0CCF5E}">
      <dsp:nvSpPr>
        <dsp:cNvPr id="0" name=""/>
        <dsp:cNvSpPr/>
      </dsp:nvSpPr>
      <dsp:spPr>
        <a:xfrm>
          <a:off x="0" y="2081003"/>
          <a:ext cx="10058399" cy="5545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D3EEB5-9B7C-44D5-86BE-1E3EBF071040}">
      <dsp:nvSpPr>
        <dsp:cNvPr id="0" name=""/>
        <dsp:cNvSpPr/>
      </dsp:nvSpPr>
      <dsp:spPr>
        <a:xfrm>
          <a:off x="167762" y="2205785"/>
          <a:ext cx="305022" cy="3050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4BDD5-D7E7-4CB7-AFCA-30FEED09539F}">
      <dsp:nvSpPr>
        <dsp:cNvPr id="0" name=""/>
        <dsp:cNvSpPr/>
      </dsp:nvSpPr>
      <dsp:spPr>
        <a:xfrm>
          <a:off x="640548" y="2081003"/>
          <a:ext cx="9417851" cy="554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94" tIns="58694" rIns="58694" bIns="5869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product development.</a:t>
          </a:r>
        </a:p>
      </dsp:txBody>
      <dsp:txXfrm>
        <a:off x="640548" y="2081003"/>
        <a:ext cx="9417851" cy="554587"/>
      </dsp:txXfrm>
    </dsp:sp>
    <dsp:sp modelId="{D4317145-077B-4D11-A0D3-BDBB011B4613}">
      <dsp:nvSpPr>
        <dsp:cNvPr id="0" name=""/>
        <dsp:cNvSpPr/>
      </dsp:nvSpPr>
      <dsp:spPr>
        <a:xfrm>
          <a:off x="0" y="2774237"/>
          <a:ext cx="10058399" cy="5545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25D6D5-E78A-4F27-B0C1-3C9E4C887D9E}">
      <dsp:nvSpPr>
        <dsp:cNvPr id="0" name=""/>
        <dsp:cNvSpPr/>
      </dsp:nvSpPr>
      <dsp:spPr>
        <a:xfrm>
          <a:off x="167762" y="2899019"/>
          <a:ext cx="305022" cy="3050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8AEBF-FF83-4A82-953B-8545FA84AF76}">
      <dsp:nvSpPr>
        <dsp:cNvPr id="0" name=""/>
        <dsp:cNvSpPr/>
      </dsp:nvSpPr>
      <dsp:spPr>
        <a:xfrm>
          <a:off x="640548" y="2774237"/>
          <a:ext cx="9417851" cy="554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94" tIns="58694" rIns="58694" bIns="5869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customer experience. </a:t>
          </a:r>
        </a:p>
      </dsp:txBody>
      <dsp:txXfrm>
        <a:off x="640548" y="2774237"/>
        <a:ext cx="9417851" cy="554587"/>
      </dsp:txXfrm>
    </dsp:sp>
    <dsp:sp modelId="{F83EAC41-58B1-43B0-825D-150598CAD3C9}">
      <dsp:nvSpPr>
        <dsp:cNvPr id="0" name=""/>
        <dsp:cNvSpPr/>
      </dsp:nvSpPr>
      <dsp:spPr>
        <a:xfrm>
          <a:off x="0" y="3468772"/>
          <a:ext cx="10058399" cy="5545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C070E-61B5-45C6-A350-B192AB5EEF58}">
      <dsp:nvSpPr>
        <dsp:cNvPr id="0" name=""/>
        <dsp:cNvSpPr/>
      </dsp:nvSpPr>
      <dsp:spPr>
        <a:xfrm>
          <a:off x="167762" y="3592253"/>
          <a:ext cx="305022" cy="30502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DD3FF-707C-40DB-BE72-D172DA0C9FDC}">
      <dsp:nvSpPr>
        <dsp:cNvPr id="0" name=""/>
        <dsp:cNvSpPr/>
      </dsp:nvSpPr>
      <dsp:spPr>
        <a:xfrm>
          <a:off x="640548" y="3467471"/>
          <a:ext cx="9417851" cy="554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94" tIns="58694" rIns="58694" bIns="5869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analysis covers customer demographics, product usage, and segmentation to uncover hidden opportunities.</a:t>
          </a:r>
        </a:p>
      </dsp:txBody>
      <dsp:txXfrm>
        <a:off x="640548" y="3467471"/>
        <a:ext cx="9417851" cy="5545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467FB-362F-4BA5-B899-79BDA3D91BB6}">
      <dsp:nvSpPr>
        <dsp:cNvPr id="0" name=""/>
        <dsp:cNvSpPr/>
      </dsp:nvSpPr>
      <dsp:spPr>
        <a:xfrm>
          <a:off x="0" y="462"/>
          <a:ext cx="10058399" cy="1081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275ACB-EE3B-464B-9DA8-177DB3A61B9B}">
      <dsp:nvSpPr>
        <dsp:cNvPr id="0" name=""/>
        <dsp:cNvSpPr/>
      </dsp:nvSpPr>
      <dsp:spPr>
        <a:xfrm>
          <a:off x="327145" y="243793"/>
          <a:ext cx="594810" cy="594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A12D0-9F7C-4583-841A-025DF6F69487}">
      <dsp:nvSpPr>
        <dsp:cNvPr id="0" name=""/>
        <dsp:cNvSpPr/>
      </dsp:nvSpPr>
      <dsp:spPr>
        <a:xfrm>
          <a:off x="1249101" y="462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household income distribution is highly right-skewed, with the majority of customers in the low to moderate income range.</a:t>
          </a:r>
        </a:p>
      </dsp:txBody>
      <dsp:txXfrm>
        <a:off x="1249101" y="462"/>
        <a:ext cx="8809298" cy="1081473"/>
      </dsp:txXfrm>
    </dsp:sp>
    <dsp:sp modelId="{E541467C-C033-4575-9CF4-A810CF214262}">
      <dsp:nvSpPr>
        <dsp:cNvPr id="0" name=""/>
        <dsp:cNvSpPr/>
      </dsp:nvSpPr>
      <dsp:spPr>
        <a:xfrm>
          <a:off x="0" y="1352303"/>
          <a:ext cx="10058399" cy="1081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77A15-369D-4354-82BD-E16587ED883A}">
      <dsp:nvSpPr>
        <dsp:cNvPr id="0" name=""/>
        <dsp:cNvSpPr/>
      </dsp:nvSpPr>
      <dsp:spPr>
        <a:xfrm>
          <a:off x="327145" y="1595634"/>
          <a:ext cx="594810" cy="594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8046D-98B8-40CA-988B-7D6A2B712C8B}">
      <dsp:nvSpPr>
        <dsp:cNvPr id="0" name=""/>
        <dsp:cNvSpPr/>
      </dsp:nvSpPr>
      <dsp:spPr>
        <a:xfrm>
          <a:off x="1249101" y="1352303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small number of outliers represent very high-income households.</a:t>
          </a:r>
        </a:p>
      </dsp:txBody>
      <dsp:txXfrm>
        <a:off x="1249101" y="1352303"/>
        <a:ext cx="8809298" cy="1081473"/>
      </dsp:txXfrm>
    </dsp:sp>
    <dsp:sp modelId="{D0F01C3C-2C9A-4261-9CA8-890ECC53E34A}">
      <dsp:nvSpPr>
        <dsp:cNvPr id="0" name=""/>
        <dsp:cNvSpPr/>
      </dsp:nvSpPr>
      <dsp:spPr>
        <a:xfrm>
          <a:off x="0" y="2704144"/>
          <a:ext cx="10058399" cy="10814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929326-DB6E-4334-B985-BF1EC60D071D}">
      <dsp:nvSpPr>
        <dsp:cNvPr id="0" name=""/>
        <dsp:cNvSpPr/>
      </dsp:nvSpPr>
      <dsp:spPr>
        <a:xfrm>
          <a:off x="327145" y="2947476"/>
          <a:ext cx="594810" cy="5948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F35EF-9366-4532-B388-606EAEE988BA}">
      <dsp:nvSpPr>
        <dsp:cNvPr id="0" name=""/>
        <dsp:cNvSpPr/>
      </dsp:nvSpPr>
      <dsp:spPr>
        <a:xfrm>
          <a:off x="1249101" y="2704144"/>
          <a:ext cx="88092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Opportunity: Segment customers by income to design differentiated product offerings.</a:t>
          </a:r>
        </a:p>
      </dsp:txBody>
      <dsp:txXfrm>
        <a:off x="1249101" y="2704144"/>
        <a:ext cx="8809298" cy="10814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2EE52-4E1B-4A2F-874F-84ED67351A36}">
      <dsp:nvSpPr>
        <dsp:cNvPr id="0" name=""/>
        <dsp:cNvSpPr/>
      </dsp:nvSpPr>
      <dsp:spPr>
        <a:xfrm>
          <a:off x="0" y="491"/>
          <a:ext cx="10058399" cy="1149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AD052-A82E-4EB5-BE61-0B5A491D3219}">
      <dsp:nvSpPr>
        <dsp:cNvPr id="0" name=""/>
        <dsp:cNvSpPr/>
      </dsp:nvSpPr>
      <dsp:spPr>
        <a:xfrm>
          <a:off x="347648" y="259072"/>
          <a:ext cx="632087" cy="6320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4AFA6-E5A8-4746-B81A-CC243C778096}">
      <dsp:nvSpPr>
        <dsp:cNvPr id="0" name=""/>
        <dsp:cNvSpPr/>
      </dsp:nvSpPr>
      <dsp:spPr>
        <a:xfrm>
          <a:off x="1327384" y="491"/>
          <a:ext cx="8731015" cy="11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29" tIns="121629" rIns="121629" bIns="1216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Boost Product Adoption: Create campaigns to promote savings and credit products.</a:t>
          </a:r>
        </a:p>
      </dsp:txBody>
      <dsp:txXfrm>
        <a:off x="1327384" y="491"/>
        <a:ext cx="8731015" cy="1149250"/>
      </dsp:txXfrm>
    </dsp:sp>
    <dsp:sp modelId="{5BC06CAA-5262-4B4C-A0B5-EA8C868987A8}">
      <dsp:nvSpPr>
        <dsp:cNvPr id="0" name=""/>
        <dsp:cNvSpPr/>
      </dsp:nvSpPr>
      <dsp:spPr>
        <a:xfrm>
          <a:off x="0" y="1437054"/>
          <a:ext cx="10058399" cy="1149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EF603-67CC-44F1-B962-0371A35E019D}">
      <dsp:nvSpPr>
        <dsp:cNvPr id="0" name=""/>
        <dsp:cNvSpPr/>
      </dsp:nvSpPr>
      <dsp:spPr>
        <a:xfrm>
          <a:off x="347648" y="1695636"/>
          <a:ext cx="632087" cy="6320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A1990-B513-4869-9B85-B8D98EB0C872}">
      <dsp:nvSpPr>
        <dsp:cNvPr id="0" name=""/>
        <dsp:cNvSpPr/>
      </dsp:nvSpPr>
      <dsp:spPr>
        <a:xfrm>
          <a:off x="1327384" y="1437054"/>
          <a:ext cx="8731015" cy="11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29" tIns="121629" rIns="121629" bIns="1216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Enhance Customer Retention: Develop loyalty programs to retain newly acquired customers.</a:t>
          </a:r>
        </a:p>
      </dsp:txBody>
      <dsp:txXfrm>
        <a:off x="1327384" y="1437054"/>
        <a:ext cx="8731015" cy="1149250"/>
      </dsp:txXfrm>
    </dsp:sp>
    <dsp:sp modelId="{C60513AD-990C-454A-A81A-1B5A9F05328F}">
      <dsp:nvSpPr>
        <dsp:cNvPr id="0" name=""/>
        <dsp:cNvSpPr/>
      </dsp:nvSpPr>
      <dsp:spPr>
        <a:xfrm>
          <a:off x="0" y="2873618"/>
          <a:ext cx="10058399" cy="1149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DF919-7D17-498C-86E7-58A51FD5A8DB}">
      <dsp:nvSpPr>
        <dsp:cNvPr id="0" name=""/>
        <dsp:cNvSpPr/>
      </dsp:nvSpPr>
      <dsp:spPr>
        <a:xfrm>
          <a:off x="347648" y="3132199"/>
          <a:ext cx="632087" cy="6320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17867-8FE3-4077-9414-3E0BDCFD113B}">
      <dsp:nvSpPr>
        <dsp:cNvPr id="0" name=""/>
        <dsp:cNvSpPr/>
      </dsp:nvSpPr>
      <dsp:spPr>
        <a:xfrm>
          <a:off x="1327384" y="2873618"/>
          <a:ext cx="8731015" cy="11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29" tIns="121629" rIns="121629" bIns="1216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Personalize Offers: Leverage customer segments to design personalized products and communication.</a:t>
          </a:r>
        </a:p>
      </dsp:txBody>
      <dsp:txXfrm>
        <a:off x="1327384" y="2873618"/>
        <a:ext cx="8731015" cy="11492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0E03D-093F-45E3-8C44-BEFF81806DB6}">
      <dsp:nvSpPr>
        <dsp:cNvPr id="0" name=""/>
        <dsp:cNvSpPr/>
      </dsp:nvSpPr>
      <dsp:spPr>
        <a:xfrm>
          <a:off x="0" y="491"/>
          <a:ext cx="10058399" cy="1149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212B32-76F9-43A5-A68E-C712CF7D1AD7}">
      <dsp:nvSpPr>
        <dsp:cNvPr id="0" name=""/>
        <dsp:cNvSpPr/>
      </dsp:nvSpPr>
      <dsp:spPr>
        <a:xfrm>
          <a:off x="347648" y="259072"/>
          <a:ext cx="632087" cy="6320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0CC6F-1855-4E0B-AE62-8543CD1E0ECB}">
      <dsp:nvSpPr>
        <dsp:cNvPr id="0" name=""/>
        <dsp:cNvSpPr/>
      </dsp:nvSpPr>
      <dsp:spPr>
        <a:xfrm>
          <a:off x="1327384" y="491"/>
          <a:ext cx="8731015" cy="11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29" tIns="121629" rIns="121629" bIns="12162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Modeling Suggestions: Use KMeans for refined clustering; apply Logistic Regression or Decision Trees for product adoption prediction; use Random Forest/XGBoost for complex classification.</a:t>
          </a:r>
        </a:p>
      </dsp:txBody>
      <dsp:txXfrm>
        <a:off x="1327384" y="491"/>
        <a:ext cx="8731015" cy="1149250"/>
      </dsp:txXfrm>
    </dsp:sp>
    <dsp:sp modelId="{46E17783-693E-4575-BA8F-425BEAF2446E}">
      <dsp:nvSpPr>
        <dsp:cNvPr id="0" name=""/>
        <dsp:cNvSpPr/>
      </dsp:nvSpPr>
      <dsp:spPr>
        <a:xfrm>
          <a:off x="0" y="1437054"/>
          <a:ext cx="10058399" cy="1149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8C6EF9-83F2-4493-9E26-C35D293836F6}">
      <dsp:nvSpPr>
        <dsp:cNvPr id="0" name=""/>
        <dsp:cNvSpPr/>
      </dsp:nvSpPr>
      <dsp:spPr>
        <a:xfrm>
          <a:off x="347648" y="1695636"/>
          <a:ext cx="632087" cy="6320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9978A-CD8B-469A-8F4A-EF459200E3D5}">
      <dsp:nvSpPr>
        <dsp:cNvPr id="0" name=""/>
        <dsp:cNvSpPr/>
      </dsp:nvSpPr>
      <dsp:spPr>
        <a:xfrm>
          <a:off x="1327384" y="1437054"/>
          <a:ext cx="8731015" cy="11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29" tIns="121629" rIns="121629" bIns="12162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Handle Data Skewness: Transform skewed variables (e.g., income) for improved model performance.</a:t>
          </a:r>
        </a:p>
      </dsp:txBody>
      <dsp:txXfrm>
        <a:off x="1327384" y="1437054"/>
        <a:ext cx="8731015" cy="1149250"/>
      </dsp:txXfrm>
    </dsp:sp>
    <dsp:sp modelId="{0A449A9E-ACA6-411D-8440-483B2FF197E2}">
      <dsp:nvSpPr>
        <dsp:cNvPr id="0" name=""/>
        <dsp:cNvSpPr/>
      </dsp:nvSpPr>
      <dsp:spPr>
        <a:xfrm>
          <a:off x="0" y="2873618"/>
          <a:ext cx="10058399" cy="1149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D32C7C-BACA-4607-90A1-7DD39DA401A1}">
      <dsp:nvSpPr>
        <dsp:cNvPr id="0" name=""/>
        <dsp:cNvSpPr/>
      </dsp:nvSpPr>
      <dsp:spPr>
        <a:xfrm>
          <a:off x="347648" y="3132199"/>
          <a:ext cx="632087" cy="6320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51717-B6AE-4BFC-8741-3FD9FC3C3D93}">
      <dsp:nvSpPr>
        <dsp:cNvPr id="0" name=""/>
        <dsp:cNvSpPr/>
      </dsp:nvSpPr>
      <dsp:spPr>
        <a:xfrm>
          <a:off x="1327384" y="2873618"/>
          <a:ext cx="8731015" cy="11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29" tIns="121629" rIns="121629" bIns="12162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Next Steps: Explore dimensionality reduction (PCA) and model tuning to enhance accuracy.</a:t>
          </a:r>
        </a:p>
      </dsp:txBody>
      <dsp:txXfrm>
        <a:off x="1327384" y="2873618"/>
        <a:ext cx="8731015" cy="1149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1F34-8211-4914-80C2-1CE899BB74BC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6DEC4-EC37-4A2D-96B3-88227DBE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5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6DEC4-EC37-4A2D-96B3-88227DBE83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3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E15A-B90F-4ACD-8AE7-877B356BB36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1EFA-9E87-4C60-8AD7-DB679189237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99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E15A-B90F-4ACD-8AE7-877B356BB36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1EFA-9E87-4C60-8AD7-DB6791892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3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E15A-B90F-4ACD-8AE7-877B356BB36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1EFA-9E87-4C60-8AD7-DB6791892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8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E15A-B90F-4ACD-8AE7-877B356BB36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1EFA-9E87-4C60-8AD7-DB6791892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5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E15A-B90F-4ACD-8AE7-877B356BB36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1EFA-9E87-4C60-8AD7-DB679189237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2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E15A-B90F-4ACD-8AE7-877B356BB36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1EFA-9E87-4C60-8AD7-DB6791892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5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E15A-B90F-4ACD-8AE7-877B356BB36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1EFA-9E87-4C60-8AD7-DB6791892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E15A-B90F-4ACD-8AE7-877B356BB36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1EFA-9E87-4C60-8AD7-DB6791892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0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E15A-B90F-4ACD-8AE7-877B356BB36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1EFA-9E87-4C60-8AD7-DB6791892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CFE15A-B90F-4ACD-8AE7-877B356BB36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2B1EFA-9E87-4C60-8AD7-DB6791892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7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FE15A-B90F-4ACD-8AE7-877B356BB36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1EFA-9E87-4C60-8AD7-DB6791892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9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CFE15A-B90F-4ACD-8AE7-877B356BB36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2B1EFA-9E87-4C60-8AD7-DB679189237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79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4F4C2-78D6-8292-EA05-831F4ED91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Customer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CAE5F-406C-1344-BD05-38152271D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By Krishnakant Sonji</a:t>
            </a:r>
          </a:p>
        </p:txBody>
      </p:sp>
      <p:pic>
        <p:nvPicPr>
          <p:cNvPr id="14" name="Picture 13" descr="3D rendering of game pieces tied together with a rope">
            <a:extLst>
              <a:ext uri="{FF2B5EF4-FFF2-40B4-BE49-F238E27FC236}">
                <a16:creationId xmlns:a16="http://schemas.microsoft.com/office/drawing/2014/main" id="{5E4185C6-B5FA-1475-0577-8EFC658E27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568" r="37740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85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3" name="Rectangle 5142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794BB-A0E9-B2C4-4D5F-B375BE82E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143" y="338122"/>
            <a:ext cx="3690257" cy="1450757"/>
          </a:xfrm>
        </p:spPr>
        <p:txBody>
          <a:bodyPr>
            <a:normAutofit/>
          </a:bodyPr>
          <a:lstStyle/>
          <a:p>
            <a:r>
              <a:rPr lang="en-US" sz="3700" dirty="0"/>
              <a:t>Primary Customer Status Overview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B0CB796-D03E-C570-0EB4-9921CE22D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2" r="3" b="2162"/>
          <a:stretch/>
        </p:blipFill>
        <p:spPr bwMode="auto">
          <a:xfrm>
            <a:off x="633999" y="640081"/>
            <a:ext cx="6909801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45" name="Straight Connector 5144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4AEFF-F9A9-FE8E-FEB6-832D0DC31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4155534" cy="383857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Nearly all customers are classified as 1.0, suggesting a uniform classification of active customers.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minor category (99.0) is insignificant, which indicates either a special condition or potential data anomaly..</a:t>
            </a:r>
          </a:p>
        </p:txBody>
      </p:sp>
      <p:sp>
        <p:nvSpPr>
          <p:cNvPr id="5147" name="Rectangle 5146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60" name="Rectangle 5159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83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CCBBC-CDA8-A480-D426-62AF47CF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dirty="0"/>
              <a:t>Current vs. Savings and Credit Accounts</a:t>
            </a:r>
          </a:p>
        </p:txBody>
      </p:sp>
      <p:pic>
        <p:nvPicPr>
          <p:cNvPr id="5" name="Picture 4" descr="A stack of bank cards">
            <a:extLst>
              <a:ext uri="{FF2B5EF4-FFF2-40B4-BE49-F238E27FC236}">
                <a16:creationId xmlns:a16="http://schemas.microsoft.com/office/drawing/2014/main" id="{16AB2B4C-A168-4CCB-B083-AE4DEF455F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589" r="3021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5D983-E9D0-D2DB-DE93-AB4C664D3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374919"/>
            <a:ext cx="6368142" cy="367018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Current account has the highest usage among customers, while saving account and credit cards are significantly underutilized.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Opportunity: Promote savings and credit accounts to diversify financial product engagement and increase revenue streams.</a:t>
            </a:r>
          </a:p>
        </p:txBody>
      </p:sp>
    </p:spTree>
    <p:extLst>
      <p:ext uri="{BB962C8B-B14F-4D97-AF65-F5344CB8AC3E}">
        <p14:creationId xmlns:p14="http://schemas.microsoft.com/office/powerpoint/2010/main" val="3162566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E0BB-9657-D7E7-826A-52F26DF7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25887"/>
          </a:xfrm>
        </p:spPr>
        <p:txBody>
          <a:bodyPr>
            <a:normAutofit fontScale="90000"/>
          </a:bodyPr>
          <a:lstStyle/>
          <a:p>
            <a:r>
              <a:rPr lang="en-US" dirty="0"/>
              <a:t>Segmenting Customers Based on Age, Income, and Seniority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746AC-6D65-0817-92B3-D54540FA0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Clustering analysis groups customers into distinct segments based on their age, income, and seniority.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This segmentation helps identify specific customer needs and preferences, enabling more focused marketing strategies. </a:t>
            </a:r>
          </a:p>
        </p:txBody>
      </p:sp>
    </p:spTree>
    <p:extLst>
      <p:ext uri="{BB962C8B-B14F-4D97-AF65-F5344CB8AC3E}">
        <p14:creationId xmlns:p14="http://schemas.microsoft.com/office/powerpoint/2010/main" val="438867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86A996-240E-39E2-023D-1410E026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Visual Clusters of Customer Segments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5901C8F-4759-71A9-0D43-CFA6EBA10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088328"/>
            <a:ext cx="5451627" cy="436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77" name="Straight Connector 7176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2F871-E569-ECB4-667D-3B309DC15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Five customer segments are identified with unique combinations of age, income, and seniority.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scatter plot reveals the visual distinction between these groups, indicating potential market segments to target.</a:t>
            </a:r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181" name="Rectangle 7180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79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82DB7-32EF-5E96-906F-07D5D0C2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8854" y="507951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Recap of EDA Insights</a:t>
            </a:r>
          </a:p>
        </p:txBody>
      </p:sp>
      <p:pic>
        <p:nvPicPr>
          <p:cNvPr id="7" name="Graphic 6" descr="CRM Customer Insights App">
            <a:extLst>
              <a:ext uri="{FF2B5EF4-FFF2-40B4-BE49-F238E27FC236}">
                <a16:creationId xmlns:a16="http://schemas.microsoft.com/office/drawing/2014/main" id="{EB919D79-D1E6-6F1B-9306-8C7258849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23363-AE0C-0035-1ED6-744E7B36E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37917"/>
            <a:ext cx="5978013" cy="426287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customer base skews younger with mostly low to moderate income.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Heavy usage of current accounts; savings and credit products are underutilized.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Clear customer segments offer opportunities for targeted product offerings and marketing.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Takeaway: Strategies should focus on product diversification, tailored marketing for segments and retaining newer customers.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79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CACE5-4352-02F9-75D8-80DEF5240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Actionable Next Steps</a:t>
            </a:r>
          </a:p>
        </p:txBody>
      </p:sp>
      <p:pic>
        <p:nvPicPr>
          <p:cNvPr id="15" name="Picture 14" descr="A close up view of a track and field lane in the dark">
            <a:extLst>
              <a:ext uri="{FF2B5EF4-FFF2-40B4-BE49-F238E27FC236}">
                <a16:creationId xmlns:a16="http://schemas.microsoft.com/office/drawing/2014/main" id="{8EC9E131-D867-A5D7-B69E-A1E1621206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982" r="28901" b="-1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58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8057-7ACB-DB51-EB18-300F03A81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Business Users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5D7308-4338-A1C1-F252-03976BFA3D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3175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ADDC-CF9E-23DA-0171-07DC89A84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Technical Users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FD4E33E-74A4-E8F9-50DD-9B2915B2E5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5293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91E5D729-CB6E-32EE-42C4-1F0D31E9E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D66AA928-F26C-24BB-71BE-1177B63C8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1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99A58E-85E3-526A-7FC3-13F7C050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Understanding Our Customer Base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B11FA9-4567-E0D0-DE46-B2B2B1DD99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510732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403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809C4-0864-D0CD-12BF-EC1C7F30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Data Overview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048DFE9-DEDB-4BB9-24A9-D10B7636F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1" y="943903"/>
            <a:ext cx="7585377" cy="470964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5CF24-DCEE-EC65-08B3-4E51E7D7E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dataset contains 976,320 customer records with 44 columns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Features: age, income, financial product usage, and customer status.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3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2B020-30B9-E164-3C27-F6212278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772" y="290956"/>
            <a:ext cx="3690257" cy="1450757"/>
          </a:xfrm>
        </p:spPr>
        <p:txBody>
          <a:bodyPr>
            <a:normAutofit/>
          </a:bodyPr>
          <a:lstStyle/>
          <a:p>
            <a:r>
              <a:rPr lang="en-US" sz="3700" dirty="0"/>
              <a:t>Age Demographics of Customers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742AF079-9907-B0B2-D8BE-E166AE5F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9" r="22624" b="-1"/>
          <a:stretch/>
        </p:blipFill>
        <p:spPr bwMode="auto">
          <a:xfrm>
            <a:off x="633999" y="640081"/>
            <a:ext cx="6909801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4" name="Straight Connector 2063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63CD2-8034-1D6E-BEF4-F785E6DDE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52188"/>
            <a:ext cx="4234192" cy="40716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customer age distribution is bimodal, with prominent age groups around 20 and 40-50 years.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first peak indicates a large presence of younger customers, while the second peak points to middle-aged customers.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Opportunity: Develop tailored offers and experiences to cater to the distinct age demographics.</a:t>
            </a:r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5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72" name="Rectangle 10271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E8344-11C5-E084-78EF-C248537A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/>
              <a:t>Customer Trends Over Time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BEF109D-8F91-5E97-A8C4-3837FCF45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703" y="1494513"/>
            <a:ext cx="6140109" cy="349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74" name="Straight Connector 10273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E852F-8283-F08D-C72F-D268E7F2B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913" y="2349500"/>
            <a:ext cx="5451475" cy="402431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New Customer Growth: Analyze how the number of new customers has evolved monthly or annually.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Age Trends: Explore changes in the age distribution of new vs. existing customers over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Income Changes: Monitor any shifts in the average household income of customers over various time periods.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Opportunity: Identifying growth periods or shifts in customer demographics can inform when to launch new products, campaigns, or retention efforts.</a:t>
            </a:r>
          </a:p>
        </p:txBody>
      </p:sp>
      <p:sp>
        <p:nvSpPr>
          <p:cNvPr id="10276" name="Rectangle 10275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278" name="Rectangle 10277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03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8B7DD-CA64-00D9-ACA8-A76B9C12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919" y="634962"/>
            <a:ext cx="5334701" cy="1450757"/>
          </a:xfrm>
        </p:spPr>
        <p:txBody>
          <a:bodyPr>
            <a:normAutofit/>
          </a:bodyPr>
          <a:lstStyle/>
          <a:p>
            <a:r>
              <a:rPr lang="en-US" sz="4400" dirty="0"/>
              <a:t>Trends in Credit Card Ownership Over Time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A134B95-3213-4BB0-D64E-6C63F8396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911" y="1707712"/>
            <a:ext cx="5451627" cy="301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73" name="Straight Connector 11272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0B051-0EB4-09D7-29F2-3B0276D6E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5449" y="2198913"/>
            <a:ext cx="5920073" cy="413493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Growth in Credit Card Ownership: Track how the number of customers with credit card changes over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Seasonal/Monthly Variations: Identify any spikes or dips in credit card adoption during specific months (e.g., during holidays or sales seasons).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Income and Age Influence: Observe whether certain age groups or income levels show different trends in adopting credit cards over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Opportunity: Understanding these trends can help tailor campaigns during peak adoption periods and develop strategies to increase credit card ownership among specific customer segments.</a:t>
            </a:r>
          </a:p>
        </p:txBody>
      </p:sp>
      <p:sp>
        <p:nvSpPr>
          <p:cNvPr id="11275" name="Rectangle 11274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277" name="Rectangle 11276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1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FB34-EA2E-2054-AD0F-3DB98FFDA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Income Profile of Customers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D92001-B426-EF0B-CBAD-CA67669BA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48746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906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B094D-7DE3-EEA8-D452-99C7B881F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1637" y="457200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Length of Customer Relationship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14A58DC-D0E5-5377-A2A4-1F574B0F5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204176"/>
            <a:ext cx="5451627" cy="412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66CFF-2D69-09DE-70D3-1000E58B7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Most customers have low seniority (&lt;50 months), indicating a high proportion of recently acquired clients.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Seniority gradually decreases as tenure increases, with a smaller proportion of long-term customers.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Opportunity: Implement retention strategies to nurture these newer customers into long-term loyal clients.</a:t>
            </a: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8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D500A-282D-ABA0-F8F6-9ABB2427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dirty="0"/>
              <a:t>Gender Breakdown</a:t>
            </a:r>
          </a:p>
        </p:txBody>
      </p:sp>
      <p:pic>
        <p:nvPicPr>
          <p:cNvPr id="5" name="Picture 4" descr="Colourful carved figures of humans">
            <a:extLst>
              <a:ext uri="{FF2B5EF4-FFF2-40B4-BE49-F238E27FC236}">
                <a16:creationId xmlns:a16="http://schemas.microsoft.com/office/drawing/2014/main" id="{496EFE45-4D1E-D77E-2FA0-F079D9B0CD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110" r="25621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F1ECE6-6CC5-F86C-1779-A0C504546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gender distribution is balanced between male and female customers.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This balance enables gender-neutral product development and marketing strategies, ensuring inclusive targeting across all genders. </a:t>
            </a:r>
          </a:p>
        </p:txBody>
      </p:sp>
    </p:spTree>
    <p:extLst>
      <p:ext uri="{BB962C8B-B14F-4D97-AF65-F5344CB8AC3E}">
        <p14:creationId xmlns:p14="http://schemas.microsoft.com/office/powerpoint/2010/main" val="18598615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</TotalTime>
  <Words>784</Words>
  <Application>Microsoft Office PowerPoint</Application>
  <PresentationFormat>Widescreen</PresentationFormat>
  <Paragraphs>66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Retrospect</vt:lpstr>
      <vt:lpstr>Customer Segmentation</vt:lpstr>
      <vt:lpstr>Understanding Our Customer Base</vt:lpstr>
      <vt:lpstr>Data Overview</vt:lpstr>
      <vt:lpstr>Age Demographics of Customers</vt:lpstr>
      <vt:lpstr>Customer Trends Over Time</vt:lpstr>
      <vt:lpstr>Trends in Credit Card Ownership Over Time</vt:lpstr>
      <vt:lpstr>Income Profile of Customers</vt:lpstr>
      <vt:lpstr>Length of Customer Relationship</vt:lpstr>
      <vt:lpstr>Gender Breakdown</vt:lpstr>
      <vt:lpstr>Primary Customer Status Overview</vt:lpstr>
      <vt:lpstr>Current vs. Savings and Credit Accounts</vt:lpstr>
      <vt:lpstr>Segmenting Customers Based on Age, Income, and Seniority</vt:lpstr>
      <vt:lpstr>Visual Clusters of Customer Segments</vt:lpstr>
      <vt:lpstr>Recap of EDA Insights</vt:lpstr>
      <vt:lpstr>Actionable Next Steps</vt:lpstr>
      <vt:lpstr>For Business Users</vt:lpstr>
      <vt:lpstr>For Technical Users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Shweta Ganesh Bankar</dc:creator>
  <cp:lastModifiedBy>Shweta Ganesh Bankar</cp:lastModifiedBy>
  <cp:revision>1</cp:revision>
  <dcterms:created xsi:type="dcterms:W3CDTF">2024-10-05T03:08:55Z</dcterms:created>
  <dcterms:modified xsi:type="dcterms:W3CDTF">2024-10-05T04:06:07Z</dcterms:modified>
</cp:coreProperties>
</file>