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9" autoAdjust="0"/>
    <p:restoredTop sz="94660"/>
  </p:normalViewPr>
  <p:slideViewPr>
    <p:cSldViewPr snapToGrid="0">
      <p:cViewPr varScale="1">
        <p:scale>
          <a:sx n="78" d="100"/>
          <a:sy n="78" d="100"/>
        </p:scale>
        <p:origin x="1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25CA770-C07C-4BB2-A0E2-53E70D25DE86}" type="datetimeFigureOut">
              <a:rPr lang="en-US" smtClean="0"/>
              <a:t>10/31/2024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8FB913-97C1-462A-9578-C614FA515AB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3176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5CA770-C07C-4BB2-A0E2-53E70D25DE86}" type="datetimeFigureOut">
              <a:rPr lang="en-US" smtClean="0"/>
              <a:t>10/31/2024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8FB913-97C1-462A-9578-C614FA515AB1}" type="slidenum">
              <a:rPr lang="en-US" smtClean="0"/>
              <a:t>‹#›</a:t>
            </a:fld>
            <a:endParaRPr lang="en-US"/>
          </a:p>
        </p:txBody>
      </p:sp>
    </p:spTree>
    <p:extLst>
      <p:ext uri="{BB962C8B-B14F-4D97-AF65-F5344CB8AC3E}">
        <p14:creationId xmlns:p14="http://schemas.microsoft.com/office/powerpoint/2010/main" val="3438171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5CA770-C07C-4BB2-A0E2-53E70D25DE86}" type="datetimeFigureOut">
              <a:rPr lang="en-US" smtClean="0"/>
              <a:t>10/31/2024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8FB913-97C1-462A-9578-C614FA515AB1}" type="slidenum">
              <a:rPr lang="en-US" smtClean="0"/>
              <a:t>‹#›</a:t>
            </a:fld>
            <a:endParaRPr lang="en-US"/>
          </a:p>
        </p:txBody>
      </p:sp>
    </p:spTree>
    <p:extLst>
      <p:ext uri="{BB962C8B-B14F-4D97-AF65-F5344CB8AC3E}">
        <p14:creationId xmlns:p14="http://schemas.microsoft.com/office/powerpoint/2010/main" val="4186104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5CA770-C07C-4BB2-A0E2-53E70D25DE86}" type="datetimeFigureOut">
              <a:rPr lang="en-US" smtClean="0"/>
              <a:t>10/31/2024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8FB913-97C1-462A-9578-C614FA515AB1}" type="slidenum">
              <a:rPr lang="en-US" smtClean="0"/>
              <a:t>‹#›</a:t>
            </a:fld>
            <a:endParaRPr lang="en-US"/>
          </a:p>
        </p:txBody>
      </p:sp>
    </p:spTree>
    <p:extLst>
      <p:ext uri="{BB962C8B-B14F-4D97-AF65-F5344CB8AC3E}">
        <p14:creationId xmlns:p14="http://schemas.microsoft.com/office/powerpoint/2010/main" val="11063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5CA770-C07C-4BB2-A0E2-53E70D25DE86}" type="datetimeFigureOut">
              <a:rPr lang="en-US" smtClean="0"/>
              <a:t>10/31/2024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8FB913-97C1-462A-9578-C614FA515AB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891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25CA770-C07C-4BB2-A0E2-53E70D25DE86}" type="datetimeFigureOut">
              <a:rPr lang="en-US" smtClean="0"/>
              <a:t>10/31/2024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8FB913-97C1-462A-9578-C614FA515AB1}" type="slidenum">
              <a:rPr lang="en-US" smtClean="0"/>
              <a:t>‹#›</a:t>
            </a:fld>
            <a:endParaRPr lang="en-US"/>
          </a:p>
        </p:txBody>
      </p:sp>
    </p:spTree>
    <p:extLst>
      <p:ext uri="{BB962C8B-B14F-4D97-AF65-F5344CB8AC3E}">
        <p14:creationId xmlns:p14="http://schemas.microsoft.com/office/powerpoint/2010/main" val="4046912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25CA770-C07C-4BB2-A0E2-53E70D25DE86}" type="datetimeFigureOut">
              <a:rPr lang="en-US" smtClean="0"/>
              <a:t>10/31/2024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8FB913-97C1-462A-9578-C614FA515AB1}" type="slidenum">
              <a:rPr lang="en-US" smtClean="0"/>
              <a:t>‹#›</a:t>
            </a:fld>
            <a:endParaRPr lang="en-US"/>
          </a:p>
        </p:txBody>
      </p:sp>
    </p:spTree>
    <p:extLst>
      <p:ext uri="{BB962C8B-B14F-4D97-AF65-F5344CB8AC3E}">
        <p14:creationId xmlns:p14="http://schemas.microsoft.com/office/powerpoint/2010/main" val="2538932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25CA770-C07C-4BB2-A0E2-53E70D25DE86}" type="datetimeFigureOut">
              <a:rPr lang="en-US" smtClean="0"/>
              <a:t>10/31/2024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8FB913-97C1-462A-9578-C614FA515AB1}" type="slidenum">
              <a:rPr lang="en-US" smtClean="0"/>
              <a:t>‹#›</a:t>
            </a:fld>
            <a:endParaRPr lang="en-US"/>
          </a:p>
        </p:txBody>
      </p:sp>
    </p:spTree>
    <p:extLst>
      <p:ext uri="{BB962C8B-B14F-4D97-AF65-F5344CB8AC3E}">
        <p14:creationId xmlns:p14="http://schemas.microsoft.com/office/powerpoint/2010/main" val="2261062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25CA770-C07C-4BB2-A0E2-53E70D25DE86}" type="datetimeFigureOut">
              <a:rPr lang="en-US" smtClean="0"/>
              <a:t>10/31/2024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7E8FB913-97C1-462A-9578-C614FA515AB1}" type="slidenum">
              <a:rPr lang="en-US" smtClean="0"/>
              <a:t>‹#›</a:t>
            </a:fld>
            <a:endParaRPr lang="en-US"/>
          </a:p>
        </p:txBody>
      </p:sp>
    </p:spTree>
    <p:extLst>
      <p:ext uri="{BB962C8B-B14F-4D97-AF65-F5344CB8AC3E}">
        <p14:creationId xmlns:p14="http://schemas.microsoft.com/office/powerpoint/2010/main" val="769569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5CA770-C07C-4BB2-A0E2-53E70D25DE86}" type="datetimeFigureOut">
              <a:rPr lang="en-US" smtClean="0"/>
              <a:t>10/31/2024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E8FB913-97C1-462A-9578-C614FA515AB1}" type="slidenum">
              <a:rPr lang="en-US" smtClean="0"/>
              <a:t>‹#›</a:t>
            </a:fld>
            <a:endParaRPr lang="en-US"/>
          </a:p>
        </p:txBody>
      </p:sp>
    </p:spTree>
    <p:extLst>
      <p:ext uri="{BB962C8B-B14F-4D97-AF65-F5344CB8AC3E}">
        <p14:creationId xmlns:p14="http://schemas.microsoft.com/office/powerpoint/2010/main" val="3594631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5CA770-C07C-4BB2-A0E2-53E70D25DE86}" type="datetimeFigureOut">
              <a:rPr lang="en-US" smtClean="0"/>
              <a:t>10/31/2024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8FB913-97C1-462A-9578-C614FA515AB1}" type="slidenum">
              <a:rPr lang="en-US" smtClean="0"/>
              <a:t>‹#›</a:t>
            </a:fld>
            <a:endParaRPr lang="en-US"/>
          </a:p>
        </p:txBody>
      </p:sp>
    </p:spTree>
    <p:extLst>
      <p:ext uri="{BB962C8B-B14F-4D97-AF65-F5344CB8AC3E}">
        <p14:creationId xmlns:p14="http://schemas.microsoft.com/office/powerpoint/2010/main" val="2613557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25CA770-C07C-4BB2-A0E2-53E70D25DE86}" type="datetimeFigureOut">
              <a:rPr lang="en-US" smtClean="0"/>
              <a:t>10/31/2024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E8FB913-97C1-462A-9578-C614FA515AB1}"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79613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23E152-D096-3560-01C2-86794F98BC17}"/>
              </a:ext>
            </a:extLst>
          </p:cNvPr>
          <p:cNvSpPr>
            <a:spLocks noGrp="1"/>
          </p:cNvSpPr>
          <p:nvPr>
            <p:ph type="ctrTitle"/>
          </p:nvPr>
        </p:nvSpPr>
        <p:spPr>
          <a:xfrm>
            <a:off x="5289754" y="639097"/>
            <a:ext cx="6253317" cy="3686015"/>
          </a:xfrm>
        </p:spPr>
        <p:txBody>
          <a:bodyPr>
            <a:normAutofit/>
          </a:bodyPr>
          <a:lstStyle/>
          <a:p>
            <a:r>
              <a:rPr lang="en-US"/>
              <a:t>Customer Segmentation</a:t>
            </a:r>
          </a:p>
        </p:txBody>
      </p:sp>
      <p:sp>
        <p:nvSpPr>
          <p:cNvPr id="3" name="Subtitle 2">
            <a:extLst>
              <a:ext uri="{FF2B5EF4-FFF2-40B4-BE49-F238E27FC236}">
                <a16:creationId xmlns:a16="http://schemas.microsoft.com/office/drawing/2014/main" id="{5D4E1EFE-34D9-A138-7F40-2AA81426AD95}"/>
              </a:ext>
            </a:extLst>
          </p:cNvPr>
          <p:cNvSpPr>
            <a:spLocks noGrp="1"/>
          </p:cNvSpPr>
          <p:nvPr>
            <p:ph type="subTitle" idx="1"/>
          </p:nvPr>
        </p:nvSpPr>
        <p:spPr>
          <a:xfrm>
            <a:off x="5289753" y="4455621"/>
            <a:ext cx="6269347" cy="1238616"/>
          </a:xfrm>
        </p:spPr>
        <p:txBody>
          <a:bodyPr>
            <a:normAutofit/>
          </a:bodyPr>
          <a:lstStyle/>
          <a:p>
            <a:r>
              <a:rPr lang="en-US">
                <a:solidFill>
                  <a:schemeClr val="tx1">
                    <a:lumMod val="85000"/>
                    <a:lumOff val="15000"/>
                  </a:schemeClr>
                </a:solidFill>
              </a:rPr>
              <a:t>By Krishnakant Sonji</a:t>
            </a:r>
          </a:p>
          <a:p>
            <a:endParaRPr lang="en-US">
              <a:solidFill>
                <a:schemeClr val="tx1">
                  <a:lumMod val="85000"/>
                  <a:lumOff val="15000"/>
                </a:schemeClr>
              </a:solidFill>
            </a:endParaRPr>
          </a:p>
        </p:txBody>
      </p:sp>
      <p:pic>
        <p:nvPicPr>
          <p:cNvPr id="5" name="Picture 4" descr="3D rendering of game pieces tied together with a rope">
            <a:extLst>
              <a:ext uri="{FF2B5EF4-FFF2-40B4-BE49-F238E27FC236}">
                <a16:creationId xmlns:a16="http://schemas.microsoft.com/office/drawing/2014/main" id="{BF2AC933-5DE4-B29D-1171-9CF1AECF9EA4}"/>
              </a:ext>
            </a:extLst>
          </p:cNvPr>
          <p:cNvPicPr>
            <a:picLocks noChangeAspect="1"/>
          </p:cNvPicPr>
          <p:nvPr/>
        </p:nvPicPr>
        <p:blipFill>
          <a:blip r:embed="rId2"/>
          <a:srcRect l="11356" r="37951"/>
          <a:stretch/>
        </p:blipFill>
        <p:spPr>
          <a:xfrm>
            <a:off x="-1" y="10"/>
            <a:ext cx="4635315" cy="6857989"/>
          </a:xfrm>
          <a:prstGeom prst="rect">
            <a:avLst/>
          </a:prstGeom>
        </p:spPr>
      </p:pic>
      <p:cxnSp>
        <p:nvCxnSpPr>
          <p:cNvPr id="20" name="Straight Connector 19">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071" y="4343400"/>
            <a:ext cx="5636107"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2765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7BA43-97D6-31A4-18AD-D062B0A42955}"/>
              </a:ext>
            </a:extLst>
          </p:cNvPr>
          <p:cNvSpPr>
            <a:spLocks noGrp="1"/>
          </p:cNvSpPr>
          <p:nvPr>
            <p:ph type="title"/>
          </p:nvPr>
        </p:nvSpPr>
        <p:spPr/>
        <p:txBody>
          <a:bodyPr/>
          <a:lstStyle/>
          <a:p>
            <a:r>
              <a:rPr lang="en-US" b="1" dirty="0"/>
              <a:t>Conclusion</a:t>
            </a:r>
          </a:p>
        </p:txBody>
      </p:sp>
      <p:sp>
        <p:nvSpPr>
          <p:cNvPr id="3" name="Content Placeholder 2">
            <a:extLst>
              <a:ext uri="{FF2B5EF4-FFF2-40B4-BE49-F238E27FC236}">
                <a16:creationId xmlns:a16="http://schemas.microsoft.com/office/drawing/2014/main" id="{9E56E060-62E4-71BA-27B5-8F4B9614B477}"/>
              </a:ext>
            </a:extLst>
          </p:cNvPr>
          <p:cNvSpPr>
            <a:spLocks noGrp="1"/>
          </p:cNvSpPr>
          <p:nvPr>
            <p:ph idx="1"/>
          </p:nvPr>
        </p:nvSpPr>
        <p:spPr/>
        <p:txBody>
          <a:bodyPr/>
          <a:lstStyle/>
          <a:p>
            <a:r>
              <a:rPr lang="en-US" b="1" dirty="0"/>
              <a:t>Summary of Findings</a:t>
            </a:r>
            <a:r>
              <a:rPr lang="en-US" dirty="0"/>
              <a:t>:</a:t>
            </a:r>
          </a:p>
          <a:p>
            <a:r>
              <a:rPr lang="en-US" dirty="0"/>
              <a:t>      Random Forest achieved high accuracy and precision, meeting the project’s performance</a:t>
            </a:r>
            <a:br>
              <a:rPr lang="en-US" dirty="0"/>
            </a:br>
            <a:r>
              <a:rPr lang="en-US" dirty="0"/>
              <a:t>      goals.</a:t>
            </a:r>
          </a:p>
          <a:p>
            <a:r>
              <a:rPr lang="en-US" dirty="0"/>
              <a:t>      The model provides a good balance of interpretability through feature importance and can</a:t>
            </a:r>
            <a:br>
              <a:rPr lang="en-US" dirty="0"/>
            </a:br>
            <a:r>
              <a:rPr lang="en-US" dirty="0"/>
              <a:t>      handle complex data relationships.</a:t>
            </a:r>
          </a:p>
          <a:p>
            <a:endParaRPr lang="en-US" dirty="0"/>
          </a:p>
          <a:p>
            <a:r>
              <a:rPr lang="en-US" b="1" dirty="0"/>
              <a:t>Final Model Justification</a:t>
            </a:r>
            <a:r>
              <a:rPr lang="en-US" dirty="0"/>
              <a:t>:</a:t>
            </a:r>
          </a:p>
          <a:p>
            <a:r>
              <a:rPr lang="en-US" dirty="0"/>
              <a:t>      Selected based on its robust performance, ability to handle complexity, and alignment with</a:t>
            </a:r>
            <a:br>
              <a:rPr lang="en-US" dirty="0"/>
            </a:br>
            <a:r>
              <a:rPr lang="en-US" dirty="0"/>
              <a:t>      project requirements for both accuracy and interpretability.</a:t>
            </a:r>
          </a:p>
        </p:txBody>
      </p:sp>
    </p:spTree>
    <p:extLst>
      <p:ext uri="{BB962C8B-B14F-4D97-AF65-F5344CB8AC3E}">
        <p14:creationId xmlns:p14="http://schemas.microsoft.com/office/powerpoint/2010/main" val="4188076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03921-C265-0258-1E61-2C5BDA899E81}"/>
              </a:ext>
            </a:extLst>
          </p:cNvPr>
          <p:cNvSpPr>
            <a:spLocks noGrp="1"/>
          </p:cNvSpPr>
          <p:nvPr>
            <p:ph type="title"/>
          </p:nvPr>
        </p:nvSpPr>
        <p:spPr/>
        <p:txBody>
          <a:bodyPr/>
          <a:lstStyle/>
          <a:p>
            <a:r>
              <a:rPr lang="en-US" b="1" dirty="0"/>
              <a:t>Future Improvements</a:t>
            </a:r>
          </a:p>
        </p:txBody>
      </p:sp>
      <p:sp>
        <p:nvSpPr>
          <p:cNvPr id="3" name="Content Placeholder 2">
            <a:extLst>
              <a:ext uri="{FF2B5EF4-FFF2-40B4-BE49-F238E27FC236}">
                <a16:creationId xmlns:a16="http://schemas.microsoft.com/office/drawing/2014/main" id="{94901B2A-161C-A627-44B3-E4598CEACFA0}"/>
              </a:ext>
            </a:extLst>
          </p:cNvPr>
          <p:cNvSpPr>
            <a:spLocks noGrp="1"/>
          </p:cNvSpPr>
          <p:nvPr>
            <p:ph idx="1"/>
          </p:nvPr>
        </p:nvSpPr>
        <p:spPr>
          <a:xfrm>
            <a:off x="1097280" y="1845733"/>
            <a:ext cx="10058400" cy="4427247"/>
          </a:xfrm>
        </p:spPr>
        <p:txBody>
          <a:bodyPr>
            <a:normAutofit lnSpcReduction="10000"/>
          </a:bodyPr>
          <a:lstStyle/>
          <a:p>
            <a:r>
              <a:rPr lang="en-US" b="1" dirty="0"/>
              <a:t>Model Enhancements</a:t>
            </a:r>
            <a:r>
              <a:rPr lang="en-US" dirty="0"/>
              <a:t>:</a:t>
            </a:r>
          </a:p>
          <a:p>
            <a:r>
              <a:rPr lang="en-US" dirty="0"/>
              <a:t>       Hyperparameter Tuning: Further tuning could enhance the model’s performance and</a:t>
            </a:r>
            <a:br>
              <a:rPr lang="en-US" dirty="0"/>
            </a:br>
            <a:r>
              <a:rPr lang="en-US" dirty="0"/>
              <a:t>       efficiency.</a:t>
            </a:r>
          </a:p>
          <a:p>
            <a:r>
              <a:rPr lang="en-US" dirty="0"/>
              <a:t>       Experiment with Boosting Models: Testing models like Gradient Boosting or </a:t>
            </a:r>
            <a:r>
              <a:rPr lang="en-US" dirty="0" err="1"/>
              <a:t>XGBoost</a:t>
            </a:r>
            <a:r>
              <a:rPr lang="en-US" dirty="0"/>
              <a:t> for</a:t>
            </a:r>
            <a:br>
              <a:rPr lang="en-US" dirty="0"/>
            </a:br>
            <a:r>
              <a:rPr lang="en-US" dirty="0"/>
              <a:t>       potentially higher accuracy.</a:t>
            </a:r>
          </a:p>
          <a:p>
            <a:r>
              <a:rPr lang="en-US" b="1" dirty="0"/>
              <a:t>Data Improvements: </a:t>
            </a:r>
          </a:p>
          <a:p>
            <a:r>
              <a:rPr lang="en-US" b="1" dirty="0"/>
              <a:t>       </a:t>
            </a:r>
            <a:r>
              <a:rPr lang="en-US" dirty="0"/>
              <a:t>Feature Engineering: Create additional features or transformations to improve predictive</a:t>
            </a:r>
            <a:br>
              <a:rPr lang="en-US" dirty="0"/>
            </a:br>
            <a:r>
              <a:rPr lang="en-US" dirty="0"/>
              <a:t>       power.</a:t>
            </a:r>
          </a:p>
          <a:p>
            <a:r>
              <a:rPr lang="en-US" dirty="0"/>
              <a:t>       Data Collection: Gather more balanced data to address any class imbalances.</a:t>
            </a:r>
          </a:p>
          <a:p>
            <a:r>
              <a:rPr lang="en-US" b="1" dirty="0"/>
              <a:t>Other Considerations</a:t>
            </a:r>
            <a:r>
              <a:rPr lang="en-US" dirty="0"/>
              <a:t>:</a:t>
            </a:r>
          </a:p>
          <a:p>
            <a:r>
              <a:rPr lang="en-US" dirty="0"/>
              <a:t>       Explainability Tools: Use SHAP or LIME for enhanced model interpretability if required by</a:t>
            </a:r>
            <a:br>
              <a:rPr lang="en-US" dirty="0"/>
            </a:br>
            <a:r>
              <a:rPr lang="en-US" dirty="0"/>
              <a:t>       the business.</a:t>
            </a:r>
          </a:p>
        </p:txBody>
      </p:sp>
    </p:spTree>
    <p:extLst>
      <p:ext uri="{BB962C8B-B14F-4D97-AF65-F5344CB8AC3E}">
        <p14:creationId xmlns:p14="http://schemas.microsoft.com/office/powerpoint/2010/main" val="1205433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2C0B2E1-0268-42EC-ABD3-94F81A05B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9" name="Rectangle 8">
            <a:extLst>
              <a:ext uri="{FF2B5EF4-FFF2-40B4-BE49-F238E27FC236}">
                <a16:creationId xmlns:a16="http://schemas.microsoft.com/office/drawing/2014/main" id="{7D2256B4-48EA-40FC-BBC0-AA1EE6E00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1" name="Straight Connector 10">
            <a:extLst>
              <a:ext uri="{FF2B5EF4-FFF2-40B4-BE49-F238E27FC236}">
                <a16:creationId xmlns:a16="http://schemas.microsoft.com/office/drawing/2014/main" id="{3D44BCCA-102D-4A9D-B1E4-2450CAF0B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7902D4-9061-F1F0-E023-DA128C669E09}"/>
              </a:ext>
            </a:extLst>
          </p:cNvPr>
          <p:cNvSpPr>
            <a:spLocks noGrp="1"/>
          </p:cNvSpPr>
          <p:nvPr>
            <p:ph type="title"/>
          </p:nvPr>
        </p:nvSpPr>
        <p:spPr>
          <a:xfrm>
            <a:off x="1097280" y="758952"/>
            <a:ext cx="10058400" cy="3892168"/>
          </a:xfrm>
        </p:spPr>
        <p:txBody>
          <a:bodyPr vert="horz" lIns="91440" tIns="45720" rIns="91440" bIns="45720" rtlCol="0" anchor="b">
            <a:normAutofit/>
          </a:bodyPr>
          <a:lstStyle/>
          <a:p>
            <a:r>
              <a:rPr lang="en-US" dirty="0"/>
              <a:t>Thank you!</a:t>
            </a:r>
          </a:p>
        </p:txBody>
      </p:sp>
      <p:sp>
        <p:nvSpPr>
          <p:cNvPr id="15" name="Rectangle 14">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7" name="Rectangle 16">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653774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DB4AB-CC92-7A95-1484-E0588B1880BB}"/>
              </a:ext>
            </a:extLst>
          </p:cNvPr>
          <p:cNvSpPr>
            <a:spLocks noGrp="1"/>
          </p:cNvSpPr>
          <p:nvPr>
            <p:ph type="title"/>
          </p:nvPr>
        </p:nvSpPr>
        <p:spPr/>
        <p:txBody>
          <a:bodyPr/>
          <a:lstStyle/>
          <a:p>
            <a:r>
              <a:rPr lang="en-US" b="1" dirty="0"/>
              <a:t>Introduction</a:t>
            </a:r>
          </a:p>
        </p:txBody>
      </p:sp>
      <p:sp>
        <p:nvSpPr>
          <p:cNvPr id="3" name="Content Placeholder 2">
            <a:extLst>
              <a:ext uri="{FF2B5EF4-FFF2-40B4-BE49-F238E27FC236}">
                <a16:creationId xmlns:a16="http://schemas.microsoft.com/office/drawing/2014/main" id="{E85FA4F8-3868-CE5F-7B69-380D20F81CDA}"/>
              </a:ext>
            </a:extLst>
          </p:cNvPr>
          <p:cNvSpPr>
            <a:spLocks noGrp="1"/>
          </p:cNvSpPr>
          <p:nvPr>
            <p:ph idx="1"/>
          </p:nvPr>
        </p:nvSpPr>
        <p:spPr>
          <a:xfrm>
            <a:off x="855406" y="1845734"/>
            <a:ext cx="10638504" cy="4023360"/>
          </a:xfrm>
        </p:spPr>
        <p:txBody>
          <a:bodyPr/>
          <a:lstStyle/>
          <a:p>
            <a:pPr>
              <a:buFont typeface="Arial" panose="020B0604020202020204" pitchFamily="34" charset="0"/>
              <a:buChar char="•"/>
            </a:pPr>
            <a:r>
              <a:rPr lang="en-US" dirty="0"/>
              <a:t> Objective: To analyze and build a predictive model using multiple algorithms and select the best solution.</a:t>
            </a:r>
          </a:p>
          <a:p>
            <a:pPr>
              <a:buFont typeface="Arial" panose="020B0604020202020204" pitchFamily="34" charset="0"/>
              <a:buChar char="•"/>
            </a:pPr>
            <a:r>
              <a:rPr lang="en-US" dirty="0"/>
              <a:t> Dataset Overview:</a:t>
            </a:r>
          </a:p>
          <a:p>
            <a:pPr marL="0" indent="0">
              <a:buNone/>
            </a:pPr>
            <a:r>
              <a:rPr lang="en-US" dirty="0"/>
              <a:t>     Total Records: 976,320</a:t>
            </a:r>
            <a:br>
              <a:rPr lang="en-US" dirty="0"/>
            </a:br>
            <a:r>
              <a:rPr lang="en-US" dirty="0"/>
              <a:t>     Total Features: 44</a:t>
            </a:r>
            <a:br>
              <a:rPr lang="en-US" dirty="0"/>
            </a:br>
            <a:r>
              <a:rPr lang="en-US" dirty="0"/>
              <a:t>     Key Features: </a:t>
            </a:r>
            <a:r>
              <a:rPr lang="en-US" dirty="0" err="1"/>
              <a:t>customer_age</a:t>
            </a:r>
            <a:r>
              <a:rPr lang="en-US" dirty="0"/>
              <a:t>, </a:t>
            </a:r>
            <a:r>
              <a:rPr lang="en-US" dirty="0" err="1"/>
              <a:t>household_income</a:t>
            </a:r>
            <a:r>
              <a:rPr lang="en-US" dirty="0"/>
              <a:t>, </a:t>
            </a:r>
            <a:r>
              <a:rPr lang="en-US" dirty="0" err="1"/>
              <a:t>customer_seniority_months</a:t>
            </a:r>
            <a:r>
              <a:rPr lang="en-US" dirty="0"/>
              <a:t>,</a:t>
            </a:r>
            <a:br>
              <a:rPr lang="en-US" dirty="0"/>
            </a:br>
            <a:r>
              <a:rPr lang="en-US" dirty="0"/>
              <a:t>                              </a:t>
            </a:r>
            <a:r>
              <a:rPr lang="en-US" dirty="0" err="1"/>
              <a:t>start_of_month_customer_relation</a:t>
            </a:r>
            <a:r>
              <a:rPr lang="en-US" dirty="0"/>
              <a:t>, etc.</a:t>
            </a:r>
          </a:p>
          <a:p>
            <a:pPr>
              <a:buFont typeface="Arial" panose="020B0604020202020204" pitchFamily="34" charset="0"/>
              <a:buChar char="•"/>
            </a:pPr>
            <a:r>
              <a:rPr lang="en-US" dirty="0"/>
              <a:t> Goal: Achieve high predictive accuracy while meeting business requirements for interpretability.</a:t>
            </a:r>
          </a:p>
        </p:txBody>
      </p:sp>
    </p:spTree>
    <p:extLst>
      <p:ext uri="{BB962C8B-B14F-4D97-AF65-F5344CB8AC3E}">
        <p14:creationId xmlns:p14="http://schemas.microsoft.com/office/powerpoint/2010/main" val="3820159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25782-8BCF-4D8B-2E2C-6F006FF729EC}"/>
              </a:ext>
            </a:extLst>
          </p:cNvPr>
          <p:cNvSpPr>
            <a:spLocks noGrp="1"/>
          </p:cNvSpPr>
          <p:nvPr>
            <p:ph type="title"/>
          </p:nvPr>
        </p:nvSpPr>
        <p:spPr/>
        <p:txBody>
          <a:bodyPr/>
          <a:lstStyle/>
          <a:p>
            <a:r>
              <a:rPr lang="en-US" b="1" dirty="0"/>
              <a:t>Solution Overview - 1 </a:t>
            </a:r>
          </a:p>
        </p:txBody>
      </p:sp>
      <p:sp>
        <p:nvSpPr>
          <p:cNvPr id="3" name="Content Placeholder 2">
            <a:extLst>
              <a:ext uri="{FF2B5EF4-FFF2-40B4-BE49-F238E27FC236}">
                <a16:creationId xmlns:a16="http://schemas.microsoft.com/office/drawing/2014/main" id="{69B1E2BF-B01D-A4AF-51AA-4CAFBF5719FA}"/>
              </a:ext>
            </a:extLst>
          </p:cNvPr>
          <p:cNvSpPr>
            <a:spLocks noGrp="1"/>
          </p:cNvSpPr>
          <p:nvPr>
            <p:ph idx="1"/>
          </p:nvPr>
        </p:nvSpPr>
        <p:spPr>
          <a:xfrm>
            <a:off x="1097279" y="1845733"/>
            <a:ext cx="10583444" cy="4427247"/>
          </a:xfrm>
        </p:spPr>
        <p:txBody>
          <a:bodyPr/>
          <a:lstStyle/>
          <a:p>
            <a:pPr>
              <a:buFont typeface="Arial" panose="020B0604020202020204" pitchFamily="34" charset="0"/>
              <a:buChar char="•"/>
            </a:pPr>
            <a:r>
              <a:rPr lang="en-US" dirty="0"/>
              <a:t> </a:t>
            </a:r>
            <a:r>
              <a:rPr lang="en-US" b="1" dirty="0"/>
              <a:t>Approach</a:t>
            </a:r>
            <a:r>
              <a:rPr lang="en-US" dirty="0"/>
              <a:t>: Logistic Regression</a:t>
            </a:r>
          </a:p>
          <a:p>
            <a:pPr marL="0" indent="0">
              <a:buNone/>
            </a:pPr>
            <a:r>
              <a:rPr lang="en-US" dirty="0"/>
              <a:t>            Used as a baseline model due to its simplicity and interpretability.</a:t>
            </a:r>
            <a:br>
              <a:rPr lang="en-US" dirty="0"/>
            </a:br>
            <a:r>
              <a:rPr lang="en-US" dirty="0"/>
              <a:t>            Logistic Regression calculates the probability of each class based on a weighted sum of features.</a:t>
            </a:r>
            <a:br>
              <a:rPr lang="en-US" dirty="0"/>
            </a:br>
            <a:r>
              <a:rPr lang="en-US" dirty="0"/>
              <a:t>    </a:t>
            </a:r>
          </a:p>
          <a:p>
            <a:pPr>
              <a:buFont typeface="Arial" panose="020B0604020202020204" pitchFamily="34" charset="0"/>
              <a:buChar char="•"/>
            </a:pPr>
            <a:r>
              <a:rPr lang="en-US" dirty="0"/>
              <a:t> </a:t>
            </a:r>
            <a:r>
              <a:rPr lang="en-US" b="1" dirty="0"/>
              <a:t>Model Performance</a:t>
            </a:r>
            <a:r>
              <a:rPr lang="en-US" dirty="0"/>
              <a:t>:</a:t>
            </a:r>
          </a:p>
          <a:p>
            <a:pPr marL="0" indent="0">
              <a:buNone/>
            </a:pPr>
            <a:r>
              <a:rPr lang="en-US" dirty="0"/>
              <a:t>            </a:t>
            </a:r>
            <a:r>
              <a:rPr lang="en-US" b="1" dirty="0"/>
              <a:t>Accuracy</a:t>
            </a:r>
            <a:r>
              <a:rPr lang="en-US" dirty="0"/>
              <a:t>: 99.98%</a:t>
            </a:r>
          </a:p>
          <a:p>
            <a:pPr marL="0" indent="0">
              <a:buNone/>
            </a:pPr>
            <a:r>
              <a:rPr lang="en-US" dirty="0"/>
              <a:t>            </a:t>
            </a:r>
            <a:r>
              <a:rPr lang="en-US" b="1" dirty="0"/>
              <a:t>Precision and Recall</a:t>
            </a:r>
            <a:r>
              <a:rPr lang="en-US" dirty="0"/>
              <a:t>: Near-perfect scores across all classes, indicating minimal misclassification.</a:t>
            </a:r>
          </a:p>
          <a:p>
            <a:pPr>
              <a:buFont typeface="Arial" panose="020B0604020202020204" pitchFamily="34" charset="0"/>
              <a:buChar char="•"/>
            </a:pPr>
            <a:r>
              <a:rPr lang="en-US" dirty="0"/>
              <a:t> </a:t>
            </a:r>
            <a:r>
              <a:rPr lang="en-US" b="1" dirty="0"/>
              <a:t>Strengths and Limitations</a:t>
            </a:r>
            <a:r>
              <a:rPr lang="en-US" dirty="0"/>
              <a:t>:</a:t>
            </a:r>
          </a:p>
          <a:p>
            <a:pPr marL="0" indent="0">
              <a:buNone/>
            </a:pPr>
            <a:r>
              <a:rPr lang="en-US" b="1" dirty="0"/>
              <a:t>           Strengths</a:t>
            </a:r>
            <a:r>
              <a:rPr lang="en-US" dirty="0"/>
              <a:t>: High interpretability, easy to understand feature contributions through coefficients,</a:t>
            </a:r>
            <a:br>
              <a:rPr lang="en-US" dirty="0"/>
            </a:br>
            <a:r>
              <a:rPr lang="en-US" dirty="0"/>
              <a:t>                               and straightforward implementation.</a:t>
            </a:r>
          </a:p>
          <a:p>
            <a:pPr marL="0" indent="0">
              <a:buNone/>
            </a:pPr>
            <a:r>
              <a:rPr lang="en-US" b="1" dirty="0"/>
              <a:t>           Limitations</a:t>
            </a:r>
            <a:r>
              <a:rPr lang="en-US" dirty="0"/>
              <a:t>: May struggle with non-linear relationships and complex data structures. </a:t>
            </a:r>
          </a:p>
        </p:txBody>
      </p:sp>
    </p:spTree>
    <p:extLst>
      <p:ext uri="{BB962C8B-B14F-4D97-AF65-F5344CB8AC3E}">
        <p14:creationId xmlns:p14="http://schemas.microsoft.com/office/powerpoint/2010/main" val="3811602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843AA3-1416-24AE-024D-B52C56DF9688}"/>
              </a:ext>
            </a:extLst>
          </p:cNvPr>
          <p:cNvSpPr txBox="1"/>
          <p:nvPr/>
        </p:nvSpPr>
        <p:spPr>
          <a:xfrm>
            <a:off x="943897" y="804240"/>
            <a:ext cx="6096000" cy="369332"/>
          </a:xfrm>
          <a:prstGeom prst="rect">
            <a:avLst/>
          </a:prstGeom>
          <a:noFill/>
        </p:spPr>
        <p:txBody>
          <a:bodyPr wrap="square">
            <a:spAutoFit/>
          </a:bodyPr>
          <a:lstStyle/>
          <a:p>
            <a:r>
              <a:rPr lang="en-US" b="1" dirty="0"/>
              <a:t>Confusion Matrix</a:t>
            </a:r>
            <a:r>
              <a:rPr lang="en-US" dirty="0"/>
              <a:t>:</a:t>
            </a:r>
          </a:p>
        </p:txBody>
      </p:sp>
      <p:pic>
        <p:nvPicPr>
          <p:cNvPr id="3074" name="Picture 2">
            <a:extLst>
              <a:ext uri="{FF2B5EF4-FFF2-40B4-BE49-F238E27FC236}">
                <a16:creationId xmlns:a16="http://schemas.microsoft.com/office/drawing/2014/main" id="{D61C42F7-1665-7912-BA90-8AFD3C8DA2D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70994" y="1804920"/>
            <a:ext cx="4910338" cy="3959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3924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D24EC-C607-4D60-68DD-0F4E4055612F}"/>
              </a:ext>
            </a:extLst>
          </p:cNvPr>
          <p:cNvSpPr>
            <a:spLocks noGrp="1"/>
          </p:cNvSpPr>
          <p:nvPr>
            <p:ph type="title"/>
          </p:nvPr>
        </p:nvSpPr>
        <p:spPr/>
        <p:txBody>
          <a:bodyPr/>
          <a:lstStyle/>
          <a:p>
            <a:r>
              <a:rPr lang="en-US" b="1" dirty="0"/>
              <a:t>Solution Overview - 2</a:t>
            </a:r>
          </a:p>
        </p:txBody>
      </p:sp>
      <p:sp>
        <p:nvSpPr>
          <p:cNvPr id="3" name="Content Placeholder 2">
            <a:extLst>
              <a:ext uri="{FF2B5EF4-FFF2-40B4-BE49-F238E27FC236}">
                <a16:creationId xmlns:a16="http://schemas.microsoft.com/office/drawing/2014/main" id="{F9A9F91A-6980-5307-1BC7-554DB6DBEFF9}"/>
              </a:ext>
            </a:extLst>
          </p:cNvPr>
          <p:cNvSpPr>
            <a:spLocks noGrp="1"/>
          </p:cNvSpPr>
          <p:nvPr>
            <p:ph idx="1"/>
          </p:nvPr>
        </p:nvSpPr>
        <p:spPr>
          <a:xfrm>
            <a:off x="1097279" y="1845734"/>
            <a:ext cx="10810017" cy="4494776"/>
          </a:xfrm>
        </p:spPr>
        <p:txBody>
          <a:bodyPr>
            <a:normAutofit/>
          </a:bodyPr>
          <a:lstStyle/>
          <a:p>
            <a:pPr>
              <a:buFont typeface="Arial" panose="020B0604020202020204" pitchFamily="34" charset="0"/>
              <a:buChar char="•"/>
            </a:pPr>
            <a:r>
              <a:rPr lang="en-US" dirty="0"/>
              <a:t> </a:t>
            </a:r>
            <a:r>
              <a:rPr lang="en-US" b="1" dirty="0"/>
              <a:t>Approach:</a:t>
            </a:r>
            <a:r>
              <a:rPr lang="en-US" dirty="0"/>
              <a:t> Random Forest Classifier</a:t>
            </a:r>
            <a:br>
              <a:rPr lang="en-US" dirty="0"/>
            </a:br>
            <a:r>
              <a:rPr lang="en-US" dirty="0"/>
              <a:t>         A powerful ensemble model that builds multiple decision trees and aggregates their</a:t>
            </a:r>
            <a:br>
              <a:rPr lang="en-US" dirty="0"/>
            </a:br>
            <a:r>
              <a:rPr lang="en-US" dirty="0"/>
              <a:t>         predictions for a final result.</a:t>
            </a:r>
            <a:br>
              <a:rPr lang="en-US" dirty="0"/>
            </a:br>
            <a:r>
              <a:rPr lang="en-US" dirty="0"/>
              <a:t>         Known for handling complex data and interactions between features effectively.</a:t>
            </a:r>
          </a:p>
          <a:p>
            <a:pPr>
              <a:buFont typeface="Arial" panose="020B0604020202020204" pitchFamily="34" charset="0"/>
              <a:buChar char="•"/>
            </a:pPr>
            <a:r>
              <a:rPr lang="en-US" dirty="0"/>
              <a:t> </a:t>
            </a:r>
            <a:r>
              <a:rPr lang="en-US" b="1" dirty="0"/>
              <a:t>Model Performance:</a:t>
            </a:r>
          </a:p>
          <a:p>
            <a:pPr marL="0" indent="0">
              <a:buNone/>
            </a:pPr>
            <a:r>
              <a:rPr lang="en-US" dirty="0"/>
              <a:t>         </a:t>
            </a:r>
            <a:r>
              <a:rPr lang="en-US" b="1" dirty="0"/>
              <a:t>Accuracy: </a:t>
            </a:r>
            <a:r>
              <a:rPr lang="en-US" dirty="0"/>
              <a:t>99.91%</a:t>
            </a:r>
            <a:br>
              <a:rPr lang="en-US" dirty="0"/>
            </a:br>
            <a:r>
              <a:rPr lang="en-US" b="1" dirty="0"/>
              <a:t>         Feature Importance: </a:t>
            </a:r>
            <a:r>
              <a:rPr lang="en-US" dirty="0"/>
              <a:t>Identified key features like </a:t>
            </a:r>
            <a:r>
              <a:rPr lang="en-US" dirty="0" err="1"/>
              <a:t>start_of_month_customer_relation</a:t>
            </a:r>
            <a:r>
              <a:rPr lang="en-US" dirty="0"/>
              <a:t> as highly </a:t>
            </a:r>
            <a:br>
              <a:rPr lang="en-US" dirty="0"/>
            </a:br>
            <a:r>
              <a:rPr lang="en-US" dirty="0"/>
              <a:t>                                               influential in predictions.</a:t>
            </a:r>
          </a:p>
          <a:p>
            <a:pPr>
              <a:buFont typeface="Arial" panose="020B0604020202020204" pitchFamily="34" charset="0"/>
              <a:buChar char="•"/>
            </a:pPr>
            <a:r>
              <a:rPr lang="en-US" b="1" dirty="0"/>
              <a:t> Strengths and Limitations:</a:t>
            </a:r>
          </a:p>
          <a:p>
            <a:pPr marL="0" indent="0">
              <a:buNone/>
            </a:pPr>
            <a:r>
              <a:rPr lang="en-US" dirty="0"/>
              <a:t>       </a:t>
            </a:r>
            <a:r>
              <a:rPr lang="en-US" b="1" dirty="0"/>
              <a:t>Strengths:</a:t>
            </a:r>
            <a:r>
              <a:rPr lang="en-US" dirty="0"/>
              <a:t> Good balance of accuracy and interpretability (through feature importance scores),</a:t>
            </a:r>
            <a:br>
              <a:rPr lang="en-US" dirty="0"/>
            </a:br>
            <a:r>
              <a:rPr lang="en-US" dirty="0"/>
              <a:t>                           robust against overfitting and handles large datasets well.</a:t>
            </a:r>
          </a:p>
          <a:p>
            <a:pPr marL="0" indent="0">
              <a:buNone/>
            </a:pPr>
            <a:r>
              <a:rPr lang="en-US" dirty="0"/>
              <a:t>      </a:t>
            </a:r>
            <a:r>
              <a:rPr lang="en-US" b="1" dirty="0"/>
              <a:t>Limitations: </a:t>
            </a:r>
            <a:r>
              <a:rPr lang="en-US" dirty="0"/>
              <a:t>Less interpretable than simpler models, computationally intensive.</a:t>
            </a:r>
          </a:p>
        </p:txBody>
      </p:sp>
    </p:spTree>
    <p:extLst>
      <p:ext uri="{BB962C8B-B14F-4D97-AF65-F5344CB8AC3E}">
        <p14:creationId xmlns:p14="http://schemas.microsoft.com/office/powerpoint/2010/main" val="4002562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9AA3C-D683-1048-E81B-5074E6320991}"/>
              </a:ext>
            </a:extLst>
          </p:cNvPr>
          <p:cNvSpPr>
            <a:spLocks noGrp="1"/>
          </p:cNvSpPr>
          <p:nvPr>
            <p:ph type="title"/>
          </p:nvPr>
        </p:nvSpPr>
        <p:spPr>
          <a:xfrm>
            <a:off x="1066800" y="80126"/>
            <a:ext cx="10058400" cy="1450757"/>
          </a:xfrm>
        </p:spPr>
        <p:txBody>
          <a:bodyPr>
            <a:normAutofit/>
          </a:bodyPr>
          <a:lstStyle/>
          <a:p>
            <a:r>
              <a:rPr lang="en-US" sz="3200" b="1" dirty="0"/>
              <a:t>Feature Importance Plot: </a:t>
            </a:r>
          </a:p>
        </p:txBody>
      </p:sp>
      <p:pic>
        <p:nvPicPr>
          <p:cNvPr id="5125" name="Picture 5">
            <a:extLst>
              <a:ext uri="{FF2B5EF4-FFF2-40B4-BE49-F238E27FC236}">
                <a16:creationId xmlns:a16="http://schemas.microsoft.com/office/drawing/2014/main" id="{D7AA3E24-A5C3-26E4-0627-D0F87D0BEE3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68130" y="1530883"/>
            <a:ext cx="8225980" cy="46831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1970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28CAA-C846-AAC2-0554-329838C2EB2D}"/>
              </a:ext>
            </a:extLst>
          </p:cNvPr>
          <p:cNvSpPr>
            <a:spLocks noGrp="1"/>
          </p:cNvSpPr>
          <p:nvPr>
            <p:ph type="title"/>
          </p:nvPr>
        </p:nvSpPr>
        <p:spPr>
          <a:xfrm>
            <a:off x="1097280" y="75951"/>
            <a:ext cx="10553946" cy="1450757"/>
          </a:xfrm>
        </p:spPr>
        <p:txBody>
          <a:bodyPr>
            <a:normAutofit/>
          </a:bodyPr>
          <a:lstStyle/>
          <a:p>
            <a:r>
              <a:rPr lang="en-US" sz="3200" b="1" dirty="0"/>
              <a:t>Comparison of Models: Logistic Regression vs. Random Forest</a:t>
            </a:r>
          </a:p>
        </p:txBody>
      </p:sp>
      <p:graphicFrame>
        <p:nvGraphicFramePr>
          <p:cNvPr id="5" name="Content Placeholder 4">
            <a:extLst>
              <a:ext uri="{FF2B5EF4-FFF2-40B4-BE49-F238E27FC236}">
                <a16:creationId xmlns:a16="http://schemas.microsoft.com/office/drawing/2014/main" id="{D86AA32E-1C38-4C0A-8F5A-0E9E981A1CF4}"/>
              </a:ext>
            </a:extLst>
          </p:cNvPr>
          <p:cNvGraphicFramePr>
            <a:graphicFrameLocks noGrp="1"/>
          </p:cNvGraphicFramePr>
          <p:nvPr>
            <p:ph idx="1"/>
            <p:extLst>
              <p:ext uri="{D42A27DB-BD31-4B8C-83A1-F6EECF244321}">
                <p14:modId xmlns:p14="http://schemas.microsoft.com/office/powerpoint/2010/main" val="2001143884"/>
              </p:ext>
            </p:extLst>
          </p:nvPr>
        </p:nvGraphicFramePr>
        <p:xfrm>
          <a:off x="1096962" y="1846263"/>
          <a:ext cx="10229799" cy="4033429"/>
        </p:xfrm>
        <a:graphic>
          <a:graphicData uri="http://schemas.openxmlformats.org/drawingml/2006/table">
            <a:tbl>
              <a:tblPr firstRow="1" bandRow="1">
                <a:tableStyleId>{5C22544A-7EE6-4342-B048-85BDC9FD1C3A}</a:tableStyleId>
              </a:tblPr>
              <a:tblGrid>
                <a:gridCol w="2214280">
                  <a:extLst>
                    <a:ext uri="{9D8B030D-6E8A-4147-A177-3AD203B41FA5}">
                      <a16:colId xmlns:a16="http://schemas.microsoft.com/office/drawing/2014/main" val="2149322976"/>
                    </a:ext>
                  </a:extLst>
                </a:gridCol>
                <a:gridCol w="3849924">
                  <a:extLst>
                    <a:ext uri="{9D8B030D-6E8A-4147-A177-3AD203B41FA5}">
                      <a16:colId xmlns:a16="http://schemas.microsoft.com/office/drawing/2014/main" val="3218748520"/>
                    </a:ext>
                  </a:extLst>
                </a:gridCol>
                <a:gridCol w="4165595">
                  <a:extLst>
                    <a:ext uri="{9D8B030D-6E8A-4147-A177-3AD203B41FA5}">
                      <a16:colId xmlns:a16="http://schemas.microsoft.com/office/drawing/2014/main" val="1635524801"/>
                    </a:ext>
                  </a:extLst>
                </a:gridCol>
              </a:tblGrid>
              <a:tr h="419435">
                <a:tc>
                  <a:txBody>
                    <a:bodyPr/>
                    <a:lstStyle/>
                    <a:p>
                      <a:pPr algn="ctr"/>
                      <a:r>
                        <a:rPr lang="en-US" dirty="0"/>
                        <a:t>Metric</a:t>
                      </a:r>
                    </a:p>
                  </a:txBody>
                  <a:tcPr/>
                </a:tc>
                <a:tc>
                  <a:txBody>
                    <a:bodyPr/>
                    <a:lstStyle/>
                    <a:p>
                      <a:pPr algn="ctr"/>
                      <a:r>
                        <a:rPr lang="en-US" dirty="0"/>
                        <a:t>Logistic Regression </a:t>
                      </a:r>
                    </a:p>
                  </a:txBody>
                  <a:tcPr/>
                </a:tc>
                <a:tc>
                  <a:txBody>
                    <a:bodyPr/>
                    <a:lstStyle/>
                    <a:p>
                      <a:pPr algn="ctr"/>
                      <a:r>
                        <a:rPr lang="en-US" dirty="0"/>
                        <a:t>Random Forest (RF)</a:t>
                      </a:r>
                    </a:p>
                  </a:txBody>
                  <a:tcPr/>
                </a:tc>
                <a:extLst>
                  <a:ext uri="{0D108BD9-81ED-4DB2-BD59-A6C34878D82A}">
                    <a16:rowId xmlns:a16="http://schemas.microsoft.com/office/drawing/2014/main" val="2637761096"/>
                  </a:ext>
                </a:extLst>
              </a:tr>
              <a:tr h="427588">
                <a:tc>
                  <a:txBody>
                    <a:bodyPr/>
                    <a:lstStyle/>
                    <a:p>
                      <a:pPr algn="ctr"/>
                      <a:r>
                        <a:rPr lang="en-US" dirty="0"/>
                        <a:t>Accuracy</a:t>
                      </a:r>
                    </a:p>
                  </a:txBody>
                  <a:tcPr/>
                </a:tc>
                <a:tc>
                  <a:txBody>
                    <a:bodyPr/>
                    <a:lstStyle/>
                    <a:p>
                      <a:pPr algn="ctr"/>
                      <a:r>
                        <a:rPr lang="en-US" dirty="0"/>
                        <a:t>99.98%</a:t>
                      </a:r>
                    </a:p>
                  </a:txBody>
                  <a:tcPr/>
                </a:tc>
                <a:tc>
                  <a:txBody>
                    <a:bodyPr/>
                    <a:lstStyle/>
                    <a:p>
                      <a:pPr algn="ctr"/>
                      <a:r>
                        <a:rPr lang="en-US" dirty="0"/>
                        <a:t>99.91%</a:t>
                      </a:r>
                    </a:p>
                  </a:txBody>
                  <a:tcPr/>
                </a:tc>
                <a:extLst>
                  <a:ext uri="{0D108BD9-81ED-4DB2-BD59-A6C34878D82A}">
                    <a16:rowId xmlns:a16="http://schemas.microsoft.com/office/drawing/2014/main" val="3348651087"/>
                  </a:ext>
                </a:extLst>
              </a:tr>
              <a:tr h="427588">
                <a:tc>
                  <a:txBody>
                    <a:bodyPr/>
                    <a:lstStyle/>
                    <a:p>
                      <a:pPr algn="ctr"/>
                      <a:r>
                        <a:rPr lang="en-US" dirty="0"/>
                        <a:t>Precision</a:t>
                      </a:r>
                    </a:p>
                  </a:txBody>
                  <a:tcPr/>
                </a:tc>
                <a:tc>
                  <a:txBody>
                    <a:bodyPr/>
                    <a:lstStyle/>
                    <a:p>
                      <a:pPr algn="ctr"/>
                      <a:r>
                        <a:rPr lang="en-US" dirty="0"/>
                        <a:t>1.00</a:t>
                      </a:r>
                    </a:p>
                  </a:txBody>
                  <a:tcPr/>
                </a:tc>
                <a:tc>
                  <a:txBody>
                    <a:bodyPr/>
                    <a:lstStyle/>
                    <a:p>
                      <a:pPr algn="ctr"/>
                      <a:r>
                        <a:rPr lang="en-US" dirty="0"/>
                        <a:t>1.00</a:t>
                      </a:r>
                    </a:p>
                  </a:txBody>
                  <a:tcPr anchor="ctr"/>
                </a:tc>
                <a:extLst>
                  <a:ext uri="{0D108BD9-81ED-4DB2-BD59-A6C34878D82A}">
                    <a16:rowId xmlns:a16="http://schemas.microsoft.com/office/drawing/2014/main" val="731949764"/>
                  </a:ext>
                </a:extLst>
              </a:tr>
              <a:tr h="427588">
                <a:tc>
                  <a:txBody>
                    <a:bodyPr/>
                    <a:lstStyle/>
                    <a:p>
                      <a:pPr algn="ctr"/>
                      <a:r>
                        <a:rPr lang="en-US" dirty="0"/>
                        <a:t>Recall</a:t>
                      </a:r>
                    </a:p>
                  </a:txBody>
                  <a:tcPr/>
                </a:tc>
                <a:tc>
                  <a:txBody>
                    <a:bodyPr/>
                    <a:lstStyle/>
                    <a:p>
                      <a:pPr algn="ctr"/>
                      <a:r>
                        <a:rPr lang="en-US" dirty="0"/>
                        <a:t>1.00</a:t>
                      </a:r>
                    </a:p>
                  </a:txBody>
                  <a:tcPr/>
                </a:tc>
                <a:tc>
                  <a:txBody>
                    <a:bodyPr/>
                    <a:lstStyle/>
                    <a:p>
                      <a:pPr algn="ctr"/>
                      <a:r>
                        <a:rPr lang="en-US" dirty="0"/>
                        <a:t>1.00 (slightly lower for some classes)</a:t>
                      </a:r>
                    </a:p>
                  </a:txBody>
                  <a:tcPr/>
                </a:tc>
                <a:extLst>
                  <a:ext uri="{0D108BD9-81ED-4DB2-BD59-A6C34878D82A}">
                    <a16:rowId xmlns:a16="http://schemas.microsoft.com/office/drawing/2014/main" val="3783216036"/>
                  </a:ext>
                </a:extLst>
              </a:tr>
              <a:tr h="427588">
                <a:tc>
                  <a:txBody>
                    <a:bodyPr/>
                    <a:lstStyle/>
                    <a:p>
                      <a:pPr algn="ctr"/>
                      <a:r>
                        <a:rPr lang="en-US" dirty="0"/>
                        <a:t>F1-Score</a:t>
                      </a:r>
                    </a:p>
                  </a:txBody>
                  <a:tcPr/>
                </a:tc>
                <a:tc>
                  <a:txBody>
                    <a:bodyPr/>
                    <a:lstStyle/>
                    <a:p>
                      <a:pPr algn="ctr"/>
                      <a:r>
                        <a:rPr lang="en-US" dirty="0"/>
                        <a:t>1.00</a:t>
                      </a:r>
                    </a:p>
                  </a:txBody>
                  <a:tcPr/>
                </a:tc>
                <a:tc>
                  <a:txBody>
                    <a:bodyPr/>
                    <a:lstStyle/>
                    <a:p>
                      <a:pPr algn="ctr"/>
                      <a:r>
                        <a:rPr lang="en-US" dirty="0"/>
                        <a:t>1.00</a:t>
                      </a:r>
                    </a:p>
                  </a:txBody>
                  <a:tcPr/>
                </a:tc>
                <a:extLst>
                  <a:ext uri="{0D108BD9-81ED-4DB2-BD59-A6C34878D82A}">
                    <a16:rowId xmlns:a16="http://schemas.microsoft.com/office/drawing/2014/main" val="37548631"/>
                  </a:ext>
                </a:extLst>
              </a:tr>
              <a:tr h="738027">
                <a:tc>
                  <a:txBody>
                    <a:bodyPr/>
                    <a:lstStyle/>
                    <a:p>
                      <a:pPr algn="ctr"/>
                      <a:r>
                        <a:rPr lang="en-US" dirty="0"/>
                        <a:t>Interpretability</a:t>
                      </a:r>
                    </a:p>
                  </a:txBody>
                  <a:tcPr/>
                </a:tc>
                <a:tc>
                  <a:txBody>
                    <a:bodyPr/>
                    <a:lstStyle/>
                    <a:p>
                      <a:pPr algn="ctr"/>
                      <a:r>
                        <a:rPr lang="en-US" dirty="0"/>
                        <a:t>High (clear feature importance via coefficients)</a:t>
                      </a:r>
                    </a:p>
                  </a:txBody>
                  <a:tcPr/>
                </a:tc>
                <a:tc>
                  <a:txBody>
                    <a:bodyPr/>
                    <a:lstStyle/>
                    <a:p>
                      <a:pPr algn="ctr"/>
                      <a:r>
                        <a:rPr lang="en-US" dirty="0"/>
                        <a:t>Moderate (feature importance, but more complex)</a:t>
                      </a:r>
                    </a:p>
                  </a:txBody>
                  <a:tcPr/>
                </a:tc>
                <a:extLst>
                  <a:ext uri="{0D108BD9-81ED-4DB2-BD59-A6C34878D82A}">
                    <a16:rowId xmlns:a16="http://schemas.microsoft.com/office/drawing/2014/main" val="1040273384"/>
                  </a:ext>
                </a:extLst>
              </a:tr>
              <a:tr h="427588">
                <a:tc>
                  <a:txBody>
                    <a:bodyPr/>
                    <a:lstStyle/>
                    <a:p>
                      <a:pPr algn="ctr"/>
                      <a:r>
                        <a:rPr lang="en-US" dirty="0"/>
                        <a:t>Computation</a:t>
                      </a:r>
                    </a:p>
                  </a:txBody>
                  <a:tcPr/>
                </a:tc>
                <a:tc>
                  <a:txBody>
                    <a:bodyPr/>
                    <a:lstStyle/>
                    <a:p>
                      <a:pPr algn="ctr"/>
                      <a:r>
                        <a:rPr lang="en-US" dirty="0"/>
                        <a:t>Fast</a:t>
                      </a:r>
                    </a:p>
                  </a:txBody>
                  <a:tcPr/>
                </a:tc>
                <a:tc>
                  <a:txBody>
                    <a:bodyPr/>
                    <a:lstStyle/>
                    <a:p>
                      <a:pPr algn="ctr"/>
                      <a:r>
                        <a:rPr lang="en-US" dirty="0"/>
                        <a:t>Slower, more resource-intensive</a:t>
                      </a:r>
                    </a:p>
                  </a:txBody>
                  <a:tcPr/>
                </a:tc>
                <a:extLst>
                  <a:ext uri="{0D108BD9-81ED-4DB2-BD59-A6C34878D82A}">
                    <a16:rowId xmlns:a16="http://schemas.microsoft.com/office/drawing/2014/main" val="3657676760"/>
                  </a:ext>
                </a:extLst>
              </a:tr>
              <a:tr h="738027">
                <a:tc>
                  <a:txBody>
                    <a:bodyPr/>
                    <a:lstStyle/>
                    <a:p>
                      <a:pPr algn="ctr"/>
                      <a:r>
                        <a:rPr lang="en-US" dirty="0"/>
                        <a:t>Handling Complexity</a:t>
                      </a:r>
                    </a:p>
                  </a:txBody>
                  <a:tcPr/>
                </a:tc>
                <a:tc>
                  <a:txBody>
                    <a:bodyPr/>
                    <a:lstStyle/>
                    <a:p>
                      <a:pPr algn="ctr"/>
                      <a:r>
                        <a:rPr lang="en-US" dirty="0"/>
                        <a:t>Low (limited with complex, non-linear relationships)</a:t>
                      </a:r>
                    </a:p>
                  </a:txBody>
                  <a:tcPr/>
                </a:tc>
                <a:tc>
                  <a:txBody>
                    <a:bodyPr/>
                    <a:lstStyle/>
                    <a:p>
                      <a:pPr algn="ctr"/>
                      <a:r>
                        <a:rPr lang="en-US" dirty="0"/>
                        <a:t>High (good for complex and non-linear data)</a:t>
                      </a:r>
                    </a:p>
                  </a:txBody>
                  <a:tcPr/>
                </a:tc>
                <a:extLst>
                  <a:ext uri="{0D108BD9-81ED-4DB2-BD59-A6C34878D82A}">
                    <a16:rowId xmlns:a16="http://schemas.microsoft.com/office/drawing/2014/main" val="3461009002"/>
                  </a:ext>
                </a:extLst>
              </a:tr>
            </a:tbl>
          </a:graphicData>
        </a:graphic>
      </p:graphicFrame>
    </p:spTree>
    <p:extLst>
      <p:ext uri="{BB962C8B-B14F-4D97-AF65-F5344CB8AC3E}">
        <p14:creationId xmlns:p14="http://schemas.microsoft.com/office/powerpoint/2010/main" val="926863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EB8EC-980C-A31F-487E-AA0D54718428}"/>
              </a:ext>
            </a:extLst>
          </p:cNvPr>
          <p:cNvSpPr>
            <a:spLocks noGrp="1"/>
          </p:cNvSpPr>
          <p:nvPr>
            <p:ph type="title"/>
          </p:nvPr>
        </p:nvSpPr>
        <p:spPr/>
        <p:txBody>
          <a:bodyPr>
            <a:normAutofit/>
          </a:bodyPr>
          <a:lstStyle/>
          <a:p>
            <a:r>
              <a:rPr lang="en-US" sz="3200" b="1" dirty="0"/>
              <a:t>Comparison of Models: Logistic Regression vs. Random Forest</a:t>
            </a:r>
            <a:endParaRPr lang="en-US" sz="3200" dirty="0"/>
          </a:p>
        </p:txBody>
      </p:sp>
      <p:sp>
        <p:nvSpPr>
          <p:cNvPr id="3" name="Content Placeholder 2">
            <a:extLst>
              <a:ext uri="{FF2B5EF4-FFF2-40B4-BE49-F238E27FC236}">
                <a16:creationId xmlns:a16="http://schemas.microsoft.com/office/drawing/2014/main" id="{3A0A194E-4EFA-4EBC-DC86-2B74A52E09A9}"/>
              </a:ext>
            </a:extLst>
          </p:cNvPr>
          <p:cNvSpPr>
            <a:spLocks noGrp="1"/>
          </p:cNvSpPr>
          <p:nvPr>
            <p:ph idx="1"/>
          </p:nvPr>
        </p:nvSpPr>
        <p:spPr>
          <a:xfrm>
            <a:off x="1097280" y="1845733"/>
            <a:ext cx="10406462" cy="4299427"/>
          </a:xfrm>
        </p:spPr>
        <p:txBody>
          <a:bodyPr>
            <a:normAutofit fontScale="92500" lnSpcReduction="10000"/>
          </a:bodyPr>
          <a:lstStyle/>
          <a:p>
            <a:pPr>
              <a:buFont typeface="Wingdings" panose="05000000000000000000" pitchFamily="2" charset="2"/>
              <a:buChar char="v"/>
            </a:pPr>
            <a:r>
              <a:rPr lang="en-US" b="1" dirty="0"/>
              <a:t>Key Insights</a:t>
            </a:r>
            <a:r>
              <a:rPr lang="en-US" dirty="0"/>
              <a:t>: </a:t>
            </a:r>
          </a:p>
          <a:p>
            <a:pPr>
              <a:buFont typeface="Arial" panose="020B0604020202020204" pitchFamily="34" charset="0"/>
              <a:buChar char="•"/>
            </a:pPr>
            <a:r>
              <a:rPr lang="en-US" b="1" dirty="0"/>
              <a:t>Logistic Regression: </a:t>
            </a:r>
            <a:r>
              <a:rPr lang="en-US" dirty="0"/>
              <a:t>Provides high accuracy with excellent interpretability, as it allows us to understand feature contributions through coefficients. It’s efficient and performs well but may struggle with complex, non-linear patterns.</a:t>
            </a:r>
          </a:p>
          <a:p>
            <a:pPr>
              <a:buFont typeface="Arial" panose="020B0604020202020204" pitchFamily="34" charset="0"/>
              <a:buChar char="•"/>
            </a:pPr>
            <a:r>
              <a:rPr lang="en-US" b="1" dirty="0"/>
              <a:t>Random Forest: </a:t>
            </a:r>
            <a:r>
              <a:rPr lang="en-US" dirty="0"/>
              <a:t>Delivers high accuracy with the ability to handle complex data structures. Its feature importance scores offer interpretability, though less straightforward than Logistic Regression. It is computationally more demanding but better suited for complex patterns in the data.</a:t>
            </a:r>
          </a:p>
          <a:p>
            <a:pPr>
              <a:buFont typeface="Wingdings" panose="05000000000000000000" pitchFamily="2" charset="2"/>
              <a:buChar char="v"/>
            </a:pPr>
            <a:r>
              <a:rPr lang="en-US" b="1" dirty="0"/>
              <a:t>Conclusion</a:t>
            </a:r>
            <a:r>
              <a:rPr lang="en-US" dirty="0"/>
              <a:t>:</a:t>
            </a:r>
          </a:p>
          <a:p>
            <a:pPr>
              <a:buFont typeface="Arial" panose="020B0604020202020204" pitchFamily="34" charset="0"/>
              <a:buChar char="•"/>
            </a:pPr>
            <a:r>
              <a:rPr lang="en-US" b="1" dirty="0"/>
              <a:t>Final Choice</a:t>
            </a:r>
            <a:r>
              <a:rPr lang="en-US" dirty="0"/>
              <a:t>: If interpretability is the highest priority, </a:t>
            </a:r>
            <a:r>
              <a:rPr lang="en-US" b="1" dirty="0"/>
              <a:t>Logistic Regression</a:t>
            </a:r>
            <a:r>
              <a:rPr lang="en-US" dirty="0"/>
              <a:t> is preferable. However, if the ability to model complex interactions and achieve robustness against overfitting is crucial, </a:t>
            </a:r>
            <a:r>
              <a:rPr lang="en-US" b="1" dirty="0"/>
              <a:t>Random Forest</a:t>
            </a:r>
            <a:r>
              <a:rPr lang="en-US" dirty="0"/>
              <a:t> may be the better choice.</a:t>
            </a:r>
          </a:p>
          <a:p>
            <a:pPr>
              <a:buFont typeface="Arial" panose="020B0604020202020204" pitchFamily="34" charset="0"/>
              <a:buChar char="•"/>
            </a:pPr>
            <a:r>
              <a:rPr lang="en-US" b="1" dirty="0"/>
              <a:t>Team’s Decision</a:t>
            </a:r>
            <a:r>
              <a:rPr lang="en-US" dirty="0"/>
              <a:t>: Based on the group’s discussions, the selected model will depend on balancing these factors in alignment with project requirements.</a:t>
            </a:r>
          </a:p>
          <a:p>
            <a:endParaRPr lang="en-US" dirty="0"/>
          </a:p>
        </p:txBody>
      </p:sp>
    </p:spTree>
    <p:extLst>
      <p:ext uri="{BB962C8B-B14F-4D97-AF65-F5344CB8AC3E}">
        <p14:creationId xmlns:p14="http://schemas.microsoft.com/office/powerpoint/2010/main" val="903552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D6789-A58D-638F-5322-6CC6CB544A2E}"/>
              </a:ext>
            </a:extLst>
          </p:cNvPr>
          <p:cNvSpPr>
            <a:spLocks noGrp="1"/>
          </p:cNvSpPr>
          <p:nvPr>
            <p:ph type="title"/>
          </p:nvPr>
        </p:nvSpPr>
        <p:spPr/>
        <p:txBody>
          <a:bodyPr/>
          <a:lstStyle/>
          <a:p>
            <a:r>
              <a:rPr lang="en-US" b="1" dirty="0"/>
              <a:t>Selected Solution</a:t>
            </a:r>
          </a:p>
        </p:txBody>
      </p:sp>
      <p:sp>
        <p:nvSpPr>
          <p:cNvPr id="3" name="Content Placeholder 2">
            <a:extLst>
              <a:ext uri="{FF2B5EF4-FFF2-40B4-BE49-F238E27FC236}">
                <a16:creationId xmlns:a16="http://schemas.microsoft.com/office/drawing/2014/main" id="{EC1B9CDA-5C39-B5B2-0FFF-4DA7C0364763}"/>
              </a:ext>
            </a:extLst>
          </p:cNvPr>
          <p:cNvSpPr>
            <a:spLocks noGrp="1"/>
          </p:cNvSpPr>
          <p:nvPr>
            <p:ph idx="1"/>
          </p:nvPr>
        </p:nvSpPr>
        <p:spPr>
          <a:xfrm>
            <a:off x="1097279" y="1845734"/>
            <a:ext cx="10229481" cy="4023360"/>
          </a:xfrm>
        </p:spPr>
        <p:txBody>
          <a:bodyPr/>
          <a:lstStyle/>
          <a:p>
            <a:r>
              <a:rPr lang="en-US" b="1" dirty="0"/>
              <a:t>Chosen Model: Random Forest</a:t>
            </a:r>
          </a:p>
          <a:p>
            <a:r>
              <a:rPr lang="en-US" b="1" dirty="0"/>
              <a:t>Reasons for Selection:</a:t>
            </a:r>
          </a:p>
          <a:p>
            <a:r>
              <a:rPr lang="en-US" b="1" dirty="0"/>
              <a:t>       </a:t>
            </a:r>
            <a:r>
              <a:rPr lang="en-US" dirty="0"/>
              <a:t>Balanced Performance: High accuracy (99.91%) with strong recall and precision across all</a:t>
            </a:r>
            <a:br>
              <a:rPr lang="en-US" dirty="0"/>
            </a:br>
            <a:r>
              <a:rPr lang="en-US" dirty="0"/>
              <a:t>       classes.</a:t>
            </a:r>
          </a:p>
          <a:p>
            <a:r>
              <a:rPr lang="en-US" dirty="0"/>
              <a:t>       Complexity Handling: Well-suited for datasets with complex relationships and interactions</a:t>
            </a:r>
            <a:br>
              <a:rPr lang="en-US" dirty="0"/>
            </a:br>
            <a:r>
              <a:rPr lang="en-US" dirty="0"/>
              <a:t>       between features.</a:t>
            </a:r>
          </a:p>
          <a:p>
            <a:r>
              <a:rPr lang="en-US" dirty="0"/>
              <a:t>       Interpretability: Provides feature importance scores, offering insights into which features</a:t>
            </a:r>
            <a:br>
              <a:rPr lang="en-US" dirty="0"/>
            </a:br>
            <a:r>
              <a:rPr lang="en-US" dirty="0"/>
              <a:t>       influence predictions the most, although less directly interpretable than Logistic Regression.</a:t>
            </a:r>
          </a:p>
          <a:p>
            <a:r>
              <a:rPr lang="en-US" dirty="0"/>
              <a:t>       Alignment with Requirements: Satisfies project requirements for high performance and</a:t>
            </a:r>
            <a:br>
              <a:rPr lang="en-US" dirty="0"/>
            </a:br>
            <a:r>
              <a:rPr lang="en-US" dirty="0"/>
              <a:t>      moderate interpretability.</a:t>
            </a:r>
          </a:p>
        </p:txBody>
      </p:sp>
    </p:spTree>
    <p:extLst>
      <p:ext uri="{BB962C8B-B14F-4D97-AF65-F5344CB8AC3E}">
        <p14:creationId xmlns:p14="http://schemas.microsoft.com/office/powerpoint/2010/main" val="162065467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55</TotalTime>
  <Words>828</Words>
  <Application>Microsoft Office PowerPoint</Application>
  <PresentationFormat>Widescreen</PresentationFormat>
  <Paragraphs>81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Wingdings</vt:lpstr>
      <vt:lpstr>Retrospect</vt:lpstr>
      <vt:lpstr>Customer Segmentation</vt:lpstr>
      <vt:lpstr>Introduction</vt:lpstr>
      <vt:lpstr>Solution Overview - 1 </vt:lpstr>
      <vt:lpstr>PowerPoint Presentation</vt:lpstr>
      <vt:lpstr>Solution Overview - 2</vt:lpstr>
      <vt:lpstr>Feature Importance Plot: </vt:lpstr>
      <vt:lpstr>Comparison of Models: Logistic Regression vs. Random Forest</vt:lpstr>
      <vt:lpstr>Comparison of Models: Logistic Regression vs. Random Forest</vt:lpstr>
      <vt:lpstr>Selected Solution</vt:lpstr>
      <vt:lpstr>Conclusion</vt:lpstr>
      <vt:lpstr>Future Improvements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Shweta Ganesh Bankar</dc:creator>
  <cp:lastModifiedBy>Shweta Ganesh Bankar</cp:lastModifiedBy>
  <cp:revision>1</cp:revision>
  <dcterms:created xsi:type="dcterms:W3CDTF">2024-11-01T01:03:59Z</dcterms:created>
  <dcterms:modified xsi:type="dcterms:W3CDTF">2024-11-01T01:59:27Z</dcterms:modified>
</cp:coreProperties>
</file>