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Cab Investment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chemeClr val="bg1"/>
                </a:solidFill>
              </a:rPr>
              <a:t>08 August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861D-72B8-26DB-E8DD-79ECCFE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3769"/>
            <a:ext cx="9086727" cy="97594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6600"/>
                </a:solidFill>
              </a:rPr>
              <a:t>EDA - Market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6BF15-12CC-3009-F625-AA59DD7A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277" y="1327638"/>
            <a:ext cx="6981092" cy="46873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8656-2773-4D8A-ED13-D43A3AF3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397977"/>
            <a:ext cx="4104665" cy="4471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Comparative Analysis: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i</a:t>
            </a:r>
            <a:r>
              <a:rPr lang="en-US" sz="1800" dirty="0"/>
              <a:t>) Trip Counts and Revenue: "Yellow" is frequently preferred in most cases, especially in high-demand areas.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ii) Customer Ratings: A comparative evaluation of satisfaction ratings across various service aspects such as wait times and ride comfort.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dual-axis charts for financial comparison as well as star rating histograms for customer review excellence.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8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D514-6724-84A6-A854-FD0B2C5F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8" y="162902"/>
            <a:ext cx="10580077" cy="1164737"/>
          </a:xfrm>
        </p:spPr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EDA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0E61-9F3E-0AEE-9F22-51053F45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8" y="1204546"/>
            <a:ext cx="11157438" cy="5490552"/>
          </a:xfrm>
        </p:spPr>
        <p:txBody>
          <a:bodyPr>
            <a:noAutofit/>
          </a:bodyPr>
          <a:lstStyle/>
          <a:p>
            <a:r>
              <a:rPr lang="en-US" sz="2000" dirty="0"/>
              <a:t>Key Insights: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) "Yellow Cab" is making it big when it comes to younger people and at the same time dominates over others in terms of market share and revenue.</a:t>
            </a:r>
            <a:br>
              <a:rPr lang="en-US" sz="2000" dirty="0"/>
            </a:br>
            <a:r>
              <a:rPr lang="en-US" sz="2000" dirty="0"/>
              <a:t>ii) "Pink Cab" lures to cost-saving customers but has a lower overall market share.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Strengths and Weaknesses: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) "Yellow Cab": Has Big Revenue but Also Big Operational Costs.</a:t>
            </a:r>
            <a:br>
              <a:rPr lang="en-US" sz="2000" dirty="0"/>
            </a:br>
            <a:r>
              <a:rPr lang="en-US" sz="2000" dirty="0"/>
              <a:t>ii) "Pink Cab": Attractive Prices but is Facing a Problem of Customer Loyalty.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Surprising Patterns:</a:t>
            </a:r>
            <a:br>
              <a:rPr lang="en-US" sz="2000" dirty="0"/>
            </a:br>
            <a:r>
              <a:rPr lang="en-US" sz="2000" dirty="0"/>
              <a:t>User Drop-off at Age 40: Both "Pink Cab" and "Yellow Cab" experience a sharp decline in users around age 40. After this age, user numbers stabilize but remain low, with "Yellow Cab" keeping a larger, yet reduced, user base compared to younger demographics.</a:t>
            </a:r>
          </a:p>
          <a:p>
            <a:r>
              <a:rPr lang="en-US" sz="2000" dirty="0"/>
              <a:t>Strategic adjustments will be necessary to optimize market positioning and improve service delivery based on these insights.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19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D0A3-93F2-71B6-9BC8-72F15C53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</a:rPr>
              <a:t>Recommendations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255C-50BC-5B98-FF44-58037402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546"/>
            <a:ext cx="10515600" cy="5288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Investment Considerations:</a:t>
            </a:r>
          </a:p>
          <a:p>
            <a:r>
              <a:rPr lang="en-US" sz="2300" dirty="0"/>
              <a:t>"Yellow Cab":</a:t>
            </a:r>
            <a:br>
              <a:rPr lang="en-US" sz="2300" dirty="0"/>
            </a:br>
            <a:r>
              <a:rPr lang="en-US" sz="2300" dirty="0"/>
              <a:t>Invest for Growth: Capitalize on Yellow’s strong market share and revenue. Focus on expanding into new markets and improving operational efficiency.</a:t>
            </a:r>
            <a:br>
              <a:rPr lang="en-US" sz="2300" dirty="0"/>
            </a:br>
            <a:endParaRPr lang="en-US" sz="2300" dirty="0"/>
          </a:p>
          <a:p>
            <a:r>
              <a:rPr lang="en-US" sz="2300" dirty="0"/>
              <a:t>"Pink Cab": Targeted Investments: Strengthen marketing to core demographics and invest in technology upgrades to enhance service efficiency and customer retention.</a:t>
            </a:r>
            <a:br>
              <a:rPr lang="en-US" sz="2300" dirty="0"/>
            </a:br>
            <a:endParaRPr lang="en-US" sz="2300" dirty="0"/>
          </a:p>
          <a:p>
            <a:r>
              <a:rPr lang="en-US" sz="2300" dirty="0"/>
              <a:t>Risk Management: Market Dynamics: Be aware of the competitive landscape and regulatory changes that could impact profitability.</a:t>
            </a:r>
            <a:br>
              <a:rPr lang="en-US" sz="2300" dirty="0"/>
            </a:br>
            <a:endParaRPr lang="en-US" sz="2300" dirty="0"/>
          </a:p>
          <a:p>
            <a:r>
              <a:rPr lang="en-US" sz="2300" err="1"/>
              <a:t>Strategy</a:t>
            </a:r>
            <a:r>
              <a:rPr lang="en-US" sz="2300"/>
              <a:t>: Diversified </a:t>
            </a:r>
            <a:r>
              <a:rPr lang="en-US" sz="2300" dirty="0"/>
              <a:t>Investments: Balance investments between both companies to mitigate risks and leverage their unique strengths.</a:t>
            </a:r>
          </a:p>
        </p:txBody>
      </p:sp>
    </p:spTree>
    <p:extLst>
      <p:ext uri="{BB962C8B-B14F-4D97-AF65-F5344CB8AC3E}">
        <p14:creationId xmlns:p14="http://schemas.microsoft.com/office/powerpoint/2010/main" val="34386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645-8130-012B-2CAF-BBAB8503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24"/>
            <a:ext cx="10515600" cy="1054407"/>
          </a:xfrm>
        </p:spPr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DCE8-886D-897B-61E6-BD0BE14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9" y="1336431"/>
            <a:ext cx="10515600" cy="4897315"/>
          </a:xfrm>
        </p:spPr>
        <p:txBody>
          <a:bodyPr>
            <a:normAutofit/>
          </a:bodyPr>
          <a:lstStyle/>
          <a:p>
            <a:r>
              <a:rPr lang="en-US" sz="2200" dirty="0"/>
              <a:t>EDA Objectives: </a:t>
            </a:r>
            <a:br>
              <a:rPr lang="en-US" sz="2200" dirty="0"/>
            </a:br>
            <a:r>
              <a:rPr lang="en-US" sz="2200" dirty="0" err="1"/>
              <a:t>i</a:t>
            </a:r>
            <a:r>
              <a:rPr lang="en-US" sz="2200" dirty="0"/>
              <a:t>) Perform an analysis of the operating data in order to identify the market share and customer favorites for the "Pink" and "Yellow" cab companies.</a:t>
            </a:r>
            <a:br>
              <a:rPr lang="en-US" sz="2200" dirty="0"/>
            </a:br>
            <a:r>
              <a:rPr lang="en-US" sz="2200" dirty="0"/>
              <a:t>ii) Identify key performance indicators to inform business strategies.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Key Findings:</a:t>
            </a:r>
            <a:br>
              <a:rPr lang="en-US" sz="2200" dirty="0"/>
            </a:br>
            <a:r>
              <a:rPr lang="en-US" sz="2200" dirty="0" err="1"/>
              <a:t>i</a:t>
            </a:r>
            <a:r>
              <a:rPr lang="en-US" sz="2200" dirty="0"/>
              <a:t>) "Yellow Cab" is the dominant player, which is mostly popular among the young customers.	</a:t>
            </a:r>
            <a:br>
              <a:rPr lang="en-US" sz="2200" dirty="0"/>
            </a:br>
            <a:r>
              <a:rPr lang="en-US" sz="2200" dirty="0"/>
              <a:t>ii) Key Demographic and peak usage time show the potential for targeted marketing and operational improvements.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Business Impact:</a:t>
            </a:r>
            <a:br>
              <a:rPr lang="en-US" sz="2200" dirty="0"/>
            </a:br>
            <a:r>
              <a:rPr lang="en-US" sz="2200" dirty="0" err="1"/>
              <a:t>i</a:t>
            </a:r>
            <a:r>
              <a:rPr lang="en-US" sz="2200" dirty="0"/>
              <a:t>) Through these insights, investors will be able to make strategic decisions about which company to invest in.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4846-0F2B-1E24-62F0-3BCED738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606"/>
          </a:xfrm>
        </p:spPr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37D1-A118-C716-7795-A2D6339F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571"/>
            <a:ext cx="10515600" cy="4707060"/>
          </a:xfrm>
        </p:spPr>
        <p:txBody>
          <a:bodyPr/>
          <a:lstStyle/>
          <a:p>
            <a:r>
              <a:rPr lang="en-US" sz="2200" dirty="0"/>
              <a:t>Business Challenge:</a:t>
            </a:r>
            <a:br>
              <a:rPr lang="en-US" sz="2200" dirty="0"/>
            </a:br>
            <a:r>
              <a:rPr lang="en-US" sz="2000" dirty="0"/>
              <a:t>Investors have to understand market dynamics and customer behavior in a world full of competition so as to take advantage of those factors and beat their competitors and make wise investment.</a:t>
            </a:r>
            <a:br>
              <a:rPr lang="en-US" sz="2000" dirty="0"/>
            </a:br>
            <a:endParaRPr lang="en-US" sz="2000" dirty="0"/>
          </a:p>
          <a:p>
            <a:r>
              <a:rPr lang="en-US" sz="2200" dirty="0"/>
              <a:t>Importance of EDA:</a:t>
            </a:r>
            <a:br>
              <a:rPr lang="en-US" sz="2200" dirty="0"/>
            </a:br>
            <a:r>
              <a:rPr lang="en-US" sz="2000" dirty="0"/>
              <a:t>1) Market Share and Performance: Analyze the competition standing and find out growth  opportunities to move a business forwards.</a:t>
            </a:r>
            <a:br>
              <a:rPr lang="en-US" sz="2000" dirty="0"/>
            </a:br>
            <a:r>
              <a:rPr lang="en-US" sz="2000" dirty="0"/>
              <a:t>2) Customer Insights: Detect preferences and demographics so as to devise targeted strategies.</a:t>
            </a:r>
            <a:br>
              <a:rPr lang="en-US" sz="2000" dirty="0"/>
            </a:br>
            <a:r>
              <a:rPr lang="en-US" sz="2000" dirty="0"/>
              <a:t>3) Operational Efficiency: Recognize efficiencies and bottlenecks of operation.</a:t>
            </a:r>
            <a:br>
              <a:rPr lang="en-US" sz="2000" dirty="0"/>
            </a:br>
            <a:endParaRPr lang="en-US" sz="2000" dirty="0"/>
          </a:p>
          <a:p>
            <a:r>
              <a:rPr lang="en-US" sz="2200" dirty="0"/>
              <a:t>Goal:</a:t>
            </a:r>
            <a:br>
              <a:rPr lang="en-US" sz="2200" dirty="0"/>
            </a:br>
            <a:r>
              <a:rPr lang="en-US" sz="2000" dirty="0"/>
              <a:t>Through these insights, investors will be able to make strategic decisions about which company to invest in.</a:t>
            </a:r>
            <a:br>
              <a:rPr lang="en-US" sz="20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31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A84-0B8F-244A-A5EF-1D5C290C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54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</a:rPr>
              <a:t>Approach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D37E-3F96-67D5-D9FD-05D8D6A4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6" y="1561061"/>
            <a:ext cx="10515600" cy="3942924"/>
          </a:xfrm>
        </p:spPr>
        <p:txBody>
          <a:bodyPr>
            <a:normAutofit/>
          </a:bodyPr>
          <a:lstStyle/>
          <a:p>
            <a:r>
              <a:rPr lang="en-US" sz="2200" dirty="0"/>
              <a:t>Data Preprocessing: </a:t>
            </a:r>
            <a:br>
              <a:rPr lang="en-US" sz="2200" dirty="0"/>
            </a:br>
            <a:br>
              <a:rPr lang="en-US" sz="2200" dirty="0"/>
            </a:br>
            <a:r>
              <a:rPr lang="en-US" sz="2000" dirty="0"/>
              <a:t>i) Data Cleaning: Handled the missing values, data inconsistences were also corrected and the irrelevant data were filtered out.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ii) Data Transformation: Data Normalization was done and additional variables were calculated to obtain more profound insights for the analysis.</a:t>
            </a:r>
            <a:br>
              <a:rPr lang="en-US" sz="1900" dirty="0"/>
            </a:br>
            <a:endParaRPr lang="en-US" sz="1900" dirty="0"/>
          </a:p>
          <a:p>
            <a:r>
              <a:rPr lang="en-US" sz="2200" dirty="0"/>
              <a:t>Statistical Methods:</a:t>
            </a:r>
            <a:br>
              <a:rPr lang="en-US" sz="2200" dirty="0"/>
            </a:b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) Descriptive Statistics: Used to summarize data features and derive early patterns.</a:t>
            </a:r>
            <a:br>
              <a:rPr lang="en-US" sz="2000" dirty="0"/>
            </a:br>
            <a:br>
              <a:rPr lang="en-US" sz="20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09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E437-C7DD-AACE-CCFB-6CF780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2A69-AC96-3AA4-E159-25F81ACF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Visualization Techniques:</a:t>
            </a:r>
            <a:br>
              <a:rPr lang="en-US" sz="2200" dirty="0"/>
            </a:b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) Trend Analysis: Services usage, as well as revenue trends, were tracked over time by sentences line graphs and time series plots.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ii) Demographic Insights: Bar charts and Pie charts were used to show the varied information about the demographics and the liking of customers.</a:t>
            </a: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DC0-B14F-1378-8135-1B4A3499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EDA -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0100-E3A3-78CF-DA3D-51E38A1E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Structure: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i</a:t>
            </a:r>
            <a:r>
              <a:rPr lang="en-US" sz="2200" dirty="0"/>
              <a:t>) Data Types: Incorporates both categorical and numerical </a:t>
            </a:r>
            <a:br>
              <a:rPr lang="en-US" sz="2200" dirty="0"/>
            </a:br>
            <a:r>
              <a:rPr lang="en-US" sz="2200" dirty="0"/>
              <a:t>                         data reflecting various measures from trip </a:t>
            </a:r>
            <a:br>
              <a:rPr lang="en-US" sz="2200" dirty="0"/>
            </a:br>
            <a:r>
              <a:rPr lang="en-US" sz="2200" dirty="0"/>
              <a:t>                         records to customer feedback.</a:t>
            </a:r>
            <a:br>
              <a:rPr lang="en-US" sz="2200" dirty="0"/>
            </a:br>
            <a:r>
              <a:rPr lang="en-US" sz="2200" dirty="0"/>
              <a:t>ii) Records and Attributes: Deciphered 1 million records with </a:t>
            </a:r>
            <a:br>
              <a:rPr lang="en-US" sz="2200" dirty="0"/>
            </a:br>
            <a:r>
              <a:rPr lang="en-US" sz="2200" dirty="0"/>
              <a:t>                         features such as trip length, price, age of </a:t>
            </a:r>
            <a:br>
              <a:rPr lang="en-US" sz="2200" dirty="0"/>
            </a:br>
            <a:r>
              <a:rPr lang="en-US" sz="2200" dirty="0"/>
              <a:t>                         clients, and level of happiness.</a:t>
            </a:r>
            <a:br>
              <a:rPr lang="en-US" sz="2200" dirty="0"/>
            </a:br>
            <a:r>
              <a:rPr lang="en-US" sz="2200" dirty="0"/>
              <a:t>iii) Sources: Collected either from the operational databases </a:t>
            </a:r>
            <a:br>
              <a:rPr lang="en-US" sz="2200" dirty="0"/>
            </a:br>
            <a:r>
              <a:rPr lang="en-US" sz="2200" dirty="0"/>
              <a:t>                     or customer surveys.</a:t>
            </a:r>
            <a:br>
              <a:rPr lang="en-US" sz="2200" dirty="0"/>
            </a:br>
            <a:endParaRPr lang="en-US" sz="2200" dirty="0"/>
          </a:p>
          <a:p>
            <a:r>
              <a:rPr lang="en-US" dirty="0"/>
              <a:t>Purpose: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Embedding the basic comprehension of the data set to </a:t>
            </a:r>
            <a:br>
              <a:rPr lang="en-US" sz="2200" dirty="0"/>
            </a:br>
            <a:r>
              <a:rPr lang="en-US" sz="2200" dirty="0"/>
              <a:t>warrant valid and pertinent insights for strategic planning.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FFC7B1-C77C-E9A2-82F4-0FD1B1B2A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23" y="1758462"/>
            <a:ext cx="4373778" cy="41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A83-E018-76F3-7F4E-742A349A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935"/>
            <a:ext cx="5517050" cy="10683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6600"/>
                </a:solidFill>
              </a:rPr>
              <a:t>EDA - Usage Trends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4D053-B06D-1F23-85F8-9C232F1C2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238" y="1688123"/>
            <a:ext cx="6951048" cy="39545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694F9-4D16-50F7-3D57-0F204D40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786" y="1538654"/>
            <a:ext cx="4510452" cy="43303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Trends: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i</a:t>
            </a:r>
            <a:r>
              <a:rPr lang="en-US" sz="1800" dirty="0"/>
              <a:t>) Temporal Patterns: The research showed the daily, monthly, and yearly usage, thus revealing the peak periods and the seasonal differences.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ii) Growth Trends: The long-term data exhibit market saturation points along with the growth passage.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Line graphs and area charts present the trends which have a clear view of the temporal dynamics that impact the cab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8C6C-AF98-3C37-5388-75806960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41" y="219808"/>
            <a:ext cx="9042766" cy="112541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6600"/>
                </a:solidFill>
              </a:rPr>
              <a:t>EDA -Customer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8752B-ED3B-CD36-8320-AB4885C7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069" y="1732085"/>
            <a:ext cx="6870697" cy="37894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1E6D-BA3B-E844-8028-D4949731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838" y="1521069"/>
            <a:ext cx="4176347" cy="434791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Demographic Insights: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 err="1"/>
              <a:t>i</a:t>
            </a:r>
            <a:r>
              <a:rPr lang="en-US" sz="1900" dirty="0"/>
              <a:t>) Age Distribution: "Yellow" is a favorite among younger people, but groups have their preferences too, which can be seen by the different ages.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ii) Customer Loyalty: These are the frequencies and retention rates, sorted by demographics and service type.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The age-frequency and loyalty metrics of the student’s customers are displayed in bar charts providing a clear insight into their customers’’ main information.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4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241</TotalTime>
  <Words>1044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</vt:lpstr>
      <vt:lpstr>Problem Statement</vt:lpstr>
      <vt:lpstr>Approach</vt:lpstr>
      <vt:lpstr>Approach</vt:lpstr>
      <vt:lpstr>EDA - Data Overview</vt:lpstr>
      <vt:lpstr>EDA - Usage Trends</vt:lpstr>
      <vt:lpstr>EDA -Customer Demographics</vt:lpstr>
      <vt:lpstr>EDA - Market Comparison</vt:lpstr>
      <vt:lpstr>EDA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Ganesh Bankar</dc:creator>
  <cp:lastModifiedBy>Shweta Ganesh Bankar</cp:lastModifiedBy>
  <cp:revision>4</cp:revision>
  <dcterms:created xsi:type="dcterms:W3CDTF">2024-08-21T21:43:27Z</dcterms:created>
  <dcterms:modified xsi:type="dcterms:W3CDTF">2024-08-22T01:45:44Z</dcterms:modified>
</cp:coreProperties>
</file>