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Cabin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4405C8-DC06-4B8A-B2DA-CECD3230AD70}">
  <a:tblStyle styleId="{CE4405C8-DC06-4B8A-B2DA-CECD3230AD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Cabin-bold.fntdata"/><Relationship Id="rId10" Type="http://schemas.openxmlformats.org/officeDocument/2006/relationships/slide" Target="slides/slide4.xml"/><Relationship Id="rId21" Type="http://schemas.openxmlformats.org/officeDocument/2006/relationships/font" Target="fonts/Cabin-regular.fntdata"/><Relationship Id="rId13" Type="http://schemas.openxmlformats.org/officeDocument/2006/relationships/slide" Target="slides/slide7.xml"/><Relationship Id="rId24" Type="http://schemas.openxmlformats.org/officeDocument/2006/relationships/font" Target="fonts/Cabin-boldItalic.fntdata"/><Relationship Id="rId12" Type="http://schemas.openxmlformats.org/officeDocument/2006/relationships/slide" Target="slides/slide6.xml"/><Relationship Id="rId23" Type="http://schemas.openxmlformats.org/officeDocument/2006/relationships/font" Target="fonts/Cab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e540435f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e540435f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5424d29e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5424d29e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540435f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540435f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5424d29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5424d29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54043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54043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5424d2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e5424d2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e5424d2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e5424d2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e540435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e540435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5424d29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5424d29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e5424d29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e5424d29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540435f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540435f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e540435f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e540435f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540435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540435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17" name="Google Shape;17;p2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-6688" y="4542860"/>
            <a:ext cx="4125119" cy="615155"/>
            <a:chOff x="-6689" y="4553748"/>
            <a:chExt cx="4125119" cy="615155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1219199" y="438150"/>
            <a:ext cx="655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219199" y="1962150"/>
            <a:ext cx="6553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127200" y="-936452"/>
            <a:ext cx="3346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5562600" y="1504950"/>
            <a:ext cx="41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1600200" y="-247650"/>
            <a:ext cx="4191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8" name="Google Shape;98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45700" lIns="91425" spcFirstLastPara="1" rIns="91425" wrap="square" tIns="45700"/>
          <a:lstStyle>
            <a:lvl1pPr indent="-361950" lvl="0" marL="457200" rtl="0">
              <a:spcBef>
                <a:spcPts val="1200"/>
              </a:spcBef>
              <a:spcAft>
                <a:spcPts val="0"/>
              </a:spcAft>
              <a:buSzPts val="2100"/>
              <a:buChar char="•"/>
              <a:defRPr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2pPr>
            <a:lvl3pPr indent="-304800" lvl="2" marL="1371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37" name="Google Shape;37;p4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4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4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0" name="Google Shape;40;p4"/>
          <p:cNvSpPr txBox="1"/>
          <p:nvPr>
            <p:ph type="title"/>
          </p:nvPr>
        </p:nvSpPr>
        <p:spPr>
          <a:xfrm>
            <a:off x="1219200" y="1657351"/>
            <a:ext cx="67056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219199" y="3713450"/>
            <a:ext cx="5303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9144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48768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914400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9144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4873752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48768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80" name="Google Shape;80;p10"/>
          <p:cNvSpPr/>
          <p:nvPr>
            <p:ph idx="2" type="pic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906" y="-2381"/>
            <a:ext cx="615155" cy="3921919"/>
            <a:chOff x="-11906" y="-2381"/>
            <a:chExt cx="615155" cy="3921919"/>
          </a:xfrm>
        </p:grpSpPr>
        <p:sp>
          <p:nvSpPr>
            <p:cNvPr id="7" name="Google Shape;7;p1"/>
            <p:cNvSpPr/>
            <p:nvPr/>
          </p:nvSpPr>
          <p:spPr>
            <a:xfrm>
              <a:off x="-9526" y="0"/>
              <a:ext cx="612775" cy="3919538"/>
            </a:xfrm>
            <a:custGeom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-11906" y="0"/>
              <a:ext cx="410751" cy="3421856"/>
            </a:xfrm>
            <a:custGeom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-7144" y="-2381"/>
              <a:ext cx="238919" cy="2976561"/>
            </a:xfrm>
            <a:custGeom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1241674" y="840025"/>
            <a:ext cx="6553200" cy="15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Machine Learning </a:t>
            </a:r>
            <a:endParaRPr b="1" sz="30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CS 4622 </a:t>
            </a:r>
            <a:endParaRPr b="1" sz="30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DengAI : Predicting Disease Spread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4649200" y="2689350"/>
            <a:ext cx="3470700" cy="143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140042R - B. P. T. D. Ariyarathna</a:t>
            </a:r>
            <a:endParaRPr sz="12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140205V - P. N. Harankahadeniya</a:t>
            </a:r>
            <a:endParaRPr sz="12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140238A - S. I. Isthikar</a:t>
            </a:r>
            <a:endParaRPr sz="12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140436E - C. M. N. D. Pathirana</a:t>
            </a:r>
            <a:endParaRPr sz="12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ML Model Selection (Cont.)</a:t>
            </a:r>
            <a:endParaRPr b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1297500" y="1415150"/>
            <a:ext cx="7038900" cy="334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AutoNum type="arabicPeriod" startAt="4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Ensemble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Ensemble of Gradient Boosting Regressor and Random Forest Regressor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Averaged 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the values predicted by two models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Changed the bias of averaging for tuning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Evaluation</a:t>
            </a:r>
            <a:endParaRPr b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Evaluation score for the competition was MAE (Mean Absolute Error)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9144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MAE = 𝞢 ⎜y </a:t>
            </a:r>
            <a:r>
              <a:rPr b="1" lang="en-GB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- x </a:t>
            </a:r>
            <a:r>
              <a:rPr b="1" lang="en-GB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⎟ / n  =   𝞢 ⎜e</a:t>
            </a:r>
            <a:r>
              <a:rPr lang="en-GB" sz="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lang="en-GB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⎟ / n 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 b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86" name="Google Shape;186;p25"/>
          <p:cNvGraphicFramePr/>
          <p:nvPr/>
        </p:nvGraphicFramePr>
        <p:xfrm>
          <a:off x="1333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{CE4405C8-DC06-4B8A-B2DA-CECD3230AD70}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ML </a:t>
                      </a:r>
                      <a:r>
                        <a:rPr b="1" lang="en-GB"/>
                        <a:t>Model</a:t>
                      </a:r>
                      <a:endParaRPr b="1"/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Best Score from the Model (MAE)</a:t>
                      </a:r>
                      <a:endParaRPr/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bin"/>
                          <a:ea typeface="Cabin"/>
                          <a:cs typeface="Cabin"/>
                          <a:sym typeface="Cabin"/>
                        </a:rPr>
                        <a:t>Linear Regression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bin"/>
                          <a:ea typeface="Cabin"/>
                          <a:cs typeface="Cabin"/>
                          <a:sym typeface="Cabin"/>
                        </a:rPr>
                        <a:t>21.9774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bin"/>
                          <a:ea typeface="Cabin"/>
                          <a:cs typeface="Cabin"/>
                          <a:sym typeface="Cabin"/>
                        </a:rPr>
                        <a:t>Random Forest Regressor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bin"/>
                          <a:ea typeface="Cabin"/>
                          <a:cs typeface="Cabin"/>
                          <a:sym typeface="Cabin"/>
                        </a:rPr>
                        <a:t>20.3173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bin"/>
                          <a:ea typeface="Cabin"/>
                          <a:cs typeface="Cabin"/>
                          <a:sym typeface="Cabin"/>
                        </a:rPr>
                        <a:t>Gradient Boosting Regressor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bin"/>
                          <a:ea typeface="Cabin"/>
                          <a:cs typeface="Cabin"/>
                          <a:sym typeface="Cabin"/>
                        </a:rPr>
                        <a:t>20.1659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bin"/>
                          <a:ea typeface="Cabin"/>
                          <a:cs typeface="Cabin"/>
                          <a:sym typeface="Cabin"/>
                        </a:rPr>
                        <a:t>Ensemble</a:t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bin"/>
                          <a:ea typeface="Cabin"/>
                          <a:cs typeface="Cabin"/>
                          <a:sym typeface="Cabin"/>
                        </a:rPr>
                        <a:t>20.1563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 b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1297500" y="1338950"/>
            <a:ext cx="7038900" cy="29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GB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Got a r</a:t>
            </a:r>
            <a:r>
              <a:rPr lang="en-GB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easonably high score (Low MSE) by coming along the pipeline of preprocessing, feature engineering, model training and tuning and then evaluating.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GB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Preprocessing - Filling missing values, smoothing, normalization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GB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Feature Engineering - Extracted new features using rolling window and lagging features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GB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ML model - Ensemble of Gradient Boosting Regressor and Random Forest Regressor by getting a biased average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1219200" y="1657351"/>
            <a:ext cx="6705600" cy="207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3054750" y="2021250"/>
            <a:ext cx="3034500" cy="79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Thank You</a:t>
            </a:r>
            <a:endParaRPr sz="48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Project Description</a:t>
            </a:r>
            <a:endParaRPr b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"DrivenData Labs" has organized a competition named "DengAI: Predicting Disease Spread"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100"/>
              <a:buFont typeface="Cabin"/>
              <a:buChar char="•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Main task is to predict the number of dengue cases weekly, based on varying environmental factors like temperature, precipitation, vegetation, and more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1522" l="0" r="0" t="1512"/>
          <a:stretch/>
        </p:blipFill>
        <p:spPr>
          <a:xfrm>
            <a:off x="3991383" y="914225"/>
            <a:ext cx="4929167" cy="386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Methodology</a:t>
            </a:r>
            <a:endParaRPr b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052550" y="1317088"/>
            <a:ext cx="7038900" cy="29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Data Preprocessing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Feature Extraction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Feature Selection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Select the Best ML model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Tuning the Model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Evaluation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1052550" y="112975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Data Preprocessing</a:t>
            </a:r>
            <a:endParaRPr b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1275025" y="1170500"/>
            <a:ext cx="4111200" cy="17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GB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Filling Missing values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1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Forward Fill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1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Backward Fill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1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Forward Backward Fill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2286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2657" l="0" r="0" t="0"/>
          <a:stretch/>
        </p:blipFill>
        <p:spPr>
          <a:xfrm>
            <a:off x="5265325" y="285750"/>
            <a:ext cx="321324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2978" l="0" r="0" t="0"/>
          <a:stretch/>
        </p:blipFill>
        <p:spPr>
          <a:xfrm>
            <a:off x="5257801" y="2671220"/>
            <a:ext cx="3213250" cy="234460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275025" y="2770700"/>
            <a:ext cx="3880500" cy="101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GB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Smoothing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90500" lvl="1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Trailing Moving Average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1275025" y="3608900"/>
            <a:ext cx="3990300" cy="17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GB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Normalization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1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Z-Score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Feature Extraction</a:t>
            </a:r>
            <a:endParaRPr b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032800" y="914100"/>
            <a:ext cx="4110600" cy="364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•"/>
            </a:pPr>
            <a:r>
              <a:rPr lang="en-GB"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Feature Lag</a:t>
            </a:r>
            <a:endParaRPr sz="18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•"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temperature of the week before may affect more to the breeding of the mosquito</a:t>
            </a:r>
            <a:endParaRPr sz="12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•"/>
            </a:pPr>
            <a:r>
              <a:rPr lang="en-GB"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Moving Window Average</a:t>
            </a:r>
            <a:endParaRPr sz="18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•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Moving average is calculated and added as a new input feature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Window size which gave the least mean absolute error was used to calculate the values for the moving window average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2987" l="0" r="0" t="0"/>
          <a:stretch/>
        </p:blipFill>
        <p:spPr>
          <a:xfrm>
            <a:off x="5509255" y="347125"/>
            <a:ext cx="3038894" cy="22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4">
            <a:alphaModFix/>
          </a:blip>
          <a:srcRect b="2733" l="0" r="0" t="0"/>
          <a:stretch/>
        </p:blipFill>
        <p:spPr>
          <a:xfrm>
            <a:off x="5582309" y="2780975"/>
            <a:ext cx="2965841" cy="21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1297500" y="280925"/>
            <a:ext cx="7038900" cy="41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Feature Selection</a:t>
            </a:r>
            <a:endParaRPr b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016600" y="842525"/>
            <a:ext cx="7898100" cy="415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Using Correlation Analysis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7270"/>
          <a:stretch/>
        </p:blipFill>
        <p:spPr>
          <a:xfrm>
            <a:off x="1016600" y="1806325"/>
            <a:ext cx="3687525" cy="25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4">
            <a:alphaModFix/>
          </a:blip>
          <a:srcRect b="2658" l="0" r="0" t="7518"/>
          <a:stretch/>
        </p:blipFill>
        <p:spPr>
          <a:xfrm>
            <a:off x="4890314" y="1822050"/>
            <a:ext cx="3910212" cy="26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1007600" y="4335500"/>
            <a:ext cx="380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Correlation strengths of features in San Juan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5065600" y="4319150"/>
            <a:ext cx="3800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Correlation strengths of features in Iquitos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ML Model Selection</a:t>
            </a:r>
            <a:endParaRPr b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297500" y="1415150"/>
            <a:ext cx="7464600" cy="29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AutoNum type="arabicPeriod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Linear Regression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Regression analysis predicts trends and future values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Therefore the problem is a regression problem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Explain the relationship between one dependent variable and one or more independent variables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ML Model Selection (Cont.)</a:t>
            </a:r>
            <a:endParaRPr b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297500" y="1415150"/>
            <a:ext cx="7464600" cy="29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AutoNum type="arabicPeriod" startAt="2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Random Forest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Regression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Constructs a multitude of decision trees at training time and outputs the mean prediction (regression) of individual trees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Used grid search method to tune the model by finding the optimal values for the number of trees in the forest and the maximum depth of the tree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ML Model Selection (Cont.)</a:t>
            </a:r>
            <a:endParaRPr b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1297500" y="1415150"/>
            <a:ext cx="7038900" cy="334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3.	Gradient 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Boosting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Regression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9144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Ensemble of week prediction models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These weak learners might not be good for the entire dataset but good for some part of the dataset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bin"/>
              <a:buChar char="•"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So each model boots the performance of the ensemble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