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FD040-C7A3-41DE-85B5-2360A2C75FA3}" type="datetimeFigureOut">
              <a:rPr lang="en-US" smtClean="0"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E6A23-EA36-4292-AA3F-37486B454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0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26690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9740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271960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2641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751720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46038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44565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61157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76189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95916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17829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67721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5820F1-EFBC-4B21-AD21-53D7A0590E03}" type="slidenum">
              <a:rPr lang="en-US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234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1A65A-5587-47B1-8553-29DB1ACA6D84}" type="slidenum">
              <a:rPr lang="en-US">
                <a:solidFill>
                  <a:srgbClr val="000000"/>
                </a:solidFill>
              </a:rPr>
              <a:pPr/>
              <a:t>21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284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D98E4D-61F7-4315-9138-E4AB20264996}" type="slidenum">
              <a:rPr lang="en-US">
                <a:solidFill>
                  <a:srgbClr val="000000"/>
                </a:solidFill>
              </a:rPr>
              <a:pPr/>
              <a:t>22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15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C1611-CD4A-43F2-B68D-8117AA7C1FB4}" type="slidenum">
              <a:rPr lang="en-US">
                <a:solidFill>
                  <a:srgbClr val="000000"/>
                </a:solidFill>
              </a:rPr>
              <a:pPr/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2290" name="Rectangle 7"/>
          <p:cNvSpPr txBox="1">
            <a:spLocks noGrp="1" noChangeArrowheads="1"/>
          </p:cNvSpPr>
          <p:nvPr/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653" tIns="48326" rIns="96653" bIns="48326" anchor="b"/>
          <a:lstStyle/>
          <a:p>
            <a:pPr algn="r" defTabSz="914590" eaLnBrk="0" fontAlgn="base" hangingPunct="0">
              <a:spcBef>
                <a:spcPct val="0"/>
              </a:spcBef>
              <a:spcAft>
                <a:spcPct val="0"/>
              </a:spcAft>
            </a:pPr>
            <a:fld id="{045C16DC-BA65-486A-885B-6EFCC2C858CE}" type="slidenum">
              <a:rPr lang="en-US" sz="1300" b="1">
                <a:solidFill>
                  <a:srgbClr val="000000"/>
                </a:solidFill>
                <a:latin typeface="Times New Roman" pitchFamily="18" charset="0"/>
              </a:rPr>
              <a:pPr algn="r" defTabSz="914590" eaLnBrk="0" fontAlgn="base" hangingPunct="0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sz="13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6653" tIns="48326" rIns="96653" bIns="4832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6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95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2462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6159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99970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81586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59822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10146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36689D-FBFA-4D89-B306-1284F6AB001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17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DCEE71-093B-485F-85EA-2378A4E674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50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57122-D5E1-4E5C-B189-DA09C09867C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74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39D7D-FADE-4A0C-A105-FA3DCAD034D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3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61F4B-F9DF-4F1E-B72B-BED057D60C9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920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BB6FA-CCF2-4DC6-B210-1DEF4F574C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EB4A30-B8BD-4A87-8542-D8381CEEC3D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922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2028F3-0858-4767-A68D-A8ECF37F3F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0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7114E-1713-44AA-A395-A5DD2F3D64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6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C59DB-516C-4CBF-9688-0296B5F152E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764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4DDDE4-17EB-4728-BA51-EADE2D42C0B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8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4D7D940-49D0-4EFF-A22F-D2203832A2C7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4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0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593725" y="269875"/>
            <a:ext cx="8093075" cy="1187450"/>
            <a:chOff x="374" y="170"/>
            <a:chExt cx="5098" cy="748"/>
          </a:xfrm>
        </p:grpSpPr>
        <p:sp>
          <p:nvSpPr>
            <p:cNvPr id="1037" name="Text Box 3"/>
            <p:cNvSpPr txBox="1">
              <a:spLocks noChangeArrowheads="1"/>
            </p:cNvSpPr>
            <p:nvPr/>
          </p:nvSpPr>
          <p:spPr bwMode="auto">
            <a:xfrm>
              <a:off x="374" y="170"/>
              <a:ext cx="299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339933"/>
                  </a:solidFill>
                  <a:latin typeface="Times New Roman" pitchFamily="18" charset="0"/>
                </a:rPr>
                <a:t>Basic Concepts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r>
                <a:rPr lang="en-US" sz="2400" b="1">
                  <a:solidFill>
                    <a:srgbClr val="0000CC"/>
                  </a:solidFill>
                  <a:latin typeface="Times New Roman" pitchFamily="18" charset="0"/>
                </a:rPr>
                <a:t>Absolute Size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r>
                <a:rPr lang="en-US" sz="2400" b="1">
                  <a:solidFill>
                    <a:srgbClr val="FF3300"/>
                  </a:solidFill>
                  <a:latin typeface="Times New Roman" pitchFamily="18" charset="0"/>
                </a:rPr>
                <a:t>The Superposition Principle</a:t>
              </a:r>
            </a:p>
          </p:txBody>
        </p:sp>
        <p:sp>
          <p:nvSpPr>
            <p:cNvPr id="1038" name="Line 4"/>
            <p:cNvSpPr>
              <a:spLocks noChangeShapeType="1"/>
            </p:cNvSpPr>
            <p:nvPr/>
          </p:nvSpPr>
          <p:spPr bwMode="auto">
            <a:xfrm>
              <a:off x="384" y="912"/>
              <a:ext cx="5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0" y="0"/>
          <a:ext cx="914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437454" imgH="680484" progId="Equation.DSMT4">
                  <p:embed/>
                </p:oleObj>
              </mc:Choice>
              <mc:Fallback>
                <p:oleObj name="Equation" r:id="rId4" imgW="437454" imgH="68048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20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820738" y="1768475"/>
            <a:ext cx="7473950" cy="4438650"/>
            <a:chOff x="587" y="924"/>
            <a:chExt cx="4708" cy="2796"/>
          </a:xfrm>
        </p:grpSpPr>
        <p:sp>
          <p:nvSpPr>
            <p:cNvPr id="1030" name="Text Box 8"/>
            <p:cNvSpPr txBox="1">
              <a:spLocks noChangeArrowheads="1"/>
            </p:cNvSpPr>
            <p:nvPr/>
          </p:nvSpPr>
          <p:spPr bwMode="auto">
            <a:xfrm>
              <a:off x="2562" y="924"/>
              <a:ext cx="5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b="1">
                  <a:solidFill>
                    <a:srgbClr val="003300"/>
                  </a:solidFill>
                  <a:latin typeface="Times New Roman" pitchFamily="18" charset="0"/>
                </a:rPr>
                <a:t>Size</a:t>
              </a:r>
            </a:p>
          </p:txBody>
        </p:sp>
        <p:grpSp>
          <p:nvGrpSpPr>
            <p:cNvPr id="1031" name="Group 9"/>
            <p:cNvGrpSpPr>
              <a:grpSpLocks/>
            </p:cNvGrpSpPr>
            <p:nvPr/>
          </p:nvGrpSpPr>
          <p:grpSpPr bwMode="auto">
            <a:xfrm>
              <a:off x="587" y="1347"/>
              <a:ext cx="4708" cy="1439"/>
              <a:chOff x="587" y="1347"/>
              <a:chExt cx="4708" cy="1439"/>
            </a:xfrm>
          </p:grpSpPr>
          <p:sp>
            <p:nvSpPr>
              <p:cNvPr id="1033" name="Text Box 10"/>
              <p:cNvSpPr txBox="1">
                <a:spLocks noChangeArrowheads="1"/>
              </p:cNvSpPr>
              <p:nvPr/>
            </p:nvSpPr>
            <p:spPr bwMode="auto">
              <a:xfrm>
                <a:off x="587" y="1347"/>
                <a:ext cx="470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CC0000"/>
                    </a:solidFill>
                    <a:latin typeface="Times New Roman" pitchFamily="18" charset="0"/>
                  </a:rPr>
                  <a:t>Classical Mechanics</a:t>
                </a:r>
                <a:r>
                  <a:rPr lang="en-US" sz="2400" b="1">
                    <a:solidFill>
                      <a:srgbClr val="000000"/>
                    </a:solidFill>
                    <a:latin typeface="Times New Roman" pitchFamily="18" charset="0"/>
                  </a:rPr>
                  <a:t>			</a:t>
                </a:r>
                <a:r>
                  <a:rPr lang="en-US" sz="2400" b="1">
                    <a:solidFill>
                      <a:srgbClr val="000066"/>
                    </a:solidFill>
                    <a:latin typeface="Times New Roman" pitchFamily="18" charset="0"/>
                  </a:rPr>
                  <a:t>Quantum Mechanics</a:t>
                </a:r>
              </a:p>
            </p:txBody>
          </p:sp>
          <p:sp>
            <p:nvSpPr>
              <p:cNvPr id="1034" name="AutoShape 11"/>
              <p:cNvSpPr>
                <a:spLocks noChangeArrowheads="1"/>
              </p:cNvSpPr>
              <p:nvPr/>
            </p:nvSpPr>
            <p:spPr bwMode="auto">
              <a:xfrm>
                <a:off x="1286" y="1704"/>
                <a:ext cx="197" cy="694"/>
              </a:xfrm>
              <a:prstGeom prst="downArrow">
                <a:avLst>
                  <a:gd name="adj1" fmla="val 50000"/>
                  <a:gd name="adj2" fmla="val 88071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AutoShape 12"/>
              <p:cNvSpPr>
                <a:spLocks noChangeArrowheads="1"/>
              </p:cNvSpPr>
              <p:nvPr/>
            </p:nvSpPr>
            <p:spPr bwMode="auto">
              <a:xfrm>
                <a:off x="4223" y="1705"/>
                <a:ext cx="197" cy="694"/>
              </a:xfrm>
              <a:prstGeom prst="downArrow">
                <a:avLst>
                  <a:gd name="adj1" fmla="val 50000"/>
                  <a:gd name="adj2" fmla="val 88071"/>
                </a:avLst>
              </a:prstGeom>
              <a:solidFill>
                <a:srgbClr val="00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036" name="Text Box 13"/>
              <p:cNvSpPr txBox="1">
                <a:spLocks noChangeArrowheads="1"/>
              </p:cNvSpPr>
              <p:nvPr/>
            </p:nvSpPr>
            <p:spPr bwMode="auto">
              <a:xfrm>
                <a:off x="954" y="2459"/>
                <a:ext cx="384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800" b="1">
                    <a:solidFill>
                      <a:srgbClr val="CC0000"/>
                    </a:solidFill>
                    <a:latin typeface="Times New Roman" pitchFamily="18" charset="0"/>
                  </a:rPr>
                  <a:t>Relative</a:t>
                </a:r>
                <a:r>
                  <a:rPr lang="en-US" sz="2800" b="1">
                    <a:solidFill>
                      <a:srgbClr val="000000"/>
                    </a:solidFill>
                    <a:latin typeface="Times New Roman" pitchFamily="18" charset="0"/>
                  </a:rPr>
                  <a:t>				</a:t>
                </a:r>
                <a:r>
                  <a:rPr lang="en-US" sz="2800" b="1">
                    <a:solidFill>
                      <a:srgbClr val="000066"/>
                    </a:solidFill>
                    <a:latin typeface="Times New Roman" pitchFamily="18" charset="0"/>
                  </a:rPr>
                  <a:t>Absolute</a:t>
                </a:r>
              </a:p>
            </p:txBody>
          </p:sp>
        </p:grpSp>
        <p:sp>
          <p:nvSpPr>
            <p:cNvPr id="4110" name="Text Box 14"/>
            <p:cNvSpPr txBox="1">
              <a:spLocks noChangeArrowheads="1"/>
            </p:cNvSpPr>
            <p:nvPr/>
          </p:nvSpPr>
          <p:spPr bwMode="auto">
            <a:xfrm>
              <a:off x="1058" y="2802"/>
              <a:ext cx="4165" cy="9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lnSpc>
                  <a:spcPct val="16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800" b="1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What does relative vs. absolute size mean?</a:t>
              </a:r>
              <a:br>
                <a:rPr lang="en-US" sz="2800" b="1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</a:br>
              <a:r>
                <a:rPr lang="en-US" sz="2800" b="1">
                  <a:solidFill>
                    <a:srgbClr val="00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Why does it matter?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95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/>
          <p:cNvSpPr txBox="1">
            <a:spLocks noChangeArrowheads="1"/>
          </p:cNvSpPr>
          <p:nvPr/>
        </p:nvSpPr>
        <p:spPr bwMode="auto">
          <a:xfrm>
            <a:off x="153988" y="166688"/>
            <a:ext cx="5927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What happens when light is polarized at an angle, </a:t>
            </a:r>
            <a:r>
              <a:rPr lang="en-US" sz="2000" b="1" i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?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84175" y="1096963"/>
            <a:ext cx="8150225" cy="2646362"/>
            <a:chOff x="242" y="691"/>
            <a:chExt cx="5134" cy="1667"/>
          </a:xfrm>
        </p:grpSpPr>
        <p:grpSp>
          <p:nvGrpSpPr>
            <p:cNvPr id="35844" name="Group 4"/>
            <p:cNvGrpSpPr>
              <a:grpSpLocks/>
            </p:cNvGrpSpPr>
            <p:nvPr/>
          </p:nvGrpSpPr>
          <p:grpSpPr bwMode="auto">
            <a:xfrm>
              <a:off x="242" y="691"/>
              <a:ext cx="4923" cy="1556"/>
              <a:chOff x="450" y="516"/>
              <a:chExt cx="4923" cy="1556"/>
            </a:xfrm>
          </p:grpSpPr>
          <p:pic>
            <p:nvPicPr>
              <p:cNvPr id="35846" name="Picture 5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0" y="516"/>
                <a:ext cx="1781" cy="1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5847" name="Text Box 6"/>
              <p:cNvSpPr txBox="1">
                <a:spLocks noChangeArrowheads="1"/>
              </p:cNvSpPr>
              <p:nvPr/>
            </p:nvSpPr>
            <p:spPr bwMode="auto">
              <a:xfrm>
                <a:off x="2719" y="535"/>
                <a:ext cx="2654" cy="10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  <a:t>The projection of the electric field, E,</a:t>
                </a:r>
                <a:b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  <a:t>on the parallel axis is</a:t>
                </a:r>
                <a:b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  <a:t>E = cos </a:t>
                </a:r>
                <a:r>
                  <a:rPr lang="en-US" sz="2000" b="1" i="1">
                    <a:solidFill>
                      <a:srgbClr val="006600"/>
                    </a:solidFill>
                    <a:latin typeface="Times New Roman" pitchFamily="18" charset="0"/>
                    <a:sym typeface="Symbol" pitchFamily="18" charset="2"/>
                  </a:rPr>
                  <a:t></a:t>
                </a:r>
                <a: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  <a:sym typeface="Symbol" pitchFamily="18" charset="2"/>
                  </a:rPr>
                  <a:t>.</a:t>
                </a:r>
                <a:b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  <a:sym typeface="Symbol" pitchFamily="18" charset="2"/>
                  </a:rPr>
                </a:b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  <a:sym typeface="Symbol" pitchFamily="18" charset="2"/>
                  </a:rPr>
                  <a:t>Intensity is proportional to |E|</a:t>
                </a:r>
                <a:r>
                  <a:rPr lang="en-US" sz="2000" b="1" baseline="30000">
                    <a:solidFill>
                      <a:srgbClr val="0000CC"/>
                    </a:solidFill>
                    <a:latin typeface="Times New Roman" pitchFamily="18" charset="0"/>
                    <a:sym typeface="Symbol" pitchFamily="18" charset="2"/>
                  </a:rPr>
                  <a:t>2</a:t>
                </a: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  <a:sym typeface="Symbol" pitchFamily="18" charset="2"/>
                  </a:rPr>
                  <a:t>.</a:t>
                </a:r>
                <a:b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  <a:sym typeface="Symbol" pitchFamily="18" charset="2"/>
                  </a:rPr>
                </a:b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  <a:sym typeface="Symbol" pitchFamily="18" charset="2"/>
                  </a:rPr>
                  <a:t>I   |E|</a:t>
                </a:r>
                <a:r>
                  <a:rPr lang="en-US" sz="2000" b="1" baseline="30000">
                    <a:solidFill>
                      <a:srgbClr val="0000CC"/>
                    </a:solidFill>
                    <a:latin typeface="Times New Roman" pitchFamily="18" charset="0"/>
                    <a:sym typeface="Symbol" pitchFamily="18" charset="2"/>
                  </a:rPr>
                  <a:t>2</a:t>
                </a:r>
              </a:p>
            </p:txBody>
          </p:sp>
        </p:grpSp>
        <p:sp>
          <p:nvSpPr>
            <p:cNvPr id="35845" name="Text Box 7"/>
            <p:cNvSpPr txBox="1">
              <a:spLocks noChangeArrowheads="1"/>
            </p:cNvSpPr>
            <p:nvPr/>
          </p:nvSpPr>
          <p:spPr bwMode="auto">
            <a:xfrm>
              <a:off x="1423" y="2108"/>
              <a:ext cx="395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A fraction, cos</a:t>
              </a:r>
              <a:r>
                <a:rPr lang="en-US" sz="2000" b="1" baseline="30000">
                  <a:solidFill>
                    <a:srgbClr val="CC3300"/>
                  </a:solidFill>
                  <a:latin typeface="Times New Roman" pitchFamily="18" charset="0"/>
                </a:rPr>
                <a:t>2</a:t>
              </a:r>
              <a:r>
                <a:rPr lang="en-US" sz="2000" b="1" i="1">
                  <a:solidFill>
                    <a:srgbClr val="CC3300"/>
                  </a:solidFill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  <a:sym typeface="Symbol" pitchFamily="18" charset="2"/>
                </a:rPr>
                <a:t>  of the light goes through the polarizer.</a:t>
              </a:r>
            </a:p>
          </p:txBody>
        </p:sp>
      </p:grpSp>
      <p:sp>
        <p:nvSpPr>
          <p:cNvPr id="35843" name="Text Box 9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1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/>
          <p:cNvSpPr txBox="1">
            <a:spLocks noChangeArrowheads="1"/>
          </p:cNvSpPr>
          <p:nvPr/>
        </p:nvSpPr>
        <p:spPr bwMode="auto">
          <a:xfrm>
            <a:off x="104775" y="53975"/>
            <a:ext cx="26558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40000"/>
                </a:solidFill>
                <a:latin typeface="Times New Roman" pitchFamily="18" charset="0"/>
              </a:rPr>
              <a:t>Photo-electric Effect – 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2552700" y="68263"/>
            <a:ext cx="39417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99"/>
                </a:solidFill>
                <a:latin typeface="Times New Roman" pitchFamily="18" charset="0"/>
              </a:rPr>
              <a:t>Classical Theory – Light is a wave.</a:t>
            </a:r>
          </a:p>
        </p:txBody>
      </p: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52413" y="4284663"/>
            <a:ext cx="5818187" cy="25019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00013" y="2925763"/>
            <a:ext cx="8716962" cy="3698875"/>
            <a:chOff x="63" y="1582"/>
            <a:chExt cx="5491" cy="2330"/>
          </a:xfrm>
        </p:grpSpPr>
        <p:grpSp>
          <p:nvGrpSpPr>
            <p:cNvPr id="37916" name="Group 6"/>
            <p:cNvGrpSpPr>
              <a:grpSpLocks/>
            </p:cNvGrpSpPr>
            <p:nvPr/>
          </p:nvGrpSpPr>
          <p:grpSpPr bwMode="auto">
            <a:xfrm>
              <a:off x="63" y="1582"/>
              <a:ext cx="5491" cy="758"/>
              <a:chOff x="63" y="1582"/>
              <a:chExt cx="5491" cy="758"/>
            </a:xfrm>
          </p:grpSpPr>
          <p:sp>
            <p:nvSpPr>
              <p:cNvPr id="38043" name="Rectangle 7"/>
              <p:cNvSpPr>
                <a:spLocks noChangeArrowheads="1"/>
              </p:cNvSpPr>
              <p:nvPr/>
            </p:nvSpPr>
            <p:spPr bwMode="auto">
              <a:xfrm>
                <a:off x="63" y="1957"/>
                <a:ext cx="3665" cy="383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044" name="Group 8"/>
              <p:cNvGrpSpPr>
                <a:grpSpLocks/>
              </p:cNvGrpSpPr>
              <p:nvPr/>
            </p:nvGrpSpPr>
            <p:grpSpPr bwMode="auto">
              <a:xfrm>
                <a:off x="147" y="2026"/>
                <a:ext cx="3011" cy="243"/>
                <a:chOff x="147" y="2026"/>
                <a:chExt cx="3011" cy="243"/>
              </a:xfrm>
            </p:grpSpPr>
            <p:sp>
              <p:nvSpPr>
                <p:cNvPr id="38050" name="Freeform 9"/>
                <p:cNvSpPr>
                  <a:spLocks/>
                </p:cNvSpPr>
                <p:nvPr/>
              </p:nvSpPr>
              <p:spPr bwMode="auto">
                <a:xfrm>
                  <a:off x="147" y="2112"/>
                  <a:ext cx="24" cy="36"/>
                </a:xfrm>
                <a:custGeom>
                  <a:avLst/>
                  <a:gdLst>
                    <a:gd name="T0" fmla="*/ 0 w 24"/>
                    <a:gd name="T1" fmla="*/ 1 h 71"/>
                    <a:gd name="T2" fmla="*/ 12 w 24"/>
                    <a:gd name="T3" fmla="*/ 1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71"/>
                      </a:moveTo>
                      <a:lnTo>
                        <a:pt x="12" y="3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1" name="Freeform 10"/>
                <p:cNvSpPr>
                  <a:spLocks/>
                </p:cNvSpPr>
                <p:nvPr/>
              </p:nvSpPr>
              <p:spPr bwMode="auto">
                <a:xfrm>
                  <a:off x="171" y="2079"/>
                  <a:ext cx="30" cy="33"/>
                </a:xfrm>
                <a:custGeom>
                  <a:avLst/>
                  <a:gdLst>
                    <a:gd name="T0" fmla="*/ 0 w 30"/>
                    <a:gd name="T1" fmla="*/ 1 h 66"/>
                    <a:gd name="T2" fmla="*/ 12 w 30"/>
                    <a:gd name="T3" fmla="*/ 1 h 66"/>
                    <a:gd name="T4" fmla="*/ 30 w 30"/>
                    <a:gd name="T5" fmla="*/ 0 h 66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66"/>
                    <a:gd name="T11" fmla="*/ 30 w 30"/>
                    <a:gd name="T12" fmla="*/ 66 h 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66">
                      <a:moveTo>
                        <a:pt x="0" y="66"/>
                      </a:moveTo>
                      <a:lnTo>
                        <a:pt x="12" y="31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2" name="Freeform 11"/>
                <p:cNvSpPr>
                  <a:spLocks/>
                </p:cNvSpPr>
                <p:nvPr/>
              </p:nvSpPr>
              <p:spPr bwMode="auto">
                <a:xfrm>
                  <a:off x="201" y="2053"/>
                  <a:ext cx="24" cy="26"/>
                </a:xfrm>
                <a:custGeom>
                  <a:avLst/>
                  <a:gdLst>
                    <a:gd name="T0" fmla="*/ 0 w 24"/>
                    <a:gd name="T1" fmla="*/ 0 h 53"/>
                    <a:gd name="T2" fmla="*/ 12 w 24"/>
                    <a:gd name="T3" fmla="*/ 0 h 53"/>
                    <a:gd name="T4" fmla="*/ 24 w 24"/>
                    <a:gd name="T5" fmla="*/ 0 h 5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53"/>
                    <a:gd name="T11" fmla="*/ 24 w 24"/>
                    <a:gd name="T12" fmla="*/ 53 h 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53">
                      <a:moveTo>
                        <a:pt x="0" y="53"/>
                      </a:moveTo>
                      <a:lnTo>
                        <a:pt x="12" y="2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3" name="Freeform 12"/>
                <p:cNvSpPr>
                  <a:spLocks/>
                </p:cNvSpPr>
                <p:nvPr/>
              </p:nvSpPr>
              <p:spPr bwMode="auto">
                <a:xfrm>
                  <a:off x="225" y="2034"/>
                  <a:ext cx="24" cy="19"/>
                </a:xfrm>
                <a:custGeom>
                  <a:avLst/>
                  <a:gdLst>
                    <a:gd name="T0" fmla="*/ 0 w 24"/>
                    <a:gd name="T1" fmla="*/ 1 h 37"/>
                    <a:gd name="T2" fmla="*/ 12 w 24"/>
                    <a:gd name="T3" fmla="*/ 1 h 37"/>
                    <a:gd name="T4" fmla="*/ 18 w 24"/>
                    <a:gd name="T5" fmla="*/ 1 h 37"/>
                    <a:gd name="T6" fmla="*/ 24 w 24"/>
                    <a:gd name="T7" fmla="*/ 0 h 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7"/>
                    <a:gd name="T14" fmla="*/ 24 w 24"/>
                    <a:gd name="T15" fmla="*/ 37 h 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7">
                      <a:moveTo>
                        <a:pt x="0" y="37"/>
                      </a:moveTo>
                      <a:lnTo>
                        <a:pt x="12" y="17"/>
                      </a:lnTo>
                      <a:lnTo>
                        <a:pt x="18" y="8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4" name="Freeform 13"/>
                <p:cNvSpPr>
                  <a:spLocks/>
                </p:cNvSpPr>
                <p:nvPr/>
              </p:nvSpPr>
              <p:spPr bwMode="auto">
                <a:xfrm>
                  <a:off x="249" y="2027"/>
                  <a:ext cx="24" cy="7"/>
                </a:xfrm>
                <a:custGeom>
                  <a:avLst/>
                  <a:gdLst>
                    <a:gd name="T0" fmla="*/ 0 w 24"/>
                    <a:gd name="T1" fmla="*/ 1 h 14"/>
                    <a:gd name="T2" fmla="*/ 12 w 24"/>
                    <a:gd name="T3" fmla="*/ 1 h 14"/>
                    <a:gd name="T4" fmla="*/ 18 w 24"/>
                    <a:gd name="T5" fmla="*/ 1 h 14"/>
                    <a:gd name="T6" fmla="*/ 24 w 24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4"/>
                    <a:gd name="T14" fmla="*/ 24 w 24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4">
                      <a:moveTo>
                        <a:pt x="0" y="14"/>
                      </a:moveTo>
                      <a:lnTo>
                        <a:pt x="12" y="5"/>
                      </a:lnTo>
                      <a:lnTo>
                        <a:pt x="18" y="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5" name="Freeform 14"/>
                <p:cNvSpPr>
                  <a:spLocks/>
                </p:cNvSpPr>
                <p:nvPr/>
              </p:nvSpPr>
              <p:spPr bwMode="auto">
                <a:xfrm>
                  <a:off x="273" y="2027"/>
                  <a:ext cx="30" cy="3"/>
                </a:xfrm>
                <a:custGeom>
                  <a:avLst/>
                  <a:gdLst>
                    <a:gd name="T0" fmla="*/ 0 w 30"/>
                    <a:gd name="T1" fmla="*/ 0 h 5"/>
                    <a:gd name="T2" fmla="*/ 12 w 30"/>
                    <a:gd name="T3" fmla="*/ 0 h 5"/>
                    <a:gd name="T4" fmla="*/ 30 w 30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5"/>
                    <a:gd name="T11" fmla="*/ 30 w 30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5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30" y="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6" name="Freeform 15"/>
                <p:cNvSpPr>
                  <a:spLocks/>
                </p:cNvSpPr>
                <p:nvPr/>
              </p:nvSpPr>
              <p:spPr bwMode="auto">
                <a:xfrm>
                  <a:off x="303" y="2030"/>
                  <a:ext cx="24" cy="12"/>
                </a:xfrm>
                <a:custGeom>
                  <a:avLst/>
                  <a:gdLst>
                    <a:gd name="T0" fmla="*/ 0 w 24"/>
                    <a:gd name="T1" fmla="*/ 0 h 26"/>
                    <a:gd name="T2" fmla="*/ 12 w 24"/>
                    <a:gd name="T3" fmla="*/ 0 h 26"/>
                    <a:gd name="T4" fmla="*/ 24 w 24"/>
                    <a:gd name="T5" fmla="*/ 0 h 2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26"/>
                    <a:gd name="T11" fmla="*/ 24 w 24"/>
                    <a:gd name="T12" fmla="*/ 26 h 2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26">
                      <a:moveTo>
                        <a:pt x="0" y="0"/>
                      </a:moveTo>
                      <a:lnTo>
                        <a:pt x="12" y="11"/>
                      </a:lnTo>
                      <a:lnTo>
                        <a:pt x="24" y="2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7" name="Freeform 16"/>
                <p:cNvSpPr>
                  <a:spLocks/>
                </p:cNvSpPr>
                <p:nvPr/>
              </p:nvSpPr>
              <p:spPr bwMode="auto">
                <a:xfrm>
                  <a:off x="327" y="2042"/>
                  <a:ext cx="24" cy="23"/>
                </a:xfrm>
                <a:custGeom>
                  <a:avLst/>
                  <a:gdLst>
                    <a:gd name="T0" fmla="*/ 0 w 24"/>
                    <a:gd name="T1" fmla="*/ 0 h 46"/>
                    <a:gd name="T2" fmla="*/ 6 w 24"/>
                    <a:gd name="T3" fmla="*/ 1 h 46"/>
                    <a:gd name="T4" fmla="*/ 12 w 24"/>
                    <a:gd name="T5" fmla="*/ 1 h 46"/>
                    <a:gd name="T6" fmla="*/ 24 w 24"/>
                    <a:gd name="T7" fmla="*/ 1 h 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6"/>
                    <a:gd name="T14" fmla="*/ 24 w 24"/>
                    <a:gd name="T15" fmla="*/ 46 h 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6">
                      <a:moveTo>
                        <a:pt x="0" y="0"/>
                      </a:moveTo>
                      <a:lnTo>
                        <a:pt x="6" y="9"/>
                      </a:lnTo>
                      <a:lnTo>
                        <a:pt x="12" y="20"/>
                      </a:lnTo>
                      <a:lnTo>
                        <a:pt x="24" y="4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8" name="Freeform 17"/>
                <p:cNvSpPr>
                  <a:spLocks/>
                </p:cNvSpPr>
                <p:nvPr/>
              </p:nvSpPr>
              <p:spPr bwMode="auto">
                <a:xfrm>
                  <a:off x="351" y="2065"/>
                  <a:ext cx="24" cy="30"/>
                </a:xfrm>
                <a:custGeom>
                  <a:avLst/>
                  <a:gdLst>
                    <a:gd name="T0" fmla="*/ 0 w 24"/>
                    <a:gd name="T1" fmla="*/ 0 h 60"/>
                    <a:gd name="T2" fmla="*/ 12 w 24"/>
                    <a:gd name="T3" fmla="*/ 1 h 60"/>
                    <a:gd name="T4" fmla="*/ 24 w 24"/>
                    <a:gd name="T5" fmla="*/ 1 h 6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0"/>
                    <a:gd name="T11" fmla="*/ 24 w 24"/>
                    <a:gd name="T12" fmla="*/ 60 h 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0">
                      <a:moveTo>
                        <a:pt x="0" y="0"/>
                      </a:moveTo>
                      <a:lnTo>
                        <a:pt x="12" y="29"/>
                      </a:lnTo>
                      <a:lnTo>
                        <a:pt x="24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59" name="Freeform 18"/>
                <p:cNvSpPr>
                  <a:spLocks/>
                </p:cNvSpPr>
                <p:nvPr/>
              </p:nvSpPr>
              <p:spPr bwMode="auto">
                <a:xfrm>
                  <a:off x="375" y="2095"/>
                  <a:ext cx="24" cy="35"/>
                </a:xfrm>
                <a:custGeom>
                  <a:avLst/>
                  <a:gdLst>
                    <a:gd name="T0" fmla="*/ 0 w 24"/>
                    <a:gd name="T1" fmla="*/ 0 h 69"/>
                    <a:gd name="T2" fmla="*/ 12 w 24"/>
                    <a:gd name="T3" fmla="*/ 1 h 69"/>
                    <a:gd name="T4" fmla="*/ 24 w 24"/>
                    <a:gd name="T5" fmla="*/ 1 h 6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9"/>
                    <a:gd name="T11" fmla="*/ 24 w 24"/>
                    <a:gd name="T12" fmla="*/ 69 h 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9"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24" y="6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0" name="Freeform 19"/>
                <p:cNvSpPr>
                  <a:spLocks/>
                </p:cNvSpPr>
                <p:nvPr/>
              </p:nvSpPr>
              <p:spPr bwMode="auto">
                <a:xfrm>
                  <a:off x="399" y="2130"/>
                  <a:ext cx="30" cy="37"/>
                </a:xfrm>
                <a:custGeom>
                  <a:avLst/>
                  <a:gdLst>
                    <a:gd name="T0" fmla="*/ 0 w 30"/>
                    <a:gd name="T1" fmla="*/ 0 h 73"/>
                    <a:gd name="T2" fmla="*/ 12 w 30"/>
                    <a:gd name="T3" fmla="*/ 1 h 73"/>
                    <a:gd name="T4" fmla="*/ 30 w 30"/>
                    <a:gd name="T5" fmla="*/ 1 h 73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73"/>
                    <a:gd name="T11" fmla="*/ 30 w 30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73">
                      <a:moveTo>
                        <a:pt x="0" y="0"/>
                      </a:moveTo>
                      <a:lnTo>
                        <a:pt x="12" y="37"/>
                      </a:lnTo>
                      <a:lnTo>
                        <a:pt x="30" y="7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1" name="Freeform 20"/>
                <p:cNvSpPr>
                  <a:spLocks/>
                </p:cNvSpPr>
                <p:nvPr/>
              </p:nvSpPr>
              <p:spPr bwMode="auto">
                <a:xfrm>
                  <a:off x="429" y="2167"/>
                  <a:ext cx="24" cy="34"/>
                </a:xfrm>
                <a:custGeom>
                  <a:avLst/>
                  <a:gdLst>
                    <a:gd name="T0" fmla="*/ 0 w 24"/>
                    <a:gd name="T1" fmla="*/ 0 h 70"/>
                    <a:gd name="T2" fmla="*/ 12 w 24"/>
                    <a:gd name="T3" fmla="*/ 0 h 70"/>
                    <a:gd name="T4" fmla="*/ 24 w 24"/>
                    <a:gd name="T5" fmla="*/ 0 h 7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0"/>
                    <a:gd name="T11" fmla="*/ 24 w 24"/>
                    <a:gd name="T12" fmla="*/ 70 h 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0">
                      <a:moveTo>
                        <a:pt x="0" y="0"/>
                      </a:moveTo>
                      <a:lnTo>
                        <a:pt x="12" y="37"/>
                      </a:lnTo>
                      <a:lnTo>
                        <a:pt x="24" y="7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2" name="Freeform 21"/>
                <p:cNvSpPr>
                  <a:spLocks/>
                </p:cNvSpPr>
                <p:nvPr/>
              </p:nvSpPr>
              <p:spPr bwMode="auto">
                <a:xfrm>
                  <a:off x="453" y="2201"/>
                  <a:ext cx="24" cy="30"/>
                </a:xfrm>
                <a:custGeom>
                  <a:avLst/>
                  <a:gdLst>
                    <a:gd name="T0" fmla="*/ 0 w 24"/>
                    <a:gd name="T1" fmla="*/ 0 h 58"/>
                    <a:gd name="T2" fmla="*/ 12 w 24"/>
                    <a:gd name="T3" fmla="*/ 1 h 58"/>
                    <a:gd name="T4" fmla="*/ 24 w 24"/>
                    <a:gd name="T5" fmla="*/ 1 h 5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58"/>
                    <a:gd name="T11" fmla="*/ 24 w 24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58">
                      <a:moveTo>
                        <a:pt x="0" y="0"/>
                      </a:moveTo>
                      <a:lnTo>
                        <a:pt x="12" y="31"/>
                      </a:lnTo>
                      <a:lnTo>
                        <a:pt x="24" y="5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3" name="Freeform 22"/>
                <p:cNvSpPr>
                  <a:spLocks/>
                </p:cNvSpPr>
                <p:nvPr/>
              </p:nvSpPr>
              <p:spPr bwMode="auto">
                <a:xfrm>
                  <a:off x="477" y="2231"/>
                  <a:ext cx="24" cy="23"/>
                </a:xfrm>
                <a:custGeom>
                  <a:avLst/>
                  <a:gdLst>
                    <a:gd name="T0" fmla="*/ 0 w 24"/>
                    <a:gd name="T1" fmla="*/ 0 h 46"/>
                    <a:gd name="T2" fmla="*/ 12 w 24"/>
                    <a:gd name="T3" fmla="*/ 1 h 46"/>
                    <a:gd name="T4" fmla="*/ 18 w 24"/>
                    <a:gd name="T5" fmla="*/ 1 h 46"/>
                    <a:gd name="T6" fmla="*/ 24 w 24"/>
                    <a:gd name="T7" fmla="*/ 1 h 4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6"/>
                    <a:gd name="T14" fmla="*/ 24 w 24"/>
                    <a:gd name="T15" fmla="*/ 46 h 4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6">
                      <a:moveTo>
                        <a:pt x="0" y="0"/>
                      </a:moveTo>
                      <a:lnTo>
                        <a:pt x="12" y="26"/>
                      </a:lnTo>
                      <a:lnTo>
                        <a:pt x="18" y="37"/>
                      </a:lnTo>
                      <a:lnTo>
                        <a:pt x="24" y="4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4" name="Freeform 23"/>
                <p:cNvSpPr>
                  <a:spLocks/>
                </p:cNvSpPr>
                <p:nvPr/>
              </p:nvSpPr>
              <p:spPr bwMode="auto">
                <a:xfrm>
                  <a:off x="501" y="2254"/>
                  <a:ext cx="24" cy="12"/>
                </a:xfrm>
                <a:custGeom>
                  <a:avLst/>
                  <a:gdLst>
                    <a:gd name="T0" fmla="*/ 0 w 24"/>
                    <a:gd name="T1" fmla="*/ 0 h 26"/>
                    <a:gd name="T2" fmla="*/ 12 w 24"/>
                    <a:gd name="T3" fmla="*/ 0 h 26"/>
                    <a:gd name="T4" fmla="*/ 18 w 24"/>
                    <a:gd name="T5" fmla="*/ 0 h 26"/>
                    <a:gd name="T6" fmla="*/ 24 w 24"/>
                    <a:gd name="T7" fmla="*/ 0 h 2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6"/>
                    <a:gd name="T14" fmla="*/ 24 w 24"/>
                    <a:gd name="T15" fmla="*/ 26 h 2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6">
                      <a:moveTo>
                        <a:pt x="0" y="0"/>
                      </a:moveTo>
                      <a:lnTo>
                        <a:pt x="12" y="15"/>
                      </a:lnTo>
                      <a:lnTo>
                        <a:pt x="18" y="22"/>
                      </a:lnTo>
                      <a:lnTo>
                        <a:pt x="24" y="2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5" name="Freeform 24"/>
                <p:cNvSpPr>
                  <a:spLocks/>
                </p:cNvSpPr>
                <p:nvPr/>
              </p:nvSpPr>
              <p:spPr bwMode="auto">
                <a:xfrm>
                  <a:off x="525" y="2266"/>
                  <a:ext cx="30" cy="2"/>
                </a:xfrm>
                <a:custGeom>
                  <a:avLst/>
                  <a:gdLst>
                    <a:gd name="T0" fmla="*/ 0 w 30"/>
                    <a:gd name="T1" fmla="*/ 0 h 3"/>
                    <a:gd name="T2" fmla="*/ 12 w 30"/>
                    <a:gd name="T3" fmla="*/ 1 h 3"/>
                    <a:gd name="T4" fmla="*/ 30 w 30"/>
                    <a:gd name="T5" fmla="*/ 1 h 3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3"/>
                    <a:gd name="T11" fmla="*/ 30 w 30"/>
                    <a:gd name="T12" fmla="*/ 3 h 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3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30" y="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6" name="Freeform 25"/>
                <p:cNvSpPr>
                  <a:spLocks/>
                </p:cNvSpPr>
                <p:nvPr/>
              </p:nvSpPr>
              <p:spPr bwMode="auto">
                <a:xfrm>
                  <a:off x="555" y="2260"/>
                  <a:ext cx="24" cy="8"/>
                </a:xfrm>
                <a:custGeom>
                  <a:avLst/>
                  <a:gdLst>
                    <a:gd name="T0" fmla="*/ 0 w 24"/>
                    <a:gd name="T1" fmla="*/ 1 h 16"/>
                    <a:gd name="T2" fmla="*/ 6 w 24"/>
                    <a:gd name="T3" fmla="*/ 1 h 16"/>
                    <a:gd name="T4" fmla="*/ 12 w 24"/>
                    <a:gd name="T5" fmla="*/ 1 h 16"/>
                    <a:gd name="T6" fmla="*/ 24 w 24"/>
                    <a:gd name="T7" fmla="*/ 0 h 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6"/>
                    <a:gd name="T14" fmla="*/ 24 w 24"/>
                    <a:gd name="T15" fmla="*/ 16 h 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6">
                      <a:moveTo>
                        <a:pt x="0" y="16"/>
                      </a:moveTo>
                      <a:lnTo>
                        <a:pt x="6" y="14"/>
                      </a:lnTo>
                      <a:lnTo>
                        <a:pt x="12" y="1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7" name="Freeform 26"/>
                <p:cNvSpPr>
                  <a:spLocks/>
                </p:cNvSpPr>
                <p:nvPr/>
              </p:nvSpPr>
              <p:spPr bwMode="auto">
                <a:xfrm>
                  <a:off x="579" y="2242"/>
                  <a:ext cx="24" cy="18"/>
                </a:xfrm>
                <a:custGeom>
                  <a:avLst/>
                  <a:gdLst>
                    <a:gd name="T0" fmla="*/ 0 w 24"/>
                    <a:gd name="T1" fmla="*/ 0 h 37"/>
                    <a:gd name="T2" fmla="*/ 6 w 24"/>
                    <a:gd name="T3" fmla="*/ 0 h 37"/>
                    <a:gd name="T4" fmla="*/ 12 w 24"/>
                    <a:gd name="T5" fmla="*/ 0 h 37"/>
                    <a:gd name="T6" fmla="*/ 24 w 24"/>
                    <a:gd name="T7" fmla="*/ 0 h 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7"/>
                    <a:gd name="T14" fmla="*/ 24 w 24"/>
                    <a:gd name="T15" fmla="*/ 37 h 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7">
                      <a:moveTo>
                        <a:pt x="0" y="37"/>
                      </a:moveTo>
                      <a:lnTo>
                        <a:pt x="6" y="30"/>
                      </a:lnTo>
                      <a:lnTo>
                        <a:pt x="12" y="2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8" name="Freeform 27"/>
                <p:cNvSpPr>
                  <a:spLocks/>
                </p:cNvSpPr>
                <p:nvPr/>
              </p:nvSpPr>
              <p:spPr bwMode="auto">
                <a:xfrm>
                  <a:off x="603" y="2214"/>
                  <a:ext cx="24" cy="28"/>
                </a:xfrm>
                <a:custGeom>
                  <a:avLst/>
                  <a:gdLst>
                    <a:gd name="T0" fmla="*/ 0 w 24"/>
                    <a:gd name="T1" fmla="*/ 1 h 55"/>
                    <a:gd name="T2" fmla="*/ 6 w 24"/>
                    <a:gd name="T3" fmla="*/ 1 h 55"/>
                    <a:gd name="T4" fmla="*/ 12 w 24"/>
                    <a:gd name="T5" fmla="*/ 1 h 55"/>
                    <a:gd name="T6" fmla="*/ 24 w 24"/>
                    <a:gd name="T7" fmla="*/ 0 h 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5"/>
                    <a:gd name="T14" fmla="*/ 24 w 24"/>
                    <a:gd name="T15" fmla="*/ 55 h 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5">
                      <a:moveTo>
                        <a:pt x="0" y="55"/>
                      </a:moveTo>
                      <a:lnTo>
                        <a:pt x="6" y="43"/>
                      </a:lnTo>
                      <a:lnTo>
                        <a:pt x="12" y="3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69" name="Freeform 28"/>
                <p:cNvSpPr>
                  <a:spLocks/>
                </p:cNvSpPr>
                <p:nvPr/>
              </p:nvSpPr>
              <p:spPr bwMode="auto">
                <a:xfrm>
                  <a:off x="627" y="2181"/>
                  <a:ext cx="30" cy="33"/>
                </a:xfrm>
                <a:custGeom>
                  <a:avLst/>
                  <a:gdLst>
                    <a:gd name="T0" fmla="*/ 0 w 30"/>
                    <a:gd name="T1" fmla="*/ 1 h 65"/>
                    <a:gd name="T2" fmla="*/ 12 w 30"/>
                    <a:gd name="T3" fmla="*/ 1 h 65"/>
                    <a:gd name="T4" fmla="*/ 30 w 30"/>
                    <a:gd name="T5" fmla="*/ 0 h 65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65"/>
                    <a:gd name="T11" fmla="*/ 30 w 30"/>
                    <a:gd name="T12" fmla="*/ 65 h 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65">
                      <a:moveTo>
                        <a:pt x="0" y="65"/>
                      </a:moveTo>
                      <a:lnTo>
                        <a:pt x="12" y="34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0" name="Freeform 29"/>
                <p:cNvSpPr>
                  <a:spLocks/>
                </p:cNvSpPr>
                <p:nvPr/>
              </p:nvSpPr>
              <p:spPr bwMode="auto">
                <a:xfrm>
                  <a:off x="657" y="2146"/>
                  <a:ext cx="24" cy="35"/>
                </a:xfrm>
                <a:custGeom>
                  <a:avLst/>
                  <a:gdLst>
                    <a:gd name="T0" fmla="*/ 0 w 24"/>
                    <a:gd name="T1" fmla="*/ 0 h 72"/>
                    <a:gd name="T2" fmla="*/ 12 w 24"/>
                    <a:gd name="T3" fmla="*/ 0 h 72"/>
                    <a:gd name="T4" fmla="*/ 24 w 24"/>
                    <a:gd name="T5" fmla="*/ 0 h 7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2"/>
                    <a:gd name="T11" fmla="*/ 24 w 24"/>
                    <a:gd name="T12" fmla="*/ 72 h 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2">
                      <a:moveTo>
                        <a:pt x="0" y="72"/>
                      </a:moveTo>
                      <a:lnTo>
                        <a:pt x="12" y="37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1" name="Freeform 30"/>
                <p:cNvSpPr>
                  <a:spLocks/>
                </p:cNvSpPr>
                <p:nvPr/>
              </p:nvSpPr>
              <p:spPr bwMode="auto">
                <a:xfrm>
                  <a:off x="681" y="2110"/>
                  <a:ext cx="24" cy="36"/>
                </a:xfrm>
                <a:custGeom>
                  <a:avLst/>
                  <a:gdLst>
                    <a:gd name="T0" fmla="*/ 0 w 24"/>
                    <a:gd name="T1" fmla="*/ 1 h 71"/>
                    <a:gd name="T2" fmla="*/ 12 w 24"/>
                    <a:gd name="T3" fmla="*/ 1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71"/>
                      </a:moveTo>
                      <a:lnTo>
                        <a:pt x="12" y="3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2" name="Freeform 31"/>
                <p:cNvSpPr>
                  <a:spLocks/>
                </p:cNvSpPr>
                <p:nvPr/>
              </p:nvSpPr>
              <p:spPr bwMode="auto">
                <a:xfrm>
                  <a:off x="705" y="2077"/>
                  <a:ext cx="24" cy="33"/>
                </a:xfrm>
                <a:custGeom>
                  <a:avLst/>
                  <a:gdLst>
                    <a:gd name="T0" fmla="*/ 0 w 24"/>
                    <a:gd name="T1" fmla="*/ 1 h 66"/>
                    <a:gd name="T2" fmla="*/ 12 w 24"/>
                    <a:gd name="T3" fmla="*/ 1 h 66"/>
                    <a:gd name="T4" fmla="*/ 18 w 24"/>
                    <a:gd name="T5" fmla="*/ 1 h 66"/>
                    <a:gd name="T6" fmla="*/ 24 w 24"/>
                    <a:gd name="T7" fmla="*/ 0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6"/>
                    <a:gd name="T14" fmla="*/ 24 w 24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6">
                      <a:moveTo>
                        <a:pt x="0" y="66"/>
                      </a:moveTo>
                      <a:lnTo>
                        <a:pt x="12" y="31"/>
                      </a:lnTo>
                      <a:lnTo>
                        <a:pt x="18" y="1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3" name="Freeform 32"/>
                <p:cNvSpPr>
                  <a:spLocks/>
                </p:cNvSpPr>
                <p:nvPr/>
              </p:nvSpPr>
              <p:spPr bwMode="auto">
                <a:xfrm>
                  <a:off x="729" y="2052"/>
                  <a:ext cx="24" cy="25"/>
                </a:xfrm>
                <a:custGeom>
                  <a:avLst/>
                  <a:gdLst>
                    <a:gd name="T0" fmla="*/ 0 w 24"/>
                    <a:gd name="T1" fmla="*/ 0 h 51"/>
                    <a:gd name="T2" fmla="*/ 12 w 24"/>
                    <a:gd name="T3" fmla="*/ 0 h 51"/>
                    <a:gd name="T4" fmla="*/ 24 w 24"/>
                    <a:gd name="T5" fmla="*/ 0 h 5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51"/>
                    <a:gd name="T11" fmla="*/ 24 w 24"/>
                    <a:gd name="T12" fmla="*/ 51 h 5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51">
                      <a:moveTo>
                        <a:pt x="0" y="51"/>
                      </a:moveTo>
                      <a:lnTo>
                        <a:pt x="12" y="2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4" name="Freeform 33"/>
                <p:cNvSpPr>
                  <a:spLocks/>
                </p:cNvSpPr>
                <p:nvPr/>
              </p:nvSpPr>
              <p:spPr bwMode="auto">
                <a:xfrm>
                  <a:off x="753" y="2034"/>
                  <a:ext cx="30" cy="18"/>
                </a:xfrm>
                <a:custGeom>
                  <a:avLst/>
                  <a:gdLst>
                    <a:gd name="T0" fmla="*/ 0 w 30"/>
                    <a:gd name="T1" fmla="*/ 1 h 35"/>
                    <a:gd name="T2" fmla="*/ 12 w 30"/>
                    <a:gd name="T3" fmla="*/ 1 h 35"/>
                    <a:gd name="T4" fmla="*/ 24 w 30"/>
                    <a:gd name="T5" fmla="*/ 1 h 35"/>
                    <a:gd name="T6" fmla="*/ 30 w 30"/>
                    <a:gd name="T7" fmla="*/ 0 h 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35"/>
                    <a:gd name="T14" fmla="*/ 30 w 30"/>
                    <a:gd name="T15" fmla="*/ 35 h 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35">
                      <a:moveTo>
                        <a:pt x="0" y="35"/>
                      </a:moveTo>
                      <a:lnTo>
                        <a:pt x="12" y="15"/>
                      </a:lnTo>
                      <a:lnTo>
                        <a:pt x="24" y="8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5" name="Freeform 34"/>
                <p:cNvSpPr>
                  <a:spLocks/>
                </p:cNvSpPr>
                <p:nvPr/>
              </p:nvSpPr>
              <p:spPr bwMode="auto">
                <a:xfrm>
                  <a:off x="783" y="2027"/>
                  <a:ext cx="24" cy="7"/>
                </a:xfrm>
                <a:custGeom>
                  <a:avLst/>
                  <a:gdLst>
                    <a:gd name="T0" fmla="*/ 0 w 24"/>
                    <a:gd name="T1" fmla="*/ 1 h 14"/>
                    <a:gd name="T2" fmla="*/ 12 w 24"/>
                    <a:gd name="T3" fmla="*/ 1 h 14"/>
                    <a:gd name="T4" fmla="*/ 18 w 24"/>
                    <a:gd name="T5" fmla="*/ 1 h 14"/>
                    <a:gd name="T6" fmla="*/ 24 w 24"/>
                    <a:gd name="T7" fmla="*/ 0 h 1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4"/>
                    <a:gd name="T14" fmla="*/ 24 w 24"/>
                    <a:gd name="T15" fmla="*/ 14 h 1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4">
                      <a:moveTo>
                        <a:pt x="0" y="14"/>
                      </a:moveTo>
                      <a:lnTo>
                        <a:pt x="12" y="5"/>
                      </a:lnTo>
                      <a:lnTo>
                        <a:pt x="18" y="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6" name="Freeform 35"/>
                <p:cNvSpPr>
                  <a:spLocks/>
                </p:cNvSpPr>
                <p:nvPr/>
              </p:nvSpPr>
              <p:spPr bwMode="auto">
                <a:xfrm>
                  <a:off x="807" y="2027"/>
                  <a:ext cx="24" cy="3"/>
                </a:xfrm>
                <a:custGeom>
                  <a:avLst/>
                  <a:gdLst>
                    <a:gd name="T0" fmla="*/ 0 w 24"/>
                    <a:gd name="T1" fmla="*/ 0 h 5"/>
                    <a:gd name="T2" fmla="*/ 12 w 24"/>
                    <a:gd name="T3" fmla="*/ 0 h 5"/>
                    <a:gd name="T4" fmla="*/ 24 w 24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5"/>
                    <a:gd name="T11" fmla="*/ 24 w 24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5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24" y="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7" name="Freeform 36"/>
                <p:cNvSpPr>
                  <a:spLocks/>
                </p:cNvSpPr>
                <p:nvPr/>
              </p:nvSpPr>
              <p:spPr bwMode="auto">
                <a:xfrm>
                  <a:off x="831" y="2030"/>
                  <a:ext cx="24" cy="14"/>
                </a:xfrm>
                <a:custGeom>
                  <a:avLst/>
                  <a:gdLst>
                    <a:gd name="T0" fmla="*/ 0 w 24"/>
                    <a:gd name="T1" fmla="*/ 0 h 30"/>
                    <a:gd name="T2" fmla="*/ 6 w 24"/>
                    <a:gd name="T3" fmla="*/ 0 h 30"/>
                    <a:gd name="T4" fmla="*/ 12 w 24"/>
                    <a:gd name="T5" fmla="*/ 0 h 30"/>
                    <a:gd name="T6" fmla="*/ 24 w 24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0"/>
                    <a:gd name="T14" fmla="*/ 24 w 24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0">
                      <a:moveTo>
                        <a:pt x="0" y="0"/>
                      </a:moveTo>
                      <a:lnTo>
                        <a:pt x="6" y="6"/>
                      </a:lnTo>
                      <a:lnTo>
                        <a:pt x="12" y="13"/>
                      </a:lnTo>
                      <a:lnTo>
                        <a:pt x="24" y="3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8" name="Freeform 37"/>
                <p:cNvSpPr>
                  <a:spLocks/>
                </p:cNvSpPr>
                <p:nvPr/>
              </p:nvSpPr>
              <p:spPr bwMode="auto">
                <a:xfrm>
                  <a:off x="855" y="2044"/>
                  <a:ext cx="24" cy="23"/>
                </a:xfrm>
                <a:custGeom>
                  <a:avLst/>
                  <a:gdLst>
                    <a:gd name="T0" fmla="*/ 0 w 24"/>
                    <a:gd name="T1" fmla="*/ 0 h 45"/>
                    <a:gd name="T2" fmla="*/ 12 w 24"/>
                    <a:gd name="T3" fmla="*/ 1 h 45"/>
                    <a:gd name="T4" fmla="*/ 24 w 24"/>
                    <a:gd name="T5" fmla="*/ 1 h 45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5"/>
                    <a:gd name="T11" fmla="*/ 24 w 24"/>
                    <a:gd name="T12" fmla="*/ 45 h 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5">
                      <a:moveTo>
                        <a:pt x="0" y="0"/>
                      </a:moveTo>
                      <a:lnTo>
                        <a:pt x="12" y="20"/>
                      </a:lnTo>
                      <a:lnTo>
                        <a:pt x="24" y="4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79" name="Freeform 38"/>
                <p:cNvSpPr>
                  <a:spLocks/>
                </p:cNvSpPr>
                <p:nvPr/>
              </p:nvSpPr>
              <p:spPr bwMode="auto">
                <a:xfrm>
                  <a:off x="879" y="2067"/>
                  <a:ext cx="30" cy="30"/>
                </a:xfrm>
                <a:custGeom>
                  <a:avLst/>
                  <a:gdLst>
                    <a:gd name="T0" fmla="*/ 0 w 30"/>
                    <a:gd name="T1" fmla="*/ 0 h 61"/>
                    <a:gd name="T2" fmla="*/ 12 w 30"/>
                    <a:gd name="T3" fmla="*/ 0 h 61"/>
                    <a:gd name="T4" fmla="*/ 30 w 30"/>
                    <a:gd name="T5" fmla="*/ 0 h 61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61"/>
                    <a:gd name="T11" fmla="*/ 30 w 30"/>
                    <a:gd name="T12" fmla="*/ 61 h 6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61">
                      <a:moveTo>
                        <a:pt x="0" y="0"/>
                      </a:moveTo>
                      <a:lnTo>
                        <a:pt x="12" y="30"/>
                      </a:lnTo>
                      <a:lnTo>
                        <a:pt x="30" y="6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0" name="Freeform 39"/>
                <p:cNvSpPr>
                  <a:spLocks/>
                </p:cNvSpPr>
                <p:nvPr/>
              </p:nvSpPr>
              <p:spPr bwMode="auto">
                <a:xfrm>
                  <a:off x="909" y="2097"/>
                  <a:ext cx="24" cy="35"/>
                </a:xfrm>
                <a:custGeom>
                  <a:avLst/>
                  <a:gdLst>
                    <a:gd name="T0" fmla="*/ 0 w 24"/>
                    <a:gd name="T1" fmla="*/ 0 h 69"/>
                    <a:gd name="T2" fmla="*/ 12 w 24"/>
                    <a:gd name="T3" fmla="*/ 1 h 69"/>
                    <a:gd name="T4" fmla="*/ 24 w 24"/>
                    <a:gd name="T5" fmla="*/ 1 h 6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9"/>
                    <a:gd name="T11" fmla="*/ 24 w 24"/>
                    <a:gd name="T12" fmla="*/ 69 h 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9">
                      <a:moveTo>
                        <a:pt x="0" y="0"/>
                      </a:moveTo>
                      <a:lnTo>
                        <a:pt x="12" y="34"/>
                      </a:lnTo>
                      <a:lnTo>
                        <a:pt x="24" y="6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1" name="Freeform 40"/>
                <p:cNvSpPr>
                  <a:spLocks/>
                </p:cNvSpPr>
                <p:nvPr/>
              </p:nvSpPr>
              <p:spPr bwMode="auto">
                <a:xfrm>
                  <a:off x="933" y="2132"/>
                  <a:ext cx="24" cy="37"/>
                </a:xfrm>
                <a:custGeom>
                  <a:avLst/>
                  <a:gdLst>
                    <a:gd name="T0" fmla="*/ 0 w 24"/>
                    <a:gd name="T1" fmla="*/ 0 h 73"/>
                    <a:gd name="T2" fmla="*/ 12 w 24"/>
                    <a:gd name="T3" fmla="*/ 1 h 73"/>
                    <a:gd name="T4" fmla="*/ 24 w 24"/>
                    <a:gd name="T5" fmla="*/ 1 h 7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3"/>
                    <a:gd name="T11" fmla="*/ 24 w 24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3">
                      <a:moveTo>
                        <a:pt x="0" y="0"/>
                      </a:moveTo>
                      <a:lnTo>
                        <a:pt x="12" y="37"/>
                      </a:lnTo>
                      <a:lnTo>
                        <a:pt x="24" y="7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2" name="Freeform 41"/>
                <p:cNvSpPr>
                  <a:spLocks/>
                </p:cNvSpPr>
                <p:nvPr/>
              </p:nvSpPr>
              <p:spPr bwMode="auto">
                <a:xfrm>
                  <a:off x="957" y="2169"/>
                  <a:ext cx="24" cy="34"/>
                </a:xfrm>
                <a:custGeom>
                  <a:avLst/>
                  <a:gdLst>
                    <a:gd name="T0" fmla="*/ 0 w 24"/>
                    <a:gd name="T1" fmla="*/ 0 h 70"/>
                    <a:gd name="T2" fmla="*/ 12 w 24"/>
                    <a:gd name="T3" fmla="*/ 0 h 70"/>
                    <a:gd name="T4" fmla="*/ 24 w 24"/>
                    <a:gd name="T5" fmla="*/ 0 h 7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0"/>
                    <a:gd name="T11" fmla="*/ 24 w 24"/>
                    <a:gd name="T12" fmla="*/ 70 h 7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0">
                      <a:moveTo>
                        <a:pt x="0" y="0"/>
                      </a:moveTo>
                      <a:lnTo>
                        <a:pt x="12" y="37"/>
                      </a:lnTo>
                      <a:lnTo>
                        <a:pt x="24" y="7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3" name="Freeform 42"/>
                <p:cNvSpPr>
                  <a:spLocks/>
                </p:cNvSpPr>
                <p:nvPr/>
              </p:nvSpPr>
              <p:spPr bwMode="auto">
                <a:xfrm>
                  <a:off x="981" y="2203"/>
                  <a:ext cx="30" cy="30"/>
                </a:xfrm>
                <a:custGeom>
                  <a:avLst/>
                  <a:gdLst>
                    <a:gd name="T0" fmla="*/ 0 w 30"/>
                    <a:gd name="T1" fmla="*/ 0 h 58"/>
                    <a:gd name="T2" fmla="*/ 12 w 30"/>
                    <a:gd name="T3" fmla="*/ 1 h 58"/>
                    <a:gd name="T4" fmla="*/ 30 w 30"/>
                    <a:gd name="T5" fmla="*/ 1 h 58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58"/>
                    <a:gd name="T11" fmla="*/ 30 w 30"/>
                    <a:gd name="T12" fmla="*/ 58 h 5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58">
                      <a:moveTo>
                        <a:pt x="0" y="0"/>
                      </a:moveTo>
                      <a:lnTo>
                        <a:pt x="12" y="31"/>
                      </a:lnTo>
                      <a:lnTo>
                        <a:pt x="30" y="5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4" name="Freeform 43"/>
                <p:cNvSpPr>
                  <a:spLocks/>
                </p:cNvSpPr>
                <p:nvPr/>
              </p:nvSpPr>
              <p:spPr bwMode="auto">
                <a:xfrm>
                  <a:off x="1011" y="2233"/>
                  <a:ext cx="24" cy="21"/>
                </a:xfrm>
                <a:custGeom>
                  <a:avLst/>
                  <a:gdLst>
                    <a:gd name="T0" fmla="*/ 0 w 24"/>
                    <a:gd name="T1" fmla="*/ 0 h 44"/>
                    <a:gd name="T2" fmla="*/ 12 w 24"/>
                    <a:gd name="T3" fmla="*/ 0 h 44"/>
                    <a:gd name="T4" fmla="*/ 18 w 24"/>
                    <a:gd name="T5" fmla="*/ 0 h 44"/>
                    <a:gd name="T6" fmla="*/ 24 w 24"/>
                    <a:gd name="T7" fmla="*/ 0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4"/>
                    <a:gd name="T14" fmla="*/ 24 w 24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4">
                      <a:moveTo>
                        <a:pt x="0" y="0"/>
                      </a:moveTo>
                      <a:lnTo>
                        <a:pt x="12" y="24"/>
                      </a:lnTo>
                      <a:lnTo>
                        <a:pt x="18" y="35"/>
                      </a:lnTo>
                      <a:lnTo>
                        <a:pt x="24" y="4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5" name="Freeform 44"/>
                <p:cNvSpPr>
                  <a:spLocks/>
                </p:cNvSpPr>
                <p:nvPr/>
              </p:nvSpPr>
              <p:spPr bwMode="auto">
                <a:xfrm>
                  <a:off x="1035" y="2254"/>
                  <a:ext cx="24" cy="12"/>
                </a:xfrm>
                <a:custGeom>
                  <a:avLst/>
                  <a:gdLst>
                    <a:gd name="T0" fmla="*/ 0 w 24"/>
                    <a:gd name="T1" fmla="*/ 0 h 24"/>
                    <a:gd name="T2" fmla="*/ 12 w 24"/>
                    <a:gd name="T3" fmla="*/ 1 h 24"/>
                    <a:gd name="T4" fmla="*/ 24 w 24"/>
                    <a:gd name="T5" fmla="*/ 1 h 24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24"/>
                    <a:gd name="T11" fmla="*/ 24 w 24"/>
                    <a:gd name="T12" fmla="*/ 24 h 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24">
                      <a:moveTo>
                        <a:pt x="0" y="0"/>
                      </a:moveTo>
                      <a:lnTo>
                        <a:pt x="12" y="15"/>
                      </a:lnTo>
                      <a:lnTo>
                        <a:pt x="24" y="2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6" name="Freeform 45"/>
                <p:cNvSpPr>
                  <a:spLocks/>
                </p:cNvSpPr>
                <p:nvPr/>
              </p:nvSpPr>
              <p:spPr bwMode="auto">
                <a:xfrm>
                  <a:off x="1059" y="2266"/>
                  <a:ext cx="24" cy="2"/>
                </a:xfrm>
                <a:custGeom>
                  <a:avLst/>
                  <a:gdLst>
                    <a:gd name="T0" fmla="*/ 0 w 24"/>
                    <a:gd name="T1" fmla="*/ 0 h 3"/>
                    <a:gd name="T2" fmla="*/ 12 w 24"/>
                    <a:gd name="T3" fmla="*/ 1 h 3"/>
                    <a:gd name="T4" fmla="*/ 18 w 24"/>
                    <a:gd name="T5" fmla="*/ 1 h 3"/>
                    <a:gd name="T6" fmla="*/ 24 w 24"/>
                    <a:gd name="T7" fmla="*/ 1 h 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"/>
                    <a:gd name="T14" fmla="*/ 24 w 24"/>
                    <a:gd name="T15" fmla="*/ 3 h 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">
                      <a:moveTo>
                        <a:pt x="0" y="0"/>
                      </a:moveTo>
                      <a:lnTo>
                        <a:pt x="12" y="3"/>
                      </a:lnTo>
                      <a:lnTo>
                        <a:pt x="18" y="3"/>
                      </a:lnTo>
                      <a:lnTo>
                        <a:pt x="24" y="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7" name="Freeform 46"/>
                <p:cNvSpPr>
                  <a:spLocks/>
                </p:cNvSpPr>
                <p:nvPr/>
              </p:nvSpPr>
              <p:spPr bwMode="auto">
                <a:xfrm>
                  <a:off x="1083" y="2259"/>
                  <a:ext cx="24" cy="9"/>
                </a:xfrm>
                <a:custGeom>
                  <a:avLst/>
                  <a:gdLst>
                    <a:gd name="T0" fmla="*/ 0 w 24"/>
                    <a:gd name="T1" fmla="*/ 1 h 18"/>
                    <a:gd name="T2" fmla="*/ 6 w 24"/>
                    <a:gd name="T3" fmla="*/ 1 h 18"/>
                    <a:gd name="T4" fmla="*/ 12 w 24"/>
                    <a:gd name="T5" fmla="*/ 1 h 18"/>
                    <a:gd name="T6" fmla="*/ 24 w 24"/>
                    <a:gd name="T7" fmla="*/ 0 h 1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8"/>
                    <a:gd name="T14" fmla="*/ 24 w 24"/>
                    <a:gd name="T15" fmla="*/ 18 h 1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8">
                      <a:moveTo>
                        <a:pt x="0" y="18"/>
                      </a:moveTo>
                      <a:lnTo>
                        <a:pt x="6" y="16"/>
                      </a:lnTo>
                      <a:lnTo>
                        <a:pt x="12" y="1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8" name="Freeform 47"/>
                <p:cNvSpPr>
                  <a:spLocks/>
                </p:cNvSpPr>
                <p:nvPr/>
              </p:nvSpPr>
              <p:spPr bwMode="auto">
                <a:xfrm>
                  <a:off x="1107" y="2240"/>
                  <a:ext cx="30" cy="19"/>
                </a:xfrm>
                <a:custGeom>
                  <a:avLst/>
                  <a:gdLst>
                    <a:gd name="T0" fmla="*/ 0 w 30"/>
                    <a:gd name="T1" fmla="*/ 1 h 38"/>
                    <a:gd name="T2" fmla="*/ 6 w 30"/>
                    <a:gd name="T3" fmla="*/ 1 h 38"/>
                    <a:gd name="T4" fmla="*/ 12 w 30"/>
                    <a:gd name="T5" fmla="*/ 1 h 38"/>
                    <a:gd name="T6" fmla="*/ 30 w 30"/>
                    <a:gd name="T7" fmla="*/ 0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38"/>
                    <a:gd name="T14" fmla="*/ 30 w 30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38">
                      <a:moveTo>
                        <a:pt x="0" y="38"/>
                      </a:moveTo>
                      <a:lnTo>
                        <a:pt x="6" y="31"/>
                      </a:lnTo>
                      <a:lnTo>
                        <a:pt x="12" y="22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89" name="Freeform 48"/>
                <p:cNvSpPr>
                  <a:spLocks/>
                </p:cNvSpPr>
                <p:nvPr/>
              </p:nvSpPr>
              <p:spPr bwMode="auto">
                <a:xfrm>
                  <a:off x="1137" y="2212"/>
                  <a:ext cx="24" cy="28"/>
                </a:xfrm>
                <a:custGeom>
                  <a:avLst/>
                  <a:gdLst>
                    <a:gd name="T0" fmla="*/ 0 w 24"/>
                    <a:gd name="T1" fmla="*/ 1 h 55"/>
                    <a:gd name="T2" fmla="*/ 12 w 24"/>
                    <a:gd name="T3" fmla="*/ 1 h 55"/>
                    <a:gd name="T4" fmla="*/ 24 w 24"/>
                    <a:gd name="T5" fmla="*/ 0 h 55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55"/>
                    <a:gd name="T11" fmla="*/ 24 w 24"/>
                    <a:gd name="T12" fmla="*/ 55 h 5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55">
                      <a:moveTo>
                        <a:pt x="0" y="55"/>
                      </a:moveTo>
                      <a:lnTo>
                        <a:pt x="12" y="2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0" name="Freeform 49"/>
                <p:cNvSpPr>
                  <a:spLocks/>
                </p:cNvSpPr>
                <p:nvPr/>
              </p:nvSpPr>
              <p:spPr bwMode="auto">
                <a:xfrm>
                  <a:off x="1161" y="2180"/>
                  <a:ext cx="24" cy="32"/>
                </a:xfrm>
                <a:custGeom>
                  <a:avLst/>
                  <a:gdLst>
                    <a:gd name="T0" fmla="*/ 0 w 24"/>
                    <a:gd name="T1" fmla="*/ 0 h 66"/>
                    <a:gd name="T2" fmla="*/ 12 w 24"/>
                    <a:gd name="T3" fmla="*/ 0 h 66"/>
                    <a:gd name="T4" fmla="*/ 24 w 24"/>
                    <a:gd name="T5" fmla="*/ 0 h 6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6"/>
                    <a:gd name="T11" fmla="*/ 24 w 24"/>
                    <a:gd name="T12" fmla="*/ 66 h 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6">
                      <a:moveTo>
                        <a:pt x="0" y="66"/>
                      </a:moveTo>
                      <a:lnTo>
                        <a:pt x="12" y="3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1" name="Freeform 50"/>
                <p:cNvSpPr>
                  <a:spLocks/>
                </p:cNvSpPr>
                <p:nvPr/>
              </p:nvSpPr>
              <p:spPr bwMode="auto">
                <a:xfrm>
                  <a:off x="1185" y="2144"/>
                  <a:ext cx="24" cy="36"/>
                </a:xfrm>
                <a:custGeom>
                  <a:avLst/>
                  <a:gdLst>
                    <a:gd name="T0" fmla="*/ 0 w 24"/>
                    <a:gd name="T1" fmla="*/ 1 h 71"/>
                    <a:gd name="T2" fmla="*/ 12 w 24"/>
                    <a:gd name="T3" fmla="*/ 1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71"/>
                      </a:moveTo>
                      <a:lnTo>
                        <a:pt x="12" y="36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2" name="Freeform 51"/>
                <p:cNvSpPr>
                  <a:spLocks/>
                </p:cNvSpPr>
                <p:nvPr/>
              </p:nvSpPr>
              <p:spPr bwMode="auto">
                <a:xfrm>
                  <a:off x="1209" y="2108"/>
                  <a:ext cx="24" cy="36"/>
                </a:xfrm>
                <a:custGeom>
                  <a:avLst/>
                  <a:gdLst>
                    <a:gd name="T0" fmla="*/ 0 w 24"/>
                    <a:gd name="T1" fmla="*/ 1 h 71"/>
                    <a:gd name="T2" fmla="*/ 12 w 24"/>
                    <a:gd name="T3" fmla="*/ 1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71"/>
                      </a:moveTo>
                      <a:lnTo>
                        <a:pt x="12" y="3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3" name="Freeform 52"/>
                <p:cNvSpPr>
                  <a:spLocks/>
                </p:cNvSpPr>
                <p:nvPr/>
              </p:nvSpPr>
              <p:spPr bwMode="auto">
                <a:xfrm>
                  <a:off x="1233" y="2075"/>
                  <a:ext cx="30" cy="33"/>
                </a:xfrm>
                <a:custGeom>
                  <a:avLst/>
                  <a:gdLst>
                    <a:gd name="T0" fmla="*/ 0 w 30"/>
                    <a:gd name="T1" fmla="*/ 1 h 66"/>
                    <a:gd name="T2" fmla="*/ 12 w 30"/>
                    <a:gd name="T3" fmla="*/ 1 h 66"/>
                    <a:gd name="T4" fmla="*/ 24 w 30"/>
                    <a:gd name="T5" fmla="*/ 1 h 66"/>
                    <a:gd name="T6" fmla="*/ 30 w 30"/>
                    <a:gd name="T7" fmla="*/ 0 h 6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66"/>
                    <a:gd name="T14" fmla="*/ 30 w 30"/>
                    <a:gd name="T15" fmla="*/ 66 h 6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66">
                      <a:moveTo>
                        <a:pt x="0" y="66"/>
                      </a:moveTo>
                      <a:lnTo>
                        <a:pt x="12" y="31"/>
                      </a:lnTo>
                      <a:lnTo>
                        <a:pt x="24" y="14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4" name="Freeform 53"/>
                <p:cNvSpPr>
                  <a:spLocks/>
                </p:cNvSpPr>
                <p:nvPr/>
              </p:nvSpPr>
              <p:spPr bwMode="auto">
                <a:xfrm>
                  <a:off x="1263" y="2050"/>
                  <a:ext cx="24" cy="25"/>
                </a:xfrm>
                <a:custGeom>
                  <a:avLst/>
                  <a:gdLst>
                    <a:gd name="T0" fmla="*/ 0 w 24"/>
                    <a:gd name="T1" fmla="*/ 0 h 51"/>
                    <a:gd name="T2" fmla="*/ 12 w 24"/>
                    <a:gd name="T3" fmla="*/ 0 h 51"/>
                    <a:gd name="T4" fmla="*/ 18 w 24"/>
                    <a:gd name="T5" fmla="*/ 0 h 51"/>
                    <a:gd name="T6" fmla="*/ 24 w 2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1"/>
                    <a:gd name="T14" fmla="*/ 24 w 24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1">
                      <a:moveTo>
                        <a:pt x="0" y="51"/>
                      </a:moveTo>
                      <a:lnTo>
                        <a:pt x="12" y="23"/>
                      </a:lnTo>
                      <a:lnTo>
                        <a:pt x="18" y="1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5" name="Freeform 54"/>
                <p:cNvSpPr>
                  <a:spLocks/>
                </p:cNvSpPr>
                <p:nvPr/>
              </p:nvSpPr>
              <p:spPr bwMode="auto">
                <a:xfrm>
                  <a:off x="1287" y="2033"/>
                  <a:ext cx="24" cy="17"/>
                </a:xfrm>
                <a:custGeom>
                  <a:avLst/>
                  <a:gdLst>
                    <a:gd name="T0" fmla="*/ 0 w 24"/>
                    <a:gd name="T1" fmla="*/ 1 h 33"/>
                    <a:gd name="T2" fmla="*/ 12 w 24"/>
                    <a:gd name="T3" fmla="*/ 1 h 33"/>
                    <a:gd name="T4" fmla="*/ 24 w 24"/>
                    <a:gd name="T5" fmla="*/ 0 h 3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33"/>
                    <a:gd name="T11" fmla="*/ 24 w 24"/>
                    <a:gd name="T12" fmla="*/ 33 h 3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33">
                      <a:moveTo>
                        <a:pt x="0" y="33"/>
                      </a:moveTo>
                      <a:lnTo>
                        <a:pt x="12" y="1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6" name="Freeform 55"/>
                <p:cNvSpPr>
                  <a:spLocks/>
                </p:cNvSpPr>
                <p:nvPr/>
              </p:nvSpPr>
              <p:spPr bwMode="auto">
                <a:xfrm>
                  <a:off x="1311" y="2026"/>
                  <a:ext cx="24" cy="7"/>
                </a:xfrm>
                <a:custGeom>
                  <a:avLst/>
                  <a:gdLst>
                    <a:gd name="T0" fmla="*/ 0 w 24"/>
                    <a:gd name="T1" fmla="*/ 0 h 15"/>
                    <a:gd name="T2" fmla="*/ 12 w 24"/>
                    <a:gd name="T3" fmla="*/ 0 h 15"/>
                    <a:gd name="T4" fmla="*/ 18 w 24"/>
                    <a:gd name="T5" fmla="*/ 0 h 15"/>
                    <a:gd name="T6" fmla="*/ 24 w 24"/>
                    <a:gd name="T7" fmla="*/ 0 h 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5"/>
                    <a:gd name="T14" fmla="*/ 24 w 24"/>
                    <a:gd name="T15" fmla="*/ 15 h 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5">
                      <a:moveTo>
                        <a:pt x="0" y="15"/>
                      </a:moveTo>
                      <a:lnTo>
                        <a:pt x="12" y="6"/>
                      </a:lnTo>
                      <a:lnTo>
                        <a:pt x="18" y="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7" name="Freeform 56"/>
                <p:cNvSpPr>
                  <a:spLocks/>
                </p:cNvSpPr>
                <p:nvPr/>
              </p:nvSpPr>
              <p:spPr bwMode="auto">
                <a:xfrm>
                  <a:off x="1335" y="2026"/>
                  <a:ext cx="30" cy="5"/>
                </a:xfrm>
                <a:custGeom>
                  <a:avLst/>
                  <a:gdLst>
                    <a:gd name="T0" fmla="*/ 0 w 30"/>
                    <a:gd name="T1" fmla="*/ 0 h 9"/>
                    <a:gd name="T2" fmla="*/ 6 w 30"/>
                    <a:gd name="T3" fmla="*/ 0 h 9"/>
                    <a:gd name="T4" fmla="*/ 12 w 30"/>
                    <a:gd name="T5" fmla="*/ 1 h 9"/>
                    <a:gd name="T6" fmla="*/ 30 w 30"/>
                    <a:gd name="T7" fmla="*/ 1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9"/>
                    <a:gd name="T14" fmla="*/ 30 w 30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9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2" y="2"/>
                      </a:lnTo>
                      <a:lnTo>
                        <a:pt x="30" y="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8" name="Freeform 57"/>
                <p:cNvSpPr>
                  <a:spLocks/>
                </p:cNvSpPr>
                <p:nvPr/>
              </p:nvSpPr>
              <p:spPr bwMode="auto">
                <a:xfrm>
                  <a:off x="1365" y="2031"/>
                  <a:ext cx="24" cy="14"/>
                </a:xfrm>
                <a:custGeom>
                  <a:avLst/>
                  <a:gdLst>
                    <a:gd name="T0" fmla="*/ 0 w 24"/>
                    <a:gd name="T1" fmla="*/ 0 h 29"/>
                    <a:gd name="T2" fmla="*/ 12 w 24"/>
                    <a:gd name="T3" fmla="*/ 0 h 29"/>
                    <a:gd name="T4" fmla="*/ 24 w 24"/>
                    <a:gd name="T5" fmla="*/ 0 h 2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29"/>
                    <a:gd name="T11" fmla="*/ 24 w 24"/>
                    <a:gd name="T12" fmla="*/ 29 h 2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29">
                      <a:moveTo>
                        <a:pt x="0" y="0"/>
                      </a:moveTo>
                      <a:lnTo>
                        <a:pt x="12" y="13"/>
                      </a:lnTo>
                      <a:lnTo>
                        <a:pt x="24" y="2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99" name="Freeform 58"/>
                <p:cNvSpPr>
                  <a:spLocks/>
                </p:cNvSpPr>
                <p:nvPr/>
              </p:nvSpPr>
              <p:spPr bwMode="auto">
                <a:xfrm>
                  <a:off x="1389" y="2045"/>
                  <a:ext cx="24" cy="24"/>
                </a:xfrm>
                <a:custGeom>
                  <a:avLst/>
                  <a:gdLst>
                    <a:gd name="T0" fmla="*/ 0 w 24"/>
                    <a:gd name="T1" fmla="*/ 0 h 48"/>
                    <a:gd name="T2" fmla="*/ 6 w 24"/>
                    <a:gd name="T3" fmla="*/ 1 h 48"/>
                    <a:gd name="T4" fmla="*/ 12 w 24"/>
                    <a:gd name="T5" fmla="*/ 1 h 48"/>
                    <a:gd name="T6" fmla="*/ 24 w 24"/>
                    <a:gd name="T7" fmla="*/ 1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8"/>
                    <a:gd name="T14" fmla="*/ 24 w 24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8">
                      <a:moveTo>
                        <a:pt x="0" y="0"/>
                      </a:moveTo>
                      <a:lnTo>
                        <a:pt x="6" y="11"/>
                      </a:lnTo>
                      <a:lnTo>
                        <a:pt x="12" y="22"/>
                      </a:lnTo>
                      <a:lnTo>
                        <a:pt x="24" y="4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0" name="Freeform 59"/>
                <p:cNvSpPr>
                  <a:spLocks/>
                </p:cNvSpPr>
                <p:nvPr/>
              </p:nvSpPr>
              <p:spPr bwMode="auto">
                <a:xfrm>
                  <a:off x="1413" y="2069"/>
                  <a:ext cx="24" cy="30"/>
                </a:xfrm>
                <a:custGeom>
                  <a:avLst/>
                  <a:gdLst>
                    <a:gd name="T0" fmla="*/ 0 w 24"/>
                    <a:gd name="T1" fmla="*/ 0 h 60"/>
                    <a:gd name="T2" fmla="*/ 12 w 24"/>
                    <a:gd name="T3" fmla="*/ 1 h 60"/>
                    <a:gd name="T4" fmla="*/ 24 w 24"/>
                    <a:gd name="T5" fmla="*/ 1 h 6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0"/>
                    <a:gd name="T11" fmla="*/ 24 w 24"/>
                    <a:gd name="T12" fmla="*/ 60 h 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0">
                      <a:moveTo>
                        <a:pt x="0" y="0"/>
                      </a:moveTo>
                      <a:lnTo>
                        <a:pt x="12" y="29"/>
                      </a:lnTo>
                      <a:lnTo>
                        <a:pt x="24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1" name="Freeform 60"/>
                <p:cNvSpPr>
                  <a:spLocks/>
                </p:cNvSpPr>
                <p:nvPr/>
              </p:nvSpPr>
              <p:spPr bwMode="auto">
                <a:xfrm>
                  <a:off x="1437" y="2099"/>
                  <a:ext cx="24" cy="36"/>
                </a:xfrm>
                <a:custGeom>
                  <a:avLst/>
                  <a:gdLst>
                    <a:gd name="T0" fmla="*/ 0 w 24"/>
                    <a:gd name="T1" fmla="*/ 0 h 72"/>
                    <a:gd name="T2" fmla="*/ 12 w 24"/>
                    <a:gd name="T3" fmla="*/ 1 h 72"/>
                    <a:gd name="T4" fmla="*/ 24 w 24"/>
                    <a:gd name="T5" fmla="*/ 1 h 7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2"/>
                    <a:gd name="T11" fmla="*/ 24 w 24"/>
                    <a:gd name="T12" fmla="*/ 72 h 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2"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24" y="7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2" name="Line 61"/>
                <p:cNvSpPr>
                  <a:spLocks noChangeShapeType="1"/>
                </p:cNvSpPr>
                <p:nvPr/>
              </p:nvSpPr>
              <p:spPr bwMode="auto">
                <a:xfrm>
                  <a:off x="1461" y="2135"/>
                  <a:ext cx="30" cy="3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3" name="Freeform 62"/>
                <p:cNvSpPr>
                  <a:spLocks/>
                </p:cNvSpPr>
                <p:nvPr/>
              </p:nvSpPr>
              <p:spPr bwMode="auto">
                <a:xfrm>
                  <a:off x="1491" y="2170"/>
                  <a:ext cx="24" cy="35"/>
                </a:xfrm>
                <a:custGeom>
                  <a:avLst/>
                  <a:gdLst>
                    <a:gd name="T0" fmla="*/ 0 w 24"/>
                    <a:gd name="T1" fmla="*/ 0 h 69"/>
                    <a:gd name="T2" fmla="*/ 12 w 24"/>
                    <a:gd name="T3" fmla="*/ 1 h 69"/>
                    <a:gd name="T4" fmla="*/ 18 w 24"/>
                    <a:gd name="T5" fmla="*/ 1 h 69"/>
                    <a:gd name="T6" fmla="*/ 24 w 24"/>
                    <a:gd name="T7" fmla="*/ 1 h 6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9"/>
                    <a:gd name="T14" fmla="*/ 24 w 24"/>
                    <a:gd name="T15" fmla="*/ 69 h 6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9">
                      <a:moveTo>
                        <a:pt x="0" y="0"/>
                      </a:moveTo>
                      <a:lnTo>
                        <a:pt x="12" y="34"/>
                      </a:lnTo>
                      <a:lnTo>
                        <a:pt x="18" y="53"/>
                      </a:lnTo>
                      <a:lnTo>
                        <a:pt x="24" y="6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4" name="Freeform 63"/>
                <p:cNvSpPr>
                  <a:spLocks/>
                </p:cNvSpPr>
                <p:nvPr/>
              </p:nvSpPr>
              <p:spPr bwMode="auto">
                <a:xfrm>
                  <a:off x="1515" y="2205"/>
                  <a:ext cx="24" cy="28"/>
                </a:xfrm>
                <a:custGeom>
                  <a:avLst/>
                  <a:gdLst>
                    <a:gd name="T0" fmla="*/ 0 w 24"/>
                    <a:gd name="T1" fmla="*/ 0 h 57"/>
                    <a:gd name="T2" fmla="*/ 12 w 24"/>
                    <a:gd name="T3" fmla="*/ 0 h 57"/>
                    <a:gd name="T4" fmla="*/ 24 w 24"/>
                    <a:gd name="T5" fmla="*/ 0 h 5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57"/>
                    <a:gd name="T11" fmla="*/ 24 w 24"/>
                    <a:gd name="T12" fmla="*/ 57 h 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57">
                      <a:moveTo>
                        <a:pt x="0" y="0"/>
                      </a:moveTo>
                      <a:lnTo>
                        <a:pt x="12" y="29"/>
                      </a:lnTo>
                      <a:lnTo>
                        <a:pt x="24" y="5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5" name="Freeform 64"/>
                <p:cNvSpPr>
                  <a:spLocks/>
                </p:cNvSpPr>
                <p:nvPr/>
              </p:nvSpPr>
              <p:spPr bwMode="auto">
                <a:xfrm>
                  <a:off x="1539" y="2233"/>
                  <a:ext cx="24" cy="22"/>
                </a:xfrm>
                <a:custGeom>
                  <a:avLst/>
                  <a:gdLst>
                    <a:gd name="T0" fmla="*/ 0 w 24"/>
                    <a:gd name="T1" fmla="*/ 0 h 44"/>
                    <a:gd name="T2" fmla="*/ 12 w 24"/>
                    <a:gd name="T3" fmla="*/ 1 h 44"/>
                    <a:gd name="T4" fmla="*/ 18 w 24"/>
                    <a:gd name="T5" fmla="*/ 1 h 44"/>
                    <a:gd name="T6" fmla="*/ 24 w 24"/>
                    <a:gd name="T7" fmla="*/ 1 h 4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4"/>
                    <a:gd name="T14" fmla="*/ 24 w 24"/>
                    <a:gd name="T15" fmla="*/ 44 h 4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4">
                      <a:moveTo>
                        <a:pt x="0" y="0"/>
                      </a:moveTo>
                      <a:lnTo>
                        <a:pt x="12" y="24"/>
                      </a:lnTo>
                      <a:lnTo>
                        <a:pt x="18" y="35"/>
                      </a:lnTo>
                      <a:lnTo>
                        <a:pt x="24" y="4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6" name="Freeform 65"/>
                <p:cNvSpPr>
                  <a:spLocks/>
                </p:cNvSpPr>
                <p:nvPr/>
              </p:nvSpPr>
              <p:spPr bwMode="auto">
                <a:xfrm>
                  <a:off x="1563" y="2255"/>
                  <a:ext cx="24" cy="12"/>
                </a:xfrm>
                <a:custGeom>
                  <a:avLst/>
                  <a:gdLst>
                    <a:gd name="T0" fmla="*/ 0 w 24"/>
                    <a:gd name="T1" fmla="*/ 0 h 23"/>
                    <a:gd name="T2" fmla="*/ 12 w 24"/>
                    <a:gd name="T3" fmla="*/ 1 h 23"/>
                    <a:gd name="T4" fmla="*/ 18 w 24"/>
                    <a:gd name="T5" fmla="*/ 1 h 23"/>
                    <a:gd name="T6" fmla="*/ 24 w 24"/>
                    <a:gd name="T7" fmla="*/ 1 h 2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3"/>
                    <a:gd name="T14" fmla="*/ 24 w 24"/>
                    <a:gd name="T15" fmla="*/ 23 h 2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3">
                      <a:moveTo>
                        <a:pt x="0" y="0"/>
                      </a:moveTo>
                      <a:lnTo>
                        <a:pt x="12" y="14"/>
                      </a:lnTo>
                      <a:lnTo>
                        <a:pt x="18" y="20"/>
                      </a:lnTo>
                      <a:lnTo>
                        <a:pt x="24" y="2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7" name="Freeform 66"/>
                <p:cNvSpPr>
                  <a:spLocks/>
                </p:cNvSpPr>
                <p:nvPr/>
              </p:nvSpPr>
              <p:spPr bwMode="auto">
                <a:xfrm>
                  <a:off x="1587" y="2267"/>
                  <a:ext cx="30" cy="2"/>
                </a:xfrm>
                <a:custGeom>
                  <a:avLst/>
                  <a:gdLst>
                    <a:gd name="T0" fmla="*/ 0 w 30"/>
                    <a:gd name="T1" fmla="*/ 0 h 4"/>
                    <a:gd name="T2" fmla="*/ 12 w 30"/>
                    <a:gd name="T3" fmla="*/ 1 h 4"/>
                    <a:gd name="T4" fmla="*/ 30 w 30"/>
                    <a:gd name="T5" fmla="*/ 1 h 4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4"/>
                    <a:gd name="T11" fmla="*/ 30 w 30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4">
                      <a:moveTo>
                        <a:pt x="0" y="0"/>
                      </a:moveTo>
                      <a:lnTo>
                        <a:pt x="12" y="4"/>
                      </a:lnTo>
                      <a:lnTo>
                        <a:pt x="30" y="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8" name="Freeform 67"/>
                <p:cNvSpPr>
                  <a:spLocks/>
                </p:cNvSpPr>
                <p:nvPr/>
              </p:nvSpPr>
              <p:spPr bwMode="auto">
                <a:xfrm>
                  <a:off x="1617" y="2258"/>
                  <a:ext cx="24" cy="10"/>
                </a:xfrm>
                <a:custGeom>
                  <a:avLst/>
                  <a:gdLst>
                    <a:gd name="T0" fmla="*/ 0 w 24"/>
                    <a:gd name="T1" fmla="*/ 1 h 20"/>
                    <a:gd name="T2" fmla="*/ 6 w 24"/>
                    <a:gd name="T3" fmla="*/ 1 h 20"/>
                    <a:gd name="T4" fmla="*/ 12 w 24"/>
                    <a:gd name="T5" fmla="*/ 1 h 20"/>
                    <a:gd name="T6" fmla="*/ 24 w 24"/>
                    <a:gd name="T7" fmla="*/ 0 h 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0"/>
                    <a:gd name="T14" fmla="*/ 24 w 24"/>
                    <a:gd name="T15" fmla="*/ 20 h 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0">
                      <a:moveTo>
                        <a:pt x="0" y="20"/>
                      </a:moveTo>
                      <a:lnTo>
                        <a:pt x="6" y="17"/>
                      </a:lnTo>
                      <a:lnTo>
                        <a:pt x="12" y="13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09" name="Freeform 68"/>
                <p:cNvSpPr>
                  <a:spLocks/>
                </p:cNvSpPr>
                <p:nvPr/>
              </p:nvSpPr>
              <p:spPr bwMode="auto">
                <a:xfrm>
                  <a:off x="1641" y="2239"/>
                  <a:ext cx="24" cy="19"/>
                </a:xfrm>
                <a:custGeom>
                  <a:avLst/>
                  <a:gdLst>
                    <a:gd name="T0" fmla="*/ 0 w 24"/>
                    <a:gd name="T1" fmla="*/ 1 h 38"/>
                    <a:gd name="T2" fmla="*/ 12 w 24"/>
                    <a:gd name="T3" fmla="*/ 1 h 38"/>
                    <a:gd name="T4" fmla="*/ 24 w 24"/>
                    <a:gd name="T5" fmla="*/ 0 h 3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38"/>
                    <a:gd name="T11" fmla="*/ 24 w 24"/>
                    <a:gd name="T12" fmla="*/ 38 h 3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38">
                      <a:moveTo>
                        <a:pt x="0" y="38"/>
                      </a:moveTo>
                      <a:lnTo>
                        <a:pt x="12" y="2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0" name="Freeform 69"/>
                <p:cNvSpPr>
                  <a:spLocks/>
                </p:cNvSpPr>
                <p:nvPr/>
              </p:nvSpPr>
              <p:spPr bwMode="auto">
                <a:xfrm>
                  <a:off x="1665" y="2211"/>
                  <a:ext cx="24" cy="28"/>
                </a:xfrm>
                <a:custGeom>
                  <a:avLst/>
                  <a:gdLst>
                    <a:gd name="T0" fmla="*/ 0 w 24"/>
                    <a:gd name="T1" fmla="*/ 0 h 57"/>
                    <a:gd name="T2" fmla="*/ 6 w 24"/>
                    <a:gd name="T3" fmla="*/ 0 h 57"/>
                    <a:gd name="T4" fmla="*/ 12 w 24"/>
                    <a:gd name="T5" fmla="*/ 0 h 57"/>
                    <a:gd name="T6" fmla="*/ 24 w 24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7"/>
                    <a:gd name="T14" fmla="*/ 24 w 24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7">
                      <a:moveTo>
                        <a:pt x="0" y="57"/>
                      </a:moveTo>
                      <a:lnTo>
                        <a:pt x="6" y="44"/>
                      </a:lnTo>
                      <a:lnTo>
                        <a:pt x="12" y="2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1" name="Freeform 70"/>
                <p:cNvSpPr>
                  <a:spLocks/>
                </p:cNvSpPr>
                <p:nvPr/>
              </p:nvSpPr>
              <p:spPr bwMode="auto">
                <a:xfrm>
                  <a:off x="1689" y="2178"/>
                  <a:ext cx="30" cy="33"/>
                </a:xfrm>
                <a:custGeom>
                  <a:avLst/>
                  <a:gdLst>
                    <a:gd name="T0" fmla="*/ 0 w 30"/>
                    <a:gd name="T1" fmla="*/ 1 h 66"/>
                    <a:gd name="T2" fmla="*/ 12 w 30"/>
                    <a:gd name="T3" fmla="*/ 1 h 66"/>
                    <a:gd name="T4" fmla="*/ 30 w 30"/>
                    <a:gd name="T5" fmla="*/ 0 h 66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66"/>
                    <a:gd name="T11" fmla="*/ 30 w 30"/>
                    <a:gd name="T12" fmla="*/ 66 h 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66">
                      <a:moveTo>
                        <a:pt x="0" y="66"/>
                      </a:moveTo>
                      <a:lnTo>
                        <a:pt x="12" y="35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2" name="Freeform 71"/>
                <p:cNvSpPr>
                  <a:spLocks/>
                </p:cNvSpPr>
                <p:nvPr/>
              </p:nvSpPr>
              <p:spPr bwMode="auto">
                <a:xfrm>
                  <a:off x="1719" y="2141"/>
                  <a:ext cx="24" cy="37"/>
                </a:xfrm>
                <a:custGeom>
                  <a:avLst/>
                  <a:gdLst>
                    <a:gd name="T0" fmla="*/ 0 w 24"/>
                    <a:gd name="T1" fmla="*/ 1 h 73"/>
                    <a:gd name="T2" fmla="*/ 12 w 24"/>
                    <a:gd name="T3" fmla="*/ 1 h 73"/>
                    <a:gd name="T4" fmla="*/ 24 w 24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3"/>
                    <a:gd name="T11" fmla="*/ 24 w 24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3">
                      <a:moveTo>
                        <a:pt x="0" y="73"/>
                      </a:moveTo>
                      <a:lnTo>
                        <a:pt x="12" y="37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3" name="Freeform 72"/>
                <p:cNvSpPr>
                  <a:spLocks/>
                </p:cNvSpPr>
                <p:nvPr/>
              </p:nvSpPr>
              <p:spPr bwMode="auto">
                <a:xfrm>
                  <a:off x="1743" y="2106"/>
                  <a:ext cx="24" cy="35"/>
                </a:xfrm>
                <a:custGeom>
                  <a:avLst/>
                  <a:gdLst>
                    <a:gd name="T0" fmla="*/ 0 w 24"/>
                    <a:gd name="T1" fmla="*/ 0 h 71"/>
                    <a:gd name="T2" fmla="*/ 12 w 24"/>
                    <a:gd name="T3" fmla="*/ 0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71"/>
                      </a:moveTo>
                      <a:lnTo>
                        <a:pt x="12" y="3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4" name="Freeform 73"/>
                <p:cNvSpPr>
                  <a:spLocks/>
                </p:cNvSpPr>
                <p:nvPr/>
              </p:nvSpPr>
              <p:spPr bwMode="auto">
                <a:xfrm>
                  <a:off x="1767" y="2074"/>
                  <a:ext cx="24" cy="32"/>
                </a:xfrm>
                <a:custGeom>
                  <a:avLst/>
                  <a:gdLst>
                    <a:gd name="T0" fmla="*/ 0 w 24"/>
                    <a:gd name="T1" fmla="*/ 1 h 62"/>
                    <a:gd name="T2" fmla="*/ 12 w 24"/>
                    <a:gd name="T3" fmla="*/ 1 h 62"/>
                    <a:gd name="T4" fmla="*/ 24 w 24"/>
                    <a:gd name="T5" fmla="*/ 0 h 6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2"/>
                    <a:gd name="T11" fmla="*/ 24 w 24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2">
                      <a:moveTo>
                        <a:pt x="0" y="62"/>
                      </a:moveTo>
                      <a:lnTo>
                        <a:pt x="12" y="2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5" name="Freeform 74"/>
                <p:cNvSpPr>
                  <a:spLocks/>
                </p:cNvSpPr>
                <p:nvPr/>
              </p:nvSpPr>
              <p:spPr bwMode="auto">
                <a:xfrm>
                  <a:off x="1791" y="2049"/>
                  <a:ext cx="24" cy="25"/>
                </a:xfrm>
                <a:custGeom>
                  <a:avLst/>
                  <a:gdLst>
                    <a:gd name="T0" fmla="*/ 0 w 24"/>
                    <a:gd name="T1" fmla="*/ 0 h 51"/>
                    <a:gd name="T2" fmla="*/ 12 w 24"/>
                    <a:gd name="T3" fmla="*/ 0 h 51"/>
                    <a:gd name="T4" fmla="*/ 18 w 24"/>
                    <a:gd name="T5" fmla="*/ 0 h 51"/>
                    <a:gd name="T6" fmla="*/ 24 w 24"/>
                    <a:gd name="T7" fmla="*/ 0 h 5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1"/>
                    <a:gd name="T14" fmla="*/ 24 w 24"/>
                    <a:gd name="T15" fmla="*/ 51 h 5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1">
                      <a:moveTo>
                        <a:pt x="0" y="51"/>
                      </a:moveTo>
                      <a:lnTo>
                        <a:pt x="12" y="23"/>
                      </a:lnTo>
                      <a:lnTo>
                        <a:pt x="18" y="1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6" name="Freeform 75"/>
                <p:cNvSpPr>
                  <a:spLocks/>
                </p:cNvSpPr>
                <p:nvPr/>
              </p:nvSpPr>
              <p:spPr bwMode="auto">
                <a:xfrm>
                  <a:off x="1815" y="2032"/>
                  <a:ext cx="30" cy="17"/>
                </a:xfrm>
                <a:custGeom>
                  <a:avLst/>
                  <a:gdLst>
                    <a:gd name="T0" fmla="*/ 0 w 30"/>
                    <a:gd name="T1" fmla="*/ 1 h 33"/>
                    <a:gd name="T2" fmla="*/ 12 w 30"/>
                    <a:gd name="T3" fmla="*/ 1 h 33"/>
                    <a:gd name="T4" fmla="*/ 24 w 30"/>
                    <a:gd name="T5" fmla="*/ 1 h 33"/>
                    <a:gd name="T6" fmla="*/ 30 w 30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33"/>
                    <a:gd name="T14" fmla="*/ 30 w 30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33">
                      <a:moveTo>
                        <a:pt x="0" y="33"/>
                      </a:moveTo>
                      <a:lnTo>
                        <a:pt x="12" y="14"/>
                      </a:lnTo>
                      <a:lnTo>
                        <a:pt x="24" y="5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7" name="Freeform 76"/>
                <p:cNvSpPr>
                  <a:spLocks/>
                </p:cNvSpPr>
                <p:nvPr/>
              </p:nvSpPr>
              <p:spPr bwMode="auto">
                <a:xfrm>
                  <a:off x="1845" y="2026"/>
                  <a:ext cx="24" cy="6"/>
                </a:xfrm>
                <a:custGeom>
                  <a:avLst/>
                  <a:gdLst>
                    <a:gd name="T0" fmla="*/ 0 w 24"/>
                    <a:gd name="T1" fmla="*/ 0 h 13"/>
                    <a:gd name="T2" fmla="*/ 12 w 24"/>
                    <a:gd name="T3" fmla="*/ 0 h 13"/>
                    <a:gd name="T4" fmla="*/ 18 w 24"/>
                    <a:gd name="T5" fmla="*/ 0 h 13"/>
                    <a:gd name="T6" fmla="*/ 24 w 24"/>
                    <a:gd name="T7" fmla="*/ 0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3"/>
                    <a:gd name="T14" fmla="*/ 24 w 2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3">
                      <a:moveTo>
                        <a:pt x="0" y="13"/>
                      </a:moveTo>
                      <a:lnTo>
                        <a:pt x="12" y="4"/>
                      </a:lnTo>
                      <a:lnTo>
                        <a:pt x="18" y="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8" name="Freeform 77"/>
                <p:cNvSpPr>
                  <a:spLocks/>
                </p:cNvSpPr>
                <p:nvPr/>
              </p:nvSpPr>
              <p:spPr bwMode="auto">
                <a:xfrm>
                  <a:off x="1869" y="2026"/>
                  <a:ext cx="24" cy="5"/>
                </a:xfrm>
                <a:custGeom>
                  <a:avLst/>
                  <a:gdLst>
                    <a:gd name="T0" fmla="*/ 0 w 24"/>
                    <a:gd name="T1" fmla="*/ 0 h 9"/>
                    <a:gd name="T2" fmla="*/ 6 w 24"/>
                    <a:gd name="T3" fmla="*/ 0 h 9"/>
                    <a:gd name="T4" fmla="*/ 12 w 24"/>
                    <a:gd name="T5" fmla="*/ 1 h 9"/>
                    <a:gd name="T6" fmla="*/ 24 w 24"/>
                    <a:gd name="T7" fmla="*/ 1 h 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9"/>
                    <a:gd name="T14" fmla="*/ 24 w 24"/>
                    <a:gd name="T15" fmla="*/ 9 h 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9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2" y="2"/>
                      </a:lnTo>
                      <a:lnTo>
                        <a:pt x="24" y="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19" name="Freeform 78"/>
                <p:cNvSpPr>
                  <a:spLocks/>
                </p:cNvSpPr>
                <p:nvPr/>
              </p:nvSpPr>
              <p:spPr bwMode="auto">
                <a:xfrm>
                  <a:off x="1893" y="2031"/>
                  <a:ext cx="23" cy="15"/>
                </a:xfrm>
                <a:custGeom>
                  <a:avLst/>
                  <a:gdLst>
                    <a:gd name="T0" fmla="*/ 0 w 23"/>
                    <a:gd name="T1" fmla="*/ 0 h 31"/>
                    <a:gd name="T2" fmla="*/ 5 w 23"/>
                    <a:gd name="T3" fmla="*/ 0 h 31"/>
                    <a:gd name="T4" fmla="*/ 11 w 23"/>
                    <a:gd name="T5" fmla="*/ 0 h 31"/>
                    <a:gd name="T6" fmla="*/ 23 w 23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31"/>
                    <a:gd name="T14" fmla="*/ 23 w 23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31">
                      <a:moveTo>
                        <a:pt x="0" y="0"/>
                      </a:moveTo>
                      <a:lnTo>
                        <a:pt x="5" y="6"/>
                      </a:lnTo>
                      <a:lnTo>
                        <a:pt x="11" y="13"/>
                      </a:lnTo>
                      <a:lnTo>
                        <a:pt x="23" y="3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0" name="Freeform 79"/>
                <p:cNvSpPr>
                  <a:spLocks/>
                </p:cNvSpPr>
                <p:nvPr/>
              </p:nvSpPr>
              <p:spPr bwMode="auto">
                <a:xfrm>
                  <a:off x="1916" y="2046"/>
                  <a:ext cx="24" cy="24"/>
                </a:xfrm>
                <a:custGeom>
                  <a:avLst/>
                  <a:gdLst>
                    <a:gd name="T0" fmla="*/ 0 w 24"/>
                    <a:gd name="T1" fmla="*/ 0 h 48"/>
                    <a:gd name="T2" fmla="*/ 12 w 24"/>
                    <a:gd name="T3" fmla="*/ 1 h 48"/>
                    <a:gd name="T4" fmla="*/ 24 w 24"/>
                    <a:gd name="T5" fmla="*/ 1 h 4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8"/>
                    <a:gd name="T11" fmla="*/ 24 w 24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8">
                      <a:moveTo>
                        <a:pt x="0" y="0"/>
                      </a:moveTo>
                      <a:lnTo>
                        <a:pt x="12" y="22"/>
                      </a:lnTo>
                      <a:lnTo>
                        <a:pt x="24" y="4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1" name="Freeform 80"/>
                <p:cNvSpPr>
                  <a:spLocks/>
                </p:cNvSpPr>
                <p:nvPr/>
              </p:nvSpPr>
              <p:spPr bwMode="auto">
                <a:xfrm>
                  <a:off x="1940" y="2070"/>
                  <a:ext cx="30" cy="31"/>
                </a:xfrm>
                <a:custGeom>
                  <a:avLst/>
                  <a:gdLst>
                    <a:gd name="T0" fmla="*/ 0 w 30"/>
                    <a:gd name="T1" fmla="*/ 0 h 62"/>
                    <a:gd name="T2" fmla="*/ 12 w 30"/>
                    <a:gd name="T3" fmla="*/ 1 h 62"/>
                    <a:gd name="T4" fmla="*/ 30 w 30"/>
                    <a:gd name="T5" fmla="*/ 1 h 62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62"/>
                    <a:gd name="T11" fmla="*/ 30 w 30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62">
                      <a:moveTo>
                        <a:pt x="0" y="0"/>
                      </a:moveTo>
                      <a:lnTo>
                        <a:pt x="12" y="29"/>
                      </a:lnTo>
                      <a:lnTo>
                        <a:pt x="30" y="6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2" name="Freeform 81"/>
                <p:cNvSpPr>
                  <a:spLocks/>
                </p:cNvSpPr>
                <p:nvPr/>
              </p:nvSpPr>
              <p:spPr bwMode="auto">
                <a:xfrm>
                  <a:off x="1970" y="2101"/>
                  <a:ext cx="24" cy="36"/>
                </a:xfrm>
                <a:custGeom>
                  <a:avLst/>
                  <a:gdLst>
                    <a:gd name="T0" fmla="*/ 0 w 24"/>
                    <a:gd name="T1" fmla="*/ 0 h 71"/>
                    <a:gd name="T2" fmla="*/ 12 w 24"/>
                    <a:gd name="T3" fmla="*/ 1 h 71"/>
                    <a:gd name="T4" fmla="*/ 24 w 24"/>
                    <a:gd name="T5" fmla="*/ 1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24" y="7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3" name="Freeform 82"/>
                <p:cNvSpPr>
                  <a:spLocks/>
                </p:cNvSpPr>
                <p:nvPr/>
              </p:nvSpPr>
              <p:spPr bwMode="auto">
                <a:xfrm>
                  <a:off x="1994" y="2137"/>
                  <a:ext cx="24" cy="36"/>
                </a:xfrm>
                <a:custGeom>
                  <a:avLst/>
                  <a:gdLst>
                    <a:gd name="T0" fmla="*/ 0 w 24"/>
                    <a:gd name="T1" fmla="*/ 0 h 73"/>
                    <a:gd name="T2" fmla="*/ 12 w 24"/>
                    <a:gd name="T3" fmla="*/ 0 h 73"/>
                    <a:gd name="T4" fmla="*/ 24 w 24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3"/>
                    <a:gd name="T11" fmla="*/ 24 w 24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3">
                      <a:moveTo>
                        <a:pt x="0" y="0"/>
                      </a:moveTo>
                      <a:lnTo>
                        <a:pt x="12" y="37"/>
                      </a:lnTo>
                      <a:lnTo>
                        <a:pt x="24" y="7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4" name="Freeform 83"/>
                <p:cNvSpPr>
                  <a:spLocks/>
                </p:cNvSpPr>
                <p:nvPr/>
              </p:nvSpPr>
              <p:spPr bwMode="auto">
                <a:xfrm>
                  <a:off x="2018" y="2173"/>
                  <a:ext cx="24" cy="34"/>
                </a:xfrm>
                <a:custGeom>
                  <a:avLst/>
                  <a:gdLst>
                    <a:gd name="T0" fmla="*/ 0 w 24"/>
                    <a:gd name="T1" fmla="*/ 0 h 68"/>
                    <a:gd name="T2" fmla="*/ 12 w 24"/>
                    <a:gd name="T3" fmla="*/ 1 h 68"/>
                    <a:gd name="T4" fmla="*/ 24 w 24"/>
                    <a:gd name="T5" fmla="*/ 1 h 6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8"/>
                    <a:gd name="T11" fmla="*/ 24 w 24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8"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24" y="6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5" name="Freeform 84"/>
                <p:cNvSpPr>
                  <a:spLocks/>
                </p:cNvSpPr>
                <p:nvPr/>
              </p:nvSpPr>
              <p:spPr bwMode="auto">
                <a:xfrm>
                  <a:off x="2042" y="2207"/>
                  <a:ext cx="30" cy="28"/>
                </a:xfrm>
                <a:custGeom>
                  <a:avLst/>
                  <a:gdLst>
                    <a:gd name="T0" fmla="*/ 0 w 30"/>
                    <a:gd name="T1" fmla="*/ 0 h 57"/>
                    <a:gd name="T2" fmla="*/ 12 w 30"/>
                    <a:gd name="T3" fmla="*/ 0 h 57"/>
                    <a:gd name="T4" fmla="*/ 30 w 30"/>
                    <a:gd name="T5" fmla="*/ 0 h 57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57"/>
                    <a:gd name="T11" fmla="*/ 30 w 30"/>
                    <a:gd name="T12" fmla="*/ 57 h 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57">
                      <a:moveTo>
                        <a:pt x="0" y="0"/>
                      </a:moveTo>
                      <a:lnTo>
                        <a:pt x="12" y="29"/>
                      </a:lnTo>
                      <a:lnTo>
                        <a:pt x="30" y="5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6" name="Freeform 85"/>
                <p:cNvSpPr>
                  <a:spLocks/>
                </p:cNvSpPr>
                <p:nvPr/>
              </p:nvSpPr>
              <p:spPr bwMode="auto">
                <a:xfrm>
                  <a:off x="2072" y="2235"/>
                  <a:ext cx="24" cy="21"/>
                </a:xfrm>
                <a:custGeom>
                  <a:avLst/>
                  <a:gdLst>
                    <a:gd name="T0" fmla="*/ 0 w 24"/>
                    <a:gd name="T1" fmla="*/ 0 h 42"/>
                    <a:gd name="T2" fmla="*/ 12 w 24"/>
                    <a:gd name="T3" fmla="*/ 1 h 42"/>
                    <a:gd name="T4" fmla="*/ 18 w 24"/>
                    <a:gd name="T5" fmla="*/ 1 h 42"/>
                    <a:gd name="T6" fmla="*/ 24 w 24"/>
                    <a:gd name="T7" fmla="*/ 1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2"/>
                    <a:gd name="T14" fmla="*/ 24 w 24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2">
                      <a:moveTo>
                        <a:pt x="0" y="0"/>
                      </a:moveTo>
                      <a:lnTo>
                        <a:pt x="12" y="23"/>
                      </a:lnTo>
                      <a:lnTo>
                        <a:pt x="18" y="32"/>
                      </a:lnTo>
                      <a:lnTo>
                        <a:pt x="24" y="4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7" name="Freeform 86"/>
                <p:cNvSpPr>
                  <a:spLocks/>
                </p:cNvSpPr>
                <p:nvPr/>
              </p:nvSpPr>
              <p:spPr bwMode="auto">
                <a:xfrm>
                  <a:off x="2096" y="2256"/>
                  <a:ext cx="24" cy="11"/>
                </a:xfrm>
                <a:custGeom>
                  <a:avLst/>
                  <a:gdLst>
                    <a:gd name="T0" fmla="*/ 0 w 24"/>
                    <a:gd name="T1" fmla="*/ 0 h 21"/>
                    <a:gd name="T2" fmla="*/ 12 w 24"/>
                    <a:gd name="T3" fmla="*/ 1 h 21"/>
                    <a:gd name="T4" fmla="*/ 18 w 24"/>
                    <a:gd name="T5" fmla="*/ 1 h 21"/>
                    <a:gd name="T6" fmla="*/ 24 w 24"/>
                    <a:gd name="T7" fmla="*/ 1 h 2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1"/>
                    <a:gd name="T14" fmla="*/ 24 w 24"/>
                    <a:gd name="T15" fmla="*/ 21 h 2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1">
                      <a:moveTo>
                        <a:pt x="0" y="0"/>
                      </a:moveTo>
                      <a:lnTo>
                        <a:pt x="12" y="12"/>
                      </a:lnTo>
                      <a:lnTo>
                        <a:pt x="18" y="18"/>
                      </a:lnTo>
                      <a:lnTo>
                        <a:pt x="24" y="2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8" name="Freeform 87"/>
                <p:cNvSpPr>
                  <a:spLocks/>
                </p:cNvSpPr>
                <p:nvPr/>
              </p:nvSpPr>
              <p:spPr bwMode="auto">
                <a:xfrm>
                  <a:off x="2120" y="2267"/>
                  <a:ext cx="24" cy="1"/>
                </a:xfrm>
                <a:custGeom>
                  <a:avLst/>
                  <a:gdLst>
                    <a:gd name="T0" fmla="*/ 0 w 24"/>
                    <a:gd name="T1" fmla="*/ 0 h 2"/>
                    <a:gd name="T2" fmla="*/ 12 w 24"/>
                    <a:gd name="T3" fmla="*/ 1 h 2"/>
                    <a:gd name="T4" fmla="*/ 24 w 24"/>
                    <a:gd name="T5" fmla="*/ 0 h 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2"/>
                    <a:gd name="T11" fmla="*/ 24 w 24"/>
                    <a:gd name="T12" fmla="*/ 2 h 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2">
                      <a:moveTo>
                        <a:pt x="0" y="0"/>
                      </a:moveTo>
                      <a:lnTo>
                        <a:pt x="12" y="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29" name="Freeform 88"/>
                <p:cNvSpPr>
                  <a:spLocks/>
                </p:cNvSpPr>
                <p:nvPr/>
              </p:nvSpPr>
              <p:spPr bwMode="auto">
                <a:xfrm>
                  <a:off x="2144" y="2257"/>
                  <a:ext cx="24" cy="10"/>
                </a:xfrm>
                <a:custGeom>
                  <a:avLst/>
                  <a:gdLst>
                    <a:gd name="T0" fmla="*/ 0 w 24"/>
                    <a:gd name="T1" fmla="*/ 1 h 20"/>
                    <a:gd name="T2" fmla="*/ 12 w 24"/>
                    <a:gd name="T3" fmla="*/ 1 h 20"/>
                    <a:gd name="T4" fmla="*/ 24 w 24"/>
                    <a:gd name="T5" fmla="*/ 0 h 2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20"/>
                    <a:gd name="T11" fmla="*/ 24 w 24"/>
                    <a:gd name="T12" fmla="*/ 20 h 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20">
                      <a:moveTo>
                        <a:pt x="0" y="20"/>
                      </a:moveTo>
                      <a:lnTo>
                        <a:pt x="12" y="13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0" name="Freeform 89"/>
                <p:cNvSpPr>
                  <a:spLocks/>
                </p:cNvSpPr>
                <p:nvPr/>
              </p:nvSpPr>
              <p:spPr bwMode="auto">
                <a:xfrm>
                  <a:off x="2168" y="2237"/>
                  <a:ext cx="30" cy="20"/>
                </a:xfrm>
                <a:custGeom>
                  <a:avLst/>
                  <a:gdLst>
                    <a:gd name="T0" fmla="*/ 0 w 30"/>
                    <a:gd name="T1" fmla="*/ 1 h 40"/>
                    <a:gd name="T2" fmla="*/ 6 w 30"/>
                    <a:gd name="T3" fmla="*/ 1 h 40"/>
                    <a:gd name="T4" fmla="*/ 12 w 30"/>
                    <a:gd name="T5" fmla="*/ 1 h 40"/>
                    <a:gd name="T6" fmla="*/ 30 w 30"/>
                    <a:gd name="T7" fmla="*/ 0 h 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40"/>
                    <a:gd name="T14" fmla="*/ 30 w 30"/>
                    <a:gd name="T15" fmla="*/ 40 h 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40">
                      <a:moveTo>
                        <a:pt x="0" y="40"/>
                      </a:moveTo>
                      <a:lnTo>
                        <a:pt x="6" y="31"/>
                      </a:lnTo>
                      <a:lnTo>
                        <a:pt x="12" y="22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1" name="Freeform 90"/>
                <p:cNvSpPr>
                  <a:spLocks/>
                </p:cNvSpPr>
                <p:nvPr/>
              </p:nvSpPr>
              <p:spPr bwMode="auto">
                <a:xfrm>
                  <a:off x="2198" y="2209"/>
                  <a:ext cx="24" cy="28"/>
                </a:xfrm>
                <a:custGeom>
                  <a:avLst/>
                  <a:gdLst>
                    <a:gd name="T0" fmla="*/ 0 w 24"/>
                    <a:gd name="T1" fmla="*/ 1 h 56"/>
                    <a:gd name="T2" fmla="*/ 6 w 24"/>
                    <a:gd name="T3" fmla="*/ 1 h 56"/>
                    <a:gd name="T4" fmla="*/ 12 w 24"/>
                    <a:gd name="T5" fmla="*/ 1 h 56"/>
                    <a:gd name="T6" fmla="*/ 24 w 24"/>
                    <a:gd name="T7" fmla="*/ 0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6"/>
                    <a:gd name="T14" fmla="*/ 24 w 24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6">
                      <a:moveTo>
                        <a:pt x="0" y="56"/>
                      </a:moveTo>
                      <a:lnTo>
                        <a:pt x="6" y="43"/>
                      </a:lnTo>
                      <a:lnTo>
                        <a:pt x="12" y="2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2" name="Freeform 91"/>
                <p:cNvSpPr>
                  <a:spLocks/>
                </p:cNvSpPr>
                <p:nvPr/>
              </p:nvSpPr>
              <p:spPr bwMode="auto">
                <a:xfrm>
                  <a:off x="2222" y="2176"/>
                  <a:ext cx="24" cy="33"/>
                </a:xfrm>
                <a:custGeom>
                  <a:avLst/>
                  <a:gdLst>
                    <a:gd name="T0" fmla="*/ 0 w 24"/>
                    <a:gd name="T1" fmla="*/ 1 h 66"/>
                    <a:gd name="T2" fmla="*/ 12 w 24"/>
                    <a:gd name="T3" fmla="*/ 1 h 66"/>
                    <a:gd name="T4" fmla="*/ 24 w 24"/>
                    <a:gd name="T5" fmla="*/ 0 h 6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6"/>
                    <a:gd name="T11" fmla="*/ 24 w 24"/>
                    <a:gd name="T12" fmla="*/ 66 h 6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6">
                      <a:moveTo>
                        <a:pt x="0" y="66"/>
                      </a:moveTo>
                      <a:lnTo>
                        <a:pt x="12" y="3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3" name="Freeform 92"/>
                <p:cNvSpPr>
                  <a:spLocks/>
                </p:cNvSpPr>
                <p:nvPr/>
              </p:nvSpPr>
              <p:spPr bwMode="auto">
                <a:xfrm>
                  <a:off x="2246" y="2139"/>
                  <a:ext cx="24" cy="37"/>
                </a:xfrm>
                <a:custGeom>
                  <a:avLst/>
                  <a:gdLst>
                    <a:gd name="T0" fmla="*/ 0 w 24"/>
                    <a:gd name="T1" fmla="*/ 1 h 73"/>
                    <a:gd name="T2" fmla="*/ 12 w 24"/>
                    <a:gd name="T3" fmla="*/ 1 h 73"/>
                    <a:gd name="T4" fmla="*/ 24 w 24"/>
                    <a:gd name="T5" fmla="*/ 0 h 7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3"/>
                    <a:gd name="T11" fmla="*/ 24 w 24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3">
                      <a:moveTo>
                        <a:pt x="0" y="73"/>
                      </a:moveTo>
                      <a:lnTo>
                        <a:pt x="12" y="36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4" name="Freeform 93"/>
                <p:cNvSpPr>
                  <a:spLocks/>
                </p:cNvSpPr>
                <p:nvPr/>
              </p:nvSpPr>
              <p:spPr bwMode="auto">
                <a:xfrm>
                  <a:off x="2270" y="2104"/>
                  <a:ext cx="24" cy="35"/>
                </a:xfrm>
                <a:custGeom>
                  <a:avLst/>
                  <a:gdLst>
                    <a:gd name="T0" fmla="*/ 0 w 24"/>
                    <a:gd name="T1" fmla="*/ 0 h 72"/>
                    <a:gd name="T2" fmla="*/ 12 w 24"/>
                    <a:gd name="T3" fmla="*/ 0 h 72"/>
                    <a:gd name="T4" fmla="*/ 24 w 24"/>
                    <a:gd name="T5" fmla="*/ 0 h 7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2"/>
                    <a:gd name="T11" fmla="*/ 24 w 24"/>
                    <a:gd name="T12" fmla="*/ 72 h 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2">
                      <a:moveTo>
                        <a:pt x="0" y="72"/>
                      </a:moveTo>
                      <a:lnTo>
                        <a:pt x="12" y="3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5" name="Freeform 94"/>
                <p:cNvSpPr>
                  <a:spLocks/>
                </p:cNvSpPr>
                <p:nvPr/>
              </p:nvSpPr>
              <p:spPr bwMode="auto">
                <a:xfrm>
                  <a:off x="2294" y="2073"/>
                  <a:ext cx="30" cy="31"/>
                </a:xfrm>
                <a:custGeom>
                  <a:avLst/>
                  <a:gdLst>
                    <a:gd name="T0" fmla="*/ 0 w 30"/>
                    <a:gd name="T1" fmla="*/ 1 h 62"/>
                    <a:gd name="T2" fmla="*/ 12 w 30"/>
                    <a:gd name="T3" fmla="*/ 1 h 62"/>
                    <a:gd name="T4" fmla="*/ 30 w 30"/>
                    <a:gd name="T5" fmla="*/ 0 h 62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62"/>
                    <a:gd name="T11" fmla="*/ 30 w 30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62">
                      <a:moveTo>
                        <a:pt x="0" y="62"/>
                      </a:moveTo>
                      <a:lnTo>
                        <a:pt x="12" y="29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6" name="Freeform 95"/>
                <p:cNvSpPr>
                  <a:spLocks/>
                </p:cNvSpPr>
                <p:nvPr/>
              </p:nvSpPr>
              <p:spPr bwMode="auto">
                <a:xfrm>
                  <a:off x="2324" y="2048"/>
                  <a:ext cx="24" cy="25"/>
                </a:xfrm>
                <a:custGeom>
                  <a:avLst/>
                  <a:gdLst>
                    <a:gd name="T0" fmla="*/ 0 w 24"/>
                    <a:gd name="T1" fmla="*/ 1 h 49"/>
                    <a:gd name="T2" fmla="*/ 12 w 24"/>
                    <a:gd name="T3" fmla="*/ 1 h 49"/>
                    <a:gd name="T4" fmla="*/ 24 w 24"/>
                    <a:gd name="T5" fmla="*/ 0 h 4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9"/>
                    <a:gd name="T11" fmla="*/ 24 w 24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9">
                      <a:moveTo>
                        <a:pt x="0" y="49"/>
                      </a:moveTo>
                      <a:lnTo>
                        <a:pt x="12" y="2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7" name="Freeform 96"/>
                <p:cNvSpPr>
                  <a:spLocks/>
                </p:cNvSpPr>
                <p:nvPr/>
              </p:nvSpPr>
              <p:spPr bwMode="auto">
                <a:xfrm>
                  <a:off x="2348" y="2031"/>
                  <a:ext cx="24" cy="17"/>
                </a:xfrm>
                <a:custGeom>
                  <a:avLst/>
                  <a:gdLst>
                    <a:gd name="T0" fmla="*/ 0 w 24"/>
                    <a:gd name="T1" fmla="*/ 1 h 33"/>
                    <a:gd name="T2" fmla="*/ 12 w 24"/>
                    <a:gd name="T3" fmla="*/ 1 h 33"/>
                    <a:gd name="T4" fmla="*/ 18 w 24"/>
                    <a:gd name="T5" fmla="*/ 1 h 33"/>
                    <a:gd name="T6" fmla="*/ 24 w 24"/>
                    <a:gd name="T7" fmla="*/ 0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3"/>
                    <a:gd name="T14" fmla="*/ 24 w 24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3">
                      <a:moveTo>
                        <a:pt x="0" y="33"/>
                      </a:moveTo>
                      <a:lnTo>
                        <a:pt x="12" y="15"/>
                      </a:lnTo>
                      <a:lnTo>
                        <a:pt x="18" y="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8" name="Freeform 97"/>
                <p:cNvSpPr>
                  <a:spLocks/>
                </p:cNvSpPr>
                <p:nvPr/>
              </p:nvSpPr>
              <p:spPr bwMode="auto">
                <a:xfrm>
                  <a:off x="2372" y="2026"/>
                  <a:ext cx="24" cy="5"/>
                </a:xfrm>
                <a:custGeom>
                  <a:avLst/>
                  <a:gdLst>
                    <a:gd name="T0" fmla="*/ 0 w 24"/>
                    <a:gd name="T1" fmla="*/ 0 h 11"/>
                    <a:gd name="T2" fmla="*/ 12 w 24"/>
                    <a:gd name="T3" fmla="*/ 0 h 11"/>
                    <a:gd name="T4" fmla="*/ 18 w 24"/>
                    <a:gd name="T5" fmla="*/ 0 h 11"/>
                    <a:gd name="T6" fmla="*/ 24 w 24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1"/>
                    <a:gd name="T14" fmla="*/ 24 w 24"/>
                    <a:gd name="T15" fmla="*/ 11 h 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1">
                      <a:moveTo>
                        <a:pt x="0" y="11"/>
                      </a:moveTo>
                      <a:lnTo>
                        <a:pt x="12" y="4"/>
                      </a:lnTo>
                      <a:lnTo>
                        <a:pt x="18" y="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39" name="Freeform 98"/>
                <p:cNvSpPr>
                  <a:spLocks/>
                </p:cNvSpPr>
                <p:nvPr/>
              </p:nvSpPr>
              <p:spPr bwMode="auto">
                <a:xfrm>
                  <a:off x="2396" y="2026"/>
                  <a:ext cx="30" cy="5"/>
                </a:xfrm>
                <a:custGeom>
                  <a:avLst/>
                  <a:gdLst>
                    <a:gd name="T0" fmla="*/ 0 w 30"/>
                    <a:gd name="T1" fmla="*/ 0 h 11"/>
                    <a:gd name="T2" fmla="*/ 6 w 30"/>
                    <a:gd name="T3" fmla="*/ 0 h 11"/>
                    <a:gd name="T4" fmla="*/ 12 w 30"/>
                    <a:gd name="T5" fmla="*/ 0 h 11"/>
                    <a:gd name="T6" fmla="*/ 30 w 30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11"/>
                    <a:gd name="T14" fmla="*/ 30 w 30"/>
                    <a:gd name="T15" fmla="*/ 11 h 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11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30" y="1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0" name="Freeform 99"/>
                <p:cNvSpPr>
                  <a:spLocks/>
                </p:cNvSpPr>
                <p:nvPr/>
              </p:nvSpPr>
              <p:spPr bwMode="auto">
                <a:xfrm>
                  <a:off x="2426" y="2031"/>
                  <a:ext cx="24" cy="16"/>
                </a:xfrm>
                <a:custGeom>
                  <a:avLst/>
                  <a:gdLst>
                    <a:gd name="T0" fmla="*/ 0 w 24"/>
                    <a:gd name="T1" fmla="*/ 0 h 31"/>
                    <a:gd name="T2" fmla="*/ 6 w 24"/>
                    <a:gd name="T3" fmla="*/ 1 h 31"/>
                    <a:gd name="T4" fmla="*/ 12 w 24"/>
                    <a:gd name="T5" fmla="*/ 1 h 31"/>
                    <a:gd name="T6" fmla="*/ 24 w 24"/>
                    <a:gd name="T7" fmla="*/ 1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1"/>
                    <a:gd name="T14" fmla="*/ 24 w 24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1">
                      <a:moveTo>
                        <a:pt x="0" y="0"/>
                      </a:moveTo>
                      <a:lnTo>
                        <a:pt x="6" y="5"/>
                      </a:lnTo>
                      <a:lnTo>
                        <a:pt x="12" y="13"/>
                      </a:lnTo>
                      <a:lnTo>
                        <a:pt x="24" y="3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1" name="Freeform 100"/>
                <p:cNvSpPr>
                  <a:spLocks/>
                </p:cNvSpPr>
                <p:nvPr/>
              </p:nvSpPr>
              <p:spPr bwMode="auto">
                <a:xfrm>
                  <a:off x="2450" y="2047"/>
                  <a:ext cx="24" cy="25"/>
                </a:xfrm>
                <a:custGeom>
                  <a:avLst/>
                  <a:gdLst>
                    <a:gd name="T0" fmla="*/ 0 w 24"/>
                    <a:gd name="T1" fmla="*/ 0 h 49"/>
                    <a:gd name="T2" fmla="*/ 6 w 24"/>
                    <a:gd name="T3" fmla="*/ 1 h 49"/>
                    <a:gd name="T4" fmla="*/ 12 w 24"/>
                    <a:gd name="T5" fmla="*/ 1 h 49"/>
                    <a:gd name="T6" fmla="*/ 24 w 24"/>
                    <a:gd name="T7" fmla="*/ 1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9"/>
                    <a:gd name="T14" fmla="*/ 24 w 24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9">
                      <a:moveTo>
                        <a:pt x="0" y="0"/>
                      </a:moveTo>
                      <a:lnTo>
                        <a:pt x="6" y="11"/>
                      </a:lnTo>
                      <a:lnTo>
                        <a:pt x="12" y="22"/>
                      </a:lnTo>
                      <a:lnTo>
                        <a:pt x="24" y="4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2" name="Freeform 101"/>
                <p:cNvSpPr>
                  <a:spLocks/>
                </p:cNvSpPr>
                <p:nvPr/>
              </p:nvSpPr>
              <p:spPr bwMode="auto">
                <a:xfrm>
                  <a:off x="2474" y="2072"/>
                  <a:ext cx="24" cy="31"/>
                </a:xfrm>
                <a:custGeom>
                  <a:avLst/>
                  <a:gdLst>
                    <a:gd name="T0" fmla="*/ 0 w 24"/>
                    <a:gd name="T1" fmla="*/ 0 h 63"/>
                    <a:gd name="T2" fmla="*/ 12 w 24"/>
                    <a:gd name="T3" fmla="*/ 0 h 63"/>
                    <a:gd name="T4" fmla="*/ 24 w 24"/>
                    <a:gd name="T5" fmla="*/ 0 h 6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3"/>
                    <a:gd name="T11" fmla="*/ 24 w 24"/>
                    <a:gd name="T12" fmla="*/ 63 h 6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3">
                      <a:moveTo>
                        <a:pt x="0" y="0"/>
                      </a:moveTo>
                      <a:lnTo>
                        <a:pt x="12" y="30"/>
                      </a:lnTo>
                      <a:lnTo>
                        <a:pt x="24" y="6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3" name="Freeform 102"/>
                <p:cNvSpPr>
                  <a:spLocks/>
                </p:cNvSpPr>
                <p:nvPr/>
              </p:nvSpPr>
              <p:spPr bwMode="auto">
                <a:xfrm>
                  <a:off x="2498" y="2103"/>
                  <a:ext cx="24" cy="35"/>
                </a:xfrm>
                <a:custGeom>
                  <a:avLst/>
                  <a:gdLst>
                    <a:gd name="T0" fmla="*/ 0 w 24"/>
                    <a:gd name="T1" fmla="*/ 0 h 71"/>
                    <a:gd name="T2" fmla="*/ 12 w 24"/>
                    <a:gd name="T3" fmla="*/ 0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0"/>
                      </a:moveTo>
                      <a:lnTo>
                        <a:pt x="12" y="34"/>
                      </a:lnTo>
                      <a:lnTo>
                        <a:pt x="24" y="7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4" name="Freeform 103"/>
                <p:cNvSpPr>
                  <a:spLocks/>
                </p:cNvSpPr>
                <p:nvPr/>
              </p:nvSpPr>
              <p:spPr bwMode="auto">
                <a:xfrm>
                  <a:off x="2522" y="2138"/>
                  <a:ext cx="30" cy="37"/>
                </a:xfrm>
                <a:custGeom>
                  <a:avLst/>
                  <a:gdLst>
                    <a:gd name="T0" fmla="*/ 0 w 30"/>
                    <a:gd name="T1" fmla="*/ 0 h 73"/>
                    <a:gd name="T2" fmla="*/ 12 w 30"/>
                    <a:gd name="T3" fmla="*/ 1 h 73"/>
                    <a:gd name="T4" fmla="*/ 30 w 30"/>
                    <a:gd name="T5" fmla="*/ 1 h 73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73"/>
                    <a:gd name="T11" fmla="*/ 30 w 30"/>
                    <a:gd name="T12" fmla="*/ 73 h 7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73">
                      <a:moveTo>
                        <a:pt x="0" y="0"/>
                      </a:moveTo>
                      <a:lnTo>
                        <a:pt x="12" y="36"/>
                      </a:lnTo>
                      <a:lnTo>
                        <a:pt x="30" y="7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5" name="Freeform 104"/>
                <p:cNvSpPr>
                  <a:spLocks/>
                </p:cNvSpPr>
                <p:nvPr/>
              </p:nvSpPr>
              <p:spPr bwMode="auto">
                <a:xfrm>
                  <a:off x="2552" y="2175"/>
                  <a:ext cx="24" cy="34"/>
                </a:xfrm>
                <a:custGeom>
                  <a:avLst/>
                  <a:gdLst>
                    <a:gd name="T0" fmla="*/ 0 w 24"/>
                    <a:gd name="T1" fmla="*/ 0 h 68"/>
                    <a:gd name="T2" fmla="*/ 12 w 24"/>
                    <a:gd name="T3" fmla="*/ 1 h 68"/>
                    <a:gd name="T4" fmla="*/ 24 w 24"/>
                    <a:gd name="T5" fmla="*/ 1 h 6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8"/>
                    <a:gd name="T11" fmla="*/ 24 w 24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8"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24" y="6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6" name="Freeform 105"/>
                <p:cNvSpPr>
                  <a:spLocks/>
                </p:cNvSpPr>
                <p:nvPr/>
              </p:nvSpPr>
              <p:spPr bwMode="auto">
                <a:xfrm>
                  <a:off x="2576" y="2209"/>
                  <a:ext cx="24" cy="28"/>
                </a:xfrm>
                <a:custGeom>
                  <a:avLst/>
                  <a:gdLst>
                    <a:gd name="T0" fmla="*/ 0 w 24"/>
                    <a:gd name="T1" fmla="*/ 0 h 56"/>
                    <a:gd name="T2" fmla="*/ 12 w 24"/>
                    <a:gd name="T3" fmla="*/ 1 h 56"/>
                    <a:gd name="T4" fmla="*/ 18 w 24"/>
                    <a:gd name="T5" fmla="*/ 1 h 56"/>
                    <a:gd name="T6" fmla="*/ 24 w 24"/>
                    <a:gd name="T7" fmla="*/ 1 h 5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6"/>
                    <a:gd name="T14" fmla="*/ 24 w 24"/>
                    <a:gd name="T15" fmla="*/ 56 h 5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6">
                      <a:moveTo>
                        <a:pt x="0" y="0"/>
                      </a:moveTo>
                      <a:lnTo>
                        <a:pt x="12" y="29"/>
                      </a:lnTo>
                      <a:lnTo>
                        <a:pt x="18" y="43"/>
                      </a:lnTo>
                      <a:lnTo>
                        <a:pt x="24" y="5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7" name="Freeform 106"/>
                <p:cNvSpPr>
                  <a:spLocks/>
                </p:cNvSpPr>
                <p:nvPr/>
              </p:nvSpPr>
              <p:spPr bwMode="auto">
                <a:xfrm>
                  <a:off x="2600" y="2237"/>
                  <a:ext cx="24" cy="20"/>
                </a:xfrm>
                <a:custGeom>
                  <a:avLst/>
                  <a:gdLst>
                    <a:gd name="T0" fmla="*/ 0 w 24"/>
                    <a:gd name="T1" fmla="*/ 0 h 40"/>
                    <a:gd name="T2" fmla="*/ 12 w 24"/>
                    <a:gd name="T3" fmla="*/ 1 h 40"/>
                    <a:gd name="T4" fmla="*/ 18 w 24"/>
                    <a:gd name="T5" fmla="*/ 1 h 40"/>
                    <a:gd name="T6" fmla="*/ 24 w 24"/>
                    <a:gd name="T7" fmla="*/ 1 h 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0"/>
                    <a:gd name="T14" fmla="*/ 24 w 24"/>
                    <a:gd name="T15" fmla="*/ 40 h 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0">
                      <a:moveTo>
                        <a:pt x="0" y="0"/>
                      </a:moveTo>
                      <a:lnTo>
                        <a:pt x="12" y="22"/>
                      </a:lnTo>
                      <a:lnTo>
                        <a:pt x="18" y="31"/>
                      </a:lnTo>
                      <a:lnTo>
                        <a:pt x="24" y="4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8" name="Freeform 107"/>
                <p:cNvSpPr>
                  <a:spLocks/>
                </p:cNvSpPr>
                <p:nvPr/>
              </p:nvSpPr>
              <p:spPr bwMode="auto">
                <a:xfrm>
                  <a:off x="2624" y="2257"/>
                  <a:ext cx="24" cy="10"/>
                </a:xfrm>
                <a:custGeom>
                  <a:avLst/>
                  <a:gdLst>
                    <a:gd name="T0" fmla="*/ 0 w 24"/>
                    <a:gd name="T1" fmla="*/ 0 h 20"/>
                    <a:gd name="T2" fmla="*/ 12 w 24"/>
                    <a:gd name="T3" fmla="*/ 1 h 20"/>
                    <a:gd name="T4" fmla="*/ 24 w 24"/>
                    <a:gd name="T5" fmla="*/ 1 h 2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20"/>
                    <a:gd name="T11" fmla="*/ 24 w 24"/>
                    <a:gd name="T12" fmla="*/ 20 h 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20">
                      <a:moveTo>
                        <a:pt x="0" y="0"/>
                      </a:moveTo>
                      <a:lnTo>
                        <a:pt x="12" y="13"/>
                      </a:lnTo>
                      <a:lnTo>
                        <a:pt x="24" y="2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49" name="Freeform 108"/>
                <p:cNvSpPr>
                  <a:spLocks/>
                </p:cNvSpPr>
                <p:nvPr/>
              </p:nvSpPr>
              <p:spPr bwMode="auto">
                <a:xfrm>
                  <a:off x="2648" y="2267"/>
                  <a:ext cx="30" cy="1"/>
                </a:xfrm>
                <a:custGeom>
                  <a:avLst/>
                  <a:gdLst>
                    <a:gd name="T0" fmla="*/ 0 w 30"/>
                    <a:gd name="T1" fmla="*/ 0 h 2"/>
                    <a:gd name="T2" fmla="*/ 12 w 30"/>
                    <a:gd name="T3" fmla="*/ 1 h 2"/>
                    <a:gd name="T4" fmla="*/ 24 w 30"/>
                    <a:gd name="T5" fmla="*/ 1 h 2"/>
                    <a:gd name="T6" fmla="*/ 30 w 30"/>
                    <a:gd name="T7" fmla="*/ 0 h 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2"/>
                    <a:gd name="T14" fmla="*/ 30 w 30"/>
                    <a:gd name="T15" fmla="*/ 2 h 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2">
                      <a:moveTo>
                        <a:pt x="0" y="0"/>
                      </a:moveTo>
                      <a:lnTo>
                        <a:pt x="12" y="2"/>
                      </a:lnTo>
                      <a:lnTo>
                        <a:pt x="24" y="2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0" name="Freeform 109"/>
                <p:cNvSpPr>
                  <a:spLocks/>
                </p:cNvSpPr>
                <p:nvPr/>
              </p:nvSpPr>
              <p:spPr bwMode="auto">
                <a:xfrm>
                  <a:off x="2678" y="2256"/>
                  <a:ext cx="24" cy="11"/>
                </a:xfrm>
                <a:custGeom>
                  <a:avLst/>
                  <a:gdLst>
                    <a:gd name="T0" fmla="*/ 0 w 24"/>
                    <a:gd name="T1" fmla="*/ 1 h 21"/>
                    <a:gd name="T2" fmla="*/ 6 w 24"/>
                    <a:gd name="T3" fmla="*/ 1 h 21"/>
                    <a:gd name="T4" fmla="*/ 12 w 24"/>
                    <a:gd name="T5" fmla="*/ 1 h 21"/>
                    <a:gd name="T6" fmla="*/ 24 w 24"/>
                    <a:gd name="T7" fmla="*/ 0 h 2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1"/>
                    <a:gd name="T14" fmla="*/ 24 w 24"/>
                    <a:gd name="T15" fmla="*/ 21 h 2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1">
                      <a:moveTo>
                        <a:pt x="0" y="21"/>
                      </a:moveTo>
                      <a:lnTo>
                        <a:pt x="6" y="18"/>
                      </a:lnTo>
                      <a:lnTo>
                        <a:pt x="12" y="1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1" name="Freeform 110"/>
                <p:cNvSpPr>
                  <a:spLocks/>
                </p:cNvSpPr>
                <p:nvPr/>
              </p:nvSpPr>
              <p:spPr bwMode="auto">
                <a:xfrm>
                  <a:off x="2702" y="2236"/>
                  <a:ext cx="24" cy="20"/>
                </a:xfrm>
                <a:custGeom>
                  <a:avLst/>
                  <a:gdLst>
                    <a:gd name="T0" fmla="*/ 0 w 24"/>
                    <a:gd name="T1" fmla="*/ 0 h 41"/>
                    <a:gd name="T2" fmla="*/ 12 w 24"/>
                    <a:gd name="T3" fmla="*/ 0 h 41"/>
                    <a:gd name="T4" fmla="*/ 24 w 24"/>
                    <a:gd name="T5" fmla="*/ 0 h 4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1"/>
                    <a:gd name="T11" fmla="*/ 24 w 24"/>
                    <a:gd name="T12" fmla="*/ 41 h 4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1">
                      <a:moveTo>
                        <a:pt x="0" y="41"/>
                      </a:moveTo>
                      <a:lnTo>
                        <a:pt x="12" y="2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2" name="Freeform 111"/>
                <p:cNvSpPr>
                  <a:spLocks/>
                </p:cNvSpPr>
                <p:nvPr/>
              </p:nvSpPr>
              <p:spPr bwMode="auto">
                <a:xfrm>
                  <a:off x="2726" y="2207"/>
                  <a:ext cx="24" cy="29"/>
                </a:xfrm>
                <a:custGeom>
                  <a:avLst/>
                  <a:gdLst>
                    <a:gd name="T0" fmla="*/ 0 w 24"/>
                    <a:gd name="T1" fmla="*/ 1 h 58"/>
                    <a:gd name="T2" fmla="*/ 6 w 24"/>
                    <a:gd name="T3" fmla="*/ 1 h 58"/>
                    <a:gd name="T4" fmla="*/ 12 w 24"/>
                    <a:gd name="T5" fmla="*/ 1 h 58"/>
                    <a:gd name="T6" fmla="*/ 24 w 24"/>
                    <a:gd name="T7" fmla="*/ 0 h 5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8"/>
                    <a:gd name="T14" fmla="*/ 24 w 24"/>
                    <a:gd name="T15" fmla="*/ 58 h 5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8">
                      <a:moveTo>
                        <a:pt x="0" y="58"/>
                      </a:moveTo>
                      <a:lnTo>
                        <a:pt x="6" y="46"/>
                      </a:lnTo>
                      <a:lnTo>
                        <a:pt x="12" y="3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3" name="Freeform 112"/>
                <p:cNvSpPr>
                  <a:spLocks/>
                </p:cNvSpPr>
                <p:nvPr/>
              </p:nvSpPr>
              <p:spPr bwMode="auto">
                <a:xfrm>
                  <a:off x="2750" y="2173"/>
                  <a:ext cx="30" cy="34"/>
                </a:xfrm>
                <a:custGeom>
                  <a:avLst/>
                  <a:gdLst>
                    <a:gd name="T0" fmla="*/ 0 w 30"/>
                    <a:gd name="T1" fmla="*/ 1 h 68"/>
                    <a:gd name="T2" fmla="*/ 12 w 30"/>
                    <a:gd name="T3" fmla="*/ 1 h 68"/>
                    <a:gd name="T4" fmla="*/ 30 w 30"/>
                    <a:gd name="T5" fmla="*/ 0 h 68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68"/>
                    <a:gd name="T11" fmla="*/ 30 w 30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68">
                      <a:moveTo>
                        <a:pt x="0" y="68"/>
                      </a:moveTo>
                      <a:lnTo>
                        <a:pt x="12" y="35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4" name="Freeform 113"/>
                <p:cNvSpPr>
                  <a:spLocks/>
                </p:cNvSpPr>
                <p:nvPr/>
              </p:nvSpPr>
              <p:spPr bwMode="auto">
                <a:xfrm>
                  <a:off x="2780" y="2137"/>
                  <a:ext cx="24" cy="36"/>
                </a:xfrm>
                <a:custGeom>
                  <a:avLst/>
                  <a:gdLst>
                    <a:gd name="T0" fmla="*/ 0 w 24"/>
                    <a:gd name="T1" fmla="*/ 1 h 71"/>
                    <a:gd name="T2" fmla="*/ 12 w 24"/>
                    <a:gd name="T3" fmla="*/ 1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71"/>
                      </a:moveTo>
                      <a:lnTo>
                        <a:pt x="12" y="37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5" name="Freeform 114"/>
                <p:cNvSpPr>
                  <a:spLocks/>
                </p:cNvSpPr>
                <p:nvPr/>
              </p:nvSpPr>
              <p:spPr bwMode="auto">
                <a:xfrm>
                  <a:off x="2804" y="2102"/>
                  <a:ext cx="24" cy="35"/>
                </a:xfrm>
                <a:custGeom>
                  <a:avLst/>
                  <a:gdLst>
                    <a:gd name="T0" fmla="*/ 0 w 24"/>
                    <a:gd name="T1" fmla="*/ 0 h 71"/>
                    <a:gd name="T2" fmla="*/ 12 w 24"/>
                    <a:gd name="T3" fmla="*/ 0 h 71"/>
                    <a:gd name="T4" fmla="*/ 24 w 24"/>
                    <a:gd name="T5" fmla="*/ 0 h 7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1"/>
                    <a:gd name="T11" fmla="*/ 24 w 24"/>
                    <a:gd name="T12" fmla="*/ 71 h 7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1">
                      <a:moveTo>
                        <a:pt x="0" y="71"/>
                      </a:moveTo>
                      <a:lnTo>
                        <a:pt x="12" y="3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6" name="Freeform 115"/>
                <p:cNvSpPr>
                  <a:spLocks/>
                </p:cNvSpPr>
                <p:nvPr/>
              </p:nvSpPr>
              <p:spPr bwMode="auto">
                <a:xfrm>
                  <a:off x="2828" y="2071"/>
                  <a:ext cx="24" cy="31"/>
                </a:xfrm>
                <a:custGeom>
                  <a:avLst/>
                  <a:gdLst>
                    <a:gd name="T0" fmla="*/ 0 w 24"/>
                    <a:gd name="T1" fmla="*/ 1 h 62"/>
                    <a:gd name="T2" fmla="*/ 12 w 24"/>
                    <a:gd name="T3" fmla="*/ 1 h 62"/>
                    <a:gd name="T4" fmla="*/ 24 w 24"/>
                    <a:gd name="T5" fmla="*/ 0 h 6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2"/>
                    <a:gd name="T11" fmla="*/ 24 w 24"/>
                    <a:gd name="T12" fmla="*/ 62 h 6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2">
                      <a:moveTo>
                        <a:pt x="0" y="62"/>
                      </a:moveTo>
                      <a:lnTo>
                        <a:pt x="12" y="2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7" name="Freeform 116"/>
                <p:cNvSpPr>
                  <a:spLocks/>
                </p:cNvSpPr>
                <p:nvPr/>
              </p:nvSpPr>
              <p:spPr bwMode="auto">
                <a:xfrm>
                  <a:off x="2852" y="2047"/>
                  <a:ext cx="24" cy="24"/>
                </a:xfrm>
                <a:custGeom>
                  <a:avLst/>
                  <a:gdLst>
                    <a:gd name="T0" fmla="*/ 0 w 24"/>
                    <a:gd name="T1" fmla="*/ 1 h 48"/>
                    <a:gd name="T2" fmla="*/ 12 w 24"/>
                    <a:gd name="T3" fmla="*/ 1 h 48"/>
                    <a:gd name="T4" fmla="*/ 24 w 24"/>
                    <a:gd name="T5" fmla="*/ 0 h 4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8"/>
                    <a:gd name="T11" fmla="*/ 24 w 24"/>
                    <a:gd name="T12" fmla="*/ 48 h 4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8">
                      <a:moveTo>
                        <a:pt x="0" y="48"/>
                      </a:moveTo>
                      <a:lnTo>
                        <a:pt x="12" y="2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8" name="Freeform 117"/>
                <p:cNvSpPr>
                  <a:spLocks/>
                </p:cNvSpPr>
                <p:nvPr/>
              </p:nvSpPr>
              <p:spPr bwMode="auto">
                <a:xfrm>
                  <a:off x="2876" y="2031"/>
                  <a:ext cx="30" cy="16"/>
                </a:xfrm>
                <a:custGeom>
                  <a:avLst/>
                  <a:gdLst>
                    <a:gd name="T0" fmla="*/ 0 w 30"/>
                    <a:gd name="T1" fmla="*/ 1 h 31"/>
                    <a:gd name="T2" fmla="*/ 12 w 30"/>
                    <a:gd name="T3" fmla="*/ 1 h 31"/>
                    <a:gd name="T4" fmla="*/ 24 w 30"/>
                    <a:gd name="T5" fmla="*/ 1 h 31"/>
                    <a:gd name="T6" fmla="*/ 30 w 30"/>
                    <a:gd name="T7" fmla="*/ 0 h 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31"/>
                    <a:gd name="T14" fmla="*/ 30 w 30"/>
                    <a:gd name="T15" fmla="*/ 31 h 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31">
                      <a:moveTo>
                        <a:pt x="0" y="31"/>
                      </a:moveTo>
                      <a:lnTo>
                        <a:pt x="12" y="13"/>
                      </a:lnTo>
                      <a:lnTo>
                        <a:pt x="24" y="5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59" name="Freeform 118"/>
                <p:cNvSpPr>
                  <a:spLocks/>
                </p:cNvSpPr>
                <p:nvPr/>
              </p:nvSpPr>
              <p:spPr bwMode="auto">
                <a:xfrm>
                  <a:off x="2906" y="2026"/>
                  <a:ext cx="24" cy="5"/>
                </a:xfrm>
                <a:custGeom>
                  <a:avLst/>
                  <a:gdLst>
                    <a:gd name="T0" fmla="*/ 0 w 24"/>
                    <a:gd name="T1" fmla="*/ 0 h 11"/>
                    <a:gd name="T2" fmla="*/ 12 w 24"/>
                    <a:gd name="T3" fmla="*/ 0 h 11"/>
                    <a:gd name="T4" fmla="*/ 18 w 24"/>
                    <a:gd name="T5" fmla="*/ 0 h 11"/>
                    <a:gd name="T6" fmla="*/ 24 w 24"/>
                    <a:gd name="T7" fmla="*/ 0 h 1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1"/>
                    <a:gd name="T14" fmla="*/ 24 w 24"/>
                    <a:gd name="T15" fmla="*/ 11 h 1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1">
                      <a:moveTo>
                        <a:pt x="0" y="11"/>
                      </a:moveTo>
                      <a:lnTo>
                        <a:pt x="12" y="4"/>
                      </a:lnTo>
                      <a:lnTo>
                        <a:pt x="18" y="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0" name="Freeform 119"/>
                <p:cNvSpPr>
                  <a:spLocks/>
                </p:cNvSpPr>
                <p:nvPr/>
              </p:nvSpPr>
              <p:spPr bwMode="auto">
                <a:xfrm>
                  <a:off x="2930" y="2026"/>
                  <a:ext cx="24" cy="6"/>
                </a:xfrm>
                <a:custGeom>
                  <a:avLst/>
                  <a:gdLst>
                    <a:gd name="T0" fmla="*/ 0 w 24"/>
                    <a:gd name="T1" fmla="*/ 0 h 13"/>
                    <a:gd name="T2" fmla="*/ 6 w 24"/>
                    <a:gd name="T3" fmla="*/ 0 h 13"/>
                    <a:gd name="T4" fmla="*/ 12 w 24"/>
                    <a:gd name="T5" fmla="*/ 0 h 13"/>
                    <a:gd name="T6" fmla="*/ 24 w 24"/>
                    <a:gd name="T7" fmla="*/ 0 h 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3"/>
                    <a:gd name="T14" fmla="*/ 24 w 24"/>
                    <a:gd name="T15" fmla="*/ 13 h 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3">
                      <a:moveTo>
                        <a:pt x="0" y="0"/>
                      </a:moveTo>
                      <a:lnTo>
                        <a:pt x="6" y="2"/>
                      </a:lnTo>
                      <a:lnTo>
                        <a:pt x="12" y="4"/>
                      </a:lnTo>
                      <a:lnTo>
                        <a:pt x="24" y="1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1" name="Freeform 120"/>
                <p:cNvSpPr>
                  <a:spLocks/>
                </p:cNvSpPr>
                <p:nvPr/>
              </p:nvSpPr>
              <p:spPr bwMode="auto">
                <a:xfrm>
                  <a:off x="2954" y="2032"/>
                  <a:ext cx="24" cy="17"/>
                </a:xfrm>
                <a:custGeom>
                  <a:avLst/>
                  <a:gdLst>
                    <a:gd name="T0" fmla="*/ 0 w 24"/>
                    <a:gd name="T1" fmla="*/ 0 h 33"/>
                    <a:gd name="T2" fmla="*/ 6 w 24"/>
                    <a:gd name="T3" fmla="*/ 1 h 33"/>
                    <a:gd name="T4" fmla="*/ 12 w 24"/>
                    <a:gd name="T5" fmla="*/ 1 h 33"/>
                    <a:gd name="T6" fmla="*/ 24 w 24"/>
                    <a:gd name="T7" fmla="*/ 1 h 3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3"/>
                    <a:gd name="T14" fmla="*/ 24 w 24"/>
                    <a:gd name="T15" fmla="*/ 33 h 3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3">
                      <a:moveTo>
                        <a:pt x="0" y="0"/>
                      </a:moveTo>
                      <a:lnTo>
                        <a:pt x="6" y="5"/>
                      </a:lnTo>
                      <a:lnTo>
                        <a:pt x="12" y="14"/>
                      </a:lnTo>
                      <a:lnTo>
                        <a:pt x="24" y="3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2" name="Freeform 121"/>
                <p:cNvSpPr>
                  <a:spLocks/>
                </p:cNvSpPr>
                <p:nvPr/>
              </p:nvSpPr>
              <p:spPr bwMode="auto">
                <a:xfrm>
                  <a:off x="2978" y="2049"/>
                  <a:ext cx="24" cy="25"/>
                </a:xfrm>
                <a:custGeom>
                  <a:avLst/>
                  <a:gdLst>
                    <a:gd name="T0" fmla="*/ 0 w 24"/>
                    <a:gd name="T1" fmla="*/ 0 h 49"/>
                    <a:gd name="T2" fmla="*/ 12 w 24"/>
                    <a:gd name="T3" fmla="*/ 1 h 49"/>
                    <a:gd name="T4" fmla="*/ 24 w 24"/>
                    <a:gd name="T5" fmla="*/ 1 h 4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9"/>
                    <a:gd name="T11" fmla="*/ 24 w 24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9">
                      <a:moveTo>
                        <a:pt x="0" y="0"/>
                      </a:moveTo>
                      <a:lnTo>
                        <a:pt x="12" y="22"/>
                      </a:lnTo>
                      <a:lnTo>
                        <a:pt x="24" y="4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3" name="Freeform 122"/>
                <p:cNvSpPr>
                  <a:spLocks/>
                </p:cNvSpPr>
                <p:nvPr/>
              </p:nvSpPr>
              <p:spPr bwMode="auto">
                <a:xfrm>
                  <a:off x="3002" y="2074"/>
                  <a:ext cx="30" cy="32"/>
                </a:xfrm>
                <a:custGeom>
                  <a:avLst/>
                  <a:gdLst>
                    <a:gd name="T0" fmla="*/ 0 w 30"/>
                    <a:gd name="T1" fmla="*/ 0 h 64"/>
                    <a:gd name="T2" fmla="*/ 6 w 30"/>
                    <a:gd name="T3" fmla="*/ 1 h 64"/>
                    <a:gd name="T4" fmla="*/ 12 w 30"/>
                    <a:gd name="T5" fmla="*/ 1 h 64"/>
                    <a:gd name="T6" fmla="*/ 30 w 30"/>
                    <a:gd name="T7" fmla="*/ 1 h 6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64"/>
                    <a:gd name="T14" fmla="*/ 30 w 30"/>
                    <a:gd name="T15" fmla="*/ 64 h 6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64">
                      <a:moveTo>
                        <a:pt x="0" y="0"/>
                      </a:moveTo>
                      <a:lnTo>
                        <a:pt x="6" y="15"/>
                      </a:lnTo>
                      <a:lnTo>
                        <a:pt x="12" y="31"/>
                      </a:lnTo>
                      <a:lnTo>
                        <a:pt x="30" y="6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4" name="Freeform 123"/>
                <p:cNvSpPr>
                  <a:spLocks/>
                </p:cNvSpPr>
                <p:nvPr/>
              </p:nvSpPr>
              <p:spPr bwMode="auto">
                <a:xfrm>
                  <a:off x="3032" y="2106"/>
                  <a:ext cx="24" cy="34"/>
                </a:xfrm>
                <a:custGeom>
                  <a:avLst/>
                  <a:gdLst>
                    <a:gd name="T0" fmla="*/ 0 w 24"/>
                    <a:gd name="T1" fmla="*/ 0 h 69"/>
                    <a:gd name="T2" fmla="*/ 12 w 24"/>
                    <a:gd name="T3" fmla="*/ 0 h 69"/>
                    <a:gd name="T4" fmla="*/ 24 w 24"/>
                    <a:gd name="T5" fmla="*/ 0 h 6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9"/>
                    <a:gd name="T11" fmla="*/ 24 w 24"/>
                    <a:gd name="T12" fmla="*/ 69 h 6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9">
                      <a:moveTo>
                        <a:pt x="0" y="0"/>
                      </a:moveTo>
                      <a:lnTo>
                        <a:pt x="12" y="35"/>
                      </a:lnTo>
                      <a:lnTo>
                        <a:pt x="24" y="6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5" name="Freeform 124"/>
                <p:cNvSpPr>
                  <a:spLocks/>
                </p:cNvSpPr>
                <p:nvPr/>
              </p:nvSpPr>
              <p:spPr bwMode="auto">
                <a:xfrm>
                  <a:off x="3056" y="2140"/>
                  <a:ext cx="24" cy="37"/>
                </a:xfrm>
                <a:custGeom>
                  <a:avLst/>
                  <a:gdLst>
                    <a:gd name="T0" fmla="*/ 0 w 24"/>
                    <a:gd name="T1" fmla="*/ 0 h 74"/>
                    <a:gd name="T2" fmla="*/ 12 w 24"/>
                    <a:gd name="T3" fmla="*/ 1 h 74"/>
                    <a:gd name="T4" fmla="*/ 24 w 24"/>
                    <a:gd name="T5" fmla="*/ 1 h 74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4"/>
                    <a:gd name="T11" fmla="*/ 24 w 24"/>
                    <a:gd name="T12" fmla="*/ 74 h 7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4">
                      <a:moveTo>
                        <a:pt x="0" y="0"/>
                      </a:moveTo>
                      <a:lnTo>
                        <a:pt x="12" y="37"/>
                      </a:lnTo>
                      <a:lnTo>
                        <a:pt x="24" y="7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6" name="Freeform 125"/>
                <p:cNvSpPr>
                  <a:spLocks/>
                </p:cNvSpPr>
                <p:nvPr/>
              </p:nvSpPr>
              <p:spPr bwMode="auto">
                <a:xfrm>
                  <a:off x="3080" y="2177"/>
                  <a:ext cx="24" cy="33"/>
                </a:xfrm>
                <a:custGeom>
                  <a:avLst/>
                  <a:gdLst>
                    <a:gd name="T0" fmla="*/ 0 w 24"/>
                    <a:gd name="T1" fmla="*/ 0 h 65"/>
                    <a:gd name="T2" fmla="*/ 12 w 24"/>
                    <a:gd name="T3" fmla="*/ 1 h 65"/>
                    <a:gd name="T4" fmla="*/ 24 w 24"/>
                    <a:gd name="T5" fmla="*/ 1 h 65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5"/>
                    <a:gd name="T11" fmla="*/ 24 w 24"/>
                    <a:gd name="T12" fmla="*/ 65 h 6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5">
                      <a:moveTo>
                        <a:pt x="0" y="0"/>
                      </a:moveTo>
                      <a:lnTo>
                        <a:pt x="12" y="34"/>
                      </a:lnTo>
                      <a:lnTo>
                        <a:pt x="24" y="6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7" name="Freeform 126"/>
                <p:cNvSpPr>
                  <a:spLocks/>
                </p:cNvSpPr>
                <p:nvPr/>
              </p:nvSpPr>
              <p:spPr bwMode="auto">
                <a:xfrm>
                  <a:off x="3104" y="2210"/>
                  <a:ext cx="30" cy="28"/>
                </a:xfrm>
                <a:custGeom>
                  <a:avLst/>
                  <a:gdLst>
                    <a:gd name="T0" fmla="*/ 0 w 30"/>
                    <a:gd name="T1" fmla="*/ 0 h 57"/>
                    <a:gd name="T2" fmla="*/ 12 w 30"/>
                    <a:gd name="T3" fmla="*/ 0 h 57"/>
                    <a:gd name="T4" fmla="*/ 24 w 30"/>
                    <a:gd name="T5" fmla="*/ 0 h 57"/>
                    <a:gd name="T6" fmla="*/ 30 w 30"/>
                    <a:gd name="T7" fmla="*/ 0 h 5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57"/>
                    <a:gd name="T14" fmla="*/ 30 w 30"/>
                    <a:gd name="T15" fmla="*/ 57 h 5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57">
                      <a:moveTo>
                        <a:pt x="0" y="0"/>
                      </a:moveTo>
                      <a:lnTo>
                        <a:pt x="12" y="30"/>
                      </a:lnTo>
                      <a:lnTo>
                        <a:pt x="24" y="44"/>
                      </a:lnTo>
                      <a:lnTo>
                        <a:pt x="30" y="5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168" name="Freeform 127"/>
                <p:cNvSpPr>
                  <a:spLocks/>
                </p:cNvSpPr>
                <p:nvPr/>
              </p:nvSpPr>
              <p:spPr bwMode="auto">
                <a:xfrm>
                  <a:off x="3134" y="2238"/>
                  <a:ext cx="24" cy="20"/>
                </a:xfrm>
                <a:custGeom>
                  <a:avLst/>
                  <a:gdLst>
                    <a:gd name="T0" fmla="*/ 0 w 24"/>
                    <a:gd name="T1" fmla="*/ 0 h 40"/>
                    <a:gd name="T2" fmla="*/ 6 w 24"/>
                    <a:gd name="T3" fmla="*/ 1 h 40"/>
                    <a:gd name="T4" fmla="*/ 12 w 24"/>
                    <a:gd name="T5" fmla="*/ 1 h 40"/>
                    <a:gd name="T6" fmla="*/ 24 w 24"/>
                    <a:gd name="T7" fmla="*/ 1 h 4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0"/>
                    <a:gd name="T14" fmla="*/ 24 w 24"/>
                    <a:gd name="T15" fmla="*/ 40 h 4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0">
                      <a:moveTo>
                        <a:pt x="0" y="0"/>
                      </a:moveTo>
                      <a:lnTo>
                        <a:pt x="6" y="11"/>
                      </a:lnTo>
                      <a:lnTo>
                        <a:pt x="12" y="22"/>
                      </a:lnTo>
                      <a:lnTo>
                        <a:pt x="24" y="4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8045" name="Text Box 128"/>
              <p:cNvSpPr txBox="1">
                <a:spLocks noChangeArrowheads="1"/>
              </p:cNvSpPr>
              <p:nvPr/>
            </p:nvSpPr>
            <p:spPr bwMode="auto">
              <a:xfrm>
                <a:off x="571" y="1758"/>
                <a:ext cx="201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8000"/>
                    </a:solidFill>
                    <a:latin typeface="Times New Roman" pitchFamily="18" charset="0"/>
                  </a:rPr>
                  <a:t>Low Intensity - Small Wave</a:t>
                </a:r>
              </a:p>
            </p:txBody>
          </p:sp>
          <p:sp>
            <p:nvSpPr>
              <p:cNvPr id="38046" name="AutoShape 129"/>
              <p:cNvSpPr>
                <a:spLocks noChangeArrowheads="1"/>
              </p:cNvSpPr>
              <p:nvPr/>
            </p:nvSpPr>
            <p:spPr bwMode="auto">
              <a:xfrm>
                <a:off x="3179" y="2064"/>
                <a:ext cx="630" cy="96"/>
              </a:xfrm>
              <a:prstGeom prst="rightArrow">
                <a:avLst>
                  <a:gd name="adj1" fmla="val 50000"/>
                  <a:gd name="adj2" fmla="val 164063"/>
                </a:avLst>
              </a:prstGeom>
              <a:solidFill>
                <a:srgbClr val="007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047" name="Oval 130"/>
              <p:cNvSpPr>
                <a:spLocks noChangeArrowheads="1"/>
              </p:cNvSpPr>
              <p:nvPr/>
            </p:nvSpPr>
            <p:spPr bwMode="auto">
              <a:xfrm>
                <a:off x="3866" y="1996"/>
                <a:ext cx="240" cy="240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048" name="Line 131"/>
              <p:cNvSpPr>
                <a:spLocks noChangeShapeType="1"/>
              </p:cNvSpPr>
              <p:nvPr/>
            </p:nvSpPr>
            <p:spPr bwMode="auto">
              <a:xfrm>
                <a:off x="4198" y="2096"/>
                <a:ext cx="27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8049" name="Text Box 132"/>
              <p:cNvSpPr txBox="1">
                <a:spLocks noChangeArrowheads="1"/>
              </p:cNvSpPr>
              <p:nvPr/>
            </p:nvSpPr>
            <p:spPr bwMode="auto">
              <a:xfrm>
                <a:off x="3103" y="1582"/>
                <a:ext cx="2451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Light wave “hits” electron gently. </a:t>
                </a:r>
                <a:b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Electrons come out – low speed.</a:t>
                </a:r>
              </a:p>
            </p:txBody>
          </p:sp>
        </p:grpSp>
        <p:grpSp>
          <p:nvGrpSpPr>
            <p:cNvPr id="37917" name="Group 133"/>
            <p:cNvGrpSpPr>
              <a:grpSpLocks/>
            </p:cNvGrpSpPr>
            <p:nvPr/>
          </p:nvGrpSpPr>
          <p:grpSpPr bwMode="auto">
            <a:xfrm>
              <a:off x="173" y="2622"/>
              <a:ext cx="5299" cy="1290"/>
              <a:chOff x="243" y="2692"/>
              <a:chExt cx="5299" cy="1290"/>
            </a:xfrm>
          </p:grpSpPr>
          <p:grpSp>
            <p:nvGrpSpPr>
              <p:cNvPr id="37918" name="Group 134"/>
              <p:cNvGrpSpPr>
                <a:grpSpLocks/>
              </p:cNvGrpSpPr>
              <p:nvPr/>
            </p:nvGrpSpPr>
            <p:grpSpPr bwMode="auto">
              <a:xfrm>
                <a:off x="243" y="2984"/>
                <a:ext cx="3011" cy="998"/>
                <a:chOff x="243" y="2984"/>
                <a:chExt cx="3011" cy="998"/>
              </a:xfrm>
            </p:grpSpPr>
            <p:sp>
              <p:nvSpPr>
                <p:cNvPr id="37924" name="Freeform 135"/>
                <p:cNvSpPr>
                  <a:spLocks/>
                </p:cNvSpPr>
                <p:nvPr/>
              </p:nvSpPr>
              <p:spPr bwMode="auto">
                <a:xfrm>
                  <a:off x="243" y="3337"/>
                  <a:ext cx="24" cy="146"/>
                </a:xfrm>
                <a:custGeom>
                  <a:avLst/>
                  <a:gdLst>
                    <a:gd name="T0" fmla="*/ 0 w 24"/>
                    <a:gd name="T1" fmla="*/ 146 h 146"/>
                    <a:gd name="T2" fmla="*/ 12 w 24"/>
                    <a:gd name="T3" fmla="*/ 71 h 146"/>
                    <a:gd name="T4" fmla="*/ 24 w 24"/>
                    <a:gd name="T5" fmla="*/ 0 h 14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6"/>
                    <a:gd name="T11" fmla="*/ 24 w 24"/>
                    <a:gd name="T12" fmla="*/ 146 h 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6">
                      <a:moveTo>
                        <a:pt x="0" y="146"/>
                      </a:moveTo>
                      <a:lnTo>
                        <a:pt x="12" y="7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5" name="Freeform 136"/>
                <p:cNvSpPr>
                  <a:spLocks/>
                </p:cNvSpPr>
                <p:nvPr/>
              </p:nvSpPr>
              <p:spPr bwMode="auto">
                <a:xfrm>
                  <a:off x="267" y="3202"/>
                  <a:ext cx="30" cy="135"/>
                </a:xfrm>
                <a:custGeom>
                  <a:avLst/>
                  <a:gdLst>
                    <a:gd name="T0" fmla="*/ 0 w 30"/>
                    <a:gd name="T1" fmla="*/ 135 h 135"/>
                    <a:gd name="T2" fmla="*/ 12 w 30"/>
                    <a:gd name="T3" fmla="*/ 63 h 135"/>
                    <a:gd name="T4" fmla="*/ 30 w 30"/>
                    <a:gd name="T5" fmla="*/ 0 h 135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35"/>
                    <a:gd name="T11" fmla="*/ 30 w 30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35">
                      <a:moveTo>
                        <a:pt x="0" y="135"/>
                      </a:moveTo>
                      <a:lnTo>
                        <a:pt x="12" y="63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6" name="Freeform 137"/>
                <p:cNvSpPr>
                  <a:spLocks/>
                </p:cNvSpPr>
                <p:nvPr/>
              </p:nvSpPr>
              <p:spPr bwMode="auto">
                <a:xfrm>
                  <a:off x="297" y="3093"/>
                  <a:ext cx="24" cy="109"/>
                </a:xfrm>
                <a:custGeom>
                  <a:avLst/>
                  <a:gdLst>
                    <a:gd name="T0" fmla="*/ 0 w 24"/>
                    <a:gd name="T1" fmla="*/ 109 h 109"/>
                    <a:gd name="T2" fmla="*/ 12 w 24"/>
                    <a:gd name="T3" fmla="*/ 49 h 109"/>
                    <a:gd name="T4" fmla="*/ 24 w 24"/>
                    <a:gd name="T5" fmla="*/ 0 h 10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09"/>
                    <a:gd name="T11" fmla="*/ 24 w 24"/>
                    <a:gd name="T12" fmla="*/ 109 h 10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09">
                      <a:moveTo>
                        <a:pt x="0" y="109"/>
                      </a:moveTo>
                      <a:lnTo>
                        <a:pt x="12" y="4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7" name="Freeform 138"/>
                <p:cNvSpPr>
                  <a:spLocks/>
                </p:cNvSpPr>
                <p:nvPr/>
              </p:nvSpPr>
              <p:spPr bwMode="auto">
                <a:xfrm>
                  <a:off x="321" y="3018"/>
                  <a:ext cx="24" cy="75"/>
                </a:xfrm>
                <a:custGeom>
                  <a:avLst/>
                  <a:gdLst>
                    <a:gd name="T0" fmla="*/ 0 w 24"/>
                    <a:gd name="T1" fmla="*/ 75 h 75"/>
                    <a:gd name="T2" fmla="*/ 12 w 24"/>
                    <a:gd name="T3" fmla="*/ 34 h 75"/>
                    <a:gd name="T4" fmla="*/ 18 w 24"/>
                    <a:gd name="T5" fmla="*/ 15 h 75"/>
                    <a:gd name="T6" fmla="*/ 24 w 24"/>
                    <a:gd name="T7" fmla="*/ 0 h 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75"/>
                    <a:gd name="T14" fmla="*/ 24 w 24"/>
                    <a:gd name="T15" fmla="*/ 75 h 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75">
                      <a:moveTo>
                        <a:pt x="0" y="75"/>
                      </a:moveTo>
                      <a:lnTo>
                        <a:pt x="12" y="34"/>
                      </a:lnTo>
                      <a:lnTo>
                        <a:pt x="18" y="1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8" name="Freeform 139"/>
                <p:cNvSpPr>
                  <a:spLocks/>
                </p:cNvSpPr>
                <p:nvPr/>
              </p:nvSpPr>
              <p:spPr bwMode="auto">
                <a:xfrm>
                  <a:off x="345" y="2988"/>
                  <a:ext cx="24" cy="30"/>
                </a:xfrm>
                <a:custGeom>
                  <a:avLst/>
                  <a:gdLst>
                    <a:gd name="T0" fmla="*/ 0 w 24"/>
                    <a:gd name="T1" fmla="*/ 30 h 30"/>
                    <a:gd name="T2" fmla="*/ 12 w 24"/>
                    <a:gd name="T3" fmla="*/ 11 h 30"/>
                    <a:gd name="T4" fmla="*/ 18 w 24"/>
                    <a:gd name="T5" fmla="*/ 3 h 30"/>
                    <a:gd name="T6" fmla="*/ 24 w 24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0"/>
                    <a:gd name="T14" fmla="*/ 24 w 24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0">
                      <a:moveTo>
                        <a:pt x="0" y="30"/>
                      </a:moveTo>
                      <a:lnTo>
                        <a:pt x="12" y="11"/>
                      </a:lnTo>
                      <a:lnTo>
                        <a:pt x="18" y="3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29" name="Freeform 140"/>
                <p:cNvSpPr>
                  <a:spLocks/>
                </p:cNvSpPr>
                <p:nvPr/>
              </p:nvSpPr>
              <p:spPr bwMode="auto">
                <a:xfrm>
                  <a:off x="369" y="2988"/>
                  <a:ext cx="30" cy="11"/>
                </a:xfrm>
                <a:custGeom>
                  <a:avLst/>
                  <a:gdLst>
                    <a:gd name="T0" fmla="*/ 0 w 30"/>
                    <a:gd name="T1" fmla="*/ 0 h 11"/>
                    <a:gd name="T2" fmla="*/ 12 w 30"/>
                    <a:gd name="T3" fmla="*/ 0 h 11"/>
                    <a:gd name="T4" fmla="*/ 30 w 30"/>
                    <a:gd name="T5" fmla="*/ 11 h 11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1"/>
                    <a:gd name="T11" fmla="*/ 30 w 30"/>
                    <a:gd name="T12" fmla="*/ 11 h 1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1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30" y="1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0" name="Freeform 141"/>
                <p:cNvSpPr>
                  <a:spLocks/>
                </p:cNvSpPr>
                <p:nvPr/>
              </p:nvSpPr>
              <p:spPr bwMode="auto">
                <a:xfrm>
                  <a:off x="399" y="2999"/>
                  <a:ext cx="24" cy="53"/>
                </a:xfrm>
                <a:custGeom>
                  <a:avLst/>
                  <a:gdLst>
                    <a:gd name="T0" fmla="*/ 0 w 24"/>
                    <a:gd name="T1" fmla="*/ 0 h 53"/>
                    <a:gd name="T2" fmla="*/ 12 w 24"/>
                    <a:gd name="T3" fmla="*/ 23 h 53"/>
                    <a:gd name="T4" fmla="*/ 24 w 24"/>
                    <a:gd name="T5" fmla="*/ 53 h 5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53"/>
                    <a:gd name="T11" fmla="*/ 24 w 24"/>
                    <a:gd name="T12" fmla="*/ 53 h 5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53">
                      <a:moveTo>
                        <a:pt x="0" y="0"/>
                      </a:moveTo>
                      <a:lnTo>
                        <a:pt x="12" y="23"/>
                      </a:lnTo>
                      <a:lnTo>
                        <a:pt x="24" y="5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1" name="Freeform 142"/>
                <p:cNvSpPr>
                  <a:spLocks/>
                </p:cNvSpPr>
                <p:nvPr/>
              </p:nvSpPr>
              <p:spPr bwMode="auto">
                <a:xfrm>
                  <a:off x="423" y="3052"/>
                  <a:ext cx="24" cy="93"/>
                </a:xfrm>
                <a:custGeom>
                  <a:avLst/>
                  <a:gdLst>
                    <a:gd name="T0" fmla="*/ 0 w 24"/>
                    <a:gd name="T1" fmla="*/ 0 h 93"/>
                    <a:gd name="T2" fmla="*/ 6 w 24"/>
                    <a:gd name="T3" fmla="*/ 18 h 93"/>
                    <a:gd name="T4" fmla="*/ 12 w 24"/>
                    <a:gd name="T5" fmla="*/ 41 h 93"/>
                    <a:gd name="T6" fmla="*/ 24 w 24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93"/>
                    <a:gd name="T14" fmla="*/ 24 w 24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93">
                      <a:moveTo>
                        <a:pt x="0" y="0"/>
                      </a:moveTo>
                      <a:lnTo>
                        <a:pt x="6" y="18"/>
                      </a:lnTo>
                      <a:lnTo>
                        <a:pt x="12" y="41"/>
                      </a:lnTo>
                      <a:lnTo>
                        <a:pt x="24" y="9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2" name="Freeform 143"/>
                <p:cNvSpPr>
                  <a:spLocks/>
                </p:cNvSpPr>
                <p:nvPr/>
              </p:nvSpPr>
              <p:spPr bwMode="auto">
                <a:xfrm>
                  <a:off x="447" y="3145"/>
                  <a:ext cx="24" cy="124"/>
                </a:xfrm>
                <a:custGeom>
                  <a:avLst/>
                  <a:gdLst>
                    <a:gd name="T0" fmla="*/ 0 w 24"/>
                    <a:gd name="T1" fmla="*/ 0 h 124"/>
                    <a:gd name="T2" fmla="*/ 12 w 24"/>
                    <a:gd name="T3" fmla="*/ 60 h 124"/>
                    <a:gd name="T4" fmla="*/ 24 w 24"/>
                    <a:gd name="T5" fmla="*/ 124 h 124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24"/>
                    <a:gd name="T11" fmla="*/ 24 w 24"/>
                    <a:gd name="T12" fmla="*/ 124 h 1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24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24" y="12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3" name="Freeform 144"/>
                <p:cNvSpPr>
                  <a:spLocks/>
                </p:cNvSpPr>
                <p:nvPr/>
              </p:nvSpPr>
              <p:spPr bwMode="auto">
                <a:xfrm>
                  <a:off x="471" y="3269"/>
                  <a:ext cx="24" cy="143"/>
                </a:xfrm>
                <a:custGeom>
                  <a:avLst/>
                  <a:gdLst>
                    <a:gd name="T0" fmla="*/ 0 w 24"/>
                    <a:gd name="T1" fmla="*/ 0 h 143"/>
                    <a:gd name="T2" fmla="*/ 12 w 24"/>
                    <a:gd name="T3" fmla="*/ 72 h 143"/>
                    <a:gd name="T4" fmla="*/ 24 w 24"/>
                    <a:gd name="T5" fmla="*/ 143 h 14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3"/>
                    <a:gd name="T11" fmla="*/ 24 w 24"/>
                    <a:gd name="T12" fmla="*/ 143 h 1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3">
                      <a:moveTo>
                        <a:pt x="0" y="0"/>
                      </a:moveTo>
                      <a:lnTo>
                        <a:pt x="12" y="72"/>
                      </a:lnTo>
                      <a:lnTo>
                        <a:pt x="24" y="14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4" name="Freeform 145"/>
                <p:cNvSpPr>
                  <a:spLocks/>
                </p:cNvSpPr>
                <p:nvPr/>
              </p:nvSpPr>
              <p:spPr bwMode="auto">
                <a:xfrm>
                  <a:off x="495" y="3412"/>
                  <a:ext cx="30" cy="150"/>
                </a:xfrm>
                <a:custGeom>
                  <a:avLst/>
                  <a:gdLst>
                    <a:gd name="T0" fmla="*/ 0 w 30"/>
                    <a:gd name="T1" fmla="*/ 0 h 150"/>
                    <a:gd name="T2" fmla="*/ 12 w 30"/>
                    <a:gd name="T3" fmla="*/ 75 h 150"/>
                    <a:gd name="T4" fmla="*/ 30 w 30"/>
                    <a:gd name="T5" fmla="*/ 150 h 150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50"/>
                    <a:gd name="T11" fmla="*/ 30 w 30"/>
                    <a:gd name="T12" fmla="*/ 150 h 1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50">
                      <a:moveTo>
                        <a:pt x="0" y="0"/>
                      </a:moveTo>
                      <a:lnTo>
                        <a:pt x="12" y="75"/>
                      </a:lnTo>
                      <a:lnTo>
                        <a:pt x="30" y="15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5" name="Freeform 146"/>
                <p:cNvSpPr>
                  <a:spLocks/>
                </p:cNvSpPr>
                <p:nvPr/>
              </p:nvSpPr>
              <p:spPr bwMode="auto">
                <a:xfrm>
                  <a:off x="525" y="3562"/>
                  <a:ext cx="24" cy="143"/>
                </a:xfrm>
                <a:custGeom>
                  <a:avLst/>
                  <a:gdLst>
                    <a:gd name="T0" fmla="*/ 0 w 24"/>
                    <a:gd name="T1" fmla="*/ 0 h 143"/>
                    <a:gd name="T2" fmla="*/ 12 w 24"/>
                    <a:gd name="T3" fmla="*/ 75 h 143"/>
                    <a:gd name="T4" fmla="*/ 24 w 24"/>
                    <a:gd name="T5" fmla="*/ 143 h 14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3"/>
                    <a:gd name="T11" fmla="*/ 24 w 24"/>
                    <a:gd name="T12" fmla="*/ 143 h 1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3">
                      <a:moveTo>
                        <a:pt x="0" y="0"/>
                      </a:moveTo>
                      <a:lnTo>
                        <a:pt x="12" y="75"/>
                      </a:lnTo>
                      <a:lnTo>
                        <a:pt x="24" y="14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6" name="Freeform 147"/>
                <p:cNvSpPr>
                  <a:spLocks/>
                </p:cNvSpPr>
                <p:nvPr/>
              </p:nvSpPr>
              <p:spPr bwMode="auto">
                <a:xfrm>
                  <a:off x="549" y="3705"/>
                  <a:ext cx="24" cy="120"/>
                </a:xfrm>
                <a:custGeom>
                  <a:avLst/>
                  <a:gdLst>
                    <a:gd name="T0" fmla="*/ 0 w 24"/>
                    <a:gd name="T1" fmla="*/ 0 h 120"/>
                    <a:gd name="T2" fmla="*/ 12 w 24"/>
                    <a:gd name="T3" fmla="*/ 63 h 120"/>
                    <a:gd name="T4" fmla="*/ 24 w 24"/>
                    <a:gd name="T5" fmla="*/ 120 h 12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20"/>
                    <a:gd name="T11" fmla="*/ 24 w 24"/>
                    <a:gd name="T12" fmla="*/ 120 h 1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20">
                      <a:moveTo>
                        <a:pt x="0" y="0"/>
                      </a:moveTo>
                      <a:lnTo>
                        <a:pt x="12" y="63"/>
                      </a:lnTo>
                      <a:lnTo>
                        <a:pt x="24" y="12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7" name="Freeform 148"/>
                <p:cNvSpPr>
                  <a:spLocks/>
                </p:cNvSpPr>
                <p:nvPr/>
              </p:nvSpPr>
              <p:spPr bwMode="auto">
                <a:xfrm>
                  <a:off x="573" y="3825"/>
                  <a:ext cx="24" cy="93"/>
                </a:xfrm>
                <a:custGeom>
                  <a:avLst/>
                  <a:gdLst>
                    <a:gd name="T0" fmla="*/ 0 w 24"/>
                    <a:gd name="T1" fmla="*/ 0 h 93"/>
                    <a:gd name="T2" fmla="*/ 12 w 24"/>
                    <a:gd name="T3" fmla="*/ 52 h 93"/>
                    <a:gd name="T4" fmla="*/ 18 w 24"/>
                    <a:gd name="T5" fmla="*/ 75 h 93"/>
                    <a:gd name="T6" fmla="*/ 24 w 24"/>
                    <a:gd name="T7" fmla="*/ 93 h 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93"/>
                    <a:gd name="T14" fmla="*/ 24 w 24"/>
                    <a:gd name="T15" fmla="*/ 93 h 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93">
                      <a:moveTo>
                        <a:pt x="0" y="0"/>
                      </a:moveTo>
                      <a:lnTo>
                        <a:pt x="12" y="52"/>
                      </a:lnTo>
                      <a:lnTo>
                        <a:pt x="18" y="75"/>
                      </a:lnTo>
                      <a:lnTo>
                        <a:pt x="24" y="9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8" name="Freeform 149"/>
                <p:cNvSpPr>
                  <a:spLocks/>
                </p:cNvSpPr>
                <p:nvPr/>
              </p:nvSpPr>
              <p:spPr bwMode="auto">
                <a:xfrm>
                  <a:off x="597" y="3918"/>
                  <a:ext cx="24" cy="53"/>
                </a:xfrm>
                <a:custGeom>
                  <a:avLst/>
                  <a:gdLst>
                    <a:gd name="T0" fmla="*/ 0 w 24"/>
                    <a:gd name="T1" fmla="*/ 0 h 53"/>
                    <a:gd name="T2" fmla="*/ 12 w 24"/>
                    <a:gd name="T3" fmla="*/ 30 h 53"/>
                    <a:gd name="T4" fmla="*/ 18 w 24"/>
                    <a:gd name="T5" fmla="*/ 45 h 53"/>
                    <a:gd name="T6" fmla="*/ 24 w 24"/>
                    <a:gd name="T7" fmla="*/ 53 h 5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53"/>
                    <a:gd name="T14" fmla="*/ 24 w 24"/>
                    <a:gd name="T15" fmla="*/ 53 h 5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53">
                      <a:moveTo>
                        <a:pt x="0" y="0"/>
                      </a:moveTo>
                      <a:lnTo>
                        <a:pt x="12" y="30"/>
                      </a:lnTo>
                      <a:lnTo>
                        <a:pt x="18" y="45"/>
                      </a:lnTo>
                      <a:lnTo>
                        <a:pt x="24" y="5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39" name="Freeform 150"/>
                <p:cNvSpPr>
                  <a:spLocks/>
                </p:cNvSpPr>
                <p:nvPr/>
              </p:nvSpPr>
              <p:spPr bwMode="auto">
                <a:xfrm>
                  <a:off x="621" y="3971"/>
                  <a:ext cx="30" cy="8"/>
                </a:xfrm>
                <a:custGeom>
                  <a:avLst/>
                  <a:gdLst>
                    <a:gd name="T0" fmla="*/ 0 w 30"/>
                    <a:gd name="T1" fmla="*/ 0 h 8"/>
                    <a:gd name="T2" fmla="*/ 12 w 30"/>
                    <a:gd name="T3" fmla="*/ 8 h 8"/>
                    <a:gd name="T4" fmla="*/ 30 w 30"/>
                    <a:gd name="T5" fmla="*/ 8 h 8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8"/>
                    <a:gd name="T11" fmla="*/ 30 w 30"/>
                    <a:gd name="T12" fmla="*/ 8 h 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8">
                      <a:moveTo>
                        <a:pt x="0" y="0"/>
                      </a:moveTo>
                      <a:lnTo>
                        <a:pt x="12" y="8"/>
                      </a:lnTo>
                      <a:lnTo>
                        <a:pt x="30" y="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0" name="Freeform 151"/>
                <p:cNvSpPr>
                  <a:spLocks/>
                </p:cNvSpPr>
                <p:nvPr/>
              </p:nvSpPr>
              <p:spPr bwMode="auto">
                <a:xfrm>
                  <a:off x="651" y="3945"/>
                  <a:ext cx="24" cy="34"/>
                </a:xfrm>
                <a:custGeom>
                  <a:avLst/>
                  <a:gdLst>
                    <a:gd name="T0" fmla="*/ 0 w 24"/>
                    <a:gd name="T1" fmla="*/ 34 h 34"/>
                    <a:gd name="T2" fmla="*/ 6 w 24"/>
                    <a:gd name="T3" fmla="*/ 30 h 34"/>
                    <a:gd name="T4" fmla="*/ 12 w 24"/>
                    <a:gd name="T5" fmla="*/ 22 h 34"/>
                    <a:gd name="T6" fmla="*/ 24 w 24"/>
                    <a:gd name="T7" fmla="*/ 0 h 3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4"/>
                    <a:gd name="T14" fmla="*/ 24 w 24"/>
                    <a:gd name="T15" fmla="*/ 34 h 3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4">
                      <a:moveTo>
                        <a:pt x="0" y="34"/>
                      </a:moveTo>
                      <a:lnTo>
                        <a:pt x="6" y="30"/>
                      </a:lnTo>
                      <a:lnTo>
                        <a:pt x="12" y="2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1" name="Freeform 152"/>
                <p:cNvSpPr>
                  <a:spLocks/>
                </p:cNvSpPr>
                <p:nvPr/>
              </p:nvSpPr>
              <p:spPr bwMode="auto">
                <a:xfrm>
                  <a:off x="675" y="3870"/>
                  <a:ext cx="24" cy="75"/>
                </a:xfrm>
                <a:custGeom>
                  <a:avLst/>
                  <a:gdLst>
                    <a:gd name="T0" fmla="*/ 0 w 24"/>
                    <a:gd name="T1" fmla="*/ 75 h 75"/>
                    <a:gd name="T2" fmla="*/ 6 w 24"/>
                    <a:gd name="T3" fmla="*/ 60 h 75"/>
                    <a:gd name="T4" fmla="*/ 12 w 24"/>
                    <a:gd name="T5" fmla="*/ 41 h 75"/>
                    <a:gd name="T6" fmla="*/ 24 w 24"/>
                    <a:gd name="T7" fmla="*/ 0 h 7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75"/>
                    <a:gd name="T14" fmla="*/ 24 w 24"/>
                    <a:gd name="T15" fmla="*/ 75 h 7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75">
                      <a:moveTo>
                        <a:pt x="0" y="75"/>
                      </a:moveTo>
                      <a:lnTo>
                        <a:pt x="6" y="60"/>
                      </a:lnTo>
                      <a:lnTo>
                        <a:pt x="12" y="4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2" name="Freeform 153"/>
                <p:cNvSpPr>
                  <a:spLocks/>
                </p:cNvSpPr>
                <p:nvPr/>
              </p:nvSpPr>
              <p:spPr bwMode="auto">
                <a:xfrm>
                  <a:off x="699" y="3757"/>
                  <a:ext cx="24" cy="113"/>
                </a:xfrm>
                <a:custGeom>
                  <a:avLst/>
                  <a:gdLst>
                    <a:gd name="T0" fmla="*/ 0 w 24"/>
                    <a:gd name="T1" fmla="*/ 113 h 113"/>
                    <a:gd name="T2" fmla="*/ 6 w 24"/>
                    <a:gd name="T3" fmla="*/ 86 h 113"/>
                    <a:gd name="T4" fmla="*/ 12 w 24"/>
                    <a:gd name="T5" fmla="*/ 60 h 113"/>
                    <a:gd name="T6" fmla="*/ 24 w 24"/>
                    <a:gd name="T7" fmla="*/ 0 h 11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13"/>
                    <a:gd name="T14" fmla="*/ 24 w 24"/>
                    <a:gd name="T15" fmla="*/ 113 h 11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13">
                      <a:moveTo>
                        <a:pt x="0" y="113"/>
                      </a:moveTo>
                      <a:lnTo>
                        <a:pt x="6" y="86"/>
                      </a:lnTo>
                      <a:lnTo>
                        <a:pt x="12" y="6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3" name="Freeform 154"/>
                <p:cNvSpPr>
                  <a:spLocks/>
                </p:cNvSpPr>
                <p:nvPr/>
              </p:nvSpPr>
              <p:spPr bwMode="auto">
                <a:xfrm>
                  <a:off x="723" y="3622"/>
                  <a:ext cx="30" cy="135"/>
                </a:xfrm>
                <a:custGeom>
                  <a:avLst/>
                  <a:gdLst>
                    <a:gd name="T0" fmla="*/ 0 w 30"/>
                    <a:gd name="T1" fmla="*/ 135 h 135"/>
                    <a:gd name="T2" fmla="*/ 12 w 30"/>
                    <a:gd name="T3" fmla="*/ 71 h 135"/>
                    <a:gd name="T4" fmla="*/ 30 w 30"/>
                    <a:gd name="T5" fmla="*/ 0 h 135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35"/>
                    <a:gd name="T11" fmla="*/ 30 w 30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35">
                      <a:moveTo>
                        <a:pt x="0" y="135"/>
                      </a:moveTo>
                      <a:lnTo>
                        <a:pt x="12" y="71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4" name="Freeform 155"/>
                <p:cNvSpPr>
                  <a:spLocks/>
                </p:cNvSpPr>
                <p:nvPr/>
              </p:nvSpPr>
              <p:spPr bwMode="auto">
                <a:xfrm>
                  <a:off x="753" y="3476"/>
                  <a:ext cx="24" cy="146"/>
                </a:xfrm>
                <a:custGeom>
                  <a:avLst/>
                  <a:gdLst>
                    <a:gd name="T0" fmla="*/ 0 w 24"/>
                    <a:gd name="T1" fmla="*/ 146 h 146"/>
                    <a:gd name="T2" fmla="*/ 12 w 24"/>
                    <a:gd name="T3" fmla="*/ 75 h 146"/>
                    <a:gd name="T4" fmla="*/ 24 w 24"/>
                    <a:gd name="T5" fmla="*/ 0 h 14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6"/>
                    <a:gd name="T11" fmla="*/ 24 w 24"/>
                    <a:gd name="T12" fmla="*/ 146 h 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6">
                      <a:moveTo>
                        <a:pt x="0" y="146"/>
                      </a:moveTo>
                      <a:lnTo>
                        <a:pt x="12" y="7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5" name="Freeform 156"/>
                <p:cNvSpPr>
                  <a:spLocks/>
                </p:cNvSpPr>
                <p:nvPr/>
              </p:nvSpPr>
              <p:spPr bwMode="auto">
                <a:xfrm>
                  <a:off x="777" y="3329"/>
                  <a:ext cx="24" cy="147"/>
                </a:xfrm>
                <a:custGeom>
                  <a:avLst/>
                  <a:gdLst>
                    <a:gd name="T0" fmla="*/ 0 w 24"/>
                    <a:gd name="T1" fmla="*/ 147 h 147"/>
                    <a:gd name="T2" fmla="*/ 12 w 24"/>
                    <a:gd name="T3" fmla="*/ 72 h 147"/>
                    <a:gd name="T4" fmla="*/ 24 w 24"/>
                    <a:gd name="T5" fmla="*/ 0 h 14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7"/>
                    <a:gd name="T11" fmla="*/ 24 w 24"/>
                    <a:gd name="T12" fmla="*/ 147 h 1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7">
                      <a:moveTo>
                        <a:pt x="0" y="147"/>
                      </a:moveTo>
                      <a:lnTo>
                        <a:pt x="12" y="7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6" name="Freeform 157"/>
                <p:cNvSpPr>
                  <a:spLocks/>
                </p:cNvSpPr>
                <p:nvPr/>
              </p:nvSpPr>
              <p:spPr bwMode="auto">
                <a:xfrm>
                  <a:off x="801" y="3194"/>
                  <a:ext cx="24" cy="135"/>
                </a:xfrm>
                <a:custGeom>
                  <a:avLst/>
                  <a:gdLst>
                    <a:gd name="T0" fmla="*/ 0 w 24"/>
                    <a:gd name="T1" fmla="*/ 135 h 135"/>
                    <a:gd name="T2" fmla="*/ 12 w 24"/>
                    <a:gd name="T3" fmla="*/ 64 h 135"/>
                    <a:gd name="T4" fmla="*/ 18 w 24"/>
                    <a:gd name="T5" fmla="*/ 30 h 135"/>
                    <a:gd name="T6" fmla="*/ 24 w 24"/>
                    <a:gd name="T7" fmla="*/ 0 h 1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35"/>
                    <a:gd name="T14" fmla="*/ 24 w 24"/>
                    <a:gd name="T15" fmla="*/ 135 h 1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35">
                      <a:moveTo>
                        <a:pt x="0" y="135"/>
                      </a:moveTo>
                      <a:lnTo>
                        <a:pt x="12" y="64"/>
                      </a:lnTo>
                      <a:lnTo>
                        <a:pt x="18" y="3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7" name="Freeform 158"/>
                <p:cNvSpPr>
                  <a:spLocks/>
                </p:cNvSpPr>
                <p:nvPr/>
              </p:nvSpPr>
              <p:spPr bwMode="auto">
                <a:xfrm>
                  <a:off x="825" y="3089"/>
                  <a:ext cx="24" cy="105"/>
                </a:xfrm>
                <a:custGeom>
                  <a:avLst/>
                  <a:gdLst>
                    <a:gd name="T0" fmla="*/ 0 w 24"/>
                    <a:gd name="T1" fmla="*/ 105 h 105"/>
                    <a:gd name="T2" fmla="*/ 12 w 24"/>
                    <a:gd name="T3" fmla="*/ 49 h 105"/>
                    <a:gd name="T4" fmla="*/ 24 w 24"/>
                    <a:gd name="T5" fmla="*/ 0 h 105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05"/>
                    <a:gd name="T11" fmla="*/ 24 w 24"/>
                    <a:gd name="T12" fmla="*/ 105 h 10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05">
                      <a:moveTo>
                        <a:pt x="0" y="105"/>
                      </a:moveTo>
                      <a:lnTo>
                        <a:pt x="12" y="4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8" name="Freeform 159"/>
                <p:cNvSpPr>
                  <a:spLocks/>
                </p:cNvSpPr>
                <p:nvPr/>
              </p:nvSpPr>
              <p:spPr bwMode="auto">
                <a:xfrm>
                  <a:off x="849" y="3018"/>
                  <a:ext cx="30" cy="71"/>
                </a:xfrm>
                <a:custGeom>
                  <a:avLst/>
                  <a:gdLst>
                    <a:gd name="T0" fmla="*/ 0 w 30"/>
                    <a:gd name="T1" fmla="*/ 71 h 71"/>
                    <a:gd name="T2" fmla="*/ 12 w 30"/>
                    <a:gd name="T3" fmla="*/ 30 h 71"/>
                    <a:gd name="T4" fmla="*/ 24 w 30"/>
                    <a:gd name="T5" fmla="*/ 15 h 71"/>
                    <a:gd name="T6" fmla="*/ 30 w 30"/>
                    <a:gd name="T7" fmla="*/ 0 h 7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71"/>
                    <a:gd name="T14" fmla="*/ 30 w 30"/>
                    <a:gd name="T15" fmla="*/ 71 h 7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71">
                      <a:moveTo>
                        <a:pt x="0" y="71"/>
                      </a:moveTo>
                      <a:lnTo>
                        <a:pt x="12" y="30"/>
                      </a:lnTo>
                      <a:lnTo>
                        <a:pt x="24" y="15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49" name="Freeform 160"/>
                <p:cNvSpPr>
                  <a:spLocks/>
                </p:cNvSpPr>
                <p:nvPr/>
              </p:nvSpPr>
              <p:spPr bwMode="auto">
                <a:xfrm>
                  <a:off x="879" y="2988"/>
                  <a:ext cx="24" cy="30"/>
                </a:xfrm>
                <a:custGeom>
                  <a:avLst/>
                  <a:gdLst>
                    <a:gd name="T0" fmla="*/ 0 w 24"/>
                    <a:gd name="T1" fmla="*/ 30 h 30"/>
                    <a:gd name="T2" fmla="*/ 12 w 24"/>
                    <a:gd name="T3" fmla="*/ 11 h 30"/>
                    <a:gd name="T4" fmla="*/ 18 w 24"/>
                    <a:gd name="T5" fmla="*/ 3 h 30"/>
                    <a:gd name="T6" fmla="*/ 24 w 24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0"/>
                    <a:gd name="T14" fmla="*/ 24 w 24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0">
                      <a:moveTo>
                        <a:pt x="0" y="30"/>
                      </a:moveTo>
                      <a:lnTo>
                        <a:pt x="12" y="11"/>
                      </a:lnTo>
                      <a:lnTo>
                        <a:pt x="18" y="3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0" name="Freeform 161"/>
                <p:cNvSpPr>
                  <a:spLocks/>
                </p:cNvSpPr>
                <p:nvPr/>
              </p:nvSpPr>
              <p:spPr bwMode="auto">
                <a:xfrm>
                  <a:off x="903" y="2988"/>
                  <a:ext cx="24" cy="11"/>
                </a:xfrm>
                <a:custGeom>
                  <a:avLst/>
                  <a:gdLst>
                    <a:gd name="T0" fmla="*/ 0 w 24"/>
                    <a:gd name="T1" fmla="*/ 0 h 11"/>
                    <a:gd name="T2" fmla="*/ 12 w 24"/>
                    <a:gd name="T3" fmla="*/ 0 h 11"/>
                    <a:gd name="T4" fmla="*/ 24 w 24"/>
                    <a:gd name="T5" fmla="*/ 11 h 1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1"/>
                    <a:gd name="T11" fmla="*/ 24 w 24"/>
                    <a:gd name="T12" fmla="*/ 11 h 1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1">
                      <a:moveTo>
                        <a:pt x="0" y="0"/>
                      </a:moveTo>
                      <a:lnTo>
                        <a:pt x="12" y="0"/>
                      </a:lnTo>
                      <a:lnTo>
                        <a:pt x="24" y="1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1" name="Freeform 162"/>
                <p:cNvSpPr>
                  <a:spLocks/>
                </p:cNvSpPr>
                <p:nvPr/>
              </p:nvSpPr>
              <p:spPr bwMode="auto">
                <a:xfrm>
                  <a:off x="927" y="2999"/>
                  <a:ext cx="24" cy="60"/>
                </a:xfrm>
                <a:custGeom>
                  <a:avLst/>
                  <a:gdLst>
                    <a:gd name="T0" fmla="*/ 0 w 24"/>
                    <a:gd name="T1" fmla="*/ 0 h 60"/>
                    <a:gd name="T2" fmla="*/ 6 w 24"/>
                    <a:gd name="T3" fmla="*/ 11 h 60"/>
                    <a:gd name="T4" fmla="*/ 12 w 24"/>
                    <a:gd name="T5" fmla="*/ 26 h 60"/>
                    <a:gd name="T6" fmla="*/ 24 w 24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0"/>
                    <a:gd name="T14" fmla="*/ 24 w 24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0">
                      <a:moveTo>
                        <a:pt x="0" y="0"/>
                      </a:moveTo>
                      <a:lnTo>
                        <a:pt x="6" y="11"/>
                      </a:lnTo>
                      <a:lnTo>
                        <a:pt x="12" y="26"/>
                      </a:lnTo>
                      <a:lnTo>
                        <a:pt x="24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2" name="Freeform 163"/>
                <p:cNvSpPr>
                  <a:spLocks/>
                </p:cNvSpPr>
                <p:nvPr/>
              </p:nvSpPr>
              <p:spPr bwMode="auto">
                <a:xfrm>
                  <a:off x="951" y="3059"/>
                  <a:ext cx="24" cy="94"/>
                </a:xfrm>
                <a:custGeom>
                  <a:avLst/>
                  <a:gdLst>
                    <a:gd name="T0" fmla="*/ 0 w 24"/>
                    <a:gd name="T1" fmla="*/ 0 h 94"/>
                    <a:gd name="T2" fmla="*/ 12 w 24"/>
                    <a:gd name="T3" fmla="*/ 41 h 94"/>
                    <a:gd name="T4" fmla="*/ 24 w 24"/>
                    <a:gd name="T5" fmla="*/ 94 h 94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94"/>
                    <a:gd name="T11" fmla="*/ 24 w 24"/>
                    <a:gd name="T12" fmla="*/ 94 h 9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94">
                      <a:moveTo>
                        <a:pt x="0" y="0"/>
                      </a:moveTo>
                      <a:lnTo>
                        <a:pt x="12" y="41"/>
                      </a:lnTo>
                      <a:lnTo>
                        <a:pt x="24" y="9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3" name="Freeform 164"/>
                <p:cNvSpPr>
                  <a:spLocks/>
                </p:cNvSpPr>
                <p:nvPr/>
              </p:nvSpPr>
              <p:spPr bwMode="auto">
                <a:xfrm>
                  <a:off x="975" y="3153"/>
                  <a:ext cx="30" cy="124"/>
                </a:xfrm>
                <a:custGeom>
                  <a:avLst/>
                  <a:gdLst>
                    <a:gd name="T0" fmla="*/ 0 w 30"/>
                    <a:gd name="T1" fmla="*/ 0 h 124"/>
                    <a:gd name="T2" fmla="*/ 12 w 30"/>
                    <a:gd name="T3" fmla="*/ 60 h 124"/>
                    <a:gd name="T4" fmla="*/ 30 w 30"/>
                    <a:gd name="T5" fmla="*/ 124 h 124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24"/>
                    <a:gd name="T11" fmla="*/ 30 w 30"/>
                    <a:gd name="T12" fmla="*/ 124 h 1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24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30" y="12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4" name="Freeform 165"/>
                <p:cNvSpPr>
                  <a:spLocks/>
                </p:cNvSpPr>
                <p:nvPr/>
              </p:nvSpPr>
              <p:spPr bwMode="auto">
                <a:xfrm>
                  <a:off x="1005" y="3277"/>
                  <a:ext cx="24" cy="142"/>
                </a:xfrm>
                <a:custGeom>
                  <a:avLst/>
                  <a:gdLst>
                    <a:gd name="T0" fmla="*/ 0 w 24"/>
                    <a:gd name="T1" fmla="*/ 0 h 142"/>
                    <a:gd name="T2" fmla="*/ 12 w 24"/>
                    <a:gd name="T3" fmla="*/ 71 h 142"/>
                    <a:gd name="T4" fmla="*/ 24 w 24"/>
                    <a:gd name="T5" fmla="*/ 142 h 14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2"/>
                    <a:gd name="T11" fmla="*/ 24 w 24"/>
                    <a:gd name="T12" fmla="*/ 142 h 1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2">
                      <a:moveTo>
                        <a:pt x="0" y="0"/>
                      </a:moveTo>
                      <a:lnTo>
                        <a:pt x="12" y="71"/>
                      </a:lnTo>
                      <a:lnTo>
                        <a:pt x="24" y="14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5" name="Freeform 166"/>
                <p:cNvSpPr>
                  <a:spLocks/>
                </p:cNvSpPr>
                <p:nvPr/>
              </p:nvSpPr>
              <p:spPr bwMode="auto">
                <a:xfrm>
                  <a:off x="1029" y="3419"/>
                  <a:ext cx="24" cy="150"/>
                </a:xfrm>
                <a:custGeom>
                  <a:avLst/>
                  <a:gdLst>
                    <a:gd name="T0" fmla="*/ 0 w 24"/>
                    <a:gd name="T1" fmla="*/ 0 h 150"/>
                    <a:gd name="T2" fmla="*/ 12 w 24"/>
                    <a:gd name="T3" fmla="*/ 75 h 150"/>
                    <a:gd name="T4" fmla="*/ 24 w 24"/>
                    <a:gd name="T5" fmla="*/ 150 h 15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50"/>
                    <a:gd name="T11" fmla="*/ 24 w 24"/>
                    <a:gd name="T12" fmla="*/ 150 h 1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50">
                      <a:moveTo>
                        <a:pt x="0" y="0"/>
                      </a:moveTo>
                      <a:lnTo>
                        <a:pt x="12" y="75"/>
                      </a:lnTo>
                      <a:lnTo>
                        <a:pt x="24" y="15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6" name="Freeform 167"/>
                <p:cNvSpPr>
                  <a:spLocks/>
                </p:cNvSpPr>
                <p:nvPr/>
              </p:nvSpPr>
              <p:spPr bwMode="auto">
                <a:xfrm>
                  <a:off x="1053" y="3569"/>
                  <a:ext cx="24" cy="143"/>
                </a:xfrm>
                <a:custGeom>
                  <a:avLst/>
                  <a:gdLst>
                    <a:gd name="T0" fmla="*/ 0 w 24"/>
                    <a:gd name="T1" fmla="*/ 0 h 143"/>
                    <a:gd name="T2" fmla="*/ 12 w 24"/>
                    <a:gd name="T3" fmla="*/ 75 h 143"/>
                    <a:gd name="T4" fmla="*/ 24 w 24"/>
                    <a:gd name="T5" fmla="*/ 143 h 14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3"/>
                    <a:gd name="T11" fmla="*/ 24 w 24"/>
                    <a:gd name="T12" fmla="*/ 143 h 1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3">
                      <a:moveTo>
                        <a:pt x="0" y="0"/>
                      </a:moveTo>
                      <a:lnTo>
                        <a:pt x="12" y="75"/>
                      </a:lnTo>
                      <a:lnTo>
                        <a:pt x="24" y="14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7" name="Freeform 168"/>
                <p:cNvSpPr>
                  <a:spLocks/>
                </p:cNvSpPr>
                <p:nvPr/>
              </p:nvSpPr>
              <p:spPr bwMode="auto">
                <a:xfrm>
                  <a:off x="1077" y="3712"/>
                  <a:ext cx="30" cy="120"/>
                </a:xfrm>
                <a:custGeom>
                  <a:avLst/>
                  <a:gdLst>
                    <a:gd name="T0" fmla="*/ 0 w 30"/>
                    <a:gd name="T1" fmla="*/ 0 h 120"/>
                    <a:gd name="T2" fmla="*/ 12 w 30"/>
                    <a:gd name="T3" fmla="*/ 64 h 120"/>
                    <a:gd name="T4" fmla="*/ 30 w 30"/>
                    <a:gd name="T5" fmla="*/ 120 h 120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20"/>
                    <a:gd name="T11" fmla="*/ 30 w 30"/>
                    <a:gd name="T12" fmla="*/ 120 h 12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20">
                      <a:moveTo>
                        <a:pt x="0" y="0"/>
                      </a:moveTo>
                      <a:lnTo>
                        <a:pt x="12" y="64"/>
                      </a:lnTo>
                      <a:lnTo>
                        <a:pt x="30" y="12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8" name="Freeform 169"/>
                <p:cNvSpPr>
                  <a:spLocks/>
                </p:cNvSpPr>
                <p:nvPr/>
              </p:nvSpPr>
              <p:spPr bwMode="auto">
                <a:xfrm>
                  <a:off x="1107" y="3832"/>
                  <a:ext cx="24" cy="90"/>
                </a:xfrm>
                <a:custGeom>
                  <a:avLst/>
                  <a:gdLst>
                    <a:gd name="T0" fmla="*/ 0 w 24"/>
                    <a:gd name="T1" fmla="*/ 0 h 90"/>
                    <a:gd name="T2" fmla="*/ 12 w 24"/>
                    <a:gd name="T3" fmla="*/ 49 h 90"/>
                    <a:gd name="T4" fmla="*/ 18 w 24"/>
                    <a:gd name="T5" fmla="*/ 71 h 90"/>
                    <a:gd name="T6" fmla="*/ 24 w 24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90"/>
                    <a:gd name="T14" fmla="*/ 24 w 24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90">
                      <a:moveTo>
                        <a:pt x="0" y="0"/>
                      </a:moveTo>
                      <a:lnTo>
                        <a:pt x="12" y="49"/>
                      </a:lnTo>
                      <a:lnTo>
                        <a:pt x="18" y="71"/>
                      </a:lnTo>
                      <a:lnTo>
                        <a:pt x="24" y="9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59" name="Freeform 170"/>
                <p:cNvSpPr>
                  <a:spLocks/>
                </p:cNvSpPr>
                <p:nvPr/>
              </p:nvSpPr>
              <p:spPr bwMode="auto">
                <a:xfrm>
                  <a:off x="1131" y="3922"/>
                  <a:ext cx="24" cy="49"/>
                </a:xfrm>
                <a:custGeom>
                  <a:avLst/>
                  <a:gdLst>
                    <a:gd name="T0" fmla="*/ 0 w 24"/>
                    <a:gd name="T1" fmla="*/ 0 h 49"/>
                    <a:gd name="T2" fmla="*/ 12 w 24"/>
                    <a:gd name="T3" fmla="*/ 30 h 49"/>
                    <a:gd name="T4" fmla="*/ 24 w 24"/>
                    <a:gd name="T5" fmla="*/ 49 h 4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9"/>
                    <a:gd name="T11" fmla="*/ 24 w 24"/>
                    <a:gd name="T12" fmla="*/ 49 h 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9">
                      <a:moveTo>
                        <a:pt x="0" y="0"/>
                      </a:moveTo>
                      <a:lnTo>
                        <a:pt x="12" y="30"/>
                      </a:lnTo>
                      <a:lnTo>
                        <a:pt x="24" y="4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0" name="Freeform 171"/>
                <p:cNvSpPr>
                  <a:spLocks/>
                </p:cNvSpPr>
                <p:nvPr/>
              </p:nvSpPr>
              <p:spPr bwMode="auto">
                <a:xfrm>
                  <a:off x="1155" y="3971"/>
                  <a:ext cx="24" cy="8"/>
                </a:xfrm>
                <a:custGeom>
                  <a:avLst/>
                  <a:gdLst>
                    <a:gd name="T0" fmla="*/ 0 w 24"/>
                    <a:gd name="T1" fmla="*/ 0 h 8"/>
                    <a:gd name="T2" fmla="*/ 12 w 24"/>
                    <a:gd name="T3" fmla="*/ 8 h 8"/>
                    <a:gd name="T4" fmla="*/ 18 w 24"/>
                    <a:gd name="T5" fmla="*/ 8 h 8"/>
                    <a:gd name="T6" fmla="*/ 24 w 24"/>
                    <a:gd name="T7" fmla="*/ 8 h 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8"/>
                    <a:gd name="T14" fmla="*/ 24 w 24"/>
                    <a:gd name="T15" fmla="*/ 8 h 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8">
                      <a:moveTo>
                        <a:pt x="0" y="0"/>
                      </a:moveTo>
                      <a:lnTo>
                        <a:pt x="12" y="8"/>
                      </a:lnTo>
                      <a:lnTo>
                        <a:pt x="18" y="8"/>
                      </a:lnTo>
                      <a:lnTo>
                        <a:pt x="24" y="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1" name="Freeform 172"/>
                <p:cNvSpPr>
                  <a:spLocks/>
                </p:cNvSpPr>
                <p:nvPr/>
              </p:nvSpPr>
              <p:spPr bwMode="auto">
                <a:xfrm>
                  <a:off x="1179" y="3941"/>
                  <a:ext cx="24" cy="38"/>
                </a:xfrm>
                <a:custGeom>
                  <a:avLst/>
                  <a:gdLst>
                    <a:gd name="T0" fmla="*/ 0 w 24"/>
                    <a:gd name="T1" fmla="*/ 38 h 38"/>
                    <a:gd name="T2" fmla="*/ 6 w 24"/>
                    <a:gd name="T3" fmla="*/ 34 h 38"/>
                    <a:gd name="T4" fmla="*/ 12 w 24"/>
                    <a:gd name="T5" fmla="*/ 22 h 38"/>
                    <a:gd name="T6" fmla="*/ 24 w 24"/>
                    <a:gd name="T7" fmla="*/ 0 h 3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8"/>
                    <a:gd name="T14" fmla="*/ 24 w 24"/>
                    <a:gd name="T15" fmla="*/ 38 h 3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8">
                      <a:moveTo>
                        <a:pt x="0" y="38"/>
                      </a:moveTo>
                      <a:lnTo>
                        <a:pt x="6" y="34"/>
                      </a:lnTo>
                      <a:lnTo>
                        <a:pt x="12" y="2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2" name="Freeform 173"/>
                <p:cNvSpPr>
                  <a:spLocks/>
                </p:cNvSpPr>
                <p:nvPr/>
              </p:nvSpPr>
              <p:spPr bwMode="auto">
                <a:xfrm>
                  <a:off x="1203" y="3862"/>
                  <a:ext cx="30" cy="79"/>
                </a:xfrm>
                <a:custGeom>
                  <a:avLst/>
                  <a:gdLst>
                    <a:gd name="T0" fmla="*/ 0 w 30"/>
                    <a:gd name="T1" fmla="*/ 79 h 79"/>
                    <a:gd name="T2" fmla="*/ 6 w 30"/>
                    <a:gd name="T3" fmla="*/ 64 h 79"/>
                    <a:gd name="T4" fmla="*/ 12 w 30"/>
                    <a:gd name="T5" fmla="*/ 45 h 79"/>
                    <a:gd name="T6" fmla="*/ 30 w 30"/>
                    <a:gd name="T7" fmla="*/ 0 h 7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79"/>
                    <a:gd name="T14" fmla="*/ 30 w 30"/>
                    <a:gd name="T15" fmla="*/ 79 h 7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79">
                      <a:moveTo>
                        <a:pt x="0" y="79"/>
                      </a:moveTo>
                      <a:lnTo>
                        <a:pt x="6" y="64"/>
                      </a:lnTo>
                      <a:lnTo>
                        <a:pt x="12" y="45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3" name="Freeform 174"/>
                <p:cNvSpPr>
                  <a:spLocks/>
                </p:cNvSpPr>
                <p:nvPr/>
              </p:nvSpPr>
              <p:spPr bwMode="auto">
                <a:xfrm>
                  <a:off x="1233" y="3750"/>
                  <a:ext cx="24" cy="112"/>
                </a:xfrm>
                <a:custGeom>
                  <a:avLst/>
                  <a:gdLst>
                    <a:gd name="T0" fmla="*/ 0 w 24"/>
                    <a:gd name="T1" fmla="*/ 112 h 112"/>
                    <a:gd name="T2" fmla="*/ 12 w 24"/>
                    <a:gd name="T3" fmla="*/ 60 h 112"/>
                    <a:gd name="T4" fmla="*/ 24 w 24"/>
                    <a:gd name="T5" fmla="*/ 0 h 11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12"/>
                    <a:gd name="T11" fmla="*/ 24 w 24"/>
                    <a:gd name="T12" fmla="*/ 112 h 11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12">
                      <a:moveTo>
                        <a:pt x="0" y="112"/>
                      </a:moveTo>
                      <a:lnTo>
                        <a:pt x="12" y="6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4" name="Freeform 175"/>
                <p:cNvSpPr>
                  <a:spLocks/>
                </p:cNvSpPr>
                <p:nvPr/>
              </p:nvSpPr>
              <p:spPr bwMode="auto">
                <a:xfrm>
                  <a:off x="1257" y="3614"/>
                  <a:ext cx="24" cy="136"/>
                </a:xfrm>
                <a:custGeom>
                  <a:avLst/>
                  <a:gdLst>
                    <a:gd name="T0" fmla="*/ 0 w 24"/>
                    <a:gd name="T1" fmla="*/ 136 h 136"/>
                    <a:gd name="T2" fmla="*/ 12 w 24"/>
                    <a:gd name="T3" fmla="*/ 72 h 136"/>
                    <a:gd name="T4" fmla="*/ 24 w 24"/>
                    <a:gd name="T5" fmla="*/ 0 h 13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36"/>
                    <a:gd name="T11" fmla="*/ 24 w 24"/>
                    <a:gd name="T12" fmla="*/ 136 h 1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36">
                      <a:moveTo>
                        <a:pt x="0" y="136"/>
                      </a:moveTo>
                      <a:lnTo>
                        <a:pt x="12" y="7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5" name="Freeform 176"/>
                <p:cNvSpPr>
                  <a:spLocks/>
                </p:cNvSpPr>
                <p:nvPr/>
              </p:nvSpPr>
              <p:spPr bwMode="auto">
                <a:xfrm>
                  <a:off x="1281" y="3468"/>
                  <a:ext cx="24" cy="146"/>
                </a:xfrm>
                <a:custGeom>
                  <a:avLst/>
                  <a:gdLst>
                    <a:gd name="T0" fmla="*/ 0 w 24"/>
                    <a:gd name="T1" fmla="*/ 146 h 146"/>
                    <a:gd name="T2" fmla="*/ 12 w 24"/>
                    <a:gd name="T3" fmla="*/ 75 h 146"/>
                    <a:gd name="T4" fmla="*/ 24 w 24"/>
                    <a:gd name="T5" fmla="*/ 0 h 14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6"/>
                    <a:gd name="T11" fmla="*/ 24 w 24"/>
                    <a:gd name="T12" fmla="*/ 146 h 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6">
                      <a:moveTo>
                        <a:pt x="0" y="146"/>
                      </a:moveTo>
                      <a:lnTo>
                        <a:pt x="12" y="7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6" name="Freeform 177"/>
                <p:cNvSpPr>
                  <a:spLocks/>
                </p:cNvSpPr>
                <p:nvPr/>
              </p:nvSpPr>
              <p:spPr bwMode="auto">
                <a:xfrm>
                  <a:off x="1305" y="3322"/>
                  <a:ext cx="24" cy="146"/>
                </a:xfrm>
                <a:custGeom>
                  <a:avLst/>
                  <a:gdLst>
                    <a:gd name="T0" fmla="*/ 0 w 24"/>
                    <a:gd name="T1" fmla="*/ 146 h 146"/>
                    <a:gd name="T2" fmla="*/ 12 w 24"/>
                    <a:gd name="T3" fmla="*/ 71 h 146"/>
                    <a:gd name="T4" fmla="*/ 24 w 24"/>
                    <a:gd name="T5" fmla="*/ 0 h 14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6"/>
                    <a:gd name="T11" fmla="*/ 24 w 24"/>
                    <a:gd name="T12" fmla="*/ 146 h 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6">
                      <a:moveTo>
                        <a:pt x="0" y="146"/>
                      </a:moveTo>
                      <a:lnTo>
                        <a:pt x="12" y="7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7" name="Freeform 178"/>
                <p:cNvSpPr>
                  <a:spLocks/>
                </p:cNvSpPr>
                <p:nvPr/>
              </p:nvSpPr>
              <p:spPr bwMode="auto">
                <a:xfrm>
                  <a:off x="1329" y="3187"/>
                  <a:ext cx="30" cy="135"/>
                </a:xfrm>
                <a:custGeom>
                  <a:avLst/>
                  <a:gdLst>
                    <a:gd name="T0" fmla="*/ 0 w 30"/>
                    <a:gd name="T1" fmla="*/ 135 h 135"/>
                    <a:gd name="T2" fmla="*/ 12 w 30"/>
                    <a:gd name="T3" fmla="*/ 63 h 135"/>
                    <a:gd name="T4" fmla="*/ 24 w 30"/>
                    <a:gd name="T5" fmla="*/ 30 h 135"/>
                    <a:gd name="T6" fmla="*/ 30 w 30"/>
                    <a:gd name="T7" fmla="*/ 0 h 13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135"/>
                    <a:gd name="T14" fmla="*/ 30 w 30"/>
                    <a:gd name="T15" fmla="*/ 135 h 13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135">
                      <a:moveTo>
                        <a:pt x="0" y="135"/>
                      </a:moveTo>
                      <a:lnTo>
                        <a:pt x="12" y="63"/>
                      </a:lnTo>
                      <a:lnTo>
                        <a:pt x="24" y="30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8" name="Freeform 179"/>
                <p:cNvSpPr>
                  <a:spLocks/>
                </p:cNvSpPr>
                <p:nvPr/>
              </p:nvSpPr>
              <p:spPr bwMode="auto">
                <a:xfrm>
                  <a:off x="1359" y="3082"/>
                  <a:ext cx="24" cy="105"/>
                </a:xfrm>
                <a:custGeom>
                  <a:avLst/>
                  <a:gdLst>
                    <a:gd name="T0" fmla="*/ 0 w 24"/>
                    <a:gd name="T1" fmla="*/ 105 h 105"/>
                    <a:gd name="T2" fmla="*/ 12 w 24"/>
                    <a:gd name="T3" fmla="*/ 48 h 105"/>
                    <a:gd name="T4" fmla="*/ 18 w 24"/>
                    <a:gd name="T5" fmla="*/ 22 h 105"/>
                    <a:gd name="T6" fmla="*/ 24 w 24"/>
                    <a:gd name="T7" fmla="*/ 0 h 1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05"/>
                    <a:gd name="T14" fmla="*/ 24 w 24"/>
                    <a:gd name="T15" fmla="*/ 105 h 1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05">
                      <a:moveTo>
                        <a:pt x="0" y="105"/>
                      </a:moveTo>
                      <a:lnTo>
                        <a:pt x="12" y="48"/>
                      </a:lnTo>
                      <a:lnTo>
                        <a:pt x="18" y="2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69" name="Freeform 180"/>
                <p:cNvSpPr>
                  <a:spLocks/>
                </p:cNvSpPr>
                <p:nvPr/>
              </p:nvSpPr>
              <p:spPr bwMode="auto">
                <a:xfrm>
                  <a:off x="1383" y="3014"/>
                  <a:ext cx="24" cy="68"/>
                </a:xfrm>
                <a:custGeom>
                  <a:avLst/>
                  <a:gdLst>
                    <a:gd name="T0" fmla="*/ 0 w 24"/>
                    <a:gd name="T1" fmla="*/ 68 h 68"/>
                    <a:gd name="T2" fmla="*/ 12 w 24"/>
                    <a:gd name="T3" fmla="*/ 30 h 68"/>
                    <a:gd name="T4" fmla="*/ 24 w 24"/>
                    <a:gd name="T5" fmla="*/ 0 h 6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8"/>
                    <a:gd name="T11" fmla="*/ 24 w 24"/>
                    <a:gd name="T12" fmla="*/ 68 h 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8">
                      <a:moveTo>
                        <a:pt x="0" y="68"/>
                      </a:moveTo>
                      <a:lnTo>
                        <a:pt x="12" y="3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0" name="Freeform 181"/>
                <p:cNvSpPr>
                  <a:spLocks/>
                </p:cNvSpPr>
                <p:nvPr/>
              </p:nvSpPr>
              <p:spPr bwMode="auto">
                <a:xfrm>
                  <a:off x="1407" y="2984"/>
                  <a:ext cx="24" cy="30"/>
                </a:xfrm>
                <a:custGeom>
                  <a:avLst/>
                  <a:gdLst>
                    <a:gd name="T0" fmla="*/ 0 w 24"/>
                    <a:gd name="T1" fmla="*/ 30 h 30"/>
                    <a:gd name="T2" fmla="*/ 12 w 24"/>
                    <a:gd name="T3" fmla="*/ 11 h 30"/>
                    <a:gd name="T4" fmla="*/ 18 w 24"/>
                    <a:gd name="T5" fmla="*/ 4 h 30"/>
                    <a:gd name="T6" fmla="*/ 24 w 24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30"/>
                    <a:gd name="T14" fmla="*/ 24 w 24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30">
                      <a:moveTo>
                        <a:pt x="0" y="30"/>
                      </a:moveTo>
                      <a:lnTo>
                        <a:pt x="12" y="11"/>
                      </a:lnTo>
                      <a:lnTo>
                        <a:pt x="18" y="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1" name="Freeform 182"/>
                <p:cNvSpPr>
                  <a:spLocks/>
                </p:cNvSpPr>
                <p:nvPr/>
              </p:nvSpPr>
              <p:spPr bwMode="auto">
                <a:xfrm>
                  <a:off x="1431" y="2984"/>
                  <a:ext cx="30" cy="19"/>
                </a:xfrm>
                <a:custGeom>
                  <a:avLst/>
                  <a:gdLst>
                    <a:gd name="T0" fmla="*/ 0 w 30"/>
                    <a:gd name="T1" fmla="*/ 0 h 19"/>
                    <a:gd name="T2" fmla="*/ 6 w 30"/>
                    <a:gd name="T3" fmla="*/ 0 h 19"/>
                    <a:gd name="T4" fmla="*/ 12 w 30"/>
                    <a:gd name="T5" fmla="*/ 4 h 19"/>
                    <a:gd name="T6" fmla="*/ 30 w 30"/>
                    <a:gd name="T7" fmla="*/ 19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19"/>
                    <a:gd name="T14" fmla="*/ 30 w 30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19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30" y="1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2" name="Freeform 183"/>
                <p:cNvSpPr>
                  <a:spLocks/>
                </p:cNvSpPr>
                <p:nvPr/>
              </p:nvSpPr>
              <p:spPr bwMode="auto">
                <a:xfrm>
                  <a:off x="1461" y="3003"/>
                  <a:ext cx="24" cy="60"/>
                </a:xfrm>
                <a:custGeom>
                  <a:avLst/>
                  <a:gdLst>
                    <a:gd name="T0" fmla="*/ 0 w 24"/>
                    <a:gd name="T1" fmla="*/ 0 h 60"/>
                    <a:gd name="T2" fmla="*/ 12 w 24"/>
                    <a:gd name="T3" fmla="*/ 26 h 60"/>
                    <a:gd name="T4" fmla="*/ 24 w 24"/>
                    <a:gd name="T5" fmla="*/ 60 h 6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60"/>
                    <a:gd name="T11" fmla="*/ 24 w 24"/>
                    <a:gd name="T12" fmla="*/ 60 h 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60">
                      <a:moveTo>
                        <a:pt x="0" y="0"/>
                      </a:moveTo>
                      <a:lnTo>
                        <a:pt x="12" y="26"/>
                      </a:lnTo>
                      <a:lnTo>
                        <a:pt x="24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3" name="Freeform 184"/>
                <p:cNvSpPr>
                  <a:spLocks/>
                </p:cNvSpPr>
                <p:nvPr/>
              </p:nvSpPr>
              <p:spPr bwMode="auto">
                <a:xfrm>
                  <a:off x="1485" y="3063"/>
                  <a:ext cx="24" cy="97"/>
                </a:xfrm>
                <a:custGeom>
                  <a:avLst/>
                  <a:gdLst>
                    <a:gd name="T0" fmla="*/ 0 w 24"/>
                    <a:gd name="T1" fmla="*/ 0 h 97"/>
                    <a:gd name="T2" fmla="*/ 6 w 24"/>
                    <a:gd name="T3" fmla="*/ 22 h 97"/>
                    <a:gd name="T4" fmla="*/ 12 w 24"/>
                    <a:gd name="T5" fmla="*/ 45 h 97"/>
                    <a:gd name="T6" fmla="*/ 24 w 24"/>
                    <a:gd name="T7" fmla="*/ 97 h 9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97"/>
                    <a:gd name="T14" fmla="*/ 24 w 24"/>
                    <a:gd name="T15" fmla="*/ 97 h 9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97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12" y="45"/>
                      </a:lnTo>
                      <a:lnTo>
                        <a:pt x="24" y="9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4" name="Freeform 185"/>
                <p:cNvSpPr>
                  <a:spLocks/>
                </p:cNvSpPr>
                <p:nvPr/>
              </p:nvSpPr>
              <p:spPr bwMode="auto">
                <a:xfrm>
                  <a:off x="1509" y="3160"/>
                  <a:ext cx="24" cy="124"/>
                </a:xfrm>
                <a:custGeom>
                  <a:avLst/>
                  <a:gdLst>
                    <a:gd name="T0" fmla="*/ 0 w 24"/>
                    <a:gd name="T1" fmla="*/ 0 h 124"/>
                    <a:gd name="T2" fmla="*/ 12 w 24"/>
                    <a:gd name="T3" fmla="*/ 60 h 124"/>
                    <a:gd name="T4" fmla="*/ 24 w 24"/>
                    <a:gd name="T5" fmla="*/ 124 h 124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24"/>
                    <a:gd name="T11" fmla="*/ 24 w 24"/>
                    <a:gd name="T12" fmla="*/ 124 h 12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24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24" y="12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5" name="Freeform 186"/>
                <p:cNvSpPr>
                  <a:spLocks/>
                </p:cNvSpPr>
                <p:nvPr/>
              </p:nvSpPr>
              <p:spPr bwMode="auto">
                <a:xfrm>
                  <a:off x="1533" y="3284"/>
                  <a:ext cx="24" cy="147"/>
                </a:xfrm>
                <a:custGeom>
                  <a:avLst/>
                  <a:gdLst>
                    <a:gd name="T0" fmla="*/ 0 w 24"/>
                    <a:gd name="T1" fmla="*/ 0 h 147"/>
                    <a:gd name="T2" fmla="*/ 12 w 24"/>
                    <a:gd name="T3" fmla="*/ 72 h 147"/>
                    <a:gd name="T4" fmla="*/ 24 w 24"/>
                    <a:gd name="T5" fmla="*/ 147 h 14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7"/>
                    <a:gd name="T11" fmla="*/ 24 w 24"/>
                    <a:gd name="T12" fmla="*/ 147 h 1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7">
                      <a:moveTo>
                        <a:pt x="0" y="0"/>
                      </a:moveTo>
                      <a:lnTo>
                        <a:pt x="12" y="72"/>
                      </a:lnTo>
                      <a:lnTo>
                        <a:pt x="24" y="14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6" name="Line 187"/>
                <p:cNvSpPr>
                  <a:spLocks noChangeShapeType="1"/>
                </p:cNvSpPr>
                <p:nvPr/>
              </p:nvSpPr>
              <p:spPr bwMode="auto">
                <a:xfrm>
                  <a:off x="1557" y="3431"/>
                  <a:ext cx="30" cy="14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7" name="Freeform 188"/>
                <p:cNvSpPr>
                  <a:spLocks/>
                </p:cNvSpPr>
                <p:nvPr/>
              </p:nvSpPr>
              <p:spPr bwMode="auto">
                <a:xfrm>
                  <a:off x="1587" y="3577"/>
                  <a:ext cx="24" cy="143"/>
                </a:xfrm>
                <a:custGeom>
                  <a:avLst/>
                  <a:gdLst>
                    <a:gd name="T0" fmla="*/ 0 w 24"/>
                    <a:gd name="T1" fmla="*/ 0 h 143"/>
                    <a:gd name="T2" fmla="*/ 12 w 24"/>
                    <a:gd name="T3" fmla="*/ 71 h 143"/>
                    <a:gd name="T4" fmla="*/ 18 w 24"/>
                    <a:gd name="T5" fmla="*/ 109 h 143"/>
                    <a:gd name="T6" fmla="*/ 24 w 24"/>
                    <a:gd name="T7" fmla="*/ 143 h 14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43"/>
                    <a:gd name="T14" fmla="*/ 24 w 24"/>
                    <a:gd name="T15" fmla="*/ 143 h 14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43">
                      <a:moveTo>
                        <a:pt x="0" y="0"/>
                      </a:moveTo>
                      <a:lnTo>
                        <a:pt x="12" y="71"/>
                      </a:lnTo>
                      <a:lnTo>
                        <a:pt x="18" y="109"/>
                      </a:lnTo>
                      <a:lnTo>
                        <a:pt x="24" y="14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8" name="Freeform 189"/>
                <p:cNvSpPr>
                  <a:spLocks/>
                </p:cNvSpPr>
                <p:nvPr/>
              </p:nvSpPr>
              <p:spPr bwMode="auto">
                <a:xfrm>
                  <a:off x="1611" y="3720"/>
                  <a:ext cx="24" cy="116"/>
                </a:xfrm>
                <a:custGeom>
                  <a:avLst/>
                  <a:gdLst>
                    <a:gd name="T0" fmla="*/ 0 w 24"/>
                    <a:gd name="T1" fmla="*/ 0 h 116"/>
                    <a:gd name="T2" fmla="*/ 12 w 24"/>
                    <a:gd name="T3" fmla="*/ 60 h 116"/>
                    <a:gd name="T4" fmla="*/ 24 w 24"/>
                    <a:gd name="T5" fmla="*/ 116 h 11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16"/>
                    <a:gd name="T11" fmla="*/ 24 w 24"/>
                    <a:gd name="T12" fmla="*/ 116 h 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16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24" y="11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79" name="Freeform 190"/>
                <p:cNvSpPr>
                  <a:spLocks/>
                </p:cNvSpPr>
                <p:nvPr/>
              </p:nvSpPr>
              <p:spPr bwMode="auto">
                <a:xfrm>
                  <a:off x="1635" y="3836"/>
                  <a:ext cx="24" cy="90"/>
                </a:xfrm>
                <a:custGeom>
                  <a:avLst/>
                  <a:gdLst>
                    <a:gd name="T0" fmla="*/ 0 w 24"/>
                    <a:gd name="T1" fmla="*/ 0 h 90"/>
                    <a:gd name="T2" fmla="*/ 12 w 24"/>
                    <a:gd name="T3" fmla="*/ 49 h 90"/>
                    <a:gd name="T4" fmla="*/ 18 w 24"/>
                    <a:gd name="T5" fmla="*/ 71 h 90"/>
                    <a:gd name="T6" fmla="*/ 24 w 24"/>
                    <a:gd name="T7" fmla="*/ 90 h 9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90"/>
                    <a:gd name="T14" fmla="*/ 24 w 24"/>
                    <a:gd name="T15" fmla="*/ 90 h 9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90">
                      <a:moveTo>
                        <a:pt x="0" y="0"/>
                      </a:moveTo>
                      <a:lnTo>
                        <a:pt x="12" y="49"/>
                      </a:lnTo>
                      <a:lnTo>
                        <a:pt x="18" y="71"/>
                      </a:lnTo>
                      <a:lnTo>
                        <a:pt x="24" y="9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0" name="Freeform 191"/>
                <p:cNvSpPr>
                  <a:spLocks/>
                </p:cNvSpPr>
                <p:nvPr/>
              </p:nvSpPr>
              <p:spPr bwMode="auto">
                <a:xfrm>
                  <a:off x="1659" y="3926"/>
                  <a:ext cx="24" cy="49"/>
                </a:xfrm>
                <a:custGeom>
                  <a:avLst/>
                  <a:gdLst>
                    <a:gd name="T0" fmla="*/ 0 w 24"/>
                    <a:gd name="T1" fmla="*/ 0 h 49"/>
                    <a:gd name="T2" fmla="*/ 12 w 24"/>
                    <a:gd name="T3" fmla="*/ 30 h 49"/>
                    <a:gd name="T4" fmla="*/ 18 w 24"/>
                    <a:gd name="T5" fmla="*/ 41 h 49"/>
                    <a:gd name="T6" fmla="*/ 24 w 24"/>
                    <a:gd name="T7" fmla="*/ 49 h 4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9"/>
                    <a:gd name="T14" fmla="*/ 24 w 24"/>
                    <a:gd name="T15" fmla="*/ 49 h 4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9">
                      <a:moveTo>
                        <a:pt x="0" y="0"/>
                      </a:moveTo>
                      <a:lnTo>
                        <a:pt x="12" y="30"/>
                      </a:lnTo>
                      <a:lnTo>
                        <a:pt x="18" y="41"/>
                      </a:lnTo>
                      <a:lnTo>
                        <a:pt x="24" y="4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1" name="Freeform 192"/>
                <p:cNvSpPr>
                  <a:spLocks/>
                </p:cNvSpPr>
                <p:nvPr/>
              </p:nvSpPr>
              <p:spPr bwMode="auto">
                <a:xfrm>
                  <a:off x="1683" y="3975"/>
                  <a:ext cx="30" cy="7"/>
                </a:xfrm>
                <a:custGeom>
                  <a:avLst/>
                  <a:gdLst>
                    <a:gd name="T0" fmla="*/ 0 w 30"/>
                    <a:gd name="T1" fmla="*/ 0 h 7"/>
                    <a:gd name="T2" fmla="*/ 12 w 30"/>
                    <a:gd name="T3" fmla="*/ 7 h 7"/>
                    <a:gd name="T4" fmla="*/ 30 w 30"/>
                    <a:gd name="T5" fmla="*/ 4 h 7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7"/>
                    <a:gd name="T11" fmla="*/ 30 w 30"/>
                    <a:gd name="T12" fmla="*/ 7 h 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7">
                      <a:moveTo>
                        <a:pt x="0" y="0"/>
                      </a:moveTo>
                      <a:lnTo>
                        <a:pt x="12" y="7"/>
                      </a:lnTo>
                      <a:lnTo>
                        <a:pt x="30" y="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2" name="Freeform 193"/>
                <p:cNvSpPr>
                  <a:spLocks/>
                </p:cNvSpPr>
                <p:nvPr/>
              </p:nvSpPr>
              <p:spPr bwMode="auto">
                <a:xfrm>
                  <a:off x="1713" y="3937"/>
                  <a:ext cx="24" cy="42"/>
                </a:xfrm>
                <a:custGeom>
                  <a:avLst/>
                  <a:gdLst>
                    <a:gd name="T0" fmla="*/ 0 w 24"/>
                    <a:gd name="T1" fmla="*/ 42 h 42"/>
                    <a:gd name="T2" fmla="*/ 6 w 24"/>
                    <a:gd name="T3" fmla="*/ 34 h 42"/>
                    <a:gd name="T4" fmla="*/ 12 w 24"/>
                    <a:gd name="T5" fmla="*/ 26 h 42"/>
                    <a:gd name="T6" fmla="*/ 24 w 24"/>
                    <a:gd name="T7" fmla="*/ 0 h 4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2"/>
                    <a:gd name="T14" fmla="*/ 24 w 24"/>
                    <a:gd name="T15" fmla="*/ 42 h 4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2">
                      <a:moveTo>
                        <a:pt x="0" y="42"/>
                      </a:moveTo>
                      <a:lnTo>
                        <a:pt x="6" y="34"/>
                      </a:lnTo>
                      <a:lnTo>
                        <a:pt x="12" y="26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3" name="Freeform 194"/>
                <p:cNvSpPr>
                  <a:spLocks/>
                </p:cNvSpPr>
                <p:nvPr/>
              </p:nvSpPr>
              <p:spPr bwMode="auto">
                <a:xfrm>
                  <a:off x="1737" y="3858"/>
                  <a:ext cx="24" cy="79"/>
                </a:xfrm>
                <a:custGeom>
                  <a:avLst/>
                  <a:gdLst>
                    <a:gd name="T0" fmla="*/ 0 w 24"/>
                    <a:gd name="T1" fmla="*/ 79 h 79"/>
                    <a:gd name="T2" fmla="*/ 12 w 24"/>
                    <a:gd name="T3" fmla="*/ 45 h 79"/>
                    <a:gd name="T4" fmla="*/ 24 w 24"/>
                    <a:gd name="T5" fmla="*/ 0 h 7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79"/>
                    <a:gd name="T11" fmla="*/ 24 w 24"/>
                    <a:gd name="T12" fmla="*/ 79 h 7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79">
                      <a:moveTo>
                        <a:pt x="0" y="79"/>
                      </a:moveTo>
                      <a:lnTo>
                        <a:pt x="12" y="4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4" name="Freeform 195"/>
                <p:cNvSpPr>
                  <a:spLocks/>
                </p:cNvSpPr>
                <p:nvPr/>
              </p:nvSpPr>
              <p:spPr bwMode="auto">
                <a:xfrm>
                  <a:off x="1761" y="3742"/>
                  <a:ext cx="24" cy="116"/>
                </a:xfrm>
                <a:custGeom>
                  <a:avLst/>
                  <a:gdLst>
                    <a:gd name="T0" fmla="*/ 0 w 24"/>
                    <a:gd name="T1" fmla="*/ 116 h 116"/>
                    <a:gd name="T2" fmla="*/ 6 w 24"/>
                    <a:gd name="T3" fmla="*/ 90 h 116"/>
                    <a:gd name="T4" fmla="*/ 12 w 24"/>
                    <a:gd name="T5" fmla="*/ 60 h 116"/>
                    <a:gd name="T6" fmla="*/ 24 w 24"/>
                    <a:gd name="T7" fmla="*/ 0 h 1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16"/>
                    <a:gd name="T14" fmla="*/ 24 w 24"/>
                    <a:gd name="T15" fmla="*/ 116 h 1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16">
                      <a:moveTo>
                        <a:pt x="0" y="116"/>
                      </a:moveTo>
                      <a:lnTo>
                        <a:pt x="6" y="90"/>
                      </a:lnTo>
                      <a:lnTo>
                        <a:pt x="12" y="6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5" name="Freeform 196"/>
                <p:cNvSpPr>
                  <a:spLocks/>
                </p:cNvSpPr>
                <p:nvPr/>
              </p:nvSpPr>
              <p:spPr bwMode="auto">
                <a:xfrm>
                  <a:off x="1785" y="3607"/>
                  <a:ext cx="30" cy="135"/>
                </a:xfrm>
                <a:custGeom>
                  <a:avLst/>
                  <a:gdLst>
                    <a:gd name="T0" fmla="*/ 0 w 30"/>
                    <a:gd name="T1" fmla="*/ 135 h 135"/>
                    <a:gd name="T2" fmla="*/ 12 w 30"/>
                    <a:gd name="T3" fmla="*/ 71 h 135"/>
                    <a:gd name="T4" fmla="*/ 30 w 30"/>
                    <a:gd name="T5" fmla="*/ 0 h 135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35"/>
                    <a:gd name="T11" fmla="*/ 30 w 30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35">
                      <a:moveTo>
                        <a:pt x="0" y="135"/>
                      </a:moveTo>
                      <a:lnTo>
                        <a:pt x="12" y="71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6" name="Freeform 197"/>
                <p:cNvSpPr>
                  <a:spLocks/>
                </p:cNvSpPr>
                <p:nvPr/>
              </p:nvSpPr>
              <p:spPr bwMode="auto">
                <a:xfrm>
                  <a:off x="1815" y="3457"/>
                  <a:ext cx="24" cy="150"/>
                </a:xfrm>
                <a:custGeom>
                  <a:avLst/>
                  <a:gdLst>
                    <a:gd name="T0" fmla="*/ 0 w 24"/>
                    <a:gd name="T1" fmla="*/ 150 h 150"/>
                    <a:gd name="T2" fmla="*/ 12 w 24"/>
                    <a:gd name="T3" fmla="*/ 75 h 150"/>
                    <a:gd name="T4" fmla="*/ 24 w 24"/>
                    <a:gd name="T5" fmla="*/ 0 h 15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50"/>
                    <a:gd name="T11" fmla="*/ 24 w 24"/>
                    <a:gd name="T12" fmla="*/ 150 h 1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50">
                      <a:moveTo>
                        <a:pt x="0" y="150"/>
                      </a:moveTo>
                      <a:lnTo>
                        <a:pt x="12" y="7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7" name="Freeform 198"/>
                <p:cNvSpPr>
                  <a:spLocks/>
                </p:cNvSpPr>
                <p:nvPr/>
              </p:nvSpPr>
              <p:spPr bwMode="auto">
                <a:xfrm>
                  <a:off x="1839" y="3310"/>
                  <a:ext cx="24" cy="147"/>
                </a:xfrm>
                <a:custGeom>
                  <a:avLst/>
                  <a:gdLst>
                    <a:gd name="T0" fmla="*/ 0 w 24"/>
                    <a:gd name="T1" fmla="*/ 147 h 147"/>
                    <a:gd name="T2" fmla="*/ 12 w 24"/>
                    <a:gd name="T3" fmla="*/ 72 h 147"/>
                    <a:gd name="T4" fmla="*/ 24 w 24"/>
                    <a:gd name="T5" fmla="*/ 0 h 14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7"/>
                    <a:gd name="T11" fmla="*/ 24 w 24"/>
                    <a:gd name="T12" fmla="*/ 147 h 1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7">
                      <a:moveTo>
                        <a:pt x="0" y="147"/>
                      </a:moveTo>
                      <a:lnTo>
                        <a:pt x="12" y="7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8" name="Freeform 199"/>
                <p:cNvSpPr>
                  <a:spLocks/>
                </p:cNvSpPr>
                <p:nvPr/>
              </p:nvSpPr>
              <p:spPr bwMode="auto">
                <a:xfrm>
                  <a:off x="1863" y="3183"/>
                  <a:ext cx="24" cy="127"/>
                </a:xfrm>
                <a:custGeom>
                  <a:avLst/>
                  <a:gdLst>
                    <a:gd name="T0" fmla="*/ 0 w 24"/>
                    <a:gd name="T1" fmla="*/ 127 h 127"/>
                    <a:gd name="T2" fmla="*/ 12 w 24"/>
                    <a:gd name="T3" fmla="*/ 60 h 127"/>
                    <a:gd name="T4" fmla="*/ 24 w 24"/>
                    <a:gd name="T5" fmla="*/ 0 h 12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27"/>
                    <a:gd name="T11" fmla="*/ 24 w 24"/>
                    <a:gd name="T12" fmla="*/ 127 h 1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27">
                      <a:moveTo>
                        <a:pt x="0" y="127"/>
                      </a:moveTo>
                      <a:lnTo>
                        <a:pt x="12" y="6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89" name="Freeform 200"/>
                <p:cNvSpPr>
                  <a:spLocks/>
                </p:cNvSpPr>
                <p:nvPr/>
              </p:nvSpPr>
              <p:spPr bwMode="auto">
                <a:xfrm>
                  <a:off x="1887" y="3078"/>
                  <a:ext cx="24" cy="105"/>
                </a:xfrm>
                <a:custGeom>
                  <a:avLst/>
                  <a:gdLst>
                    <a:gd name="T0" fmla="*/ 0 w 24"/>
                    <a:gd name="T1" fmla="*/ 105 h 105"/>
                    <a:gd name="T2" fmla="*/ 12 w 24"/>
                    <a:gd name="T3" fmla="*/ 49 h 105"/>
                    <a:gd name="T4" fmla="*/ 18 w 24"/>
                    <a:gd name="T5" fmla="*/ 22 h 105"/>
                    <a:gd name="T6" fmla="*/ 24 w 24"/>
                    <a:gd name="T7" fmla="*/ 0 h 10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05"/>
                    <a:gd name="T14" fmla="*/ 24 w 24"/>
                    <a:gd name="T15" fmla="*/ 105 h 10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05">
                      <a:moveTo>
                        <a:pt x="0" y="105"/>
                      </a:moveTo>
                      <a:lnTo>
                        <a:pt x="12" y="49"/>
                      </a:lnTo>
                      <a:lnTo>
                        <a:pt x="18" y="2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0" name="Freeform 201"/>
                <p:cNvSpPr>
                  <a:spLocks/>
                </p:cNvSpPr>
                <p:nvPr/>
              </p:nvSpPr>
              <p:spPr bwMode="auto">
                <a:xfrm>
                  <a:off x="1911" y="3010"/>
                  <a:ext cx="30" cy="68"/>
                </a:xfrm>
                <a:custGeom>
                  <a:avLst/>
                  <a:gdLst>
                    <a:gd name="T0" fmla="*/ 0 w 30"/>
                    <a:gd name="T1" fmla="*/ 68 h 68"/>
                    <a:gd name="T2" fmla="*/ 12 w 30"/>
                    <a:gd name="T3" fmla="*/ 30 h 68"/>
                    <a:gd name="T4" fmla="*/ 24 w 30"/>
                    <a:gd name="T5" fmla="*/ 12 h 68"/>
                    <a:gd name="T6" fmla="*/ 30 w 30"/>
                    <a:gd name="T7" fmla="*/ 0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68"/>
                    <a:gd name="T14" fmla="*/ 30 w 30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68">
                      <a:moveTo>
                        <a:pt x="0" y="68"/>
                      </a:moveTo>
                      <a:lnTo>
                        <a:pt x="12" y="30"/>
                      </a:lnTo>
                      <a:lnTo>
                        <a:pt x="24" y="12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1" name="Freeform 202"/>
                <p:cNvSpPr>
                  <a:spLocks/>
                </p:cNvSpPr>
                <p:nvPr/>
              </p:nvSpPr>
              <p:spPr bwMode="auto">
                <a:xfrm>
                  <a:off x="1941" y="2984"/>
                  <a:ext cx="24" cy="26"/>
                </a:xfrm>
                <a:custGeom>
                  <a:avLst/>
                  <a:gdLst>
                    <a:gd name="T0" fmla="*/ 0 w 24"/>
                    <a:gd name="T1" fmla="*/ 26 h 26"/>
                    <a:gd name="T2" fmla="*/ 12 w 24"/>
                    <a:gd name="T3" fmla="*/ 7 h 26"/>
                    <a:gd name="T4" fmla="*/ 18 w 24"/>
                    <a:gd name="T5" fmla="*/ 4 h 26"/>
                    <a:gd name="T6" fmla="*/ 24 w 24"/>
                    <a:gd name="T7" fmla="*/ 0 h 2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6"/>
                    <a:gd name="T14" fmla="*/ 24 w 24"/>
                    <a:gd name="T15" fmla="*/ 26 h 2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6">
                      <a:moveTo>
                        <a:pt x="0" y="26"/>
                      </a:moveTo>
                      <a:lnTo>
                        <a:pt x="12" y="7"/>
                      </a:lnTo>
                      <a:lnTo>
                        <a:pt x="18" y="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2" name="Freeform 203"/>
                <p:cNvSpPr>
                  <a:spLocks/>
                </p:cNvSpPr>
                <p:nvPr/>
              </p:nvSpPr>
              <p:spPr bwMode="auto">
                <a:xfrm>
                  <a:off x="1965" y="2984"/>
                  <a:ext cx="24" cy="19"/>
                </a:xfrm>
                <a:custGeom>
                  <a:avLst/>
                  <a:gdLst>
                    <a:gd name="T0" fmla="*/ 0 w 24"/>
                    <a:gd name="T1" fmla="*/ 0 h 19"/>
                    <a:gd name="T2" fmla="*/ 6 w 24"/>
                    <a:gd name="T3" fmla="*/ 0 h 19"/>
                    <a:gd name="T4" fmla="*/ 12 w 24"/>
                    <a:gd name="T5" fmla="*/ 4 h 19"/>
                    <a:gd name="T6" fmla="*/ 24 w 24"/>
                    <a:gd name="T7" fmla="*/ 19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9"/>
                    <a:gd name="T14" fmla="*/ 24 w 24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9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2" y="4"/>
                      </a:lnTo>
                      <a:lnTo>
                        <a:pt x="24" y="1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3" name="Freeform 204"/>
                <p:cNvSpPr>
                  <a:spLocks/>
                </p:cNvSpPr>
                <p:nvPr/>
              </p:nvSpPr>
              <p:spPr bwMode="auto">
                <a:xfrm>
                  <a:off x="1989" y="3003"/>
                  <a:ext cx="23" cy="64"/>
                </a:xfrm>
                <a:custGeom>
                  <a:avLst/>
                  <a:gdLst>
                    <a:gd name="T0" fmla="*/ 0 w 23"/>
                    <a:gd name="T1" fmla="*/ 0 h 64"/>
                    <a:gd name="T2" fmla="*/ 5 w 23"/>
                    <a:gd name="T3" fmla="*/ 11 h 64"/>
                    <a:gd name="T4" fmla="*/ 11 w 23"/>
                    <a:gd name="T5" fmla="*/ 26 h 64"/>
                    <a:gd name="T6" fmla="*/ 23 w 23"/>
                    <a:gd name="T7" fmla="*/ 64 h 6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3"/>
                    <a:gd name="T13" fmla="*/ 0 h 64"/>
                    <a:gd name="T14" fmla="*/ 23 w 23"/>
                    <a:gd name="T15" fmla="*/ 64 h 6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3" h="64">
                      <a:moveTo>
                        <a:pt x="0" y="0"/>
                      </a:moveTo>
                      <a:lnTo>
                        <a:pt x="5" y="11"/>
                      </a:lnTo>
                      <a:lnTo>
                        <a:pt x="11" y="26"/>
                      </a:lnTo>
                      <a:lnTo>
                        <a:pt x="23" y="64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4" name="Freeform 205"/>
                <p:cNvSpPr>
                  <a:spLocks/>
                </p:cNvSpPr>
                <p:nvPr/>
              </p:nvSpPr>
              <p:spPr bwMode="auto">
                <a:xfrm>
                  <a:off x="2012" y="3067"/>
                  <a:ext cx="24" cy="97"/>
                </a:xfrm>
                <a:custGeom>
                  <a:avLst/>
                  <a:gdLst>
                    <a:gd name="T0" fmla="*/ 0 w 24"/>
                    <a:gd name="T1" fmla="*/ 0 h 97"/>
                    <a:gd name="T2" fmla="*/ 12 w 24"/>
                    <a:gd name="T3" fmla="*/ 45 h 97"/>
                    <a:gd name="T4" fmla="*/ 24 w 24"/>
                    <a:gd name="T5" fmla="*/ 97 h 9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97"/>
                    <a:gd name="T11" fmla="*/ 24 w 24"/>
                    <a:gd name="T12" fmla="*/ 97 h 9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97">
                      <a:moveTo>
                        <a:pt x="0" y="0"/>
                      </a:moveTo>
                      <a:lnTo>
                        <a:pt x="12" y="45"/>
                      </a:lnTo>
                      <a:lnTo>
                        <a:pt x="24" y="9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5" name="Freeform 206"/>
                <p:cNvSpPr>
                  <a:spLocks/>
                </p:cNvSpPr>
                <p:nvPr/>
              </p:nvSpPr>
              <p:spPr bwMode="auto">
                <a:xfrm>
                  <a:off x="2036" y="3164"/>
                  <a:ext cx="30" cy="128"/>
                </a:xfrm>
                <a:custGeom>
                  <a:avLst/>
                  <a:gdLst>
                    <a:gd name="T0" fmla="*/ 0 w 30"/>
                    <a:gd name="T1" fmla="*/ 0 h 128"/>
                    <a:gd name="T2" fmla="*/ 12 w 30"/>
                    <a:gd name="T3" fmla="*/ 60 h 128"/>
                    <a:gd name="T4" fmla="*/ 30 w 30"/>
                    <a:gd name="T5" fmla="*/ 128 h 128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28"/>
                    <a:gd name="T11" fmla="*/ 30 w 30"/>
                    <a:gd name="T12" fmla="*/ 128 h 1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28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30" y="12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6" name="Freeform 207"/>
                <p:cNvSpPr>
                  <a:spLocks/>
                </p:cNvSpPr>
                <p:nvPr/>
              </p:nvSpPr>
              <p:spPr bwMode="auto">
                <a:xfrm>
                  <a:off x="2066" y="3292"/>
                  <a:ext cx="24" cy="146"/>
                </a:xfrm>
                <a:custGeom>
                  <a:avLst/>
                  <a:gdLst>
                    <a:gd name="T0" fmla="*/ 0 w 24"/>
                    <a:gd name="T1" fmla="*/ 0 h 146"/>
                    <a:gd name="T2" fmla="*/ 12 w 24"/>
                    <a:gd name="T3" fmla="*/ 71 h 146"/>
                    <a:gd name="T4" fmla="*/ 24 w 24"/>
                    <a:gd name="T5" fmla="*/ 146 h 14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6"/>
                    <a:gd name="T11" fmla="*/ 24 w 24"/>
                    <a:gd name="T12" fmla="*/ 146 h 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6">
                      <a:moveTo>
                        <a:pt x="0" y="0"/>
                      </a:moveTo>
                      <a:lnTo>
                        <a:pt x="12" y="71"/>
                      </a:lnTo>
                      <a:lnTo>
                        <a:pt x="24" y="14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7" name="Freeform 208"/>
                <p:cNvSpPr>
                  <a:spLocks/>
                </p:cNvSpPr>
                <p:nvPr/>
              </p:nvSpPr>
              <p:spPr bwMode="auto">
                <a:xfrm>
                  <a:off x="2090" y="3438"/>
                  <a:ext cx="24" cy="150"/>
                </a:xfrm>
                <a:custGeom>
                  <a:avLst/>
                  <a:gdLst>
                    <a:gd name="T0" fmla="*/ 0 w 24"/>
                    <a:gd name="T1" fmla="*/ 0 h 150"/>
                    <a:gd name="T2" fmla="*/ 12 w 24"/>
                    <a:gd name="T3" fmla="*/ 75 h 150"/>
                    <a:gd name="T4" fmla="*/ 24 w 24"/>
                    <a:gd name="T5" fmla="*/ 150 h 15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50"/>
                    <a:gd name="T11" fmla="*/ 24 w 24"/>
                    <a:gd name="T12" fmla="*/ 150 h 1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50">
                      <a:moveTo>
                        <a:pt x="0" y="0"/>
                      </a:moveTo>
                      <a:lnTo>
                        <a:pt x="12" y="75"/>
                      </a:lnTo>
                      <a:lnTo>
                        <a:pt x="24" y="15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8" name="Freeform 209"/>
                <p:cNvSpPr>
                  <a:spLocks/>
                </p:cNvSpPr>
                <p:nvPr/>
              </p:nvSpPr>
              <p:spPr bwMode="auto">
                <a:xfrm>
                  <a:off x="2114" y="3588"/>
                  <a:ext cx="24" cy="139"/>
                </a:xfrm>
                <a:custGeom>
                  <a:avLst/>
                  <a:gdLst>
                    <a:gd name="T0" fmla="*/ 0 w 24"/>
                    <a:gd name="T1" fmla="*/ 0 h 139"/>
                    <a:gd name="T2" fmla="*/ 12 w 24"/>
                    <a:gd name="T3" fmla="*/ 72 h 139"/>
                    <a:gd name="T4" fmla="*/ 24 w 24"/>
                    <a:gd name="T5" fmla="*/ 139 h 13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39"/>
                    <a:gd name="T11" fmla="*/ 24 w 24"/>
                    <a:gd name="T12" fmla="*/ 139 h 1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39">
                      <a:moveTo>
                        <a:pt x="0" y="0"/>
                      </a:moveTo>
                      <a:lnTo>
                        <a:pt x="12" y="72"/>
                      </a:lnTo>
                      <a:lnTo>
                        <a:pt x="24" y="13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7999" name="Freeform 210"/>
                <p:cNvSpPr>
                  <a:spLocks/>
                </p:cNvSpPr>
                <p:nvPr/>
              </p:nvSpPr>
              <p:spPr bwMode="auto">
                <a:xfrm>
                  <a:off x="2138" y="3727"/>
                  <a:ext cx="30" cy="116"/>
                </a:xfrm>
                <a:custGeom>
                  <a:avLst/>
                  <a:gdLst>
                    <a:gd name="T0" fmla="*/ 0 w 30"/>
                    <a:gd name="T1" fmla="*/ 0 h 116"/>
                    <a:gd name="T2" fmla="*/ 12 w 30"/>
                    <a:gd name="T3" fmla="*/ 60 h 116"/>
                    <a:gd name="T4" fmla="*/ 30 w 30"/>
                    <a:gd name="T5" fmla="*/ 116 h 116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16"/>
                    <a:gd name="T11" fmla="*/ 30 w 30"/>
                    <a:gd name="T12" fmla="*/ 116 h 1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16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30" y="11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0" name="Freeform 211"/>
                <p:cNvSpPr>
                  <a:spLocks/>
                </p:cNvSpPr>
                <p:nvPr/>
              </p:nvSpPr>
              <p:spPr bwMode="auto">
                <a:xfrm>
                  <a:off x="2168" y="3843"/>
                  <a:ext cx="24" cy="87"/>
                </a:xfrm>
                <a:custGeom>
                  <a:avLst/>
                  <a:gdLst>
                    <a:gd name="T0" fmla="*/ 0 w 24"/>
                    <a:gd name="T1" fmla="*/ 0 h 87"/>
                    <a:gd name="T2" fmla="*/ 12 w 24"/>
                    <a:gd name="T3" fmla="*/ 49 h 87"/>
                    <a:gd name="T4" fmla="*/ 18 w 24"/>
                    <a:gd name="T5" fmla="*/ 68 h 87"/>
                    <a:gd name="T6" fmla="*/ 24 w 24"/>
                    <a:gd name="T7" fmla="*/ 87 h 8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87"/>
                    <a:gd name="T14" fmla="*/ 24 w 24"/>
                    <a:gd name="T15" fmla="*/ 87 h 8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87">
                      <a:moveTo>
                        <a:pt x="0" y="0"/>
                      </a:moveTo>
                      <a:lnTo>
                        <a:pt x="12" y="49"/>
                      </a:lnTo>
                      <a:lnTo>
                        <a:pt x="18" y="68"/>
                      </a:lnTo>
                      <a:lnTo>
                        <a:pt x="24" y="8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1" name="Freeform 212"/>
                <p:cNvSpPr>
                  <a:spLocks/>
                </p:cNvSpPr>
                <p:nvPr/>
              </p:nvSpPr>
              <p:spPr bwMode="auto">
                <a:xfrm>
                  <a:off x="2192" y="3930"/>
                  <a:ext cx="24" cy="45"/>
                </a:xfrm>
                <a:custGeom>
                  <a:avLst/>
                  <a:gdLst>
                    <a:gd name="T0" fmla="*/ 0 w 24"/>
                    <a:gd name="T1" fmla="*/ 0 h 45"/>
                    <a:gd name="T2" fmla="*/ 12 w 24"/>
                    <a:gd name="T3" fmla="*/ 26 h 45"/>
                    <a:gd name="T4" fmla="*/ 18 w 24"/>
                    <a:gd name="T5" fmla="*/ 37 h 45"/>
                    <a:gd name="T6" fmla="*/ 24 w 24"/>
                    <a:gd name="T7" fmla="*/ 45 h 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5"/>
                    <a:gd name="T14" fmla="*/ 24 w 24"/>
                    <a:gd name="T15" fmla="*/ 45 h 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5">
                      <a:moveTo>
                        <a:pt x="0" y="0"/>
                      </a:moveTo>
                      <a:lnTo>
                        <a:pt x="12" y="26"/>
                      </a:lnTo>
                      <a:lnTo>
                        <a:pt x="18" y="37"/>
                      </a:lnTo>
                      <a:lnTo>
                        <a:pt x="24" y="4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2" name="Freeform 213"/>
                <p:cNvSpPr>
                  <a:spLocks/>
                </p:cNvSpPr>
                <p:nvPr/>
              </p:nvSpPr>
              <p:spPr bwMode="auto">
                <a:xfrm>
                  <a:off x="2216" y="3975"/>
                  <a:ext cx="24" cy="4"/>
                </a:xfrm>
                <a:custGeom>
                  <a:avLst/>
                  <a:gdLst>
                    <a:gd name="T0" fmla="*/ 0 w 24"/>
                    <a:gd name="T1" fmla="*/ 0 h 4"/>
                    <a:gd name="T2" fmla="*/ 12 w 24"/>
                    <a:gd name="T3" fmla="*/ 4 h 4"/>
                    <a:gd name="T4" fmla="*/ 24 w 24"/>
                    <a:gd name="T5" fmla="*/ 0 h 4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"/>
                    <a:gd name="T11" fmla="*/ 24 w 24"/>
                    <a:gd name="T12" fmla="*/ 4 h 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">
                      <a:moveTo>
                        <a:pt x="0" y="0"/>
                      </a:moveTo>
                      <a:lnTo>
                        <a:pt x="12" y="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3" name="Freeform 214"/>
                <p:cNvSpPr>
                  <a:spLocks/>
                </p:cNvSpPr>
                <p:nvPr/>
              </p:nvSpPr>
              <p:spPr bwMode="auto">
                <a:xfrm>
                  <a:off x="2240" y="3933"/>
                  <a:ext cx="24" cy="42"/>
                </a:xfrm>
                <a:custGeom>
                  <a:avLst/>
                  <a:gdLst>
                    <a:gd name="T0" fmla="*/ 0 w 24"/>
                    <a:gd name="T1" fmla="*/ 42 h 42"/>
                    <a:gd name="T2" fmla="*/ 12 w 24"/>
                    <a:gd name="T3" fmla="*/ 27 h 42"/>
                    <a:gd name="T4" fmla="*/ 24 w 24"/>
                    <a:gd name="T5" fmla="*/ 0 h 4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2"/>
                    <a:gd name="T11" fmla="*/ 24 w 24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2">
                      <a:moveTo>
                        <a:pt x="0" y="42"/>
                      </a:moveTo>
                      <a:lnTo>
                        <a:pt x="12" y="27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4" name="Freeform 215"/>
                <p:cNvSpPr>
                  <a:spLocks/>
                </p:cNvSpPr>
                <p:nvPr/>
              </p:nvSpPr>
              <p:spPr bwMode="auto">
                <a:xfrm>
                  <a:off x="2264" y="3851"/>
                  <a:ext cx="30" cy="82"/>
                </a:xfrm>
                <a:custGeom>
                  <a:avLst/>
                  <a:gdLst>
                    <a:gd name="T0" fmla="*/ 0 w 30"/>
                    <a:gd name="T1" fmla="*/ 82 h 82"/>
                    <a:gd name="T2" fmla="*/ 6 w 30"/>
                    <a:gd name="T3" fmla="*/ 64 h 82"/>
                    <a:gd name="T4" fmla="*/ 12 w 30"/>
                    <a:gd name="T5" fmla="*/ 45 h 82"/>
                    <a:gd name="T6" fmla="*/ 30 w 30"/>
                    <a:gd name="T7" fmla="*/ 0 h 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82"/>
                    <a:gd name="T14" fmla="*/ 30 w 30"/>
                    <a:gd name="T15" fmla="*/ 82 h 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82">
                      <a:moveTo>
                        <a:pt x="0" y="82"/>
                      </a:moveTo>
                      <a:lnTo>
                        <a:pt x="6" y="64"/>
                      </a:lnTo>
                      <a:lnTo>
                        <a:pt x="12" y="45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5" name="Freeform 216"/>
                <p:cNvSpPr>
                  <a:spLocks/>
                </p:cNvSpPr>
                <p:nvPr/>
              </p:nvSpPr>
              <p:spPr bwMode="auto">
                <a:xfrm>
                  <a:off x="2294" y="3735"/>
                  <a:ext cx="24" cy="116"/>
                </a:xfrm>
                <a:custGeom>
                  <a:avLst/>
                  <a:gdLst>
                    <a:gd name="T0" fmla="*/ 0 w 24"/>
                    <a:gd name="T1" fmla="*/ 116 h 116"/>
                    <a:gd name="T2" fmla="*/ 6 w 24"/>
                    <a:gd name="T3" fmla="*/ 90 h 116"/>
                    <a:gd name="T4" fmla="*/ 12 w 24"/>
                    <a:gd name="T5" fmla="*/ 60 h 116"/>
                    <a:gd name="T6" fmla="*/ 24 w 24"/>
                    <a:gd name="T7" fmla="*/ 0 h 1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16"/>
                    <a:gd name="T14" fmla="*/ 24 w 24"/>
                    <a:gd name="T15" fmla="*/ 116 h 1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16">
                      <a:moveTo>
                        <a:pt x="0" y="116"/>
                      </a:moveTo>
                      <a:lnTo>
                        <a:pt x="6" y="90"/>
                      </a:lnTo>
                      <a:lnTo>
                        <a:pt x="12" y="6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6" name="Freeform 217"/>
                <p:cNvSpPr>
                  <a:spLocks/>
                </p:cNvSpPr>
                <p:nvPr/>
              </p:nvSpPr>
              <p:spPr bwMode="auto">
                <a:xfrm>
                  <a:off x="2318" y="3599"/>
                  <a:ext cx="24" cy="136"/>
                </a:xfrm>
                <a:custGeom>
                  <a:avLst/>
                  <a:gdLst>
                    <a:gd name="T0" fmla="*/ 0 w 24"/>
                    <a:gd name="T1" fmla="*/ 136 h 136"/>
                    <a:gd name="T2" fmla="*/ 12 w 24"/>
                    <a:gd name="T3" fmla="*/ 72 h 136"/>
                    <a:gd name="T4" fmla="*/ 24 w 24"/>
                    <a:gd name="T5" fmla="*/ 0 h 13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36"/>
                    <a:gd name="T11" fmla="*/ 24 w 24"/>
                    <a:gd name="T12" fmla="*/ 136 h 1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36">
                      <a:moveTo>
                        <a:pt x="0" y="136"/>
                      </a:moveTo>
                      <a:lnTo>
                        <a:pt x="12" y="7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7" name="Freeform 218"/>
                <p:cNvSpPr>
                  <a:spLocks/>
                </p:cNvSpPr>
                <p:nvPr/>
              </p:nvSpPr>
              <p:spPr bwMode="auto">
                <a:xfrm>
                  <a:off x="2342" y="3449"/>
                  <a:ext cx="24" cy="150"/>
                </a:xfrm>
                <a:custGeom>
                  <a:avLst/>
                  <a:gdLst>
                    <a:gd name="T0" fmla="*/ 0 w 24"/>
                    <a:gd name="T1" fmla="*/ 150 h 150"/>
                    <a:gd name="T2" fmla="*/ 12 w 24"/>
                    <a:gd name="T3" fmla="*/ 75 h 150"/>
                    <a:gd name="T4" fmla="*/ 24 w 24"/>
                    <a:gd name="T5" fmla="*/ 0 h 15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50"/>
                    <a:gd name="T11" fmla="*/ 24 w 24"/>
                    <a:gd name="T12" fmla="*/ 150 h 1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50">
                      <a:moveTo>
                        <a:pt x="0" y="150"/>
                      </a:moveTo>
                      <a:lnTo>
                        <a:pt x="12" y="7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8" name="Freeform 219"/>
                <p:cNvSpPr>
                  <a:spLocks/>
                </p:cNvSpPr>
                <p:nvPr/>
              </p:nvSpPr>
              <p:spPr bwMode="auto">
                <a:xfrm>
                  <a:off x="2366" y="3303"/>
                  <a:ext cx="24" cy="146"/>
                </a:xfrm>
                <a:custGeom>
                  <a:avLst/>
                  <a:gdLst>
                    <a:gd name="T0" fmla="*/ 0 w 24"/>
                    <a:gd name="T1" fmla="*/ 146 h 146"/>
                    <a:gd name="T2" fmla="*/ 12 w 24"/>
                    <a:gd name="T3" fmla="*/ 71 h 146"/>
                    <a:gd name="T4" fmla="*/ 24 w 24"/>
                    <a:gd name="T5" fmla="*/ 0 h 14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6"/>
                    <a:gd name="T11" fmla="*/ 24 w 24"/>
                    <a:gd name="T12" fmla="*/ 146 h 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6">
                      <a:moveTo>
                        <a:pt x="0" y="146"/>
                      </a:moveTo>
                      <a:lnTo>
                        <a:pt x="12" y="7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09" name="Freeform 220"/>
                <p:cNvSpPr>
                  <a:spLocks/>
                </p:cNvSpPr>
                <p:nvPr/>
              </p:nvSpPr>
              <p:spPr bwMode="auto">
                <a:xfrm>
                  <a:off x="2390" y="3175"/>
                  <a:ext cx="30" cy="128"/>
                </a:xfrm>
                <a:custGeom>
                  <a:avLst/>
                  <a:gdLst>
                    <a:gd name="T0" fmla="*/ 0 w 30"/>
                    <a:gd name="T1" fmla="*/ 128 h 128"/>
                    <a:gd name="T2" fmla="*/ 12 w 30"/>
                    <a:gd name="T3" fmla="*/ 60 h 128"/>
                    <a:gd name="T4" fmla="*/ 30 w 30"/>
                    <a:gd name="T5" fmla="*/ 0 h 128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28"/>
                    <a:gd name="T11" fmla="*/ 30 w 30"/>
                    <a:gd name="T12" fmla="*/ 128 h 1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28">
                      <a:moveTo>
                        <a:pt x="0" y="128"/>
                      </a:moveTo>
                      <a:lnTo>
                        <a:pt x="12" y="60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0" name="Freeform 221"/>
                <p:cNvSpPr>
                  <a:spLocks/>
                </p:cNvSpPr>
                <p:nvPr/>
              </p:nvSpPr>
              <p:spPr bwMode="auto">
                <a:xfrm>
                  <a:off x="2420" y="3074"/>
                  <a:ext cx="24" cy="101"/>
                </a:xfrm>
                <a:custGeom>
                  <a:avLst/>
                  <a:gdLst>
                    <a:gd name="T0" fmla="*/ 0 w 24"/>
                    <a:gd name="T1" fmla="*/ 101 h 101"/>
                    <a:gd name="T2" fmla="*/ 12 w 24"/>
                    <a:gd name="T3" fmla="*/ 49 h 101"/>
                    <a:gd name="T4" fmla="*/ 24 w 24"/>
                    <a:gd name="T5" fmla="*/ 0 h 10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01"/>
                    <a:gd name="T11" fmla="*/ 24 w 24"/>
                    <a:gd name="T12" fmla="*/ 101 h 10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01">
                      <a:moveTo>
                        <a:pt x="0" y="101"/>
                      </a:moveTo>
                      <a:lnTo>
                        <a:pt x="12" y="49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1" name="Freeform 222"/>
                <p:cNvSpPr>
                  <a:spLocks/>
                </p:cNvSpPr>
                <p:nvPr/>
              </p:nvSpPr>
              <p:spPr bwMode="auto">
                <a:xfrm>
                  <a:off x="2444" y="3007"/>
                  <a:ext cx="24" cy="67"/>
                </a:xfrm>
                <a:custGeom>
                  <a:avLst/>
                  <a:gdLst>
                    <a:gd name="T0" fmla="*/ 0 w 24"/>
                    <a:gd name="T1" fmla="*/ 67 h 67"/>
                    <a:gd name="T2" fmla="*/ 12 w 24"/>
                    <a:gd name="T3" fmla="*/ 30 h 67"/>
                    <a:gd name="T4" fmla="*/ 18 w 24"/>
                    <a:gd name="T5" fmla="*/ 11 h 67"/>
                    <a:gd name="T6" fmla="*/ 24 w 24"/>
                    <a:gd name="T7" fmla="*/ 0 h 6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7"/>
                    <a:gd name="T14" fmla="*/ 24 w 24"/>
                    <a:gd name="T15" fmla="*/ 67 h 6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7">
                      <a:moveTo>
                        <a:pt x="0" y="67"/>
                      </a:moveTo>
                      <a:lnTo>
                        <a:pt x="12" y="30"/>
                      </a:lnTo>
                      <a:lnTo>
                        <a:pt x="18" y="11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2" name="Freeform 223"/>
                <p:cNvSpPr>
                  <a:spLocks/>
                </p:cNvSpPr>
                <p:nvPr/>
              </p:nvSpPr>
              <p:spPr bwMode="auto">
                <a:xfrm>
                  <a:off x="2468" y="2984"/>
                  <a:ext cx="24" cy="23"/>
                </a:xfrm>
                <a:custGeom>
                  <a:avLst/>
                  <a:gdLst>
                    <a:gd name="T0" fmla="*/ 0 w 24"/>
                    <a:gd name="T1" fmla="*/ 23 h 23"/>
                    <a:gd name="T2" fmla="*/ 12 w 24"/>
                    <a:gd name="T3" fmla="*/ 7 h 23"/>
                    <a:gd name="T4" fmla="*/ 18 w 24"/>
                    <a:gd name="T5" fmla="*/ 0 h 23"/>
                    <a:gd name="T6" fmla="*/ 24 w 24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3"/>
                    <a:gd name="T14" fmla="*/ 24 w 24"/>
                    <a:gd name="T15" fmla="*/ 23 h 2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3">
                      <a:moveTo>
                        <a:pt x="0" y="23"/>
                      </a:moveTo>
                      <a:lnTo>
                        <a:pt x="12" y="7"/>
                      </a:lnTo>
                      <a:lnTo>
                        <a:pt x="18" y="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3" name="Freeform 224"/>
                <p:cNvSpPr>
                  <a:spLocks/>
                </p:cNvSpPr>
                <p:nvPr/>
              </p:nvSpPr>
              <p:spPr bwMode="auto">
                <a:xfrm>
                  <a:off x="2492" y="2984"/>
                  <a:ext cx="30" cy="23"/>
                </a:xfrm>
                <a:custGeom>
                  <a:avLst/>
                  <a:gdLst>
                    <a:gd name="T0" fmla="*/ 0 w 30"/>
                    <a:gd name="T1" fmla="*/ 0 h 23"/>
                    <a:gd name="T2" fmla="*/ 6 w 30"/>
                    <a:gd name="T3" fmla="*/ 0 h 23"/>
                    <a:gd name="T4" fmla="*/ 12 w 30"/>
                    <a:gd name="T5" fmla="*/ 7 h 23"/>
                    <a:gd name="T6" fmla="*/ 30 w 30"/>
                    <a:gd name="T7" fmla="*/ 23 h 2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23"/>
                    <a:gd name="T14" fmla="*/ 30 w 30"/>
                    <a:gd name="T15" fmla="*/ 23 h 2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23">
                      <a:moveTo>
                        <a:pt x="0" y="0"/>
                      </a:moveTo>
                      <a:lnTo>
                        <a:pt x="6" y="0"/>
                      </a:lnTo>
                      <a:lnTo>
                        <a:pt x="12" y="7"/>
                      </a:lnTo>
                      <a:lnTo>
                        <a:pt x="30" y="2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4" name="Freeform 225"/>
                <p:cNvSpPr>
                  <a:spLocks/>
                </p:cNvSpPr>
                <p:nvPr/>
              </p:nvSpPr>
              <p:spPr bwMode="auto">
                <a:xfrm>
                  <a:off x="2522" y="3007"/>
                  <a:ext cx="24" cy="63"/>
                </a:xfrm>
                <a:custGeom>
                  <a:avLst/>
                  <a:gdLst>
                    <a:gd name="T0" fmla="*/ 0 w 24"/>
                    <a:gd name="T1" fmla="*/ 0 h 63"/>
                    <a:gd name="T2" fmla="*/ 6 w 24"/>
                    <a:gd name="T3" fmla="*/ 11 h 63"/>
                    <a:gd name="T4" fmla="*/ 12 w 24"/>
                    <a:gd name="T5" fmla="*/ 26 h 63"/>
                    <a:gd name="T6" fmla="*/ 24 w 24"/>
                    <a:gd name="T7" fmla="*/ 63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3"/>
                    <a:gd name="T14" fmla="*/ 24 w 24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3">
                      <a:moveTo>
                        <a:pt x="0" y="0"/>
                      </a:moveTo>
                      <a:lnTo>
                        <a:pt x="6" y="11"/>
                      </a:lnTo>
                      <a:lnTo>
                        <a:pt x="12" y="26"/>
                      </a:lnTo>
                      <a:lnTo>
                        <a:pt x="24" y="6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5" name="Freeform 226"/>
                <p:cNvSpPr>
                  <a:spLocks/>
                </p:cNvSpPr>
                <p:nvPr/>
              </p:nvSpPr>
              <p:spPr bwMode="auto">
                <a:xfrm>
                  <a:off x="2546" y="3070"/>
                  <a:ext cx="24" cy="102"/>
                </a:xfrm>
                <a:custGeom>
                  <a:avLst/>
                  <a:gdLst>
                    <a:gd name="T0" fmla="*/ 0 w 24"/>
                    <a:gd name="T1" fmla="*/ 0 h 102"/>
                    <a:gd name="T2" fmla="*/ 6 w 24"/>
                    <a:gd name="T3" fmla="*/ 23 h 102"/>
                    <a:gd name="T4" fmla="*/ 12 w 24"/>
                    <a:gd name="T5" fmla="*/ 45 h 102"/>
                    <a:gd name="T6" fmla="*/ 24 w 24"/>
                    <a:gd name="T7" fmla="*/ 102 h 10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02"/>
                    <a:gd name="T14" fmla="*/ 24 w 24"/>
                    <a:gd name="T15" fmla="*/ 102 h 10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02">
                      <a:moveTo>
                        <a:pt x="0" y="0"/>
                      </a:moveTo>
                      <a:lnTo>
                        <a:pt x="6" y="23"/>
                      </a:lnTo>
                      <a:lnTo>
                        <a:pt x="12" y="45"/>
                      </a:lnTo>
                      <a:lnTo>
                        <a:pt x="24" y="10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6" name="Freeform 227"/>
                <p:cNvSpPr>
                  <a:spLocks/>
                </p:cNvSpPr>
                <p:nvPr/>
              </p:nvSpPr>
              <p:spPr bwMode="auto">
                <a:xfrm>
                  <a:off x="2570" y="3172"/>
                  <a:ext cx="24" cy="127"/>
                </a:xfrm>
                <a:custGeom>
                  <a:avLst/>
                  <a:gdLst>
                    <a:gd name="T0" fmla="*/ 0 w 24"/>
                    <a:gd name="T1" fmla="*/ 0 h 127"/>
                    <a:gd name="T2" fmla="*/ 12 w 24"/>
                    <a:gd name="T3" fmla="*/ 60 h 127"/>
                    <a:gd name="T4" fmla="*/ 24 w 24"/>
                    <a:gd name="T5" fmla="*/ 127 h 12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27"/>
                    <a:gd name="T11" fmla="*/ 24 w 24"/>
                    <a:gd name="T12" fmla="*/ 127 h 1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27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24" y="12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7" name="Freeform 228"/>
                <p:cNvSpPr>
                  <a:spLocks/>
                </p:cNvSpPr>
                <p:nvPr/>
              </p:nvSpPr>
              <p:spPr bwMode="auto">
                <a:xfrm>
                  <a:off x="2594" y="3299"/>
                  <a:ext cx="24" cy="147"/>
                </a:xfrm>
                <a:custGeom>
                  <a:avLst/>
                  <a:gdLst>
                    <a:gd name="T0" fmla="*/ 0 w 24"/>
                    <a:gd name="T1" fmla="*/ 0 h 147"/>
                    <a:gd name="T2" fmla="*/ 12 w 24"/>
                    <a:gd name="T3" fmla="*/ 72 h 147"/>
                    <a:gd name="T4" fmla="*/ 24 w 24"/>
                    <a:gd name="T5" fmla="*/ 147 h 14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7"/>
                    <a:gd name="T11" fmla="*/ 24 w 24"/>
                    <a:gd name="T12" fmla="*/ 147 h 1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7">
                      <a:moveTo>
                        <a:pt x="0" y="0"/>
                      </a:moveTo>
                      <a:lnTo>
                        <a:pt x="12" y="72"/>
                      </a:lnTo>
                      <a:lnTo>
                        <a:pt x="24" y="14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8" name="Freeform 229"/>
                <p:cNvSpPr>
                  <a:spLocks/>
                </p:cNvSpPr>
                <p:nvPr/>
              </p:nvSpPr>
              <p:spPr bwMode="auto">
                <a:xfrm>
                  <a:off x="2618" y="3446"/>
                  <a:ext cx="30" cy="150"/>
                </a:xfrm>
                <a:custGeom>
                  <a:avLst/>
                  <a:gdLst>
                    <a:gd name="T0" fmla="*/ 0 w 30"/>
                    <a:gd name="T1" fmla="*/ 0 h 150"/>
                    <a:gd name="T2" fmla="*/ 12 w 30"/>
                    <a:gd name="T3" fmla="*/ 75 h 150"/>
                    <a:gd name="T4" fmla="*/ 30 w 30"/>
                    <a:gd name="T5" fmla="*/ 150 h 150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50"/>
                    <a:gd name="T11" fmla="*/ 30 w 30"/>
                    <a:gd name="T12" fmla="*/ 150 h 1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50">
                      <a:moveTo>
                        <a:pt x="0" y="0"/>
                      </a:moveTo>
                      <a:lnTo>
                        <a:pt x="12" y="75"/>
                      </a:lnTo>
                      <a:lnTo>
                        <a:pt x="30" y="15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19" name="Freeform 230"/>
                <p:cNvSpPr>
                  <a:spLocks/>
                </p:cNvSpPr>
                <p:nvPr/>
              </p:nvSpPr>
              <p:spPr bwMode="auto">
                <a:xfrm>
                  <a:off x="2648" y="3596"/>
                  <a:ext cx="24" cy="139"/>
                </a:xfrm>
                <a:custGeom>
                  <a:avLst/>
                  <a:gdLst>
                    <a:gd name="T0" fmla="*/ 0 w 24"/>
                    <a:gd name="T1" fmla="*/ 0 h 139"/>
                    <a:gd name="T2" fmla="*/ 12 w 24"/>
                    <a:gd name="T3" fmla="*/ 71 h 139"/>
                    <a:gd name="T4" fmla="*/ 24 w 24"/>
                    <a:gd name="T5" fmla="*/ 139 h 139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39"/>
                    <a:gd name="T11" fmla="*/ 24 w 24"/>
                    <a:gd name="T12" fmla="*/ 139 h 1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39">
                      <a:moveTo>
                        <a:pt x="0" y="0"/>
                      </a:moveTo>
                      <a:lnTo>
                        <a:pt x="12" y="71"/>
                      </a:lnTo>
                      <a:lnTo>
                        <a:pt x="24" y="139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0" name="Freeform 231"/>
                <p:cNvSpPr>
                  <a:spLocks/>
                </p:cNvSpPr>
                <p:nvPr/>
              </p:nvSpPr>
              <p:spPr bwMode="auto">
                <a:xfrm>
                  <a:off x="2672" y="3735"/>
                  <a:ext cx="24" cy="116"/>
                </a:xfrm>
                <a:custGeom>
                  <a:avLst/>
                  <a:gdLst>
                    <a:gd name="T0" fmla="*/ 0 w 24"/>
                    <a:gd name="T1" fmla="*/ 0 h 116"/>
                    <a:gd name="T2" fmla="*/ 12 w 24"/>
                    <a:gd name="T3" fmla="*/ 60 h 116"/>
                    <a:gd name="T4" fmla="*/ 18 w 24"/>
                    <a:gd name="T5" fmla="*/ 90 h 116"/>
                    <a:gd name="T6" fmla="*/ 24 w 24"/>
                    <a:gd name="T7" fmla="*/ 116 h 11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16"/>
                    <a:gd name="T14" fmla="*/ 24 w 24"/>
                    <a:gd name="T15" fmla="*/ 116 h 11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16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18" y="90"/>
                      </a:lnTo>
                      <a:lnTo>
                        <a:pt x="24" y="11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1" name="Freeform 232"/>
                <p:cNvSpPr>
                  <a:spLocks/>
                </p:cNvSpPr>
                <p:nvPr/>
              </p:nvSpPr>
              <p:spPr bwMode="auto">
                <a:xfrm>
                  <a:off x="2696" y="3851"/>
                  <a:ext cx="24" cy="82"/>
                </a:xfrm>
                <a:custGeom>
                  <a:avLst/>
                  <a:gdLst>
                    <a:gd name="T0" fmla="*/ 0 w 24"/>
                    <a:gd name="T1" fmla="*/ 0 h 82"/>
                    <a:gd name="T2" fmla="*/ 12 w 24"/>
                    <a:gd name="T3" fmla="*/ 45 h 82"/>
                    <a:gd name="T4" fmla="*/ 18 w 24"/>
                    <a:gd name="T5" fmla="*/ 64 h 82"/>
                    <a:gd name="T6" fmla="*/ 24 w 24"/>
                    <a:gd name="T7" fmla="*/ 82 h 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82"/>
                    <a:gd name="T14" fmla="*/ 24 w 24"/>
                    <a:gd name="T15" fmla="*/ 82 h 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82">
                      <a:moveTo>
                        <a:pt x="0" y="0"/>
                      </a:moveTo>
                      <a:lnTo>
                        <a:pt x="12" y="45"/>
                      </a:lnTo>
                      <a:lnTo>
                        <a:pt x="18" y="64"/>
                      </a:lnTo>
                      <a:lnTo>
                        <a:pt x="24" y="8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2" name="Freeform 233"/>
                <p:cNvSpPr>
                  <a:spLocks/>
                </p:cNvSpPr>
                <p:nvPr/>
              </p:nvSpPr>
              <p:spPr bwMode="auto">
                <a:xfrm>
                  <a:off x="2720" y="3933"/>
                  <a:ext cx="24" cy="42"/>
                </a:xfrm>
                <a:custGeom>
                  <a:avLst/>
                  <a:gdLst>
                    <a:gd name="T0" fmla="*/ 0 w 24"/>
                    <a:gd name="T1" fmla="*/ 0 h 42"/>
                    <a:gd name="T2" fmla="*/ 12 w 24"/>
                    <a:gd name="T3" fmla="*/ 27 h 42"/>
                    <a:gd name="T4" fmla="*/ 24 w 24"/>
                    <a:gd name="T5" fmla="*/ 42 h 42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42"/>
                    <a:gd name="T11" fmla="*/ 24 w 24"/>
                    <a:gd name="T12" fmla="*/ 42 h 4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42">
                      <a:moveTo>
                        <a:pt x="0" y="0"/>
                      </a:moveTo>
                      <a:lnTo>
                        <a:pt x="12" y="27"/>
                      </a:lnTo>
                      <a:lnTo>
                        <a:pt x="24" y="4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3" name="Freeform 234"/>
                <p:cNvSpPr>
                  <a:spLocks/>
                </p:cNvSpPr>
                <p:nvPr/>
              </p:nvSpPr>
              <p:spPr bwMode="auto">
                <a:xfrm>
                  <a:off x="2744" y="3975"/>
                  <a:ext cx="30" cy="4"/>
                </a:xfrm>
                <a:custGeom>
                  <a:avLst/>
                  <a:gdLst>
                    <a:gd name="T0" fmla="*/ 0 w 30"/>
                    <a:gd name="T1" fmla="*/ 0 h 4"/>
                    <a:gd name="T2" fmla="*/ 12 w 30"/>
                    <a:gd name="T3" fmla="*/ 4 h 4"/>
                    <a:gd name="T4" fmla="*/ 24 w 30"/>
                    <a:gd name="T5" fmla="*/ 4 h 4"/>
                    <a:gd name="T6" fmla="*/ 30 w 30"/>
                    <a:gd name="T7" fmla="*/ 0 h 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4"/>
                    <a:gd name="T14" fmla="*/ 30 w 30"/>
                    <a:gd name="T15" fmla="*/ 4 h 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4">
                      <a:moveTo>
                        <a:pt x="0" y="0"/>
                      </a:moveTo>
                      <a:lnTo>
                        <a:pt x="12" y="4"/>
                      </a:lnTo>
                      <a:lnTo>
                        <a:pt x="24" y="4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4" name="Freeform 235"/>
                <p:cNvSpPr>
                  <a:spLocks/>
                </p:cNvSpPr>
                <p:nvPr/>
              </p:nvSpPr>
              <p:spPr bwMode="auto">
                <a:xfrm>
                  <a:off x="2774" y="3930"/>
                  <a:ext cx="24" cy="45"/>
                </a:xfrm>
                <a:custGeom>
                  <a:avLst/>
                  <a:gdLst>
                    <a:gd name="T0" fmla="*/ 0 w 24"/>
                    <a:gd name="T1" fmla="*/ 45 h 45"/>
                    <a:gd name="T2" fmla="*/ 6 w 24"/>
                    <a:gd name="T3" fmla="*/ 37 h 45"/>
                    <a:gd name="T4" fmla="*/ 12 w 24"/>
                    <a:gd name="T5" fmla="*/ 26 h 45"/>
                    <a:gd name="T6" fmla="*/ 24 w 24"/>
                    <a:gd name="T7" fmla="*/ 0 h 4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45"/>
                    <a:gd name="T14" fmla="*/ 24 w 24"/>
                    <a:gd name="T15" fmla="*/ 45 h 4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45">
                      <a:moveTo>
                        <a:pt x="0" y="45"/>
                      </a:moveTo>
                      <a:lnTo>
                        <a:pt x="6" y="37"/>
                      </a:lnTo>
                      <a:lnTo>
                        <a:pt x="12" y="26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5" name="Freeform 236"/>
                <p:cNvSpPr>
                  <a:spLocks/>
                </p:cNvSpPr>
                <p:nvPr/>
              </p:nvSpPr>
              <p:spPr bwMode="auto">
                <a:xfrm>
                  <a:off x="2798" y="3847"/>
                  <a:ext cx="24" cy="83"/>
                </a:xfrm>
                <a:custGeom>
                  <a:avLst/>
                  <a:gdLst>
                    <a:gd name="T0" fmla="*/ 0 w 24"/>
                    <a:gd name="T1" fmla="*/ 83 h 83"/>
                    <a:gd name="T2" fmla="*/ 12 w 24"/>
                    <a:gd name="T3" fmla="*/ 45 h 83"/>
                    <a:gd name="T4" fmla="*/ 24 w 24"/>
                    <a:gd name="T5" fmla="*/ 0 h 8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83"/>
                    <a:gd name="T11" fmla="*/ 24 w 24"/>
                    <a:gd name="T12" fmla="*/ 83 h 8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83">
                      <a:moveTo>
                        <a:pt x="0" y="83"/>
                      </a:moveTo>
                      <a:lnTo>
                        <a:pt x="12" y="4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6" name="Freeform 237"/>
                <p:cNvSpPr>
                  <a:spLocks/>
                </p:cNvSpPr>
                <p:nvPr/>
              </p:nvSpPr>
              <p:spPr bwMode="auto">
                <a:xfrm>
                  <a:off x="2822" y="3727"/>
                  <a:ext cx="24" cy="120"/>
                </a:xfrm>
                <a:custGeom>
                  <a:avLst/>
                  <a:gdLst>
                    <a:gd name="T0" fmla="*/ 0 w 24"/>
                    <a:gd name="T1" fmla="*/ 120 h 120"/>
                    <a:gd name="T2" fmla="*/ 6 w 24"/>
                    <a:gd name="T3" fmla="*/ 94 h 120"/>
                    <a:gd name="T4" fmla="*/ 12 w 24"/>
                    <a:gd name="T5" fmla="*/ 64 h 120"/>
                    <a:gd name="T6" fmla="*/ 24 w 24"/>
                    <a:gd name="T7" fmla="*/ 0 h 12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120"/>
                    <a:gd name="T14" fmla="*/ 24 w 24"/>
                    <a:gd name="T15" fmla="*/ 120 h 12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120">
                      <a:moveTo>
                        <a:pt x="0" y="120"/>
                      </a:moveTo>
                      <a:lnTo>
                        <a:pt x="6" y="94"/>
                      </a:lnTo>
                      <a:lnTo>
                        <a:pt x="12" y="64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7" name="Freeform 238"/>
                <p:cNvSpPr>
                  <a:spLocks/>
                </p:cNvSpPr>
                <p:nvPr/>
              </p:nvSpPr>
              <p:spPr bwMode="auto">
                <a:xfrm>
                  <a:off x="2846" y="3588"/>
                  <a:ext cx="30" cy="139"/>
                </a:xfrm>
                <a:custGeom>
                  <a:avLst/>
                  <a:gdLst>
                    <a:gd name="T0" fmla="*/ 0 w 30"/>
                    <a:gd name="T1" fmla="*/ 139 h 139"/>
                    <a:gd name="T2" fmla="*/ 12 w 30"/>
                    <a:gd name="T3" fmla="*/ 72 h 139"/>
                    <a:gd name="T4" fmla="*/ 30 w 30"/>
                    <a:gd name="T5" fmla="*/ 0 h 139"/>
                    <a:gd name="T6" fmla="*/ 0 60000 65536"/>
                    <a:gd name="T7" fmla="*/ 0 60000 65536"/>
                    <a:gd name="T8" fmla="*/ 0 60000 65536"/>
                    <a:gd name="T9" fmla="*/ 0 w 30"/>
                    <a:gd name="T10" fmla="*/ 0 h 139"/>
                    <a:gd name="T11" fmla="*/ 30 w 30"/>
                    <a:gd name="T12" fmla="*/ 139 h 13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0" h="139">
                      <a:moveTo>
                        <a:pt x="0" y="139"/>
                      </a:moveTo>
                      <a:lnTo>
                        <a:pt x="12" y="72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8" name="Freeform 239"/>
                <p:cNvSpPr>
                  <a:spLocks/>
                </p:cNvSpPr>
                <p:nvPr/>
              </p:nvSpPr>
              <p:spPr bwMode="auto">
                <a:xfrm>
                  <a:off x="2876" y="3442"/>
                  <a:ext cx="24" cy="146"/>
                </a:xfrm>
                <a:custGeom>
                  <a:avLst/>
                  <a:gdLst>
                    <a:gd name="T0" fmla="*/ 0 w 24"/>
                    <a:gd name="T1" fmla="*/ 146 h 146"/>
                    <a:gd name="T2" fmla="*/ 12 w 24"/>
                    <a:gd name="T3" fmla="*/ 75 h 146"/>
                    <a:gd name="T4" fmla="*/ 24 w 24"/>
                    <a:gd name="T5" fmla="*/ 0 h 146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6"/>
                    <a:gd name="T11" fmla="*/ 24 w 24"/>
                    <a:gd name="T12" fmla="*/ 146 h 1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6">
                      <a:moveTo>
                        <a:pt x="0" y="146"/>
                      </a:moveTo>
                      <a:lnTo>
                        <a:pt x="12" y="7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29" name="Freeform 240"/>
                <p:cNvSpPr>
                  <a:spLocks/>
                </p:cNvSpPr>
                <p:nvPr/>
              </p:nvSpPr>
              <p:spPr bwMode="auto">
                <a:xfrm>
                  <a:off x="2900" y="3295"/>
                  <a:ext cx="24" cy="147"/>
                </a:xfrm>
                <a:custGeom>
                  <a:avLst/>
                  <a:gdLst>
                    <a:gd name="T0" fmla="*/ 0 w 24"/>
                    <a:gd name="T1" fmla="*/ 147 h 147"/>
                    <a:gd name="T2" fmla="*/ 12 w 24"/>
                    <a:gd name="T3" fmla="*/ 72 h 147"/>
                    <a:gd name="T4" fmla="*/ 24 w 24"/>
                    <a:gd name="T5" fmla="*/ 0 h 14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7"/>
                    <a:gd name="T11" fmla="*/ 24 w 24"/>
                    <a:gd name="T12" fmla="*/ 147 h 14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7">
                      <a:moveTo>
                        <a:pt x="0" y="147"/>
                      </a:moveTo>
                      <a:lnTo>
                        <a:pt x="12" y="72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0" name="Freeform 241"/>
                <p:cNvSpPr>
                  <a:spLocks/>
                </p:cNvSpPr>
                <p:nvPr/>
              </p:nvSpPr>
              <p:spPr bwMode="auto">
                <a:xfrm>
                  <a:off x="2924" y="3168"/>
                  <a:ext cx="24" cy="127"/>
                </a:xfrm>
                <a:custGeom>
                  <a:avLst/>
                  <a:gdLst>
                    <a:gd name="T0" fmla="*/ 0 w 24"/>
                    <a:gd name="T1" fmla="*/ 127 h 127"/>
                    <a:gd name="T2" fmla="*/ 12 w 24"/>
                    <a:gd name="T3" fmla="*/ 60 h 127"/>
                    <a:gd name="T4" fmla="*/ 24 w 24"/>
                    <a:gd name="T5" fmla="*/ 0 h 127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27"/>
                    <a:gd name="T11" fmla="*/ 24 w 24"/>
                    <a:gd name="T12" fmla="*/ 127 h 12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27">
                      <a:moveTo>
                        <a:pt x="0" y="127"/>
                      </a:moveTo>
                      <a:lnTo>
                        <a:pt x="12" y="6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1" name="Freeform 242"/>
                <p:cNvSpPr>
                  <a:spLocks/>
                </p:cNvSpPr>
                <p:nvPr/>
              </p:nvSpPr>
              <p:spPr bwMode="auto">
                <a:xfrm>
                  <a:off x="2948" y="3070"/>
                  <a:ext cx="24" cy="98"/>
                </a:xfrm>
                <a:custGeom>
                  <a:avLst/>
                  <a:gdLst>
                    <a:gd name="T0" fmla="*/ 0 w 24"/>
                    <a:gd name="T1" fmla="*/ 98 h 98"/>
                    <a:gd name="T2" fmla="*/ 12 w 24"/>
                    <a:gd name="T3" fmla="*/ 45 h 98"/>
                    <a:gd name="T4" fmla="*/ 24 w 24"/>
                    <a:gd name="T5" fmla="*/ 0 h 98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98"/>
                    <a:gd name="T11" fmla="*/ 24 w 24"/>
                    <a:gd name="T12" fmla="*/ 98 h 9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98">
                      <a:moveTo>
                        <a:pt x="0" y="98"/>
                      </a:moveTo>
                      <a:lnTo>
                        <a:pt x="12" y="45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2" name="Freeform 243"/>
                <p:cNvSpPr>
                  <a:spLocks/>
                </p:cNvSpPr>
                <p:nvPr/>
              </p:nvSpPr>
              <p:spPr bwMode="auto">
                <a:xfrm>
                  <a:off x="2972" y="3007"/>
                  <a:ext cx="30" cy="63"/>
                </a:xfrm>
                <a:custGeom>
                  <a:avLst/>
                  <a:gdLst>
                    <a:gd name="T0" fmla="*/ 0 w 30"/>
                    <a:gd name="T1" fmla="*/ 63 h 63"/>
                    <a:gd name="T2" fmla="*/ 12 w 30"/>
                    <a:gd name="T3" fmla="*/ 26 h 63"/>
                    <a:gd name="T4" fmla="*/ 24 w 30"/>
                    <a:gd name="T5" fmla="*/ 11 h 63"/>
                    <a:gd name="T6" fmla="*/ 30 w 30"/>
                    <a:gd name="T7" fmla="*/ 0 h 6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63"/>
                    <a:gd name="T14" fmla="*/ 30 w 30"/>
                    <a:gd name="T15" fmla="*/ 63 h 6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63">
                      <a:moveTo>
                        <a:pt x="0" y="63"/>
                      </a:moveTo>
                      <a:lnTo>
                        <a:pt x="12" y="26"/>
                      </a:lnTo>
                      <a:lnTo>
                        <a:pt x="24" y="11"/>
                      </a:lnTo>
                      <a:lnTo>
                        <a:pt x="3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3" name="Freeform 244"/>
                <p:cNvSpPr>
                  <a:spLocks/>
                </p:cNvSpPr>
                <p:nvPr/>
              </p:nvSpPr>
              <p:spPr bwMode="auto">
                <a:xfrm>
                  <a:off x="3002" y="2984"/>
                  <a:ext cx="24" cy="23"/>
                </a:xfrm>
                <a:custGeom>
                  <a:avLst/>
                  <a:gdLst>
                    <a:gd name="T0" fmla="*/ 0 w 24"/>
                    <a:gd name="T1" fmla="*/ 23 h 23"/>
                    <a:gd name="T2" fmla="*/ 12 w 24"/>
                    <a:gd name="T3" fmla="*/ 7 h 23"/>
                    <a:gd name="T4" fmla="*/ 18 w 24"/>
                    <a:gd name="T5" fmla="*/ 0 h 23"/>
                    <a:gd name="T6" fmla="*/ 24 w 24"/>
                    <a:gd name="T7" fmla="*/ 0 h 2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3"/>
                    <a:gd name="T14" fmla="*/ 24 w 24"/>
                    <a:gd name="T15" fmla="*/ 23 h 2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3">
                      <a:moveTo>
                        <a:pt x="0" y="23"/>
                      </a:moveTo>
                      <a:lnTo>
                        <a:pt x="12" y="7"/>
                      </a:lnTo>
                      <a:lnTo>
                        <a:pt x="18" y="0"/>
                      </a:lnTo>
                      <a:lnTo>
                        <a:pt x="24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4" name="Freeform 245"/>
                <p:cNvSpPr>
                  <a:spLocks/>
                </p:cNvSpPr>
                <p:nvPr/>
              </p:nvSpPr>
              <p:spPr bwMode="auto">
                <a:xfrm>
                  <a:off x="3026" y="2984"/>
                  <a:ext cx="24" cy="26"/>
                </a:xfrm>
                <a:custGeom>
                  <a:avLst/>
                  <a:gdLst>
                    <a:gd name="T0" fmla="*/ 0 w 24"/>
                    <a:gd name="T1" fmla="*/ 0 h 26"/>
                    <a:gd name="T2" fmla="*/ 6 w 24"/>
                    <a:gd name="T3" fmla="*/ 4 h 26"/>
                    <a:gd name="T4" fmla="*/ 12 w 24"/>
                    <a:gd name="T5" fmla="*/ 7 h 26"/>
                    <a:gd name="T6" fmla="*/ 24 w 24"/>
                    <a:gd name="T7" fmla="*/ 26 h 2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26"/>
                    <a:gd name="T14" fmla="*/ 24 w 24"/>
                    <a:gd name="T15" fmla="*/ 26 h 2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26">
                      <a:moveTo>
                        <a:pt x="0" y="0"/>
                      </a:moveTo>
                      <a:lnTo>
                        <a:pt x="6" y="4"/>
                      </a:lnTo>
                      <a:lnTo>
                        <a:pt x="12" y="7"/>
                      </a:lnTo>
                      <a:lnTo>
                        <a:pt x="24" y="26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5" name="Freeform 246"/>
                <p:cNvSpPr>
                  <a:spLocks/>
                </p:cNvSpPr>
                <p:nvPr/>
              </p:nvSpPr>
              <p:spPr bwMode="auto">
                <a:xfrm>
                  <a:off x="3050" y="3010"/>
                  <a:ext cx="24" cy="68"/>
                </a:xfrm>
                <a:custGeom>
                  <a:avLst/>
                  <a:gdLst>
                    <a:gd name="T0" fmla="*/ 0 w 24"/>
                    <a:gd name="T1" fmla="*/ 0 h 68"/>
                    <a:gd name="T2" fmla="*/ 6 w 24"/>
                    <a:gd name="T3" fmla="*/ 12 h 68"/>
                    <a:gd name="T4" fmla="*/ 12 w 24"/>
                    <a:gd name="T5" fmla="*/ 30 h 68"/>
                    <a:gd name="T6" fmla="*/ 24 w 24"/>
                    <a:gd name="T7" fmla="*/ 68 h 6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68"/>
                    <a:gd name="T14" fmla="*/ 24 w 24"/>
                    <a:gd name="T15" fmla="*/ 68 h 6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68">
                      <a:moveTo>
                        <a:pt x="0" y="0"/>
                      </a:moveTo>
                      <a:lnTo>
                        <a:pt x="6" y="12"/>
                      </a:lnTo>
                      <a:lnTo>
                        <a:pt x="12" y="30"/>
                      </a:lnTo>
                      <a:lnTo>
                        <a:pt x="24" y="68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6" name="Freeform 247"/>
                <p:cNvSpPr>
                  <a:spLocks/>
                </p:cNvSpPr>
                <p:nvPr/>
              </p:nvSpPr>
              <p:spPr bwMode="auto">
                <a:xfrm>
                  <a:off x="3074" y="3078"/>
                  <a:ext cx="24" cy="101"/>
                </a:xfrm>
                <a:custGeom>
                  <a:avLst/>
                  <a:gdLst>
                    <a:gd name="T0" fmla="*/ 0 w 24"/>
                    <a:gd name="T1" fmla="*/ 0 h 101"/>
                    <a:gd name="T2" fmla="*/ 12 w 24"/>
                    <a:gd name="T3" fmla="*/ 45 h 101"/>
                    <a:gd name="T4" fmla="*/ 24 w 24"/>
                    <a:gd name="T5" fmla="*/ 101 h 101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01"/>
                    <a:gd name="T11" fmla="*/ 24 w 24"/>
                    <a:gd name="T12" fmla="*/ 101 h 10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01">
                      <a:moveTo>
                        <a:pt x="0" y="0"/>
                      </a:moveTo>
                      <a:lnTo>
                        <a:pt x="12" y="45"/>
                      </a:lnTo>
                      <a:lnTo>
                        <a:pt x="24" y="10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7" name="Freeform 248"/>
                <p:cNvSpPr>
                  <a:spLocks/>
                </p:cNvSpPr>
                <p:nvPr/>
              </p:nvSpPr>
              <p:spPr bwMode="auto">
                <a:xfrm>
                  <a:off x="3098" y="3179"/>
                  <a:ext cx="30" cy="131"/>
                </a:xfrm>
                <a:custGeom>
                  <a:avLst/>
                  <a:gdLst>
                    <a:gd name="T0" fmla="*/ 0 w 30"/>
                    <a:gd name="T1" fmla="*/ 0 h 131"/>
                    <a:gd name="T2" fmla="*/ 6 w 30"/>
                    <a:gd name="T3" fmla="*/ 30 h 131"/>
                    <a:gd name="T4" fmla="*/ 12 w 30"/>
                    <a:gd name="T5" fmla="*/ 64 h 131"/>
                    <a:gd name="T6" fmla="*/ 30 w 30"/>
                    <a:gd name="T7" fmla="*/ 131 h 13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131"/>
                    <a:gd name="T14" fmla="*/ 30 w 30"/>
                    <a:gd name="T15" fmla="*/ 131 h 13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131">
                      <a:moveTo>
                        <a:pt x="0" y="0"/>
                      </a:moveTo>
                      <a:lnTo>
                        <a:pt x="6" y="30"/>
                      </a:lnTo>
                      <a:lnTo>
                        <a:pt x="12" y="64"/>
                      </a:lnTo>
                      <a:lnTo>
                        <a:pt x="30" y="131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8" name="Freeform 249"/>
                <p:cNvSpPr>
                  <a:spLocks/>
                </p:cNvSpPr>
                <p:nvPr/>
              </p:nvSpPr>
              <p:spPr bwMode="auto">
                <a:xfrm>
                  <a:off x="3128" y="3310"/>
                  <a:ext cx="24" cy="143"/>
                </a:xfrm>
                <a:custGeom>
                  <a:avLst/>
                  <a:gdLst>
                    <a:gd name="T0" fmla="*/ 0 w 24"/>
                    <a:gd name="T1" fmla="*/ 0 h 143"/>
                    <a:gd name="T2" fmla="*/ 12 w 24"/>
                    <a:gd name="T3" fmla="*/ 72 h 143"/>
                    <a:gd name="T4" fmla="*/ 24 w 24"/>
                    <a:gd name="T5" fmla="*/ 143 h 143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43"/>
                    <a:gd name="T11" fmla="*/ 24 w 24"/>
                    <a:gd name="T12" fmla="*/ 143 h 143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43">
                      <a:moveTo>
                        <a:pt x="0" y="0"/>
                      </a:moveTo>
                      <a:lnTo>
                        <a:pt x="12" y="72"/>
                      </a:lnTo>
                      <a:lnTo>
                        <a:pt x="24" y="143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39" name="Freeform 250"/>
                <p:cNvSpPr>
                  <a:spLocks/>
                </p:cNvSpPr>
                <p:nvPr/>
              </p:nvSpPr>
              <p:spPr bwMode="auto">
                <a:xfrm>
                  <a:off x="3152" y="3453"/>
                  <a:ext cx="24" cy="150"/>
                </a:xfrm>
                <a:custGeom>
                  <a:avLst/>
                  <a:gdLst>
                    <a:gd name="T0" fmla="*/ 0 w 24"/>
                    <a:gd name="T1" fmla="*/ 0 h 150"/>
                    <a:gd name="T2" fmla="*/ 12 w 24"/>
                    <a:gd name="T3" fmla="*/ 75 h 150"/>
                    <a:gd name="T4" fmla="*/ 24 w 24"/>
                    <a:gd name="T5" fmla="*/ 150 h 150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50"/>
                    <a:gd name="T11" fmla="*/ 24 w 24"/>
                    <a:gd name="T12" fmla="*/ 150 h 15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50">
                      <a:moveTo>
                        <a:pt x="0" y="0"/>
                      </a:moveTo>
                      <a:lnTo>
                        <a:pt x="12" y="75"/>
                      </a:lnTo>
                      <a:lnTo>
                        <a:pt x="24" y="15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40" name="Freeform 251"/>
                <p:cNvSpPr>
                  <a:spLocks/>
                </p:cNvSpPr>
                <p:nvPr/>
              </p:nvSpPr>
              <p:spPr bwMode="auto">
                <a:xfrm>
                  <a:off x="3176" y="3603"/>
                  <a:ext cx="24" cy="135"/>
                </a:xfrm>
                <a:custGeom>
                  <a:avLst/>
                  <a:gdLst>
                    <a:gd name="T0" fmla="*/ 0 w 24"/>
                    <a:gd name="T1" fmla="*/ 0 h 135"/>
                    <a:gd name="T2" fmla="*/ 12 w 24"/>
                    <a:gd name="T3" fmla="*/ 72 h 135"/>
                    <a:gd name="T4" fmla="*/ 24 w 24"/>
                    <a:gd name="T5" fmla="*/ 135 h 135"/>
                    <a:gd name="T6" fmla="*/ 0 60000 65536"/>
                    <a:gd name="T7" fmla="*/ 0 60000 65536"/>
                    <a:gd name="T8" fmla="*/ 0 60000 65536"/>
                    <a:gd name="T9" fmla="*/ 0 w 24"/>
                    <a:gd name="T10" fmla="*/ 0 h 135"/>
                    <a:gd name="T11" fmla="*/ 24 w 24"/>
                    <a:gd name="T12" fmla="*/ 135 h 13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" h="135">
                      <a:moveTo>
                        <a:pt x="0" y="0"/>
                      </a:moveTo>
                      <a:lnTo>
                        <a:pt x="12" y="72"/>
                      </a:lnTo>
                      <a:lnTo>
                        <a:pt x="24" y="13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41" name="Freeform 252"/>
                <p:cNvSpPr>
                  <a:spLocks/>
                </p:cNvSpPr>
                <p:nvPr/>
              </p:nvSpPr>
              <p:spPr bwMode="auto">
                <a:xfrm>
                  <a:off x="3200" y="3738"/>
                  <a:ext cx="30" cy="117"/>
                </a:xfrm>
                <a:custGeom>
                  <a:avLst/>
                  <a:gdLst>
                    <a:gd name="T0" fmla="*/ 0 w 30"/>
                    <a:gd name="T1" fmla="*/ 0 h 117"/>
                    <a:gd name="T2" fmla="*/ 12 w 30"/>
                    <a:gd name="T3" fmla="*/ 60 h 117"/>
                    <a:gd name="T4" fmla="*/ 24 w 30"/>
                    <a:gd name="T5" fmla="*/ 90 h 117"/>
                    <a:gd name="T6" fmla="*/ 30 w 30"/>
                    <a:gd name="T7" fmla="*/ 117 h 11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"/>
                    <a:gd name="T13" fmla="*/ 0 h 117"/>
                    <a:gd name="T14" fmla="*/ 30 w 30"/>
                    <a:gd name="T15" fmla="*/ 117 h 11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" h="117">
                      <a:moveTo>
                        <a:pt x="0" y="0"/>
                      </a:moveTo>
                      <a:lnTo>
                        <a:pt x="12" y="60"/>
                      </a:lnTo>
                      <a:lnTo>
                        <a:pt x="24" y="90"/>
                      </a:lnTo>
                      <a:lnTo>
                        <a:pt x="30" y="11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8042" name="Freeform 253"/>
                <p:cNvSpPr>
                  <a:spLocks/>
                </p:cNvSpPr>
                <p:nvPr/>
              </p:nvSpPr>
              <p:spPr bwMode="auto">
                <a:xfrm>
                  <a:off x="3230" y="3855"/>
                  <a:ext cx="24" cy="82"/>
                </a:xfrm>
                <a:custGeom>
                  <a:avLst/>
                  <a:gdLst>
                    <a:gd name="T0" fmla="*/ 0 w 24"/>
                    <a:gd name="T1" fmla="*/ 0 h 82"/>
                    <a:gd name="T2" fmla="*/ 6 w 24"/>
                    <a:gd name="T3" fmla="*/ 22 h 82"/>
                    <a:gd name="T4" fmla="*/ 12 w 24"/>
                    <a:gd name="T5" fmla="*/ 45 h 82"/>
                    <a:gd name="T6" fmla="*/ 24 w 24"/>
                    <a:gd name="T7" fmla="*/ 82 h 8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4"/>
                    <a:gd name="T13" fmla="*/ 0 h 82"/>
                    <a:gd name="T14" fmla="*/ 24 w 24"/>
                    <a:gd name="T15" fmla="*/ 82 h 8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4" h="82">
                      <a:moveTo>
                        <a:pt x="0" y="0"/>
                      </a:moveTo>
                      <a:lnTo>
                        <a:pt x="6" y="22"/>
                      </a:lnTo>
                      <a:lnTo>
                        <a:pt x="12" y="45"/>
                      </a:lnTo>
                      <a:lnTo>
                        <a:pt x="24" y="8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37919" name="Text Box 254"/>
              <p:cNvSpPr txBox="1">
                <a:spLocks noChangeArrowheads="1"/>
              </p:cNvSpPr>
              <p:nvPr/>
            </p:nvSpPr>
            <p:spPr bwMode="auto">
              <a:xfrm>
                <a:off x="778" y="2692"/>
                <a:ext cx="189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CA0000"/>
                    </a:solidFill>
                    <a:latin typeface="Times New Roman" pitchFamily="18" charset="0"/>
                  </a:rPr>
                  <a:t>High Intensity - Big Wave</a:t>
                </a:r>
              </a:p>
            </p:txBody>
          </p:sp>
          <p:sp>
            <p:nvSpPr>
              <p:cNvPr id="37920" name="AutoShape 255"/>
              <p:cNvSpPr>
                <a:spLocks noChangeArrowheads="1"/>
              </p:cNvSpPr>
              <p:nvPr/>
            </p:nvSpPr>
            <p:spPr bwMode="auto">
              <a:xfrm>
                <a:off x="3248" y="3371"/>
                <a:ext cx="630" cy="96"/>
              </a:xfrm>
              <a:prstGeom prst="rightArrow">
                <a:avLst>
                  <a:gd name="adj1" fmla="val 50000"/>
                  <a:gd name="adj2" fmla="val 164063"/>
                </a:avLst>
              </a:prstGeom>
              <a:solidFill>
                <a:srgbClr val="CA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921" name="Oval 256"/>
              <p:cNvSpPr>
                <a:spLocks noChangeArrowheads="1"/>
              </p:cNvSpPr>
              <p:nvPr/>
            </p:nvSpPr>
            <p:spPr bwMode="auto">
              <a:xfrm>
                <a:off x="3935" y="3303"/>
                <a:ext cx="240" cy="240"/>
              </a:xfrm>
              <a:prstGeom prst="ellipse">
                <a:avLst/>
              </a:prstGeom>
              <a:solidFill>
                <a:srgbClr val="0000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7922" name="Line 257"/>
              <p:cNvSpPr>
                <a:spLocks noChangeShapeType="1"/>
              </p:cNvSpPr>
              <p:nvPr/>
            </p:nvSpPr>
            <p:spPr bwMode="auto">
              <a:xfrm>
                <a:off x="4267" y="3403"/>
                <a:ext cx="12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23" name="Text Box 258"/>
              <p:cNvSpPr txBox="1">
                <a:spLocks noChangeArrowheads="1"/>
              </p:cNvSpPr>
              <p:nvPr/>
            </p:nvSpPr>
            <p:spPr bwMode="auto">
              <a:xfrm>
                <a:off x="3179" y="2864"/>
                <a:ext cx="2363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Light wave “hits” electron hard. </a:t>
                </a:r>
                <a:b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Electrons come out – high speed.</a:t>
                </a:r>
              </a:p>
            </p:txBody>
          </p:sp>
        </p:grpSp>
      </p:grpSp>
      <p:grpSp>
        <p:nvGrpSpPr>
          <p:cNvPr id="37893" name="Group 259"/>
          <p:cNvGrpSpPr>
            <a:grpSpLocks/>
          </p:cNvGrpSpPr>
          <p:nvPr/>
        </p:nvGrpSpPr>
        <p:grpSpPr bwMode="auto">
          <a:xfrm>
            <a:off x="106363" y="574675"/>
            <a:ext cx="3057525" cy="1512888"/>
            <a:chOff x="67" y="362"/>
            <a:chExt cx="1926" cy="953"/>
          </a:xfrm>
        </p:grpSpPr>
        <p:sp>
          <p:nvSpPr>
            <p:cNvPr id="37898" name="Rectangle 260"/>
            <p:cNvSpPr>
              <a:spLocks noChangeArrowheads="1"/>
            </p:cNvSpPr>
            <p:nvPr/>
          </p:nvSpPr>
          <p:spPr bwMode="auto">
            <a:xfrm>
              <a:off x="307" y="968"/>
              <a:ext cx="1686" cy="3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899" name="Text Box 261"/>
            <p:cNvSpPr txBox="1">
              <a:spLocks noChangeArrowheads="1"/>
            </p:cNvSpPr>
            <p:nvPr/>
          </p:nvSpPr>
          <p:spPr bwMode="auto">
            <a:xfrm>
              <a:off x="537" y="1065"/>
              <a:ext cx="49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metal</a:t>
              </a:r>
            </a:p>
          </p:txBody>
        </p:sp>
        <p:sp>
          <p:nvSpPr>
            <p:cNvPr id="37900" name="Line 262"/>
            <p:cNvSpPr>
              <a:spLocks noChangeShapeType="1"/>
            </p:cNvSpPr>
            <p:nvPr/>
          </p:nvSpPr>
          <p:spPr bwMode="auto">
            <a:xfrm flipV="1">
              <a:off x="883" y="524"/>
              <a:ext cx="699" cy="4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901" name="Line 263"/>
            <p:cNvSpPr>
              <a:spLocks noChangeShapeType="1"/>
            </p:cNvSpPr>
            <p:nvPr/>
          </p:nvSpPr>
          <p:spPr bwMode="auto">
            <a:xfrm flipV="1">
              <a:off x="891" y="565"/>
              <a:ext cx="469" cy="387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902" name="Line 264"/>
            <p:cNvSpPr>
              <a:spLocks noChangeShapeType="1"/>
            </p:cNvSpPr>
            <p:nvPr/>
          </p:nvSpPr>
          <p:spPr bwMode="auto">
            <a:xfrm flipV="1">
              <a:off x="891" y="721"/>
              <a:ext cx="568" cy="231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903" name="Text Box 265"/>
            <p:cNvSpPr txBox="1">
              <a:spLocks noChangeArrowheads="1"/>
            </p:cNvSpPr>
            <p:nvPr/>
          </p:nvSpPr>
          <p:spPr bwMode="auto">
            <a:xfrm>
              <a:off x="67" y="662"/>
              <a:ext cx="42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light</a:t>
              </a:r>
            </a:p>
          </p:txBody>
        </p:sp>
        <p:sp>
          <p:nvSpPr>
            <p:cNvPr id="37904" name="Text Box 266"/>
            <p:cNvSpPr txBox="1">
              <a:spLocks noChangeArrowheads="1"/>
            </p:cNvSpPr>
            <p:nvPr/>
          </p:nvSpPr>
          <p:spPr bwMode="auto">
            <a:xfrm>
              <a:off x="701" y="362"/>
              <a:ext cx="6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CC0000"/>
                  </a:solidFill>
                  <a:latin typeface="Times New Roman" pitchFamily="18" charset="0"/>
                </a:rPr>
                <a:t>electrons</a:t>
              </a:r>
            </a:p>
          </p:txBody>
        </p:sp>
        <p:sp>
          <p:nvSpPr>
            <p:cNvPr id="37905" name="Oval 267"/>
            <p:cNvSpPr>
              <a:spLocks noChangeArrowheads="1"/>
            </p:cNvSpPr>
            <p:nvPr/>
          </p:nvSpPr>
          <p:spPr bwMode="auto">
            <a:xfrm>
              <a:off x="1340" y="470"/>
              <a:ext cx="117" cy="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06" name="Text Box 268"/>
            <p:cNvSpPr txBox="1">
              <a:spLocks noChangeArrowheads="1"/>
            </p:cNvSpPr>
            <p:nvPr/>
          </p:nvSpPr>
          <p:spPr bwMode="auto">
            <a:xfrm>
              <a:off x="1302" y="440"/>
              <a:ext cx="1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sz="1200" b="1" baseline="30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endParaRPr lang="en-US" sz="12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907" name="Oval 269"/>
            <p:cNvSpPr>
              <a:spLocks noChangeArrowheads="1"/>
            </p:cNvSpPr>
            <p:nvPr/>
          </p:nvSpPr>
          <p:spPr bwMode="auto">
            <a:xfrm>
              <a:off x="1574" y="438"/>
              <a:ext cx="117" cy="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08" name="Text Box 270"/>
            <p:cNvSpPr txBox="1">
              <a:spLocks noChangeArrowheads="1"/>
            </p:cNvSpPr>
            <p:nvPr/>
          </p:nvSpPr>
          <p:spPr bwMode="auto">
            <a:xfrm>
              <a:off x="1536" y="408"/>
              <a:ext cx="1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sz="1200" b="1" baseline="30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endParaRPr lang="en-US" sz="12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7909" name="Oval 271"/>
            <p:cNvSpPr>
              <a:spLocks noChangeArrowheads="1"/>
            </p:cNvSpPr>
            <p:nvPr/>
          </p:nvSpPr>
          <p:spPr bwMode="auto">
            <a:xfrm>
              <a:off x="1457" y="641"/>
              <a:ext cx="117" cy="11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7910" name="Text Box 272"/>
            <p:cNvSpPr txBox="1">
              <a:spLocks noChangeArrowheads="1"/>
            </p:cNvSpPr>
            <p:nvPr/>
          </p:nvSpPr>
          <p:spPr bwMode="auto">
            <a:xfrm>
              <a:off x="1419" y="611"/>
              <a:ext cx="19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US" sz="1200" b="1" baseline="30000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</a:t>
              </a:r>
              <a:endParaRPr lang="en-US" sz="12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7911" name="Group 273"/>
            <p:cNvGrpSpPr>
              <a:grpSpLocks/>
            </p:cNvGrpSpPr>
            <p:nvPr/>
          </p:nvGrpSpPr>
          <p:grpSpPr bwMode="auto">
            <a:xfrm rot="2046749">
              <a:off x="76" y="536"/>
              <a:ext cx="938" cy="196"/>
              <a:chOff x="2457" y="1988"/>
              <a:chExt cx="1417" cy="196"/>
            </a:xfrm>
          </p:grpSpPr>
          <p:sp>
            <p:nvSpPr>
              <p:cNvPr id="37912" name="Freeform 274"/>
              <p:cNvSpPr>
                <a:spLocks/>
              </p:cNvSpPr>
              <p:nvPr/>
            </p:nvSpPr>
            <p:spPr bwMode="auto">
              <a:xfrm>
                <a:off x="2457" y="1988"/>
                <a:ext cx="364" cy="196"/>
              </a:xfrm>
              <a:custGeom>
                <a:avLst/>
                <a:gdLst>
                  <a:gd name="T0" fmla="*/ 0 w 364"/>
                  <a:gd name="T1" fmla="*/ 196 h 196"/>
                  <a:gd name="T2" fmla="*/ 18 w 364"/>
                  <a:gd name="T3" fmla="*/ 193 h 196"/>
                  <a:gd name="T4" fmla="*/ 37 w 364"/>
                  <a:gd name="T5" fmla="*/ 192 h 196"/>
                  <a:gd name="T6" fmla="*/ 45 w 364"/>
                  <a:gd name="T7" fmla="*/ 189 h 196"/>
                  <a:gd name="T8" fmla="*/ 58 w 364"/>
                  <a:gd name="T9" fmla="*/ 181 h 196"/>
                  <a:gd name="T10" fmla="*/ 66 w 364"/>
                  <a:gd name="T11" fmla="*/ 177 h 196"/>
                  <a:gd name="T12" fmla="*/ 75 w 364"/>
                  <a:gd name="T13" fmla="*/ 168 h 196"/>
                  <a:gd name="T14" fmla="*/ 85 w 364"/>
                  <a:gd name="T15" fmla="*/ 155 h 196"/>
                  <a:gd name="T16" fmla="*/ 93 w 364"/>
                  <a:gd name="T17" fmla="*/ 144 h 196"/>
                  <a:gd name="T18" fmla="*/ 99 w 364"/>
                  <a:gd name="T19" fmla="*/ 137 h 196"/>
                  <a:gd name="T20" fmla="*/ 109 w 364"/>
                  <a:gd name="T21" fmla="*/ 122 h 196"/>
                  <a:gd name="T22" fmla="*/ 116 w 364"/>
                  <a:gd name="T23" fmla="*/ 108 h 196"/>
                  <a:gd name="T24" fmla="*/ 125 w 364"/>
                  <a:gd name="T25" fmla="*/ 89 h 196"/>
                  <a:gd name="T26" fmla="*/ 130 w 364"/>
                  <a:gd name="T27" fmla="*/ 80 h 196"/>
                  <a:gd name="T28" fmla="*/ 137 w 364"/>
                  <a:gd name="T29" fmla="*/ 65 h 196"/>
                  <a:gd name="T30" fmla="*/ 142 w 364"/>
                  <a:gd name="T31" fmla="*/ 55 h 196"/>
                  <a:gd name="T32" fmla="*/ 155 w 364"/>
                  <a:gd name="T33" fmla="*/ 35 h 196"/>
                  <a:gd name="T34" fmla="*/ 163 w 364"/>
                  <a:gd name="T35" fmla="*/ 25 h 196"/>
                  <a:gd name="T36" fmla="*/ 167 w 364"/>
                  <a:gd name="T37" fmla="*/ 19 h 196"/>
                  <a:gd name="T38" fmla="*/ 192 w 364"/>
                  <a:gd name="T39" fmla="*/ 0 h 196"/>
                  <a:gd name="T40" fmla="*/ 201 w 364"/>
                  <a:gd name="T41" fmla="*/ 0 h 196"/>
                  <a:gd name="T42" fmla="*/ 210 w 364"/>
                  <a:gd name="T43" fmla="*/ 1 h 196"/>
                  <a:gd name="T44" fmla="*/ 224 w 364"/>
                  <a:gd name="T45" fmla="*/ 10 h 196"/>
                  <a:gd name="T46" fmla="*/ 231 w 364"/>
                  <a:gd name="T47" fmla="*/ 18 h 196"/>
                  <a:gd name="T48" fmla="*/ 240 w 364"/>
                  <a:gd name="T49" fmla="*/ 30 h 196"/>
                  <a:gd name="T50" fmla="*/ 245 w 364"/>
                  <a:gd name="T51" fmla="*/ 38 h 196"/>
                  <a:gd name="T52" fmla="*/ 249 w 364"/>
                  <a:gd name="T53" fmla="*/ 50 h 196"/>
                  <a:gd name="T54" fmla="*/ 258 w 364"/>
                  <a:gd name="T55" fmla="*/ 70 h 196"/>
                  <a:gd name="T56" fmla="*/ 262 w 364"/>
                  <a:gd name="T57" fmla="*/ 79 h 196"/>
                  <a:gd name="T58" fmla="*/ 268 w 364"/>
                  <a:gd name="T59" fmla="*/ 97 h 196"/>
                  <a:gd name="T60" fmla="*/ 273 w 364"/>
                  <a:gd name="T61" fmla="*/ 104 h 196"/>
                  <a:gd name="T62" fmla="*/ 276 w 364"/>
                  <a:gd name="T63" fmla="*/ 113 h 196"/>
                  <a:gd name="T64" fmla="*/ 283 w 364"/>
                  <a:gd name="T65" fmla="*/ 128 h 196"/>
                  <a:gd name="T66" fmla="*/ 288 w 364"/>
                  <a:gd name="T67" fmla="*/ 137 h 196"/>
                  <a:gd name="T68" fmla="*/ 292 w 364"/>
                  <a:gd name="T69" fmla="*/ 144 h 196"/>
                  <a:gd name="T70" fmla="*/ 297 w 364"/>
                  <a:gd name="T71" fmla="*/ 153 h 196"/>
                  <a:gd name="T72" fmla="*/ 301 w 364"/>
                  <a:gd name="T73" fmla="*/ 162 h 196"/>
                  <a:gd name="T74" fmla="*/ 306 w 364"/>
                  <a:gd name="T75" fmla="*/ 170 h 196"/>
                  <a:gd name="T76" fmla="*/ 312 w 364"/>
                  <a:gd name="T77" fmla="*/ 178 h 196"/>
                  <a:gd name="T78" fmla="*/ 319 w 364"/>
                  <a:gd name="T79" fmla="*/ 183 h 196"/>
                  <a:gd name="T80" fmla="*/ 325 w 364"/>
                  <a:gd name="T81" fmla="*/ 187 h 196"/>
                  <a:gd name="T82" fmla="*/ 331 w 364"/>
                  <a:gd name="T83" fmla="*/ 190 h 196"/>
                  <a:gd name="T84" fmla="*/ 343 w 364"/>
                  <a:gd name="T85" fmla="*/ 195 h 196"/>
                  <a:gd name="T86" fmla="*/ 350 w 364"/>
                  <a:gd name="T87" fmla="*/ 196 h 196"/>
                  <a:gd name="T88" fmla="*/ 364 w 364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4"/>
                  <a:gd name="T136" fmla="*/ 0 h 196"/>
                  <a:gd name="T137" fmla="*/ 364 w 364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4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5" y="189"/>
                    </a:lnTo>
                    <a:lnTo>
                      <a:pt x="58" y="181"/>
                    </a:lnTo>
                    <a:lnTo>
                      <a:pt x="66" y="177"/>
                    </a:lnTo>
                    <a:lnTo>
                      <a:pt x="75" y="168"/>
                    </a:lnTo>
                    <a:lnTo>
                      <a:pt x="85" y="155"/>
                    </a:lnTo>
                    <a:lnTo>
                      <a:pt x="93" y="144"/>
                    </a:lnTo>
                    <a:lnTo>
                      <a:pt x="99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30" y="80"/>
                    </a:lnTo>
                    <a:lnTo>
                      <a:pt x="137" y="65"/>
                    </a:lnTo>
                    <a:lnTo>
                      <a:pt x="142" y="55"/>
                    </a:lnTo>
                    <a:lnTo>
                      <a:pt x="155" y="35"/>
                    </a:lnTo>
                    <a:lnTo>
                      <a:pt x="163" y="25"/>
                    </a:lnTo>
                    <a:lnTo>
                      <a:pt x="167" y="19"/>
                    </a:lnTo>
                    <a:lnTo>
                      <a:pt x="192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4" y="10"/>
                    </a:lnTo>
                    <a:lnTo>
                      <a:pt x="231" y="18"/>
                    </a:lnTo>
                    <a:lnTo>
                      <a:pt x="240" y="30"/>
                    </a:lnTo>
                    <a:lnTo>
                      <a:pt x="245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3" y="104"/>
                    </a:lnTo>
                    <a:lnTo>
                      <a:pt x="276" y="113"/>
                    </a:lnTo>
                    <a:lnTo>
                      <a:pt x="283" y="128"/>
                    </a:lnTo>
                    <a:lnTo>
                      <a:pt x="288" y="137"/>
                    </a:lnTo>
                    <a:lnTo>
                      <a:pt x="292" y="144"/>
                    </a:lnTo>
                    <a:lnTo>
                      <a:pt x="297" y="153"/>
                    </a:lnTo>
                    <a:lnTo>
                      <a:pt x="301" y="162"/>
                    </a:lnTo>
                    <a:lnTo>
                      <a:pt x="306" y="170"/>
                    </a:lnTo>
                    <a:lnTo>
                      <a:pt x="312" y="178"/>
                    </a:lnTo>
                    <a:lnTo>
                      <a:pt x="319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50" y="196"/>
                    </a:lnTo>
                    <a:lnTo>
                      <a:pt x="364" y="195"/>
                    </a:ln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3" name="Freeform 275"/>
              <p:cNvSpPr>
                <a:spLocks/>
              </p:cNvSpPr>
              <p:nvPr/>
            </p:nvSpPr>
            <p:spPr bwMode="auto">
              <a:xfrm>
                <a:off x="2806" y="1988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7 w 362"/>
                  <a:gd name="T5" fmla="*/ 192 h 196"/>
                  <a:gd name="T6" fmla="*/ 44 w 362"/>
                  <a:gd name="T7" fmla="*/ 189 h 196"/>
                  <a:gd name="T8" fmla="*/ 58 w 362"/>
                  <a:gd name="T9" fmla="*/ 181 h 196"/>
                  <a:gd name="T10" fmla="*/ 65 w 362"/>
                  <a:gd name="T11" fmla="*/ 177 h 196"/>
                  <a:gd name="T12" fmla="*/ 73 w 362"/>
                  <a:gd name="T13" fmla="*/ 168 h 196"/>
                  <a:gd name="T14" fmla="*/ 85 w 362"/>
                  <a:gd name="T15" fmla="*/ 155 h 196"/>
                  <a:gd name="T16" fmla="*/ 92 w 362"/>
                  <a:gd name="T17" fmla="*/ 144 h 196"/>
                  <a:gd name="T18" fmla="*/ 98 w 362"/>
                  <a:gd name="T19" fmla="*/ 137 h 196"/>
                  <a:gd name="T20" fmla="*/ 109 w 362"/>
                  <a:gd name="T21" fmla="*/ 122 h 196"/>
                  <a:gd name="T22" fmla="*/ 116 w 362"/>
                  <a:gd name="T23" fmla="*/ 108 h 196"/>
                  <a:gd name="T24" fmla="*/ 125 w 362"/>
                  <a:gd name="T25" fmla="*/ 89 h 196"/>
                  <a:gd name="T26" fmla="*/ 129 w 362"/>
                  <a:gd name="T27" fmla="*/ 80 h 196"/>
                  <a:gd name="T28" fmla="*/ 135 w 362"/>
                  <a:gd name="T29" fmla="*/ 65 h 196"/>
                  <a:gd name="T30" fmla="*/ 141 w 362"/>
                  <a:gd name="T31" fmla="*/ 55 h 196"/>
                  <a:gd name="T32" fmla="*/ 153 w 362"/>
                  <a:gd name="T33" fmla="*/ 35 h 196"/>
                  <a:gd name="T34" fmla="*/ 162 w 362"/>
                  <a:gd name="T35" fmla="*/ 25 h 196"/>
                  <a:gd name="T36" fmla="*/ 167 w 362"/>
                  <a:gd name="T37" fmla="*/ 19 h 196"/>
                  <a:gd name="T38" fmla="*/ 192 w 362"/>
                  <a:gd name="T39" fmla="*/ 0 h 196"/>
                  <a:gd name="T40" fmla="*/ 201 w 362"/>
                  <a:gd name="T41" fmla="*/ 0 h 196"/>
                  <a:gd name="T42" fmla="*/ 210 w 362"/>
                  <a:gd name="T43" fmla="*/ 1 h 196"/>
                  <a:gd name="T44" fmla="*/ 225 w 362"/>
                  <a:gd name="T45" fmla="*/ 10 h 196"/>
                  <a:gd name="T46" fmla="*/ 231 w 362"/>
                  <a:gd name="T47" fmla="*/ 18 h 196"/>
                  <a:gd name="T48" fmla="*/ 238 w 362"/>
                  <a:gd name="T49" fmla="*/ 30 h 196"/>
                  <a:gd name="T50" fmla="*/ 243 w 362"/>
                  <a:gd name="T51" fmla="*/ 38 h 196"/>
                  <a:gd name="T52" fmla="*/ 249 w 362"/>
                  <a:gd name="T53" fmla="*/ 50 h 196"/>
                  <a:gd name="T54" fmla="*/ 258 w 362"/>
                  <a:gd name="T55" fmla="*/ 70 h 196"/>
                  <a:gd name="T56" fmla="*/ 262 w 362"/>
                  <a:gd name="T57" fmla="*/ 79 h 196"/>
                  <a:gd name="T58" fmla="*/ 268 w 362"/>
                  <a:gd name="T59" fmla="*/ 97 h 196"/>
                  <a:gd name="T60" fmla="*/ 272 w 362"/>
                  <a:gd name="T61" fmla="*/ 104 h 196"/>
                  <a:gd name="T62" fmla="*/ 275 w 362"/>
                  <a:gd name="T63" fmla="*/ 113 h 196"/>
                  <a:gd name="T64" fmla="*/ 283 w 362"/>
                  <a:gd name="T65" fmla="*/ 128 h 196"/>
                  <a:gd name="T66" fmla="*/ 287 w 362"/>
                  <a:gd name="T67" fmla="*/ 137 h 196"/>
                  <a:gd name="T68" fmla="*/ 292 w 362"/>
                  <a:gd name="T69" fmla="*/ 144 h 196"/>
                  <a:gd name="T70" fmla="*/ 298 w 362"/>
                  <a:gd name="T71" fmla="*/ 153 h 196"/>
                  <a:gd name="T72" fmla="*/ 301 w 362"/>
                  <a:gd name="T73" fmla="*/ 162 h 196"/>
                  <a:gd name="T74" fmla="*/ 305 w 362"/>
                  <a:gd name="T75" fmla="*/ 170 h 196"/>
                  <a:gd name="T76" fmla="*/ 311 w 362"/>
                  <a:gd name="T77" fmla="*/ 178 h 196"/>
                  <a:gd name="T78" fmla="*/ 317 w 362"/>
                  <a:gd name="T79" fmla="*/ 183 h 196"/>
                  <a:gd name="T80" fmla="*/ 325 w 362"/>
                  <a:gd name="T81" fmla="*/ 187 h 196"/>
                  <a:gd name="T82" fmla="*/ 331 w 362"/>
                  <a:gd name="T83" fmla="*/ 190 h 196"/>
                  <a:gd name="T84" fmla="*/ 342 w 362"/>
                  <a:gd name="T85" fmla="*/ 195 h 196"/>
                  <a:gd name="T86" fmla="*/ 350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4" y="189"/>
                    </a:lnTo>
                    <a:lnTo>
                      <a:pt x="58" y="181"/>
                    </a:lnTo>
                    <a:lnTo>
                      <a:pt x="65" y="177"/>
                    </a:lnTo>
                    <a:lnTo>
                      <a:pt x="73" y="168"/>
                    </a:lnTo>
                    <a:lnTo>
                      <a:pt x="85" y="155"/>
                    </a:lnTo>
                    <a:lnTo>
                      <a:pt x="92" y="144"/>
                    </a:lnTo>
                    <a:lnTo>
                      <a:pt x="98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29" y="80"/>
                    </a:lnTo>
                    <a:lnTo>
                      <a:pt x="135" y="65"/>
                    </a:lnTo>
                    <a:lnTo>
                      <a:pt x="141" y="55"/>
                    </a:lnTo>
                    <a:lnTo>
                      <a:pt x="153" y="35"/>
                    </a:lnTo>
                    <a:lnTo>
                      <a:pt x="162" y="25"/>
                    </a:lnTo>
                    <a:lnTo>
                      <a:pt x="167" y="19"/>
                    </a:lnTo>
                    <a:lnTo>
                      <a:pt x="192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5" y="10"/>
                    </a:lnTo>
                    <a:lnTo>
                      <a:pt x="231" y="18"/>
                    </a:lnTo>
                    <a:lnTo>
                      <a:pt x="238" y="30"/>
                    </a:lnTo>
                    <a:lnTo>
                      <a:pt x="243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2" y="104"/>
                    </a:lnTo>
                    <a:lnTo>
                      <a:pt x="275" y="113"/>
                    </a:lnTo>
                    <a:lnTo>
                      <a:pt x="283" y="128"/>
                    </a:lnTo>
                    <a:lnTo>
                      <a:pt x="287" y="137"/>
                    </a:lnTo>
                    <a:lnTo>
                      <a:pt x="292" y="144"/>
                    </a:lnTo>
                    <a:lnTo>
                      <a:pt x="298" y="153"/>
                    </a:lnTo>
                    <a:lnTo>
                      <a:pt x="301" y="162"/>
                    </a:lnTo>
                    <a:lnTo>
                      <a:pt x="305" y="170"/>
                    </a:lnTo>
                    <a:lnTo>
                      <a:pt x="311" y="178"/>
                    </a:lnTo>
                    <a:lnTo>
                      <a:pt x="317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2" y="195"/>
                    </a:lnTo>
                    <a:lnTo>
                      <a:pt x="350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4" name="Freeform 276"/>
              <p:cNvSpPr>
                <a:spLocks/>
              </p:cNvSpPr>
              <p:nvPr/>
            </p:nvSpPr>
            <p:spPr bwMode="auto">
              <a:xfrm>
                <a:off x="3157" y="1988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8 w 362"/>
                  <a:gd name="T5" fmla="*/ 192 h 196"/>
                  <a:gd name="T6" fmla="*/ 45 w 362"/>
                  <a:gd name="T7" fmla="*/ 189 h 196"/>
                  <a:gd name="T8" fmla="*/ 57 w 362"/>
                  <a:gd name="T9" fmla="*/ 181 h 196"/>
                  <a:gd name="T10" fmla="*/ 66 w 362"/>
                  <a:gd name="T11" fmla="*/ 177 h 196"/>
                  <a:gd name="T12" fmla="*/ 75 w 362"/>
                  <a:gd name="T13" fmla="*/ 168 h 196"/>
                  <a:gd name="T14" fmla="*/ 85 w 362"/>
                  <a:gd name="T15" fmla="*/ 155 h 196"/>
                  <a:gd name="T16" fmla="*/ 93 w 362"/>
                  <a:gd name="T17" fmla="*/ 144 h 196"/>
                  <a:gd name="T18" fmla="*/ 99 w 362"/>
                  <a:gd name="T19" fmla="*/ 137 h 196"/>
                  <a:gd name="T20" fmla="*/ 109 w 362"/>
                  <a:gd name="T21" fmla="*/ 122 h 196"/>
                  <a:gd name="T22" fmla="*/ 115 w 362"/>
                  <a:gd name="T23" fmla="*/ 108 h 196"/>
                  <a:gd name="T24" fmla="*/ 125 w 362"/>
                  <a:gd name="T25" fmla="*/ 89 h 196"/>
                  <a:gd name="T26" fmla="*/ 130 w 362"/>
                  <a:gd name="T27" fmla="*/ 80 h 196"/>
                  <a:gd name="T28" fmla="*/ 137 w 362"/>
                  <a:gd name="T29" fmla="*/ 65 h 196"/>
                  <a:gd name="T30" fmla="*/ 142 w 362"/>
                  <a:gd name="T31" fmla="*/ 55 h 196"/>
                  <a:gd name="T32" fmla="*/ 154 w 362"/>
                  <a:gd name="T33" fmla="*/ 35 h 196"/>
                  <a:gd name="T34" fmla="*/ 163 w 362"/>
                  <a:gd name="T35" fmla="*/ 25 h 196"/>
                  <a:gd name="T36" fmla="*/ 166 w 362"/>
                  <a:gd name="T37" fmla="*/ 19 h 196"/>
                  <a:gd name="T38" fmla="*/ 193 w 362"/>
                  <a:gd name="T39" fmla="*/ 0 h 196"/>
                  <a:gd name="T40" fmla="*/ 201 w 362"/>
                  <a:gd name="T41" fmla="*/ 0 h 196"/>
                  <a:gd name="T42" fmla="*/ 209 w 362"/>
                  <a:gd name="T43" fmla="*/ 1 h 196"/>
                  <a:gd name="T44" fmla="*/ 225 w 362"/>
                  <a:gd name="T45" fmla="*/ 10 h 196"/>
                  <a:gd name="T46" fmla="*/ 230 w 362"/>
                  <a:gd name="T47" fmla="*/ 18 h 196"/>
                  <a:gd name="T48" fmla="*/ 239 w 362"/>
                  <a:gd name="T49" fmla="*/ 30 h 196"/>
                  <a:gd name="T50" fmla="*/ 243 w 362"/>
                  <a:gd name="T51" fmla="*/ 38 h 196"/>
                  <a:gd name="T52" fmla="*/ 249 w 362"/>
                  <a:gd name="T53" fmla="*/ 50 h 196"/>
                  <a:gd name="T54" fmla="*/ 258 w 362"/>
                  <a:gd name="T55" fmla="*/ 70 h 196"/>
                  <a:gd name="T56" fmla="*/ 261 w 362"/>
                  <a:gd name="T57" fmla="*/ 79 h 196"/>
                  <a:gd name="T58" fmla="*/ 269 w 362"/>
                  <a:gd name="T59" fmla="*/ 97 h 196"/>
                  <a:gd name="T60" fmla="*/ 271 w 362"/>
                  <a:gd name="T61" fmla="*/ 104 h 196"/>
                  <a:gd name="T62" fmla="*/ 276 w 362"/>
                  <a:gd name="T63" fmla="*/ 113 h 196"/>
                  <a:gd name="T64" fmla="*/ 282 w 362"/>
                  <a:gd name="T65" fmla="*/ 128 h 196"/>
                  <a:gd name="T66" fmla="*/ 288 w 362"/>
                  <a:gd name="T67" fmla="*/ 137 h 196"/>
                  <a:gd name="T68" fmla="*/ 292 w 362"/>
                  <a:gd name="T69" fmla="*/ 144 h 196"/>
                  <a:gd name="T70" fmla="*/ 297 w 362"/>
                  <a:gd name="T71" fmla="*/ 153 h 196"/>
                  <a:gd name="T72" fmla="*/ 301 w 362"/>
                  <a:gd name="T73" fmla="*/ 162 h 196"/>
                  <a:gd name="T74" fmla="*/ 304 w 362"/>
                  <a:gd name="T75" fmla="*/ 170 h 196"/>
                  <a:gd name="T76" fmla="*/ 312 w 362"/>
                  <a:gd name="T77" fmla="*/ 178 h 196"/>
                  <a:gd name="T78" fmla="*/ 318 w 362"/>
                  <a:gd name="T79" fmla="*/ 183 h 196"/>
                  <a:gd name="T80" fmla="*/ 324 w 362"/>
                  <a:gd name="T81" fmla="*/ 187 h 196"/>
                  <a:gd name="T82" fmla="*/ 331 w 362"/>
                  <a:gd name="T83" fmla="*/ 190 h 196"/>
                  <a:gd name="T84" fmla="*/ 343 w 362"/>
                  <a:gd name="T85" fmla="*/ 195 h 196"/>
                  <a:gd name="T86" fmla="*/ 349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8" y="192"/>
                    </a:lnTo>
                    <a:lnTo>
                      <a:pt x="45" y="189"/>
                    </a:lnTo>
                    <a:lnTo>
                      <a:pt x="57" y="181"/>
                    </a:lnTo>
                    <a:lnTo>
                      <a:pt x="66" y="177"/>
                    </a:lnTo>
                    <a:lnTo>
                      <a:pt x="75" y="168"/>
                    </a:lnTo>
                    <a:lnTo>
                      <a:pt x="85" y="155"/>
                    </a:lnTo>
                    <a:lnTo>
                      <a:pt x="93" y="144"/>
                    </a:lnTo>
                    <a:lnTo>
                      <a:pt x="99" y="137"/>
                    </a:lnTo>
                    <a:lnTo>
                      <a:pt x="109" y="122"/>
                    </a:lnTo>
                    <a:lnTo>
                      <a:pt x="115" y="108"/>
                    </a:lnTo>
                    <a:lnTo>
                      <a:pt x="125" y="89"/>
                    </a:lnTo>
                    <a:lnTo>
                      <a:pt x="130" y="80"/>
                    </a:lnTo>
                    <a:lnTo>
                      <a:pt x="137" y="65"/>
                    </a:lnTo>
                    <a:lnTo>
                      <a:pt x="142" y="55"/>
                    </a:lnTo>
                    <a:lnTo>
                      <a:pt x="154" y="35"/>
                    </a:lnTo>
                    <a:lnTo>
                      <a:pt x="163" y="25"/>
                    </a:lnTo>
                    <a:lnTo>
                      <a:pt x="166" y="19"/>
                    </a:lnTo>
                    <a:lnTo>
                      <a:pt x="193" y="0"/>
                    </a:lnTo>
                    <a:lnTo>
                      <a:pt x="201" y="0"/>
                    </a:lnTo>
                    <a:lnTo>
                      <a:pt x="209" y="1"/>
                    </a:lnTo>
                    <a:lnTo>
                      <a:pt x="225" y="10"/>
                    </a:lnTo>
                    <a:lnTo>
                      <a:pt x="230" y="18"/>
                    </a:lnTo>
                    <a:lnTo>
                      <a:pt x="239" y="30"/>
                    </a:lnTo>
                    <a:lnTo>
                      <a:pt x="243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1" y="79"/>
                    </a:lnTo>
                    <a:lnTo>
                      <a:pt x="269" y="97"/>
                    </a:lnTo>
                    <a:lnTo>
                      <a:pt x="271" y="104"/>
                    </a:lnTo>
                    <a:lnTo>
                      <a:pt x="276" y="113"/>
                    </a:lnTo>
                    <a:lnTo>
                      <a:pt x="282" y="128"/>
                    </a:lnTo>
                    <a:lnTo>
                      <a:pt x="288" y="137"/>
                    </a:lnTo>
                    <a:lnTo>
                      <a:pt x="292" y="144"/>
                    </a:lnTo>
                    <a:lnTo>
                      <a:pt x="297" y="153"/>
                    </a:lnTo>
                    <a:lnTo>
                      <a:pt x="301" y="162"/>
                    </a:lnTo>
                    <a:lnTo>
                      <a:pt x="304" y="170"/>
                    </a:lnTo>
                    <a:lnTo>
                      <a:pt x="312" y="178"/>
                    </a:lnTo>
                    <a:lnTo>
                      <a:pt x="318" y="183"/>
                    </a:lnTo>
                    <a:lnTo>
                      <a:pt x="324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49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915" name="Freeform 277"/>
              <p:cNvSpPr>
                <a:spLocks/>
              </p:cNvSpPr>
              <p:nvPr/>
            </p:nvSpPr>
            <p:spPr bwMode="auto">
              <a:xfrm>
                <a:off x="3512" y="1988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7 w 362"/>
                  <a:gd name="T5" fmla="*/ 192 h 196"/>
                  <a:gd name="T6" fmla="*/ 46 w 362"/>
                  <a:gd name="T7" fmla="*/ 189 h 196"/>
                  <a:gd name="T8" fmla="*/ 58 w 362"/>
                  <a:gd name="T9" fmla="*/ 181 h 196"/>
                  <a:gd name="T10" fmla="*/ 65 w 362"/>
                  <a:gd name="T11" fmla="*/ 177 h 196"/>
                  <a:gd name="T12" fmla="*/ 74 w 362"/>
                  <a:gd name="T13" fmla="*/ 168 h 196"/>
                  <a:gd name="T14" fmla="*/ 85 w 362"/>
                  <a:gd name="T15" fmla="*/ 155 h 196"/>
                  <a:gd name="T16" fmla="*/ 94 w 362"/>
                  <a:gd name="T17" fmla="*/ 144 h 196"/>
                  <a:gd name="T18" fmla="*/ 97 w 362"/>
                  <a:gd name="T19" fmla="*/ 137 h 196"/>
                  <a:gd name="T20" fmla="*/ 109 w 362"/>
                  <a:gd name="T21" fmla="*/ 122 h 196"/>
                  <a:gd name="T22" fmla="*/ 116 w 362"/>
                  <a:gd name="T23" fmla="*/ 108 h 196"/>
                  <a:gd name="T24" fmla="*/ 125 w 362"/>
                  <a:gd name="T25" fmla="*/ 89 h 196"/>
                  <a:gd name="T26" fmla="*/ 131 w 362"/>
                  <a:gd name="T27" fmla="*/ 80 h 196"/>
                  <a:gd name="T28" fmla="*/ 137 w 362"/>
                  <a:gd name="T29" fmla="*/ 65 h 196"/>
                  <a:gd name="T30" fmla="*/ 141 w 362"/>
                  <a:gd name="T31" fmla="*/ 55 h 196"/>
                  <a:gd name="T32" fmla="*/ 155 w 362"/>
                  <a:gd name="T33" fmla="*/ 35 h 196"/>
                  <a:gd name="T34" fmla="*/ 164 w 362"/>
                  <a:gd name="T35" fmla="*/ 25 h 196"/>
                  <a:gd name="T36" fmla="*/ 165 w 362"/>
                  <a:gd name="T37" fmla="*/ 19 h 196"/>
                  <a:gd name="T38" fmla="*/ 194 w 362"/>
                  <a:gd name="T39" fmla="*/ 0 h 196"/>
                  <a:gd name="T40" fmla="*/ 201 w 362"/>
                  <a:gd name="T41" fmla="*/ 0 h 196"/>
                  <a:gd name="T42" fmla="*/ 210 w 362"/>
                  <a:gd name="T43" fmla="*/ 1 h 196"/>
                  <a:gd name="T44" fmla="*/ 223 w 362"/>
                  <a:gd name="T45" fmla="*/ 10 h 196"/>
                  <a:gd name="T46" fmla="*/ 231 w 362"/>
                  <a:gd name="T47" fmla="*/ 18 h 196"/>
                  <a:gd name="T48" fmla="*/ 240 w 362"/>
                  <a:gd name="T49" fmla="*/ 30 h 196"/>
                  <a:gd name="T50" fmla="*/ 243 w 362"/>
                  <a:gd name="T51" fmla="*/ 38 h 196"/>
                  <a:gd name="T52" fmla="*/ 250 w 362"/>
                  <a:gd name="T53" fmla="*/ 50 h 196"/>
                  <a:gd name="T54" fmla="*/ 259 w 362"/>
                  <a:gd name="T55" fmla="*/ 70 h 196"/>
                  <a:gd name="T56" fmla="*/ 262 w 362"/>
                  <a:gd name="T57" fmla="*/ 79 h 196"/>
                  <a:gd name="T58" fmla="*/ 268 w 362"/>
                  <a:gd name="T59" fmla="*/ 97 h 196"/>
                  <a:gd name="T60" fmla="*/ 273 w 362"/>
                  <a:gd name="T61" fmla="*/ 104 h 196"/>
                  <a:gd name="T62" fmla="*/ 276 w 362"/>
                  <a:gd name="T63" fmla="*/ 113 h 196"/>
                  <a:gd name="T64" fmla="*/ 283 w 362"/>
                  <a:gd name="T65" fmla="*/ 128 h 196"/>
                  <a:gd name="T66" fmla="*/ 289 w 362"/>
                  <a:gd name="T67" fmla="*/ 137 h 196"/>
                  <a:gd name="T68" fmla="*/ 292 w 362"/>
                  <a:gd name="T69" fmla="*/ 144 h 196"/>
                  <a:gd name="T70" fmla="*/ 296 w 362"/>
                  <a:gd name="T71" fmla="*/ 153 h 196"/>
                  <a:gd name="T72" fmla="*/ 301 w 362"/>
                  <a:gd name="T73" fmla="*/ 162 h 196"/>
                  <a:gd name="T74" fmla="*/ 305 w 362"/>
                  <a:gd name="T75" fmla="*/ 170 h 196"/>
                  <a:gd name="T76" fmla="*/ 311 w 362"/>
                  <a:gd name="T77" fmla="*/ 178 h 196"/>
                  <a:gd name="T78" fmla="*/ 317 w 362"/>
                  <a:gd name="T79" fmla="*/ 183 h 196"/>
                  <a:gd name="T80" fmla="*/ 325 w 362"/>
                  <a:gd name="T81" fmla="*/ 187 h 196"/>
                  <a:gd name="T82" fmla="*/ 331 w 362"/>
                  <a:gd name="T83" fmla="*/ 190 h 196"/>
                  <a:gd name="T84" fmla="*/ 343 w 362"/>
                  <a:gd name="T85" fmla="*/ 195 h 196"/>
                  <a:gd name="T86" fmla="*/ 350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6" y="189"/>
                    </a:lnTo>
                    <a:lnTo>
                      <a:pt x="58" y="181"/>
                    </a:lnTo>
                    <a:lnTo>
                      <a:pt x="65" y="177"/>
                    </a:lnTo>
                    <a:lnTo>
                      <a:pt x="74" y="168"/>
                    </a:lnTo>
                    <a:lnTo>
                      <a:pt x="85" y="155"/>
                    </a:lnTo>
                    <a:lnTo>
                      <a:pt x="94" y="144"/>
                    </a:lnTo>
                    <a:lnTo>
                      <a:pt x="97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31" y="80"/>
                    </a:lnTo>
                    <a:lnTo>
                      <a:pt x="137" y="65"/>
                    </a:lnTo>
                    <a:lnTo>
                      <a:pt x="141" y="55"/>
                    </a:lnTo>
                    <a:lnTo>
                      <a:pt x="155" y="35"/>
                    </a:lnTo>
                    <a:lnTo>
                      <a:pt x="164" y="25"/>
                    </a:lnTo>
                    <a:lnTo>
                      <a:pt x="165" y="19"/>
                    </a:lnTo>
                    <a:lnTo>
                      <a:pt x="194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3" y="10"/>
                    </a:lnTo>
                    <a:lnTo>
                      <a:pt x="231" y="18"/>
                    </a:lnTo>
                    <a:lnTo>
                      <a:pt x="240" y="30"/>
                    </a:lnTo>
                    <a:lnTo>
                      <a:pt x="243" y="38"/>
                    </a:lnTo>
                    <a:lnTo>
                      <a:pt x="250" y="50"/>
                    </a:lnTo>
                    <a:lnTo>
                      <a:pt x="259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3" y="104"/>
                    </a:lnTo>
                    <a:lnTo>
                      <a:pt x="276" y="113"/>
                    </a:lnTo>
                    <a:lnTo>
                      <a:pt x="283" y="128"/>
                    </a:lnTo>
                    <a:lnTo>
                      <a:pt x="289" y="137"/>
                    </a:lnTo>
                    <a:lnTo>
                      <a:pt x="292" y="144"/>
                    </a:lnTo>
                    <a:lnTo>
                      <a:pt x="296" y="153"/>
                    </a:lnTo>
                    <a:lnTo>
                      <a:pt x="301" y="162"/>
                    </a:lnTo>
                    <a:lnTo>
                      <a:pt x="305" y="170"/>
                    </a:lnTo>
                    <a:lnTo>
                      <a:pt x="311" y="178"/>
                    </a:lnTo>
                    <a:lnTo>
                      <a:pt x="317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50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28575" cmpd="sng">
                <a:solidFill>
                  <a:srgbClr val="0000CC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grpSp>
        <p:nvGrpSpPr>
          <p:cNvPr id="37894" name="Group 278"/>
          <p:cNvGrpSpPr>
            <a:grpSpLocks/>
          </p:cNvGrpSpPr>
          <p:nvPr/>
        </p:nvGrpSpPr>
        <p:grpSpPr bwMode="auto">
          <a:xfrm>
            <a:off x="3254375" y="665163"/>
            <a:ext cx="5800725" cy="2081212"/>
            <a:chOff x="2050" y="419"/>
            <a:chExt cx="3654" cy="1311"/>
          </a:xfrm>
        </p:grpSpPr>
        <p:sp>
          <p:nvSpPr>
            <p:cNvPr id="37896" name="Text Box 279"/>
            <p:cNvSpPr txBox="1">
              <a:spLocks noChangeArrowheads="1"/>
            </p:cNvSpPr>
            <p:nvPr/>
          </p:nvSpPr>
          <p:spPr bwMode="auto">
            <a:xfrm>
              <a:off x="2070" y="634"/>
              <a:ext cx="3634" cy="10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Shine light of one color on metal – </a:t>
              </a:r>
              <a:b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	electrons come out with a certain speed.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Increase light intensity</a:t>
              </a:r>
              <a:b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	get more electrons out with </a:t>
              </a:r>
              <a:r>
                <a:rPr lang="en-US" sz="2000" b="1" u="sng">
                  <a:solidFill>
                    <a:srgbClr val="006600"/>
                  </a:solidFill>
                  <a:latin typeface="Times New Roman" pitchFamily="18" charset="0"/>
                </a:rPr>
                <a:t>identical speed</a:t>
              </a: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.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C0000"/>
                  </a:solidFill>
                  <a:latin typeface="Times New Roman" pitchFamily="18" charset="0"/>
                </a:rPr>
                <a:t>Tune frequency far enough to red</a:t>
              </a:r>
            </a:p>
            <a:p>
              <a:pPr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C0000"/>
                  </a:solidFill>
                  <a:latin typeface="Times New Roman" pitchFamily="18" charset="0"/>
                </a:rPr>
                <a:t>	no electrons come out.</a:t>
              </a:r>
            </a:p>
          </p:txBody>
        </p:sp>
        <p:sp>
          <p:nvSpPr>
            <p:cNvPr id="37897" name="Text Box 280"/>
            <p:cNvSpPr txBox="1">
              <a:spLocks noChangeArrowheads="1"/>
            </p:cNvSpPr>
            <p:nvPr/>
          </p:nvSpPr>
          <p:spPr bwMode="auto">
            <a:xfrm>
              <a:off x="2050" y="419"/>
              <a:ext cx="15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990000"/>
                  </a:solidFill>
                  <a:latin typeface="Times New Roman" pitchFamily="18" charset="0"/>
                </a:rPr>
                <a:t>Experimental results</a:t>
              </a:r>
            </a:p>
          </p:txBody>
        </p:sp>
      </p:grpSp>
      <p:sp>
        <p:nvSpPr>
          <p:cNvPr id="37895" name="Text Box 282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5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27013" y="57150"/>
            <a:ext cx="5289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Einstein explains the photoelectric effect (1905)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7488" y="446088"/>
            <a:ext cx="7473950" cy="2028825"/>
            <a:chOff x="137" y="356"/>
            <a:chExt cx="4708" cy="1278"/>
          </a:xfrm>
        </p:grpSpPr>
        <p:sp>
          <p:nvSpPr>
            <p:cNvPr id="39971" name="Text Box 4"/>
            <p:cNvSpPr txBox="1">
              <a:spLocks noChangeArrowheads="1"/>
            </p:cNvSpPr>
            <p:nvPr/>
          </p:nvSpPr>
          <p:spPr bwMode="auto">
            <a:xfrm>
              <a:off x="137" y="356"/>
              <a:ext cx="329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990000"/>
                  </a:solidFill>
                  <a:latin typeface="Times New Roman" pitchFamily="18" charset="0"/>
                </a:rPr>
                <a:t>Light is composed of small particles – photons.</a:t>
              </a:r>
            </a:p>
          </p:txBody>
        </p:sp>
        <p:sp>
          <p:nvSpPr>
            <p:cNvPr id="39972" name="Rectangle 5"/>
            <p:cNvSpPr>
              <a:spLocks noChangeArrowheads="1"/>
            </p:cNvSpPr>
            <p:nvPr/>
          </p:nvSpPr>
          <p:spPr bwMode="auto">
            <a:xfrm>
              <a:off x="1010" y="1374"/>
              <a:ext cx="1514" cy="2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9973" name="Text Box 6"/>
            <p:cNvSpPr txBox="1">
              <a:spLocks noChangeArrowheads="1"/>
            </p:cNvSpPr>
            <p:nvPr/>
          </p:nvSpPr>
          <p:spPr bwMode="auto">
            <a:xfrm>
              <a:off x="1083" y="1403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metal</a:t>
              </a:r>
            </a:p>
          </p:txBody>
        </p:sp>
        <p:grpSp>
          <p:nvGrpSpPr>
            <p:cNvPr id="39974" name="Group 7"/>
            <p:cNvGrpSpPr>
              <a:grpSpLocks/>
            </p:cNvGrpSpPr>
            <p:nvPr/>
          </p:nvGrpSpPr>
          <p:grpSpPr bwMode="auto">
            <a:xfrm>
              <a:off x="1097" y="1051"/>
              <a:ext cx="436" cy="321"/>
              <a:chOff x="1067" y="1036"/>
              <a:chExt cx="436" cy="321"/>
            </a:xfrm>
          </p:grpSpPr>
          <p:sp>
            <p:nvSpPr>
              <p:cNvPr id="39983" name="Line 8"/>
              <p:cNvSpPr>
                <a:spLocks noChangeShapeType="1"/>
              </p:cNvSpPr>
              <p:nvPr/>
            </p:nvSpPr>
            <p:spPr bwMode="auto">
              <a:xfrm>
                <a:off x="1067" y="1036"/>
                <a:ext cx="436" cy="3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84" name="Oval 9"/>
              <p:cNvSpPr>
                <a:spLocks noChangeArrowheads="1"/>
              </p:cNvSpPr>
              <p:nvPr/>
            </p:nvSpPr>
            <p:spPr bwMode="auto">
              <a:xfrm>
                <a:off x="1207" y="1127"/>
                <a:ext cx="82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75" name="Text Box 10"/>
            <p:cNvSpPr txBox="1">
              <a:spLocks noChangeArrowheads="1"/>
            </p:cNvSpPr>
            <p:nvPr/>
          </p:nvSpPr>
          <p:spPr bwMode="auto">
            <a:xfrm>
              <a:off x="153" y="1067"/>
              <a:ext cx="76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photon in</a:t>
              </a:r>
            </a:p>
          </p:txBody>
        </p:sp>
        <p:sp>
          <p:nvSpPr>
            <p:cNvPr id="39976" name="Line 11"/>
            <p:cNvSpPr>
              <a:spLocks noChangeShapeType="1"/>
            </p:cNvSpPr>
            <p:nvPr/>
          </p:nvSpPr>
          <p:spPr bwMode="auto">
            <a:xfrm flipV="1">
              <a:off x="861" y="1192"/>
              <a:ext cx="337" cy="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39977" name="Group 12"/>
            <p:cNvGrpSpPr>
              <a:grpSpLocks/>
            </p:cNvGrpSpPr>
            <p:nvPr/>
          </p:nvGrpSpPr>
          <p:grpSpPr bwMode="auto">
            <a:xfrm>
              <a:off x="1528" y="1086"/>
              <a:ext cx="535" cy="288"/>
              <a:chOff x="1528" y="1086"/>
              <a:chExt cx="535" cy="288"/>
            </a:xfrm>
          </p:grpSpPr>
          <p:sp>
            <p:nvSpPr>
              <p:cNvPr id="39981" name="Line 13"/>
              <p:cNvSpPr>
                <a:spLocks noChangeShapeType="1"/>
              </p:cNvSpPr>
              <p:nvPr/>
            </p:nvSpPr>
            <p:spPr bwMode="auto">
              <a:xfrm flipV="1">
                <a:off x="1528" y="1086"/>
                <a:ext cx="535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82" name="Oval 14"/>
              <p:cNvSpPr>
                <a:spLocks noChangeArrowheads="1"/>
              </p:cNvSpPr>
              <p:nvPr/>
            </p:nvSpPr>
            <p:spPr bwMode="auto">
              <a:xfrm>
                <a:off x="1816" y="1178"/>
                <a:ext cx="56" cy="56"/>
              </a:xfrm>
              <a:prstGeom prst="ellipse">
                <a:avLst/>
              </a:prstGeom>
              <a:solidFill>
                <a:srgbClr val="CA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78" name="Text Box 15"/>
            <p:cNvSpPr txBox="1">
              <a:spLocks noChangeArrowheads="1"/>
            </p:cNvSpPr>
            <p:nvPr/>
          </p:nvSpPr>
          <p:spPr bwMode="auto">
            <a:xfrm>
              <a:off x="1631" y="770"/>
              <a:ext cx="9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electron out</a:t>
              </a:r>
            </a:p>
          </p:txBody>
        </p:sp>
        <p:sp>
          <p:nvSpPr>
            <p:cNvPr id="39979" name="Text Box 16"/>
            <p:cNvSpPr txBox="1">
              <a:spLocks noChangeArrowheads="1"/>
            </p:cNvSpPr>
            <p:nvPr/>
          </p:nvSpPr>
          <p:spPr bwMode="auto">
            <a:xfrm>
              <a:off x="2727" y="777"/>
              <a:ext cx="211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990000"/>
                  </a:solidFill>
                  <a:latin typeface="Times New Roman" pitchFamily="18" charset="0"/>
                </a:rPr>
                <a:t>One photon hits one electron.</a:t>
              </a:r>
            </a:p>
          </p:txBody>
        </p:sp>
        <p:sp>
          <p:nvSpPr>
            <p:cNvPr id="39980" name="Line 17"/>
            <p:cNvSpPr>
              <a:spLocks noChangeShapeType="1"/>
            </p:cNvSpPr>
            <p:nvPr/>
          </p:nvSpPr>
          <p:spPr bwMode="auto">
            <a:xfrm>
              <a:off x="1824" y="971"/>
              <a:ext cx="21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79525" y="1011238"/>
            <a:ext cx="7800975" cy="1466850"/>
            <a:chOff x="806" y="637"/>
            <a:chExt cx="4914" cy="924"/>
          </a:xfrm>
        </p:grpSpPr>
        <p:sp>
          <p:nvSpPr>
            <p:cNvPr id="39956" name="Text Box 19"/>
            <p:cNvSpPr txBox="1">
              <a:spLocks noChangeArrowheads="1"/>
            </p:cNvSpPr>
            <p:nvPr/>
          </p:nvSpPr>
          <p:spPr bwMode="auto">
            <a:xfrm>
              <a:off x="2583" y="1119"/>
              <a:ext cx="313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Increase intensity – more photons,</a:t>
              </a:r>
              <a:b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	more electrons hit – more come out.</a:t>
              </a:r>
            </a:p>
          </p:txBody>
        </p:sp>
        <p:grpSp>
          <p:nvGrpSpPr>
            <p:cNvPr id="39957" name="Group 20"/>
            <p:cNvGrpSpPr>
              <a:grpSpLocks/>
            </p:cNvGrpSpPr>
            <p:nvPr/>
          </p:nvGrpSpPr>
          <p:grpSpPr bwMode="auto">
            <a:xfrm>
              <a:off x="1286" y="982"/>
              <a:ext cx="1140" cy="321"/>
              <a:chOff x="1286" y="1057"/>
              <a:chExt cx="1140" cy="321"/>
            </a:xfrm>
          </p:grpSpPr>
          <p:grpSp>
            <p:nvGrpSpPr>
              <p:cNvPr id="39959" name="Group 21"/>
              <p:cNvGrpSpPr>
                <a:grpSpLocks/>
              </p:cNvGrpSpPr>
              <p:nvPr/>
            </p:nvGrpSpPr>
            <p:grpSpPr bwMode="auto">
              <a:xfrm>
                <a:off x="1286" y="1057"/>
                <a:ext cx="436" cy="321"/>
                <a:chOff x="1067" y="1036"/>
                <a:chExt cx="436" cy="321"/>
              </a:xfrm>
            </p:grpSpPr>
            <p:sp>
              <p:nvSpPr>
                <p:cNvPr id="39969" name="Line 22"/>
                <p:cNvSpPr>
                  <a:spLocks noChangeShapeType="1"/>
                </p:cNvSpPr>
                <p:nvPr/>
              </p:nvSpPr>
              <p:spPr bwMode="auto">
                <a:xfrm>
                  <a:off x="1067" y="1036"/>
                  <a:ext cx="436" cy="3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70" name="Oval 23"/>
                <p:cNvSpPr>
                  <a:spLocks noChangeArrowheads="1"/>
                </p:cNvSpPr>
                <p:nvPr/>
              </p:nvSpPr>
              <p:spPr bwMode="auto">
                <a:xfrm>
                  <a:off x="1207" y="1127"/>
                  <a:ext cx="82" cy="8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9960" name="Group 24"/>
              <p:cNvGrpSpPr>
                <a:grpSpLocks/>
              </p:cNvGrpSpPr>
              <p:nvPr/>
            </p:nvGrpSpPr>
            <p:grpSpPr bwMode="auto">
              <a:xfrm>
                <a:off x="1726" y="1076"/>
                <a:ext cx="535" cy="288"/>
                <a:chOff x="1528" y="1086"/>
                <a:chExt cx="535" cy="288"/>
              </a:xfrm>
            </p:grpSpPr>
            <p:sp>
              <p:nvSpPr>
                <p:cNvPr id="3996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1528" y="1086"/>
                  <a:ext cx="535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8" name="Oval 26"/>
                <p:cNvSpPr>
                  <a:spLocks noChangeArrowheads="1"/>
                </p:cNvSpPr>
                <p:nvPr/>
              </p:nvSpPr>
              <p:spPr bwMode="auto">
                <a:xfrm>
                  <a:off x="1816" y="1178"/>
                  <a:ext cx="56" cy="56"/>
                </a:xfrm>
                <a:prstGeom prst="ellipse">
                  <a:avLst/>
                </a:prstGeom>
                <a:solidFill>
                  <a:srgbClr val="CA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9961" name="Group 27"/>
              <p:cNvGrpSpPr>
                <a:grpSpLocks/>
              </p:cNvGrpSpPr>
              <p:nvPr/>
            </p:nvGrpSpPr>
            <p:grpSpPr bwMode="auto">
              <a:xfrm>
                <a:off x="1891" y="1081"/>
                <a:ext cx="535" cy="288"/>
                <a:chOff x="1528" y="1086"/>
                <a:chExt cx="535" cy="288"/>
              </a:xfrm>
            </p:grpSpPr>
            <p:sp>
              <p:nvSpPr>
                <p:cNvPr id="3996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1528" y="1086"/>
                  <a:ext cx="535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6" name="Oval 29"/>
                <p:cNvSpPr>
                  <a:spLocks noChangeArrowheads="1"/>
                </p:cNvSpPr>
                <p:nvPr/>
              </p:nvSpPr>
              <p:spPr bwMode="auto">
                <a:xfrm>
                  <a:off x="1816" y="1178"/>
                  <a:ext cx="56" cy="56"/>
                </a:xfrm>
                <a:prstGeom prst="ellipse">
                  <a:avLst/>
                </a:prstGeom>
                <a:solidFill>
                  <a:srgbClr val="CA00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39962" name="Group 30"/>
              <p:cNvGrpSpPr>
                <a:grpSpLocks/>
              </p:cNvGrpSpPr>
              <p:nvPr/>
            </p:nvGrpSpPr>
            <p:grpSpPr bwMode="auto">
              <a:xfrm>
                <a:off x="1450" y="1057"/>
                <a:ext cx="436" cy="321"/>
                <a:chOff x="1067" y="1036"/>
                <a:chExt cx="436" cy="321"/>
              </a:xfrm>
            </p:grpSpPr>
            <p:sp>
              <p:nvSpPr>
                <p:cNvPr id="39963" name="Line 31"/>
                <p:cNvSpPr>
                  <a:spLocks noChangeShapeType="1"/>
                </p:cNvSpPr>
                <p:nvPr/>
              </p:nvSpPr>
              <p:spPr bwMode="auto">
                <a:xfrm>
                  <a:off x="1067" y="1036"/>
                  <a:ext cx="436" cy="3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39964" name="Oval 32"/>
                <p:cNvSpPr>
                  <a:spLocks noChangeArrowheads="1"/>
                </p:cNvSpPr>
                <p:nvPr/>
              </p:nvSpPr>
              <p:spPr bwMode="auto">
                <a:xfrm>
                  <a:off x="1207" y="1127"/>
                  <a:ext cx="82" cy="8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39958" name="Text Box 33"/>
            <p:cNvSpPr txBox="1">
              <a:spLocks noChangeArrowheads="1"/>
            </p:cNvSpPr>
            <p:nvPr/>
          </p:nvSpPr>
          <p:spPr bwMode="auto">
            <a:xfrm>
              <a:off x="806" y="637"/>
              <a:ext cx="70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increase</a:t>
              </a:r>
              <a:b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99"/>
                  </a:solidFill>
                  <a:latin typeface="Times New Roman" pitchFamily="18" charset="0"/>
                </a:rPr>
                <a:t>intensity</a:t>
              </a:r>
            </a:p>
          </p:txBody>
        </p:sp>
      </p:grp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439738" y="2757488"/>
            <a:ext cx="7942262" cy="1619250"/>
            <a:chOff x="277" y="2412"/>
            <a:chExt cx="5003" cy="1020"/>
          </a:xfrm>
        </p:grpSpPr>
        <p:sp>
          <p:nvSpPr>
            <p:cNvPr id="39948" name="Text Box 35"/>
            <p:cNvSpPr txBox="1">
              <a:spLocks noChangeArrowheads="1"/>
            </p:cNvSpPr>
            <p:nvPr/>
          </p:nvSpPr>
          <p:spPr bwMode="auto">
            <a:xfrm>
              <a:off x="277" y="2414"/>
              <a:ext cx="3887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00"/>
                  </a:solidFill>
                  <a:latin typeface="Times New Roman" pitchFamily="18" charset="0"/>
                </a:rPr>
                <a:t>Each photon hits an electron with same impact </a:t>
              </a:r>
              <a:br>
                <a:rPr lang="en-US" sz="2000" b="1">
                  <a:solidFill>
                    <a:srgbClr val="0033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3300"/>
                  </a:solidFill>
                  <a:latin typeface="Times New Roman" pitchFamily="18" charset="0"/>
                </a:rPr>
                <a:t>	whether there are many or few.</a:t>
              </a:r>
              <a:br>
                <a:rPr lang="en-US" sz="2000" b="1">
                  <a:solidFill>
                    <a:srgbClr val="0033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Therefore, electrons come out with same speed </a:t>
              </a:r>
              <a:b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	independent of the intensity.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A0000"/>
                  </a:solidFill>
                  <a:latin typeface="Times New Roman" pitchFamily="18" charset="0"/>
                </a:rPr>
                <a:t>Tune to red, energy to low to overcome binding energy.</a:t>
              </a:r>
            </a:p>
          </p:txBody>
        </p:sp>
        <p:grpSp>
          <p:nvGrpSpPr>
            <p:cNvPr id="39949" name="Group 36"/>
            <p:cNvGrpSpPr>
              <a:grpSpLocks/>
            </p:cNvGrpSpPr>
            <p:nvPr/>
          </p:nvGrpSpPr>
          <p:grpSpPr bwMode="auto">
            <a:xfrm>
              <a:off x="4260" y="2412"/>
              <a:ext cx="436" cy="321"/>
              <a:chOff x="1067" y="1036"/>
              <a:chExt cx="436" cy="321"/>
            </a:xfrm>
          </p:grpSpPr>
          <p:sp>
            <p:nvSpPr>
              <p:cNvPr id="39954" name="Line 37"/>
              <p:cNvSpPr>
                <a:spLocks noChangeShapeType="1"/>
              </p:cNvSpPr>
              <p:nvPr/>
            </p:nvSpPr>
            <p:spPr bwMode="auto">
              <a:xfrm>
                <a:off x="1067" y="1036"/>
                <a:ext cx="436" cy="3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5" name="Oval 38"/>
              <p:cNvSpPr>
                <a:spLocks noChangeArrowheads="1"/>
              </p:cNvSpPr>
              <p:nvPr/>
            </p:nvSpPr>
            <p:spPr bwMode="auto">
              <a:xfrm>
                <a:off x="1207" y="1127"/>
                <a:ext cx="82" cy="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39950" name="Group 39"/>
            <p:cNvGrpSpPr>
              <a:grpSpLocks/>
            </p:cNvGrpSpPr>
            <p:nvPr/>
          </p:nvGrpSpPr>
          <p:grpSpPr bwMode="auto">
            <a:xfrm>
              <a:off x="4690" y="2436"/>
              <a:ext cx="535" cy="288"/>
              <a:chOff x="1528" y="1086"/>
              <a:chExt cx="535" cy="288"/>
            </a:xfrm>
          </p:grpSpPr>
          <p:sp>
            <p:nvSpPr>
              <p:cNvPr id="39952" name="Line 40"/>
              <p:cNvSpPr>
                <a:spLocks noChangeShapeType="1"/>
              </p:cNvSpPr>
              <p:nvPr/>
            </p:nvSpPr>
            <p:spPr bwMode="auto">
              <a:xfrm flipV="1">
                <a:off x="1528" y="1086"/>
                <a:ext cx="535" cy="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53" name="Oval 41"/>
              <p:cNvSpPr>
                <a:spLocks noChangeArrowheads="1"/>
              </p:cNvSpPr>
              <p:nvPr/>
            </p:nvSpPr>
            <p:spPr bwMode="auto">
              <a:xfrm>
                <a:off x="1816" y="1178"/>
                <a:ext cx="56" cy="56"/>
              </a:xfrm>
              <a:prstGeom prst="ellipse">
                <a:avLst/>
              </a:prstGeom>
              <a:solidFill>
                <a:srgbClr val="CA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9951" name="Line 42"/>
            <p:cNvSpPr>
              <a:spLocks noChangeShapeType="1"/>
            </p:cNvSpPr>
            <p:nvPr/>
          </p:nvSpPr>
          <p:spPr bwMode="auto">
            <a:xfrm>
              <a:off x="4240" y="2731"/>
              <a:ext cx="10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171450" y="4427538"/>
            <a:ext cx="8329613" cy="1847850"/>
            <a:chOff x="108" y="2618"/>
            <a:chExt cx="5247" cy="1164"/>
          </a:xfrm>
        </p:grpSpPr>
        <p:grpSp>
          <p:nvGrpSpPr>
            <p:cNvPr id="39944" name="Group 44"/>
            <p:cNvGrpSpPr>
              <a:grpSpLocks/>
            </p:cNvGrpSpPr>
            <p:nvPr/>
          </p:nvGrpSpPr>
          <p:grpSpPr bwMode="auto">
            <a:xfrm>
              <a:off x="108" y="2618"/>
              <a:ext cx="5247" cy="311"/>
              <a:chOff x="108" y="2618"/>
              <a:chExt cx="5247" cy="311"/>
            </a:xfrm>
          </p:grpSpPr>
          <p:sp>
            <p:nvSpPr>
              <p:cNvPr id="39946" name="Line 45"/>
              <p:cNvSpPr>
                <a:spLocks noChangeShapeType="1"/>
              </p:cNvSpPr>
              <p:nvPr/>
            </p:nvSpPr>
            <p:spPr bwMode="auto">
              <a:xfrm>
                <a:off x="108" y="2618"/>
                <a:ext cx="52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947" name="Text Box 46"/>
              <p:cNvSpPr txBox="1">
                <a:spLocks noChangeArrowheads="1"/>
              </p:cNvSpPr>
              <p:nvPr/>
            </p:nvSpPr>
            <p:spPr bwMode="auto">
              <a:xfrm>
                <a:off x="121" y="2679"/>
                <a:ext cx="334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Light not a wave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– </a:t>
                </a:r>
                <a:r>
                  <a:rPr lang="en-US" sz="2000" b="1">
                    <a:solidFill>
                      <a:srgbClr val="CC3300"/>
                    </a:solidFill>
                    <a:latin typeface="Times New Roman" pitchFamily="18" charset="0"/>
                  </a:rPr>
                  <a:t>light is composed of photons</a:t>
                </a:r>
                <a:endParaRPr lang="en-US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9945" name="Text Box 47"/>
            <p:cNvSpPr txBox="1">
              <a:spLocks noChangeArrowheads="1"/>
            </p:cNvSpPr>
            <p:nvPr/>
          </p:nvSpPr>
          <p:spPr bwMode="auto">
            <a:xfrm>
              <a:off x="144" y="2956"/>
              <a:ext cx="3963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Beam of light composed of polarized photons.</a:t>
              </a:r>
              <a:b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r>
                <a:rPr lang="en-US" sz="2000" b="1">
                  <a:solidFill>
                    <a:srgbClr val="003399"/>
                  </a:solidFill>
                  <a:latin typeface="Times New Roman" pitchFamily="18" charset="0"/>
                </a:rPr>
                <a:t>No problem if light || or </a:t>
              </a:r>
              <a:r>
                <a:rPr lang="en-US" sz="2000" b="1">
                  <a:solidFill>
                    <a:srgbClr val="003399"/>
                  </a:solidFill>
                  <a:latin typeface="Times New Roman" pitchFamily="18" charset="0"/>
                  <a:sym typeface="Symbol" pitchFamily="18" charset="2"/>
                </a:rPr>
                <a:t>.</a:t>
              </a:r>
              <a:br>
                <a:rPr lang="en-US" sz="2000" b="1">
                  <a:solidFill>
                    <a:srgbClr val="003399"/>
                  </a:solidFill>
                  <a:latin typeface="Times New Roman" pitchFamily="18" charset="0"/>
                  <a:sym typeface="Symbol" pitchFamily="18" charset="2"/>
                </a:rPr>
              </a:b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	</a:t>
              </a: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  <a:sym typeface="Symbol" pitchFamily="18" charset="2"/>
                </a:rPr>
                <a:t>||	photon goes right through the polarizer</a:t>
              </a:r>
              <a:br>
                <a:rPr lang="en-US" sz="2000" b="1">
                  <a:solidFill>
                    <a:srgbClr val="006600"/>
                  </a:solidFill>
                  <a:latin typeface="Times New Roman" pitchFamily="18" charset="0"/>
                  <a:sym typeface="Symbol" pitchFamily="18" charset="2"/>
                </a:rPr>
              </a:b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  <a:sym typeface="Symbol" pitchFamily="18" charset="2"/>
                </a:rPr>
                <a:t>	</a:t>
              </a:r>
              <a:r>
                <a:rPr lang="en-US" sz="2000" b="1">
                  <a:solidFill>
                    <a:srgbClr val="003399"/>
                  </a:solidFill>
                  <a:latin typeface="Times New Roman" pitchFamily="18" charset="0"/>
                  <a:sym typeface="Symbol" pitchFamily="18" charset="2"/>
                </a:rPr>
                <a:t>	photon does not go through (reflected)</a:t>
              </a:r>
            </a:p>
          </p:txBody>
        </p:sp>
      </p:grpSp>
      <p:sp>
        <p:nvSpPr>
          <p:cNvPr id="15408" name="Text Box 48"/>
          <p:cNvSpPr txBox="1">
            <a:spLocks noChangeArrowheads="1"/>
          </p:cNvSpPr>
          <p:nvPr/>
        </p:nvSpPr>
        <p:spPr bwMode="auto">
          <a:xfrm>
            <a:off x="242888" y="6345238"/>
            <a:ext cx="6243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What happens if a photon is polarized at some angle,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?</a:t>
            </a:r>
          </a:p>
        </p:txBody>
      </p:sp>
      <p:sp>
        <p:nvSpPr>
          <p:cNvPr id="39943" name="Text Box 50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5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08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2"/>
          <p:cNvSpPr txBox="1">
            <a:spLocks noChangeArrowheads="1"/>
          </p:cNvSpPr>
          <p:nvPr/>
        </p:nvSpPr>
        <p:spPr bwMode="auto">
          <a:xfrm>
            <a:off x="360363" y="1873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986" name="Text Box 3"/>
          <p:cNvSpPr txBox="1">
            <a:spLocks noChangeArrowheads="1"/>
          </p:cNvSpPr>
          <p:nvPr/>
        </p:nvSpPr>
        <p:spPr bwMode="auto">
          <a:xfrm>
            <a:off x="320675" y="117475"/>
            <a:ext cx="6859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3399"/>
                </a:solidFill>
                <a:latin typeface="Times New Roman" pitchFamily="18" charset="0"/>
              </a:rPr>
              <a:t>Photons polarized at angle, </a:t>
            </a:r>
            <a:r>
              <a:rPr lang="en-US" sz="2400" b="1" i="1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400" b="1">
                <a:solidFill>
                  <a:srgbClr val="333399"/>
                </a:solidFill>
                <a:latin typeface="Times New Roman" pitchFamily="18" charset="0"/>
                <a:sym typeface="Symbol" pitchFamily="18" charset="2"/>
              </a:rPr>
              <a:t> - need an experiment.</a:t>
            </a:r>
            <a:endParaRPr lang="en-US" sz="2400" b="1">
              <a:solidFill>
                <a:srgbClr val="333399"/>
              </a:solidFill>
              <a:latin typeface="Times New Roman" pitchFamily="18" charset="0"/>
            </a:endParaRPr>
          </a:p>
        </p:txBody>
      </p:sp>
      <p:grpSp>
        <p:nvGrpSpPr>
          <p:cNvPr id="41987" name="Group 4"/>
          <p:cNvGrpSpPr>
            <a:grpSpLocks/>
          </p:cNvGrpSpPr>
          <p:nvPr/>
        </p:nvGrpSpPr>
        <p:grpSpPr bwMode="auto">
          <a:xfrm>
            <a:off x="396875" y="887413"/>
            <a:ext cx="7966075" cy="701675"/>
            <a:chOff x="250" y="559"/>
            <a:chExt cx="5018" cy="442"/>
          </a:xfrm>
        </p:grpSpPr>
        <p:sp>
          <p:nvSpPr>
            <p:cNvPr id="42007" name="Text Box 5"/>
            <p:cNvSpPr txBox="1">
              <a:spLocks noChangeArrowheads="1"/>
            </p:cNvSpPr>
            <p:nvPr/>
          </p:nvSpPr>
          <p:spPr bwMode="auto">
            <a:xfrm>
              <a:off x="250" y="559"/>
              <a:ext cx="501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6600"/>
                  </a:solidFill>
                  <a:latin typeface="Times New Roman" pitchFamily="18" charset="0"/>
                </a:rPr>
                <a:t>Q. M. describes observables.  Can only ask questions about observables.</a:t>
              </a:r>
              <a:br>
                <a:rPr lang="en-US" sz="2000" b="1">
                  <a:solidFill>
                    <a:srgbClr val="33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336600"/>
                  </a:solidFill>
                  <a:latin typeface="Times New Roman" pitchFamily="18" charset="0"/>
                </a:rPr>
                <a:t>		Need experiment.</a:t>
              </a:r>
            </a:p>
          </p:txBody>
        </p:sp>
        <p:sp>
          <p:nvSpPr>
            <p:cNvPr id="42008" name="AutoShape 6"/>
            <p:cNvSpPr>
              <a:spLocks noChangeArrowheads="1"/>
            </p:cNvSpPr>
            <p:nvPr/>
          </p:nvSpPr>
          <p:spPr bwMode="auto">
            <a:xfrm>
              <a:off x="347" y="836"/>
              <a:ext cx="986" cy="111"/>
            </a:xfrm>
            <a:prstGeom prst="rightArrow">
              <a:avLst>
                <a:gd name="adj1" fmla="val 50000"/>
                <a:gd name="adj2" fmla="val 222072"/>
              </a:avLst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484188" y="1876425"/>
            <a:ext cx="7096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Experiment – single photons incident on polarizer one at a time.</a:t>
            </a:r>
          </a:p>
        </p:txBody>
      </p: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422275" y="4368800"/>
            <a:ext cx="7572375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Q. M. predicts results</a:t>
            </a:r>
            <a:br>
              <a:rPr lang="en-US" sz="20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333399"/>
                </a:solidFill>
                <a:latin typeface="Times New Roman" pitchFamily="18" charset="0"/>
              </a:rPr>
              <a:t>Some times get “whole” photon at back side of polarizer.</a:t>
            </a:r>
            <a:br>
              <a:rPr lang="en-US" sz="2000" b="1">
                <a:solidFill>
                  <a:srgbClr val="333399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333399"/>
                </a:solidFill>
                <a:latin typeface="Times New Roman" pitchFamily="18" charset="0"/>
              </a:rPr>
              <a:t>	Photon has same energy as incident photon.</a:t>
            </a:r>
            <a:br>
              <a:rPr lang="en-US" sz="2000" b="1">
                <a:solidFill>
                  <a:srgbClr val="333399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336600"/>
                </a:solidFill>
                <a:latin typeface="Times New Roman" pitchFamily="18" charset="0"/>
              </a:rPr>
              <a:t>Sometimes get nothing.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66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When “find” photon, it is always polarized parallel.</a:t>
            </a:r>
            <a:br>
              <a:rPr lang="en-US" sz="2000" b="1">
                <a:solidFill>
                  <a:srgbClr val="CC33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Do this for many photons – observed cos</a:t>
            </a:r>
            <a:r>
              <a:rPr lang="en-US" sz="2000" b="1" baseline="30000">
                <a:solidFill>
                  <a:srgbClr val="CC0000"/>
                </a:solidFill>
                <a:latin typeface="Times New Roman" pitchFamily="18" charset="0"/>
              </a:rPr>
              <a:t>2 </a:t>
            </a:r>
            <a:r>
              <a:rPr lang="en-US" sz="2000" b="1" i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000" b="1">
                <a:solidFill>
                  <a:srgbClr val="CC0000"/>
                </a:solidFill>
                <a:latin typeface="Times New Roman" pitchFamily="18" charset="0"/>
                <a:sym typeface="Symbol" pitchFamily="18" charset="2"/>
              </a:rPr>
              <a:t> of them at back.</a:t>
            </a:r>
          </a:p>
        </p:txBody>
      </p:sp>
      <p:grpSp>
        <p:nvGrpSpPr>
          <p:cNvPr id="41990" name="Group 9"/>
          <p:cNvGrpSpPr>
            <a:grpSpLocks/>
          </p:cNvGrpSpPr>
          <p:nvPr/>
        </p:nvGrpSpPr>
        <p:grpSpPr bwMode="auto">
          <a:xfrm>
            <a:off x="419100" y="2333625"/>
            <a:ext cx="8421688" cy="1744663"/>
            <a:chOff x="264" y="1470"/>
            <a:chExt cx="5305" cy="1099"/>
          </a:xfrm>
        </p:grpSpPr>
        <p:grpSp>
          <p:nvGrpSpPr>
            <p:cNvPr id="41992" name="Group 10"/>
            <p:cNvGrpSpPr>
              <a:grpSpLocks/>
            </p:cNvGrpSpPr>
            <p:nvPr/>
          </p:nvGrpSpPr>
          <p:grpSpPr bwMode="auto">
            <a:xfrm>
              <a:off x="264" y="1470"/>
              <a:ext cx="5305" cy="1099"/>
              <a:chOff x="264" y="1470"/>
              <a:chExt cx="5305" cy="1099"/>
            </a:xfrm>
          </p:grpSpPr>
          <p:grpSp>
            <p:nvGrpSpPr>
              <p:cNvPr id="41994" name="Group 11"/>
              <p:cNvGrpSpPr>
                <a:grpSpLocks/>
              </p:cNvGrpSpPr>
              <p:nvPr/>
            </p:nvGrpSpPr>
            <p:grpSpPr bwMode="auto">
              <a:xfrm>
                <a:off x="264" y="1632"/>
                <a:ext cx="5305" cy="937"/>
                <a:chOff x="382" y="1829"/>
                <a:chExt cx="5305" cy="937"/>
              </a:xfrm>
            </p:grpSpPr>
            <p:sp>
              <p:nvSpPr>
                <p:cNvPr id="41996" name="Rectangle 12"/>
                <p:cNvSpPr>
                  <a:spLocks noChangeArrowheads="1"/>
                </p:cNvSpPr>
                <p:nvPr/>
              </p:nvSpPr>
              <p:spPr bwMode="auto">
                <a:xfrm>
                  <a:off x="1754" y="2004"/>
                  <a:ext cx="56" cy="481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997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452" y="2516"/>
                  <a:ext cx="73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polarizer</a:t>
                  </a:r>
                </a:p>
              </p:txBody>
            </p:sp>
            <p:sp>
              <p:nvSpPr>
                <p:cNvPr id="41998" name="Line 14"/>
                <p:cNvSpPr>
                  <a:spLocks noChangeShapeType="1"/>
                </p:cNvSpPr>
                <p:nvPr/>
              </p:nvSpPr>
              <p:spPr bwMode="auto">
                <a:xfrm>
                  <a:off x="382" y="2280"/>
                  <a:ext cx="131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1999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592" y="2034"/>
                  <a:ext cx="42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light</a:t>
                  </a:r>
                </a:p>
              </p:txBody>
            </p:sp>
            <p:sp>
              <p:nvSpPr>
                <p:cNvPr id="42000" name="Line 16"/>
                <p:cNvSpPr>
                  <a:spLocks noChangeShapeType="1"/>
                </p:cNvSpPr>
                <p:nvPr/>
              </p:nvSpPr>
              <p:spPr bwMode="auto">
                <a:xfrm>
                  <a:off x="1913" y="2288"/>
                  <a:ext cx="63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01" name="Rectangle 17"/>
                <p:cNvSpPr>
                  <a:spLocks noChangeArrowheads="1"/>
                </p:cNvSpPr>
                <p:nvPr/>
              </p:nvSpPr>
              <p:spPr bwMode="auto">
                <a:xfrm>
                  <a:off x="2612" y="2209"/>
                  <a:ext cx="276" cy="15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002" name="Freeform 18"/>
                <p:cNvSpPr>
                  <a:spLocks/>
                </p:cNvSpPr>
                <p:nvPr/>
              </p:nvSpPr>
              <p:spPr bwMode="auto">
                <a:xfrm>
                  <a:off x="2888" y="2107"/>
                  <a:ext cx="552" cy="181"/>
                </a:xfrm>
                <a:custGeom>
                  <a:avLst/>
                  <a:gdLst>
                    <a:gd name="T0" fmla="*/ 0 w 552"/>
                    <a:gd name="T1" fmla="*/ 181 h 181"/>
                    <a:gd name="T2" fmla="*/ 166 w 552"/>
                    <a:gd name="T3" fmla="*/ 173 h 181"/>
                    <a:gd name="T4" fmla="*/ 244 w 552"/>
                    <a:gd name="T5" fmla="*/ 63 h 181"/>
                    <a:gd name="T6" fmla="*/ 387 w 552"/>
                    <a:gd name="T7" fmla="*/ 0 h 181"/>
                    <a:gd name="T8" fmla="*/ 552 w 552"/>
                    <a:gd name="T9" fmla="*/ 8 h 1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52"/>
                    <a:gd name="T16" fmla="*/ 0 h 181"/>
                    <a:gd name="T17" fmla="*/ 552 w 552"/>
                    <a:gd name="T18" fmla="*/ 181 h 1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52" h="181">
                      <a:moveTo>
                        <a:pt x="0" y="181"/>
                      </a:moveTo>
                      <a:cubicBezTo>
                        <a:pt x="55" y="178"/>
                        <a:pt x="111" y="180"/>
                        <a:pt x="166" y="173"/>
                      </a:cubicBezTo>
                      <a:cubicBezTo>
                        <a:pt x="204" y="168"/>
                        <a:pt x="223" y="89"/>
                        <a:pt x="244" y="63"/>
                      </a:cubicBezTo>
                      <a:cubicBezTo>
                        <a:pt x="288" y="9"/>
                        <a:pt x="323" y="7"/>
                        <a:pt x="387" y="0"/>
                      </a:cubicBezTo>
                      <a:cubicBezTo>
                        <a:pt x="442" y="3"/>
                        <a:pt x="552" y="8"/>
                        <a:pt x="552" y="8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0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538" y="2397"/>
                  <a:ext cx="67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detector</a:t>
                  </a:r>
                </a:p>
              </p:txBody>
            </p:sp>
            <p:sp>
              <p:nvSpPr>
                <p:cNvPr id="42004" name="Freeform 20"/>
                <p:cNvSpPr>
                  <a:spLocks/>
                </p:cNvSpPr>
                <p:nvPr/>
              </p:nvSpPr>
              <p:spPr bwMode="auto">
                <a:xfrm rot="-1880314">
                  <a:off x="1089" y="2091"/>
                  <a:ext cx="410" cy="252"/>
                </a:xfrm>
                <a:custGeom>
                  <a:avLst/>
                  <a:gdLst>
                    <a:gd name="T0" fmla="*/ 0 w 410"/>
                    <a:gd name="T1" fmla="*/ 0 h 252"/>
                    <a:gd name="T2" fmla="*/ 79 w 410"/>
                    <a:gd name="T3" fmla="*/ 31 h 252"/>
                    <a:gd name="T4" fmla="*/ 173 w 410"/>
                    <a:gd name="T5" fmla="*/ 23 h 252"/>
                    <a:gd name="T6" fmla="*/ 221 w 410"/>
                    <a:gd name="T7" fmla="*/ 7 h 252"/>
                    <a:gd name="T8" fmla="*/ 244 w 410"/>
                    <a:gd name="T9" fmla="*/ 0 h 252"/>
                    <a:gd name="T10" fmla="*/ 323 w 410"/>
                    <a:gd name="T11" fmla="*/ 55 h 252"/>
                    <a:gd name="T12" fmla="*/ 331 w 410"/>
                    <a:gd name="T13" fmla="*/ 181 h 252"/>
                    <a:gd name="T14" fmla="*/ 410 w 410"/>
                    <a:gd name="T15" fmla="*/ 252 h 252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10"/>
                    <a:gd name="T25" fmla="*/ 0 h 252"/>
                    <a:gd name="T26" fmla="*/ 410 w 410"/>
                    <a:gd name="T27" fmla="*/ 252 h 252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10" h="252">
                      <a:moveTo>
                        <a:pt x="0" y="0"/>
                      </a:moveTo>
                      <a:cubicBezTo>
                        <a:pt x="30" y="7"/>
                        <a:pt x="50" y="21"/>
                        <a:pt x="79" y="31"/>
                      </a:cubicBezTo>
                      <a:cubicBezTo>
                        <a:pt x="110" y="28"/>
                        <a:pt x="142" y="28"/>
                        <a:pt x="173" y="23"/>
                      </a:cubicBezTo>
                      <a:cubicBezTo>
                        <a:pt x="190" y="20"/>
                        <a:pt x="205" y="12"/>
                        <a:pt x="221" y="7"/>
                      </a:cubicBezTo>
                      <a:cubicBezTo>
                        <a:pt x="229" y="5"/>
                        <a:pt x="244" y="0"/>
                        <a:pt x="244" y="0"/>
                      </a:cubicBezTo>
                      <a:cubicBezTo>
                        <a:pt x="304" y="8"/>
                        <a:pt x="306" y="3"/>
                        <a:pt x="323" y="55"/>
                      </a:cubicBezTo>
                      <a:cubicBezTo>
                        <a:pt x="326" y="97"/>
                        <a:pt x="324" y="139"/>
                        <a:pt x="331" y="181"/>
                      </a:cubicBezTo>
                      <a:cubicBezTo>
                        <a:pt x="336" y="215"/>
                        <a:pt x="387" y="229"/>
                        <a:pt x="410" y="252"/>
                      </a:cubicBezTo>
                    </a:path>
                  </a:pathLst>
                </a:custGeom>
                <a:noFill/>
                <a:ln w="19050" cmpd="sng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420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30" y="1829"/>
                  <a:ext cx="5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FF3300"/>
                      </a:solidFill>
                      <a:latin typeface="Times New Roman" pitchFamily="18" charset="0"/>
                    </a:rPr>
                    <a:t>photon</a:t>
                  </a:r>
                </a:p>
              </p:txBody>
            </p:sp>
            <p:sp>
              <p:nvSpPr>
                <p:cNvPr id="420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808" y="1892"/>
                  <a:ext cx="1879" cy="6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CC3300"/>
                      </a:solidFill>
                      <a:latin typeface="Times New Roman" pitchFamily="18" charset="0"/>
                    </a:rPr>
                    <a:t>Observable – does photon</a:t>
                  </a:r>
                  <a:br>
                    <a:rPr lang="en-US" sz="2000" b="1">
                      <a:solidFill>
                        <a:srgbClr val="CC3300"/>
                      </a:solidFill>
                      <a:latin typeface="Times New Roman" pitchFamily="18" charset="0"/>
                    </a:rPr>
                  </a:br>
                  <a:r>
                    <a:rPr lang="en-US" sz="2000" b="1">
                      <a:solidFill>
                        <a:srgbClr val="CC3300"/>
                      </a:solidFill>
                      <a:latin typeface="Times New Roman" pitchFamily="18" charset="0"/>
                    </a:rPr>
                    <a:t>appear at back side of</a:t>
                  </a:r>
                  <a:br>
                    <a:rPr lang="en-US" sz="2000" b="1">
                      <a:solidFill>
                        <a:srgbClr val="CC3300"/>
                      </a:solidFill>
                      <a:latin typeface="Times New Roman" pitchFamily="18" charset="0"/>
                    </a:rPr>
                  </a:br>
                  <a:r>
                    <a:rPr lang="en-US" sz="2000" b="1">
                      <a:solidFill>
                        <a:srgbClr val="CC3300"/>
                      </a:solidFill>
                      <a:latin typeface="Times New Roman" pitchFamily="18" charset="0"/>
                    </a:rPr>
                    <a:t>polarizer?</a:t>
                  </a:r>
                </a:p>
              </p:txBody>
            </p:sp>
          </p:grpSp>
          <p:sp>
            <p:nvSpPr>
              <p:cNvPr id="41995" name="Text Box 23"/>
              <p:cNvSpPr txBox="1">
                <a:spLocks noChangeArrowheads="1"/>
              </p:cNvSpPr>
              <p:nvPr/>
            </p:nvSpPr>
            <p:spPr bwMode="auto">
              <a:xfrm>
                <a:off x="1871" y="1470"/>
                <a:ext cx="112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CC0000"/>
                    </a:solidFill>
                    <a:latin typeface="Times New Roman" pitchFamily="18" charset="0"/>
                  </a:rPr>
                  <a:t>polarization</a:t>
                </a:r>
                <a:br>
                  <a:rPr lang="en-US" sz="2000" b="1">
                    <a:solidFill>
                      <a:srgbClr val="CC00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CC0000"/>
                    </a:solidFill>
                    <a:latin typeface="Times New Roman" pitchFamily="18" charset="0"/>
                  </a:rPr>
                  <a:t>measured here</a:t>
                </a:r>
              </a:p>
            </p:txBody>
          </p:sp>
        </p:grpSp>
        <p:sp>
          <p:nvSpPr>
            <p:cNvPr id="41993" name="Line 24"/>
            <p:cNvSpPr>
              <a:spLocks noChangeShapeType="1"/>
            </p:cNvSpPr>
            <p:nvPr/>
          </p:nvSpPr>
          <p:spPr bwMode="auto">
            <a:xfrm flipH="1">
              <a:off x="1720" y="1653"/>
              <a:ext cx="167" cy="1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991" name="Text Box 26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6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190500" y="236538"/>
            <a:ext cx="77247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Act of “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observation</a:t>
            </a: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” of polarization by polarizer causes a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non-negligible disturbance</a:t>
            </a: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 of photon.</a:t>
            </a:r>
          </a:p>
        </p:txBody>
      </p:sp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215900" y="1244600"/>
            <a:ext cx="72104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Photon with polarization </a:t>
            </a:r>
            <a:r>
              <a:rPr lang="en-US" sz="2000" b="1" i="1">
                <a:solidFill>
                  <a:srgbClr val="0000CC"/>
                </a:solidFill>
                <a:latin typeface="Symbol" pitchFamily="18" charset="2"/>
              </a:rPr>
              <a:t>a</a:t>
            </a:r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 “jumps” to either polarization || or </a:t>
            </a:r>
            <a:r>
              <a:rPr lang="en-US" sz="2000" b="1">
                <a:solidFill>
                  <a:srgbClr val="0000CC"/>
                </a:solidFill>
                <a:latin typeface="Times New Roman" pitchFamily="18" charset="0"/>
                <a:sym typeface="Symbol" pitchFamily="18" charset="2"/>
              </a:rPr>
              <a:t>.</a:t>
            </a: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2413" y="1952625"/>
            <a:ext cx="8726487" cy="2465388"/>
            <a:chOff x="159" y="1230"/>
            <a:chExt cx="5497" cy="1553"/>
          </a:xfrm>
        </p:grpSpPr>
        <p:grpSp>
          <p:nvGrpSpPr>
            <p:cNvPr id="2056" name="Group 5"/>
            <p:cNvGrpSpPr>
              <a:grpSpLocks/>
            </p:cNvGrpSpPr>
            <p:nvPr/>
          </p:nvGrpSpPr>
          <p:grpSpPr bwMode="auto">
            <a:xfrm>
              <a:off x="159" y="1230"/>
              <a:ext cx="5497" cy="1018"/>
              <a:chOff x="159" y="1246"/>
              <a:chExt cx="5497" cy="1018"/>
            </a:xfrm>
          </p:grpSpPr>
          <p:sp>
            <p:nvSpPr>
              <p:cNvPr id="2057" name="Text Box 6"/>
              <p:cNvSpPr txBox="1">
                <a:spLocks noChangeArrowheads="1"/>
              </p:cNvSpPr>
              <p:nvPr/>
            </p:nvSpPr>
            <p:spPr bwMode="auto">
              <a:xfrm>
                <a:off x="159" y="1246"/>
                <a:ext cx="363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000000"/>
                    </a:solidFill>
                    <a:latin typeface="Times New Roman" pitchFamily="18" charset="0"/>
                  </a:rPr>
                  <a:t>Superposition of photon polarization states</a:t>
                </a:r>
              </a:p>
            </p:txBody>
          </p:sp>
          <p:grpSp>
            <p:nvGrpSpPr>
              <p:cNvPr id="2058" name="Group 7"/>
              <p:cNvGrpSpPr>
                <a:grpSpLocks/>
              </p:cNvGrpSpPr>
              <p:nvPr/>
            </p:nvGrpSpPr>
            <p:grpSpPr bwMode="auto">
              <a:xfrm>
                <a:off x="207" y="1683"/>
                <a:ext cx="2764" cy="250"/>
                <a:chOff x="207" y="1683"/>
                <a:chExt cx="2764" cy="250"/>
              </a:xfrm>
            </p:grpSpPr>
            <p:sp>
              <p:nvSpPr>
                <p:cNvPr id="206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07" y="1683"/>
                  <a:ext cx="276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CC3300"/>
                      </a:solidFill>
                      <a:latin typeface="Times New Roman" pitchFamily="18" charset="0"/>
                    </a:rPr>
                    <a:t>Photon of polarization </a:t>
                  </a:r>
                  <a:r>
                    <a:rPr lang="en-US" sz="2000" b="1" i="1">
                      <a:solidFill>
                        <a:srgbClr val="CC3300"/>
                      </a:solidFill>
                      <a:latin typeface="Symbol" pitchFamily="18" charset="2"/>
                    </a:rPr>
                    <a:t>a</a:t>
                  </a:r>
                  <a:r>
                    <a:rPr lang="en-US" sz="2000" b="1">
                      <a:solidFill>
                        <a:srgbClr val="CC3300"/>
                      </a:solidFill>
                      <a:latin typeface="Times New Roman" pitchFamily="18" charset="0"/>
                    </a:rPr>
                    <a:t> 	               </a:t>
                  </a:r>
                  <a:r>
                    <a:rPr lang="en-US" sz="2000" b="1" i="1">
                      <a:solidFill>
                        <a:srgbClr val="CC3300"/>
                      </a:solidFill>
                      <a:latin typeface="Times New Roman" pitchFamily="18" charset="0"/>
                    </a:rPr>
                    <a:t> P</a:t>
                  </a:r>
                  <a:r>
                    <a:rPr lang="en-US" sz="2000" b="1" i="1" baseline="-25000">
                      <a:solidFill>
                        <a:srgbClr val="CC3300"/>
                      </a:solidFill>
                      <a:latin typeface="Symbol" pitchFamily="18" charset="2"/>
                    </a:rPr>
                    <a:t>a</a:t>
                  </a:r>
                  <a:endParaRPr lang="en-US" sz="2000" b="1" i="1">
                    <a:solidFill>
                      <a:srgbClr val="CC33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061" name="Line 9"/>
                <p:cNvSpPr>
                  <a:spLocks noChangeShapeType="1"/>
                </p:cNvSpPr>
                <p:nvPr/>
              </p:nvSpPr>
              <p:spPr bwMode="auto">
                <a:xfrm>
                  <a:off x="1978" y="1815"/>
                  <a:ext cx="6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4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059" name="Text Box 10"/>
              <p:cNvSpPr txBox="1">
                <a:spLocks noChangeArrowheads="1"/>
              </p:cNvSpPr>
              <p:nvPr/>
            </p:nvSpPr>
            <p:spPr bwMode="auto">
              <a:xfrm>
                <a:off x="230" y="1976"/>
                <a:ext cx="542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 i="1">
                    <a:solidFill>
                      <a:srgbClr val="006600"/>
                    </a:solidFill>
                    <a:latin typeface="Times New Roman" pitchFamily="18" charset="0"/>
                  </a:rPr>
                  <a:t>P</a:t>
                </a:r>
                <a:r>
                  <a:rPr lang="en-US" sz="2400" b="1" i="1" baseline="-25000">
                    <a:solidFill>
                      <a:srgbClr val="006600"/>
                    </a:solidFill>
                    <a:latin typeface="Symbol" pitchFamily="18" charset="2"/>
                  </a:rPr>
                  <a:t>a</a:t>
                </a:r>
                <a:r>
                  <a:rPr lang="en-US" sz="2400" b="1">
                    <a:solidFill>
                      <a:srgbClr val="006600"/>
                    </a:solidFill>
                    <a:latin typeface="Times New Roman" pitchFamily="18" charset="0"/>
                  </a:rPr>
                  <a:t> is some type of “superposition” of polarization states, || and </a:t>
                </a:r>
                <a:r>
                  <a:rPr lang="en-US" sz="2400" b="1">
                    <a:solidFill>
                      <a:srgbClr val="006600"/>
                    </a:solidFill>
                    <a:latin typeface="Times New Roman" pitchFamily="18" charset="0"/>
                    <a:sym typeface="Symbol" pitchFamily="18" charset="2"/>
                  </a:rPr>
                  <a:t>.</a:t>
                </a:r>
                <a:endParaRPr lang="en-US" sz="2400" b="1">
                  <a:solidFill>
                    <a:srgbClr val="006600"/>
                  </a:solidFill>
                  <a:latin typeface="Times New Roman" pitchFamily="18" charset="0"/>
                </a:endParaRPr>
              </a:p>
            </p:txBody>
          </p:sp>
        </p:grpSp>
        <p:graphicFrame>
          <p:nvGraphicFramePr>
            <p:cNvPr id="2050" name="Object 11"/>
            <p:cNvGraphicFramePr>
              <a:graphicFrameLocks noChangeAspect="1"/>
            </p:cNvGraphicFramePr>
            <p:nvPr/>
          </p:nvGraphicFramePr>
          <p:xfrm>
            <a:off x="231" y="2426"/>
            <a:ext cx="144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Equation" r:id="rId4" imgW="977900" imgH="241300" progId="Equation.DSMT4">
                    <p:embed/>
                  </p:oleObj>
                </mc:Choice>
                <mc:Fallback>
                  <p:oleObj name="Equation" r:id="rId4" imgW="977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" y="2426"/>
                          <a:ext cx="1448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41313" y="4594225"/>
            <a:ext cx="8499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Any state of polarization can be resolved into or expressed as a superposition</a:t>
            </a:r>
            <a:br>
              <a:rPr lang="en-US" sz="2000" b="1">
                <a:solidFill>
                  <a:srgbClr val="CC33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of two mutually perpendicular states of polarization.</a:t>
            </a:r>
          </a:p>
        </p:txBody>
      </p:sp>
      <p:sp>
        <p:nvSpPr>
          <p:cNvPr id="2055" name="Text Box 14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33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2"/>
          <p:cNvGrpSpPr>
            <a:grpSpLocks/>
          </p:cNvGrpSpPr>
          <p:nvPr/>
        </p:nvGrpSpPr>
        <p:grpSpPr bwMode="auto">
          <a:xfrm>
            <a:off x="496888" y="433388"/>
            <a:ext cx="8550275" cy="763587"/>
            <a:chOff x="313" y="273"/>
            <a:chExt cx="5386" cy="481"/>
          </a:xfrm>
        </p:grpSpPr>
        <p:graphicFrame>
          <p:nvGraphicFramePr>
            <p:cNvPr id="3078" name="Object 3"/>
            <p:cNvGraphicFramePr>
              <a:graphicFrameLocks noChangeAspect="1"/>
            </p:cNvGraphicFramePr>
            <p:nvPr/>
          </p:nvGraphicFramePr>
          <p:xfrm>
            <a:off x="313" y="278"/>
            <a:ext cx="144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Equation" r:id="rId4" imgW="977900" imgH="241300" progId="Equation.DSMT4">
                    <p:embed/>
                  </p:oleObj>
                </mc:Choice>
                <mc:Fallback>
                  <p:oleObj name="Equation" r:id="rId4" imgW="9779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" y="278"/>
                          <a:ext cx="1448" cy="3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4" name="Text Box 4"/>
            <p:cNvSpPr txBox="1">
              <a:spLocks noChangeArrowheads="1"/>
            </p:cNvSpPr>
            <p:nvPr/>
          </p:nvSpPr>
          <p:spPr bwMode="auto">
            <a:xfrm>
              <a:off x="2222" y="273"/>
              <a:ext cx="347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Coefficients a and b tell how much of each of the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“special” states, 		  comprise the state     .  </a:t>
              </a:r>
            </a:p>
          </p:txBody>
        </p:sp>
        <p:graphicFrame>
          <p:nvGraphicFramePr>
            <p:cNvPr id="3079" name="Object 5"/>
            <p:cNvGraphicFramePr>
              <a:graphicFrameLocks noChangeAspect="1"/>
            </p:cNvGraphicFramePr>
            <p:nvPr/>
          </p:nvGraphicFramePr>
          <p:xfrm>
            <a:off x="3348" y="491"/>
            <a:ext cx="763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9" name="Equation" r:id="rId6" imgW="698500" imgH="241300" progId="Equation.DSMT4">
                    <p:embed/>
                  </p:oleObj>
                </mc:Choice>
                <mc:Fallback>
                  <p:oleObj name="Equation" r:id="rId6" imgW="6985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491"/>
                          <a:ext cx="763" cy="2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0" name="Object 6"/>
            <p:cNvGraphicFramePr>
              <a:graphicFrameLocks noChangeAspect="1"/>
            </p:cNvGraphicFramePr>
            <p:nvPr/>
          </p:nvGraphicFramePr>
          <p:xfrm>
            <a:off x="5318" y="470"/>
            <a:ext cx="21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0" name="Equation" r:id="rId8" imgW="190500" imgH="228600" progId="Equation.DSMT4">
                    <p:embed/>
                  </p:oleObj>
                </mc:Choice>
                <mc:Fallback>
                  <p:oleObj name="Equation" r:id="rId8" imgW="19050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470"/>
                          <a:ext cx="210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93688" y="1409700"/>
            <a:ext cx="8397875" cy="1771650"/>
            <a:chOff x="185" y="888"/>
            <a:chExt cx="5290" cy="1116"/>
          </a:xfrm>
        </p:grpSpPr>
        <p:grpSp>
          <p:nvGrpSpPr>
            <p:cNvPr id="3091" name="Group 8"/>
            <p:cNvGrpSpPr>
              <a:grpSpLocks/>
            </p:cNvGrpSpPr>
            <p:nvPr/>
          </p:nvGrpSpPr>
          <p:grpSpPr bwMode="auto">
            <a:xfrm>
              <a:off x="186" y="1537"/>
              <a:ext cx="5289" cy="467"/>
              <a:chOff x="186" y="1537"/>
              <a:chExt cx="5289" cy="467"/>
            </a:xfrm>
          </p:grpSpPr>
          <p:sp>
            <p:nvSpPr>
              <p:cNvPr id="3093" name="Text Box 9"/>
              <p:cNvSpPr txBox="1">
                <a:spLocks noChangeArrowheads="1"/>
              </p:cNvSpPr>
              <p:nvPr/>
            </p:nvSpPr>
            <p:spPr bwMode="auto">
              <a:xfrm>
                <a:off x="186" y="1537"/>
                <a:ext cx="5289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Observation of the system forces the system from the state      into one of the</a:t>
                </a:r>
                <a:b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	states,                  .</a:t>
                </a:r>
              </a:p>
            </p:txBody>
          </p:sp>
          <p:graphicFrame>
            <p:nvGraphicFramePr>
              <p:cNvPr id="3076" name="Object 10"/>
              <p:cNvGraphicFramePr>
                <a:graphicFrameLocks noChangeAspect="1"/>
              </p:cNvGraphicFramePr>
              <p:nvPr/>
            </p:nvGraphicFramePr>
            <p:xfrm>
              <a:off x="1202" y="1741"/>
              <a:ext cx="76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Equation" r:id="rId10" imgW="698500" imgH="241300" progId="Equation.DSMT4">
                      <p:embed/>
                    </p:oleObj>
                  </mc:Choice>
                  <mc:Fallback>
                    <p:oleObj name="Equation" r:id="rId10" imgW="698500" imgH="2413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2" y="1741"/>
                            <a:ext cx="763" cy="2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77" name="Object 11"/>
              <p:cNvGraphicFramePr>
                <a:graphicFrameLocks noChangeAspect="1"/>
              </p:cNvGraphicFramePr>
              <p:nvPr/>
            </p:nvGraphicFramePr>
            <p:xfrm>
              <a:off x="4209" y="1546"/>
              <a:ext cx="210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Equation" r:id="rId12" imgW="190500" imgH="228600" progId="Equation.DSMT4">
                      <p:embed/>
                    </p:oleObj>
                  </mc:Choice>
                  <mc:Fallback>
                    <p:oleObj name="Equation" r:id="rId12" imgW="1905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9" y="1546"/>
                            <a:ext cx="210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092" name="Text Box 12"/>
            <p:cNvSpPr txBox="1">
              <a:spLocks noChangeArrowheads="1"/>
            </p:cNvSpPr>
            <p:nvPr/>
          </p:nvSpPr>
          <p:spPr bwMode="auto">
            <a:xfrm>
              <a:off x="185" y="888"/>
              <a:ext cx="480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When the photon meets the polarizer, we are observing whether it is </a:t>
              </a:r>
              <a:b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	polarized || or </a:t>
              </a: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  <a:sym typeface="Symbol" pitchFamily="18" charset="2"/>
                </a:rPr>
                <a:t>.</a:t>
              </a:r>
              <a:endParaRPr lang="en-US" sz="2000" b="1">
                <a:solidFill>
                  <a:srgbClr val="0066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46075" y="3460750"/>
            <a:ext cx="56499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CC3300"/>
                </a:solidFill>
                <a:latin typeface="Times New Roman" pitchFamily="18" charset="0"/>
              </a:rPr>
              <a:t>The special states are called “eigenstates.”</a:t>
            </a:r>
          </a:p>
        </p:txBody>
      </p: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69888" y="4313238"/>
            <a:ext cx="8440737" cy="2297112"/>
            <a:chOff x="233" y="2717"/>
            <a:chExt cx="5317" cy="1447"/>
          </a:xfrm>
        </p:grpSpPr>
        <p:grpSp>
          <p:nvGrpSpPr>
            <p:cNvPr id="3086" name="Group 15"/>
            <p:cNvGrpSpPr>
              <a:grpSpLocks/>
            </p:cNvGrpSpPr>
            <p:nvPr/>
          </p:nvGrpSpPr>
          <p:grpSpPr bwMode="auto">
            <a:xfrm>
              <a:off x="233" y="2717"/>
              <a:ext cx="5317" cy="996"/>
              <a:chOff x="233" y="2717"/>
              <a:chExt cx="5317" cy="996"/>
            </a:xfrm>
          </p:grpSpPr>
          <p:grpSp>
            <p:nvGrpSpPr>
              <p:cNvPr id="3088" name="Group 16"/>
              <p:cNvGrpSpPr>
                <a:grpSpLocks/>
              </p:cNvGrpSpPr>
              <p:nvPr/>
            </p:nvGrpSpPr>
            <p:grpSpPr bwMode="auto">
              <a:xfrm>
                <a:off x="233" y="2717"/>
                <a:ext cx="5317" cy="467"/>
                <a:chOff x="233" y="2717"/>
                <a:chExt cx="5317" cy="467"/>
              </a:xfrm>
            </p:grpSpPr>
            <p:sp>
              <p:nvSpPr>
                <p:cNvPr id="309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233" y="2717"/>
                  <a:ext cx="5317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993366"/>
                      </a:solidFill>
                      <a:latin typeface="Times New Roman" pitchFamily="18" charset="0"/>
                    </a:rPr>
                    <a:t>Observation causes non-negligible disturbance that changes the system from</a:t>
                  </a:r>
                </a:p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993366"/>
                      </a:solidFill>
                      <a:latin typeface="Times New Roman" pitchFamily="18" charset="0"/>
                    </a:rPr>
                    <a:t>	being in the state        into one of the states                 .</a:t>
                  </a:r>
                </a:p>
              </p:txBody>
            </p:sp>
            <p:graphicFrame>
              <p:nvGraphicFramePr>
                <p:cNvPr id="3074" name="Object 18"/>
                <p:cNvGraphicFramePr>
                  <a:graphicFrameLocks noChangeAspect="1"/>
                </p:cNvGraphicFramePr>
                <p:nvPr/>
              </p:nvGraphicFramePr>
              <p:xfrm>
                <a:off x="2077" y="2923"/>
                <a:ext cx="210" cy="2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3" name="Equation" r:id="rId14" imgW="190500" imgH="228600" progId="Equation.DSMT4">
                        <p:embed/>
                      </p:oleObj>
                    </mc:Choice>
                    <mc:Fallback>
                      <p:oleObj name="Equation" r:id="rId14" imgW="190500" imgH="2286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7" y="2923"/>
                              <a:ext cx="210" cy="25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5" name="Object 19"/>
                <p:cNvGraphicFramePr>
                  <a:graphicFrameLocks noChangeAspect="1"/>
                </p:cNvGraphicFramePr>
                <p:nvPr/>
              </p:nvGraphicFramePr>
              <p:xfrm>
                <a:off x="3746" y="2921"/>
                <a:ext cx="651" cy="2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094" name="Equation" r:id="rId16" imgW="596900" imgH="241300" progId="Equation.DSMT4">
                        <p:embed/>
                      </p:oleObj>
                    </mc:Choice>
                    <mc:Fallback>
                      <p:oleObj name="Equation" r:id="rId16" imgW="596900" imgH="2413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46" y="2921"/>
                              <a:ext cx="651" cy="26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089" name="Text Box 20"/>
              <p:cNvSpPr txBox="1">
                <a:spLocks noChangeArrowheads="1"/>
              </p:cNvSpPr>
              <p:nvPr/>
            </p:nvSpPr>
            <p:spPr bwMode="auto">
              <a:xfrm>
                <a:off x="273" y="3271"/>
                <a:ext cx="4058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336600"/>
                    </a:solidFill>
                    <a:latin typeface="Times New Roman" pitchFamily="18" charset="0"/>
                  </a:rPr>
                  <a:t>System makes sudden jump from being part in each state </a:t>
                </a:r>
                <a:br>
                  <a:rPr lang="en-US" sz="2000" b="1">
                    <a:solidFill>
                      <a:srgbClr val="3366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336600"/>
                    </a:solidFill>
                    <a:latin typeface="Times New Roman" pitchFamily="18" charset="0"/>
                  </a:rPr>
                  <a:t>	to being in only one state.</a:t>
                </a:r>
              </a:p>
            </p:txBody>
          </p:sp>
        </p:grpSp>
        <p:sp>
          <p:nvSpPr>
            <p:cNvPr id="3087" name="Text Box 21"/>
            <p:cNvSpPr txBox="1">
              <a:spLocks noChangeArrowheads="1"/>
            </p:cNvSpPr>
            <p:nvPr/>
          </p:nvSpPr>
          <p:spPr bwMode="auto">
            <a:xfrm>
              <a:off x="296" y="3914"/>
              <a:ext cx="355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C0000"/>
                  </a:solidFill>
                  <a:latin typeface="Times New Roman" pitchFamily="18" charset="0"/>
                </a:rPr>
                <a:t>Probability laws determine which is the final state.</a:t>
              </a:r>
            </a:p>
          </p:txBody>
        </p:sp>
      </p:grpSp>
      <p:sp>
        <p:nvSpPr>
          <p:cNvPr id="3085" name="Text Box 23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360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2"/>
          <p:cNvSpPr txBox="1">
            <a:spLocks noChangeArrowheads="1"/>
          </p:cNvSpPr>
          <p:nvPr/>
        </p:nvSpPr>
        <p:spPr bwMode="auto">
          <a:xfrm>
            <a:off x="431800" y="112713"/>
            <a:ext cx="84248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Interference of light – described classically by Maxwell’s Equations in terms</a:t>
            </a:r>
            <a:br>
              <a:rPr lang="en-US" sz="2000" b="1">
                <a:solidFill>
                  <a:srgbClr val="CC33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	of light waves.</a:t>
            </a:r>
          </a:p>
        </p:txBody>
      </p:sp>
      <p:sp>
        <p:nvSpPr>
          <p:cNvPr id="50178" name="Rectangle 3"/>
          <p:cNvSpPr>
            <a:spLocks noChangeArrowheads="1"/>
          </p:cNvSpPr>
          <p:nvPr/>
        </p:nvSpPr>
        <p:spPr bwMode="auto">
          <a:xfrm>
            <a:off x="4900613" y="2292350"/>
            <a:ext cx="19050" cy="415925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976563" y="1160463"/>
            <a:ext cx="542925" cy="1746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0180" name="Line 5"/>
          <p:cNvSpPr>
            <a:spLocks noChangeShapeType="1"/>
          </p:cNvSpPr>
          <p:nvPr/>
        </p:nvSpPr>
        <p:spPr bwMode="auto">
          <a:xfrm>
            <a:off x="352425" y="2495550"/>
            <a:ext cx="45418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1" name="Line 6"/>
          <p:cNvSpPr>
            <a:spLocks noChangeShapeType="1"/>
          </p:cNvSpPr>
          <p:nvPr/>
        </p:nvSpPr>
        <p:spPr bwMode="auto">
          <a:xfrm flipH="1">
            <a:off x="4849813" y="2495550"/>
            <a:ext cx="44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2" name="Line 7"/>
          <p:cNvSpPr>
            <a:spLocks noChangeShapeType="1"/>
          </p:cNvSpPr>
          <p:nvPr/>
        </p:nvSpPr>
        <p:spPr bwMode="auto">
          <a:xfrm flipH="1">
            <a:off x="4764088" y="2495550"/>
            <a:ext cx="476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3" name="Line 8"/>
          <p:cNvSpPr>
            <a:spLocks noChangeShapeType="1"/>
          </p:cNvSpPr>
          <p:nvPr/>
        </p:nvSpPr>
        <p:spPr bwMode="auto">
          <a:xfrm flipV="1">
            <a:off x="3241675" y="1157288"/>
            <a:ext cx="20638" cy="1338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4" name="Line 9"/>
          <p:cNvSpPr>
            <a:spLocks noChangeShapeType="1"/>
          </p:cNvSpPr>
          <p:nvPr/>
        </p:nvSpPr>
        <p:spPr bwMode="auto">
          <a:xfrm>
            <a:off x="3262313" y="11572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5" name="Line 10"/>
          <p:cNvSpPr>
            <a:spLocks noChangeShapeType="1"/>
          </p:cNvSpPr>
          <p:nvPr/>
        </p:nvSpPr>
        <p:spPr bwMode="auto">
          <a:xfrm>
            <a:off x="3262313" y="1243013"/>
            <a:ext cx="1587" cy="46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6" name="Line 11"/>
          <p:cNvSpPr>
            <a:spLocks noChangeShapeType="1"/>
          </p:cNvSpPr>
          <p:nvPr/>
        </p:nvSpPr>
        <p:spPr bwMode="auto">
          <a:xfrm flipH="1">
            <a:off x="2987675" y="2252663"/>
            <a:ext cx="530225" cy="528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7" name="Line 12"/>
          <p:cNvSpPr>
            <a:spLocks noChangeShapeType="1"/>
          </p:cNvSpPr>
          <p:nvPr/>
        </p:nvSpPr>
        <p:spPr bwMode="auto">
          <a:xfrm>
            <a:off x="2328863" y="2495550"/>
            <a:ext cx="88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8" name="Freeform 13"/>
          <p:cNvSpPr>
            <a:spLocks/>
          </p:cNvSpPr>
          <p:nvPr/>
        </p:nvSpPr>
        <p:spPr bwMode="auto">
          <a:xfrm>
            <a:off x="2306638" y="2462213"/>
            <a:ext cx="106362" cy="65087"/>
          </a:xfrm>
          <a:custGeom>
            <a:avLst/>
            <a:gdLst>
              <a:gd name="T0" fmla="*/ 2147483647 w 67"/>
              <a:gd name="T1" fmla="*/ 2147483647 h 41"/>
              <a:gd name="T2" fmla="*/ 0 w 67"/>
              <a:gd name="T3" fmla="*/ 2147483647 h 41"/>
              <a:gd name="T4" fmla="*/ 2147483647 w 67"/>
              <a:gd name="T5" fmla="*/ 2147483647 h 41"/>
              <a:gd name="T6" fmla="*/ 0 w 67"/>
              <a:gd name="T7" fmla="*/ 0 h 41"/>
              <a:gd name="T8" fmla="*/ 2147483647 w 67"/>
              <a:gd name="T9" fmla="*/ 2147483647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41"/>
              <a:gd name="T17" fmla="*/ 67 w 67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41">
                <a:moveTo>
                  <a:pt x="67" y="21"/>
                </a:moveTo>
                <a:lnTo>
                  <a:pt x="0" y="41"/>
                </a:lnTo>
                <a:lnTo>
                  <a:pt x="14" y="21"/>
                </a:lnTo>
                <a:lnTo>
                  <a:pt x="0" y="0"/>
                </a:lnTo>
                <a:lnTo>
                  <a:pt x="67" y="21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89" name="Freeform 14"/>
          <p:cNvSpPr>
            <a:spLocks/>
          </p:cNvSpPr>
          <p:nvPr/>
        </p:nvSpPr>
        <p:spPr bwMode="auto">
          <a:xfrm>
            <a:off x="3571875" y="1582738"/>
            <a:ext cx="819150" cy="520700"/>
          </a:xfrm>
          <a:custGeom>
            <a:avLst/>
            <a:gdLst>
              <a:gd name="T0" fmla="*/ 2147483647 w 516"/>
              <a:gd name="T1" fmla="*/ 0 h 328"/>
              <a:gd name="T2" fmla="*/ 2147483647 w 516"/>
              <a:gd name="T3" fmla="*/ 0 h 328"/>
              <a:gd name="T4" fmla="*/ 2147483647 w 516"/>
              <a:gd name="T5" fmla="*/ 2147483647 h 328"/>
              <a:gd name="T6" fmla="*/ 2147483647 w 516"/>
              <a:gd name="T7" fmla="*/ 2147483647 h 328"/>
              <a:gd name="T8" fmla="*/ 2147483647 w 516"/>
              <a:gd name="T9" fmla="*/ 2147483647 h 328"/>
              <a:gd name="T10" fmla="*/ 2147483647 w 516"/>
              <a:gd name="T11" fmla="*/ 2147483647 h 328"/>
              <a:gd name="T12" fmla="*/ 2147483647 w 516"/>
              <a:gd name="T13" fmla="*/ 2147483647 h 328"/>
              <a:gd name="T14" fmla="*/ 2147483647 w 516"/>
              <a:gd name="T15" fmla="*/ 2147483647 h 328"/>
              <a:gd name="T16" fmla="*/ 2147483647 w 516"/>
              <a:gd name="T17" fmla="*/ 2147483647 h 328"/>
              <a:gd name="T18" fmla="*/ 2147483647 w 516"/>
              <a:gd name="T19" fmla="*/ 2147483647 h 328"/>
              <a:gd name="T20" fmla="*/ 2147483647 w 516"/>
              <a:gd name="T21" fmla="*/ 2147483647 h 328"/>
              <a:gd name="T22" fmla="*/ 2147483647 w 516"/>
              <a:gd name="T23" fmla="*/ 2147483647 h 328"/>
              <a:gd name="T24" fmla="*/ 2147483647 w 516"/>
              <a:gd name="T25" fmla="*/ 2147483647 h 328"/>
              <a:gd name="T26" fmla="*/ 2147483647 w 516"/>
              <a:gd name="T27" fmla="*/ 2147483647 h 328"/>
              <a:gd name="T28" fmla="*/ 2147483647 w 516"/>
              <a:gd name="T29" fmla="*/ 2147483647 h 328"/>
              <a:gd name="T30" fmla="*/ 2147483647 w 516"/>
              <a:gd name="T31" fmla="*/ 2147483647 h 328"/>
              <a:gd name="T32" fmla="*/ 0 w 516"/>
              <a:gd name="T33" fmla="*/ 2147483647 h 32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516"/>
              <a:gd name="T52" fmla="*/ 0 h 328"/>
              <a:gd name="T53" fmla="*/ 516 w 516"/>
              <a:gd name="T54" fmla="*/ 328 h 32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516" h="328">
                <a:moveTo>
                  <a:pt x="516" y="0"/>
                </a:moveTo>
                <a:lnTo>
                  <a:pt x="475" y="0"/>
                </a:lnTo>
                <a:lnTo>
                  <a:pt x="443" y="6"/>
                </a:lnTo>
                <a:lnTo>
                  <a:pt x="402" y="14"/>
                </a:lnTo>
                <a:lnTo>
                  <a:pt x="362" y="27"/>
                </a:lnTo>
                <a:lnTo>
                  <a:pt x="322" y="40"/>
                </a:lnTo>
                <a:lnTo>
                  <a:pt x="282" y="54"/>
                </a:lnTo>
                <a:lnTo>
                  <a:pt x="247" y="73"/>
                </a:lnTo>
                <a:lnTo>
                  <a:pt x="207" y="94"/>
                </a:lnTo>
                <a:lnTo>
                  <a:pt x="174" y="121"/>
                </a:lnTo>
                <a:lnTo>
                  <a:pt x="140" y="140"/>
                </a:lnTo>
                <a:lnTo>
                  <a:pt x="107" y="167"/>
                </a:lnTo>
                <a:lnTo>
                  <a:pt x="81" y="200"/>
                </a:lnTo>
                <a:lnTo>
                  <a:pt x="54" y="227"/>
                </a:lnTo>
                <a:lnTo>
                  <a:pt x="33" y="261"/>
                </a:lnTo>
                <a:lnTo>
                  <a:pt x="14" y="288"/>
                </a:lnTo>
                <a:lnTo>
                  <a:pt x="0" y="328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0" name="Freeform 15"/>
          <p:cNvSpPr>
            <a:spLocks/>
          </p:cNvSpPr>
          <p:nvPr/>
        </p:nvSpPr>
        <p:spPr bwMode="auto">
          <a:xfrm>
            <a:off x="3538538" y="2070100"/>
            <a:ext cx="76200" cy="119063"/>
          </a:xfrm>
          <a:custGeom>
            <a:avLst/>
            <a:gdLst>
              <a:gd name="T0" fmla="*/ 0 w 48"/>
              <a:gd name="T1" fmla="*/ 2147483647 h 75"/>
              <a:gd name="T2" fmla="*/ 2147483647 w 48"/>
              <a:gd name="T3" fmla="*/ 0 h 75"/>
              <a:gd name="T4" fmla="*/ 2147483647 w 48"/>
              <a:gd name="T5" fmla="*/ 2147483647 h 75"/>
              <a:gd name="T6" fmla="*/ 2147483647 w 48"/>
              <a:gd name="T7" fmla="*/ 2147483647 h 75"/>
              <a:gd name="T8" fmla="*/ 0 w 48"/>
              <a:gd name="T9" fmla="*/ 2147483647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75"/>
              <a:gd name="T17" fmla="*/ 48 w 48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75">
                <a:moveTo>
                  <a:pt x="0" y="75"/>
                </a:moveTo>
                <a:lnTo>
                  <a:pt x="8" y="0"/>
                </a:lnTo>
                <a:lnTo>
                  <a:pt x="21" y="21"/>
                </a:lnTo>
                <a:lnTo>
                  <a:pt x="48" y="13"/>
                </a:lnTo>
                <a:lnTo>
                  <a:pt x="0" y="75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1" name="Rectangle 16"/>
          <p:cNvSpPr>
            <a:spLocks noChangeArrowheads="1"/>
          </p:cNvSpPr>
          <p:nvPr/>
        </p:nvSpPr>
        <p:spPr bwMode="auto">
          <a:xfrm>
            <a:off x="714375" y="2547938"/>
            <a:ext cx="149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339933"/>
                </a:solidFill>
                <a:latin typeface="Times New Roman" pitchFamily="18" charset="0"/>
              </a:rPr>
              <a:t>incoming beam</a:t>
            </a:r>
            <a:endParaRPr lang="en-US" sz="2000" b="1">
              <a:solidFill>
                <a:srgbClr val="339933"/>
              </a:solidFill>
              <a:latin typeface="Times New Roman" pitchFamily="18" charset="0"/>
            </a:endParaRPr>
          </a:p>
        </p:txBody>
      </p:sp>
      <p:sp>
        <p:nvSpPr>
          <p:cNvPr id="50192" name="Rectangle 17"/>
          <p:cNvSpPr>
            <a:spLocks noChangeArrowheads="1"/>
          </p:cNvSpPr>
          <p:nvPr/>
        </p:nvSpPr>
        <p:spPr bwMode="auto">
          <a:xfrm>
            <a:off x="3638550" y="1014413"/>
            <a:ext cx="1085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end mirror</a:t>
            </a: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0193" name="Rectangle 18"/>
          <p:cNvSpPr>
            <a:spLocks noChangeArrowheads="1"/>
          </p:cNvSpPr>
          <p:nvPr/>
        </p:nvSpPr>
        <p:spPr bwMode="auto">
          <a:xfrm>
            <a:off x="4446588" y="1439863"/>
            <a:ext cx="2635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50% beam splitting mirror</a:t>
            </a: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0194" name="Rectangle 19"/>
          <p:cNvSpPr>
            <a:spLocks noChangeArrowheads="1"/>
          </p:cNvSpPr>
          <p:nvPr/>
        </p:nvSpPr>
        <p:spPr bwMode="auto">
          <a:xfrm>
            <a:off x="5029200" y="2547938"/>
            <a:ext cx="1085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CC"/>
                </a:solidFill>
                <a:latin typeface="Times New Roman" pitchFamily="18" charset="0"/>
              </a:rPr>
              <a:t>end mirror</a:t>
            </a:r>
            <a:endParaRPr lang="en-US" sz="2000" b="1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50195" name="Line 20"/>
          <p:cNvSpPr>
            <a:spLocks noChangeShapeType="1"/>
          </p:cNvSpPr>
          <p:nvPr/>
        </p:nvSpPr>
        <p:spPr bwMode="auto">
          <a:xfrm flipH="1" flipV="1">
            <a:off x="3319463" y="2455863"/>
            <a:ext cx="1552575" cy="42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6" name="Line 21"/>
          <p:cNvSpPr>
            <a:spLocks noChangeShapeType="1"/>
          </p:cNvSpPr>
          <p:nvPr/>
        </p:nvSpPr>
        <p:spPr bwMode="auto">
          <a:xfrm>
            <a:off x="3268663" y="1192213"/>
            <a:ext cx="1587" cy="2687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7" name="Freeform 22"/>
          <p:cNvSpPr>
            <a:spLocks/>
          </p:cNvSpPr>
          <p:nvPr/>
        </p:nvSpPr>
        <p:spPr bwMode="auto">
          <a:xfrm>
            <a:off x="3208338" y="3838575"/>
            <a:ext cx="122237" cy="142875"/>
          </a:xfrm>
          <a:custGeom>
            <a:avLst/>
            <a:gdLst>
              <a:gd name="T0" fmla="*/ 0 w 77"/>
              <a:gd name="T1" fmla="*/ 0 h 90"/>
              <a:gd name="T2" fmla="*/ 2147483647 w 77"/>
              <a:gd name="T3" fmla="*/ 2147483647 h 90"/>
              <a:gd name="T4" fmla="*/ 2147483647 w 77"/>
              <a:gd name="T5" fmla="*/ 0 h 90"/>
              <a:gd name="T6" fmla="*/ 2147483647 w 77"/>
              <a:gd name="T7" fmla="*/ 2147483647 h 90"/>
              <a:gd name="T8" fmla="*/ 0 w 77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90"/>
              <a:gd name="T17" fmla="*/ 77 w 77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90">
                <a:moveTo>
                  <a:pt x="0" y="0"/>
                </a:moveTo>
                <a:lnTo>
                  <a:pt x="38" y="14"/>
                </a:lnTo>
                <a:lnTo>
                  <a:pt x="77" y="0"/>
                </a:lnTo>
                <a:lnTo>
                  <a:pt x="38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8" name="Line 23"/>
          <p:cNvSpPr>
            <a:spLocks noChangeShapeType="1"/>
          </p:cNvSpPr>
          <p:nvPr/>
        </p:nvSpPr>
        <p:spPr bwMode="auto">
          <a:xfrm flipH="1">
            <a:off x="3179763" y="2455863"/>
            <a:ext cx="139700" cy="129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99" name="Freeform 24"/>
          <p:cNvSpPr>
            <a:spLocks/>
          </p:cNvSpPr>
          <p:nvPr/>
        </p:nvSpPr>
        <p:spPr bwMode="auto">
          <a:xfrm>
            <a:off x="3122613" y="3706813"/>
            <a:ext cx="123825" cy="146050"/>
          </a:xfrm>
          <a:custGeom>
            <a:avLst/>
            <a:gdLst>
              <a:gd name="T0" fmla="*/ 0 w 78"/>
              <a:gd name="T1" fmla="*/ 0 h 92"/>
              <a:gd name="T2" fmla="*/ 2147483647 w 78"/>
              <a:gd name="T3" fmla="*/ 2147483647 h 92"/>
              <a:gd name="T4" fmla="*/ 2147483647 w 78"/>
              <a:gd name="T5" fmla="*/ 2147483647 h 92"/>
              <a:gd name="T6" fmla="*/ 2147483647 w 78"/>
              <a:gd name="T7" fmla="*/ 2147483647 h 92"/>
              <a:gd name="T8" fmla="*/ 0 w 78"/>
              <a:gd name="T9" fmla="*/ 0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92"/>
              <a:gd name="T17" fmla="*/ 78 w 78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92">
                <a:moveTo>
                  <a:pt x="0" y="0"/>
                </a:moveTo>
                <a:lnTo>
                  <a:pt x="37" y="16"/>
                </a:lnTo>
                <a:lnTo>
                  <a:pt x="78" y="7"/>
                </a:lnTo>
                <a:lnTo>
                  <a:pt x="30" y="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0" name="Text Box 25"/>
          <p:cNvSpPr txBox="1">
            <a:spLocks noChangeArrowheads="1"/>
          </p:cNvSpPr>
          <p:nvPr/>
        </p:nvSpPr>
        <p:spPr bwMode="auto">
          <a:xfrm>
            <a:off x="169863" y="2133600"/>
            <a:ext cx="12906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light wave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4300" y="2744788"/>
            <a:ext cx="8891588" cy="3532187"/>
            <a:chOff x="72" y="1729"/>
            <a:chExt cx="5601" cy="2225"/>
          </a:xfrm>
        </p:grpSpPr>
        <p:sp>
          <p:nvSpPr>
            <p:cNvPr id="50222" name="Freeform 27"/>
            <p:cNvSpPr>
              <a:spLocks/>
            </p:cNvSpPr>
            <p:nvPr/>
          </p:nvSpPr>
          <p:spPr bwMode="auto">
            <a:xfrm>
              <a:off x="2304" y="1882"/>
              <a:ext cx="95" cy="74"/>
            </a:xfrm>
            <a:custGeom>
              <a:avLst/>
              <a:gdLst>
                <a:gd name="T0" fmla="*/ 0 w 95"/>
                <a:gd name="T1" fmla="*/ 74 h 74"/>
                <a:gd name="T2" fmla="*/ 21 w 95"/>
                <a:gd name="T3" fmla="*/ 40 h 74"/>
                <a:gd name="T4" fmla="*/ 18 w 95"/>
                <a:gd name="T5" fmla="*/ 0 h 74"/>
                <a:gd name="T6" fmla="*/ 95 w 95"/>
                <a:gd name="T7" fmla="*/ 58 h 74"/>
                <a:gd name="T8" fmla="*/ 0 w 95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4"/>
                <a:gd name="T17" fmla="*/ 95 w 9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4">
                  <a:moveTo>
                    <a:pt x="0" y="74"/>
                  </a:moveTo>
                  <a:lnTo>
                    <a:pt x="21" y="40"/>
                  </a:lnTo>
                  <a:lnTo>
                    <a:pt x="18" y="0"/>
                  </a:lnTo>
                  <a:lnTo>
                    <a:pt x="95" y="58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pSp>
          <p:nvGrpSpPr>
            <p:cNvPr id="50223" name="Group 28"/>
            <p:cNvGrpSpPr>
              <a:grpSpLocks/>
            </p:cNvGrpSpPr>
            <p:nvPr/>
          </p:nvGrpSpPr>
          <p:grpSpPr bwMode="auto">
            <a:xfrm>
              <a:off x="72" y="1729"/>
              <a:ext cx="5601" cy="2225"/>
              <a:chOff x="72" y="1729"/>
              <a:chExt cx="5601" cy="2225"/>
            </a:xfrm>
          </p:grpSpPr>
          <p:sp>
            <p:nvSpPr>
              <p:cNvPr id="50224" name="Text Box 29"/>
              <p:cNvSpPr txBox="1">
                <a:spLocks noChangeArrowheads="1"/>
              </p:cNvSpPr>
              <p:nvPr/>
            </p:nvSpPr>
            <p:spPr bwMode="auto">
              <a:xfrm>
                <a:off x="72" y="2744"/>
                <a:ext cx="5601" cy="12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CC3300"/>
                    </a:solidFill>
                    <a:latin typeface="Times New Roman" pitchFamily="18" charset="0"/>
                  </a:rPr>
                  <a:t>Classical description – Maxwell’s Equations: wave functions</a:t>
                </a:r>
                <a:br>
                  <a:rPr lang="en-US" sz="2000" b="1">
                    <a:solidFill>
                      <a:srgbClr val="CC33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	</a:t>
                </a: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A light wave enters the interferometer.</a:t>
                </a:r>
                <a:b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	Light wave is split into two waves by 50% beam splitter.</a:t>
                </a:r>
                <a:b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	Each wave reflects from end mirror, returns, and crosses at small angle.</a:t>
                </a:r>
                <a:b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  <a:t>In region of overlap, light waves constructively and destructively interfere</a:t>
                </a:r>
                <a:b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6600"/>
                    </a:solidFill>
                    <a:latin typeface="Times New Roman" pitchFamily="18" charset="0"/>
                  </a:rPr>
                  <a:t>	to give interference pattern.</a:t>
                </a:r>
              </a:p>
            </p:txBody>
          </p:sp>
          <p:grpSp>
            <p:nvGrpSpPr>
              <p:cNvPr id="50225" name="Group 30"/>
              <p:cNvGrpSpPr>
                <a:grpSpLocks/>
              </p:cNvGrpSpPr>
              <p:nvPr/>
            </p:nvGrpSpPr>
            <p:grpSpPr bwMode="auto">
              <a:xfrm>
                <a:off x="958" y="1729"/>
                <a:ext cx="3414" cy="817"/>
                <a:chOff x="958" y="1729"/>
                <a:chExt cx="3414" cy="817"/>
              </a:xfrm>
            </p:grpSpPr>
            <p:grpSp>
              <p:nvGrpSpPr>
                <p:cNvPr id="50226" name="Group 31"/>
                <p:cNvGrpSpPr>
                  <a:grpSpLocks/>
                </p:cNvGrpSpPr>
                <p:nvPr/>
              </p:nvGrpSpPr>
              <p:grpSpPr bwMode="auto">
                <a:xfrm>
                  <a:off x="2354" y="1819"/>
                  <a:ext cx="2018" cy="727"/>
                  <a:chOff x="2354" y="1819"/>
                  <a:chExt cx="2018" cy="727"/>
                </a:xfrm>
              </p:grpSpPr>
              <p:sp>
                <p:nvSpPr>
                  <p:cNvPr id="5023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438" y="1873"/>
                    <a:ext cx="1" cy="323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438" y="2193"/>
                    <a:ext cx="183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618" y="2193"/>
                    <a:ext cx="1310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5" name="Rectangle 35"/>
                  <p:cNvSpPr>
                    <a:spLocks noChangeArrowheads="1"/>
                  </p:cNvSpPr>
                  <p:nvPr/>
                </p:nvSpPr>
                <p:spPr bwMode="auto">
                  <a:xfrm>
                    <a:off x="2354" y="2010"/>
                    <a:ext cx="5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I</a:t>
                    </a:r>
                    <a:endParaRPr lang="en-US" sz="20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6" name="Freeform 36"/>
                  <p:cNvSpPr>
                    <a:spLocks/>
                  </p:cNvSpPr>
                  <p:nvPr/>
                </p:nvSpPr>
                <p:spPr bwMode="auto">
                  <a:xfrm>
                    <a:off x="2457" y="1988"/>
                    <a:ext cx="364" cy="196"/>
                  </a:xfrm>
                  <a:custGeom>
                    <a:avLst/>
                    <a:gdLst>
                      <a:gd name="T0" fmla="*/ 0 w 364"/>
                      <a:gd name="T1" fmla="*/ 196 h 196"/>
                      <a:gd name="T2" fmla="*/ 18 w 364"/>
                      <a:gd name="T3" fmla="*/ 193 h 196"/>
                      <a:gd name="T4" fmla="*/ 37 w 364"/>
                      <a:gd name="T5" fmla="*/ 192 h 196"/>
                      <a:gd name="T6" fmla="*/ 45 w 364"/>
                      <a:gd name="T7" fmla="*/ 189 h 196"/>
                      <a:gd name="T8" fmla="*/ 58 w 364"/>
                      <a:gd name="T9" fmla="*/ 181 h 196"/>
                      <a:gd name="T10" fmla="*/ 66 w 364"/>
                      <a:gd name="T11" fmla="*/ 177 h 196"/>
                      <a:gd name="T12" fmla="*/ 75 w 364"/>
                      <a:gd name="T13" fmla="*/ 168 h 196"/>
                      <a:gd name="T14" fmla="*/ 85 w 364"/>
                      <a:gd name="T15" fmla="*/ 155 h 196"/>
                      <a:gd name="T16" fmla="*/ 93 w 364"/>
                      <a:gd name="T17" fmla="*/ 144 h 196"/>
                      <a:gd name="T18" fmla="*/ 99 w 364"/>
                      <a:gd name="T19" fmla="*/ 137 h 196"/>
                      <a:gd name="T20" fmla="*/ 109 w 364"/>
                      <a:gd name="T21" fmla="*/ 122 h 196"/>
                      <a:gd name="T22" fmla="*/ 116 w 364"/>
                      <a:gd name="T23" fmla="*/ 108 h 196"/>
                      <a:gd name="T24" fmla="*/ 125 w 364"/>
                      <a:gd name="T25" fmla="*/ 89 h 196"/>
                      <a:gd name="T26" fmla="*/ 130 w 364"/>
                      <a:gd name="T27" fmla="*/ 80 h 196"/>
                      <a:gd name="T28" fmla="*/ 137 w 364"/>
                      <a:gd name="T29" fmla="*/ 65 h 196"/>
                      <a:gd name="T30" fmla="*/ 142 w 364"/>
                      <a:gd name="T31" fmla="*/ 55 h 196"/>
                      <a:gd name="T32" fmla="*/ 155 w 364"/>
                      <a:gd name="T33" fmla="*/ 35 h 196"/>
                      <a:gd name="T34" fmla="*/ 163 w 364"/>
                      <a:gd name="T35" fmla="*/ 25 h 196"/>
                      <a:gd name="T36" fmla="*/ 167 w 364"/>
                      <a:gd name="T37" fmla="*/ 19 h 196"/>
                      <a:gd name="T38" fmla="*/ 192 w 364"/>
                      <a:gd name="T39" fmla="*/ 0 h 196"/>
                      <a:gd name="T40" fmla="*/ 201 w 364"/>
                      <a:gd name="T41" fmla="*/ 0 h 196"/>
                      <a:gd name="T42" fmla="*/ 210 w 364"/>
                      <a:gd name="T43" fmla="*/ 1 h 196"/>
                      <a:gd name="T44" fmla="*/ 224 w 364"/>
                      <a:gd name="T45" fmla="*/ 10 h 196"/>
                      <a:gd name="T46" fmla="*/ 231 w 364"/>
                      <a:gd name="T47" fmla="*/ 18 h 196"/>
                      <a:gd name="T48" fmla="*/ 240 w 364"/>
                      <a:gd name="T49" fmla="*/ 30 h 196"/>
                      <a:gd name="T50" fmla="*/ 245 w 364"/>
                      <a:gd name="T51" fmla="*/ 38 h 196"/>
                      <a:gd name="T52" fmla="*/ 249 w 364"/>
                      <a:gd name="T53" fmla="*/ 50 h 196"/>
                      <a:gd name="T54" fmla="*/ 258 w 364"/>
                      <a:gd name="T55" fmla="*/ 70 h 196"/>
                      <a:gd name="T56" fmla="*/ 262 w 364"/>
                      <a:gd name="T57" fmla="*/ 79 h 196"/>
                      <a:gd name="T58" fmla="*/ 268 w 364"/>
                      <a:gd name="T59" fmla="*/ 97 h 196"/>
                      <a:gd name="T60" fmla="*/ 273 w 364"/>
                      <a:gd name="T61" fmla="*/ 104 h 196"/>
                      <a:gd name="T62" fmla="*/ 276 w 364"/>
                      <a:gd name="T63" fmla="*/ 113 h 196"/>
                      <a:gd name="T64" fmla="*/ 283 w 364"/>
                      <a:gd name="T65" fmla="*/ 128 h 196"/>
                      <a:gd name="T66" fmla="*/ 288 w 364"/>
                      <a:gd name="T67" fmla="*/ 137 h 196"/>
                      <a:gd name="T68" fmla="*/ 292 w 364"/>
                      <a:gd name="T69" fmla="*/ 144 h 196"/>
                      <a:gd name="T70" fmla="*/ 297 w 364"/>
                      <a:gd name="T71" fmla="*/ 153 h 196"/>
                      <a:gd name="T72" fmla="*/ 301 w 364"/>
                      <a:gd name="T73" fmla="*/ 162 h 196"/>
                      <a:gd name="T74" fmla="*/ 306 w 364"/>
                      <a:gd name="T75" fmla="*/ 170 h 196"/>
                      <a:gd name="T76" fmla="*/ 312 w 364"/>
                      <a:gd name="T77" fmla="*/ 178 h 196"/>
                      <a:gd name="T78" fmla="*/ 319 w 364"/>
                      <a:gd name="T79" fmla="*/ 183 h 196"/>
                      <a:gd name="T80" fmla="*/ 325 w 364"/>
                      <a:gd name="T81" fmla="*/ 187 h 196"/>
                      <a:gd name="T82" fmla="*/ 331 w 364"/>
                      <a:gd name="T83" fmla="*/ 190 h 196"/>
                      <a:gd name="T84" fmla="*/ 343 w 364"/>
                      <a:gd name="T85" fmla="*/ 195 h 196"/>
                      <a:gd name="T86" fmla="*/ 350 w 364"/>
                      <a:gd name="T87" fmla="*/ 196 h 196"/>
                      <a:gd name="T88" fmla="*/ 364 w 364"/>
                      <a:gd name="T89" fmla="*/ 195 h 19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364"/>
                      <a:gd name="T136" fmla="*/ 0 h 196"/>
                      <a:gd name="T137" fmla="*/ 364 w 364"/>
                      <a:gd name="T138" fmla="*/ 196 h 19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364" h="196">
                        <a:moveTo>
                          <a:pt x="0" y="196"/>
                        </a:moveTo>
                        <a:lnTo>
                          <a:pt x="18" y="193"/>
                        </a:lnTo>
                        <a:lnTo>
                          <a:pt x="37" y="192"/>
                        </a:lnTo>
                        <a:lnTo>
                          <a:pt x="45" y="189"/>
                        </a:lnTo>
                        <a:lnTo>
                          <a:pt x="58" y="181"/>
                        </a:lnTo>
                        <a:lnTo>
                          <a:pt x="66" y="177"/>
                        </a:lnTo>
                        <a:lnTo>
                          <a:pt x="75" y="168"/>
                        </a:lnTo>
                        <a:lnTo>
                          <a:pt x="85" y="155"/>
                        </a:lnTo>
                        <a:lnTo>
                          <a:pt x="93" y="144"/>
                        </a:lnTo>
                        <a:lnTo>
                          <a:pt x="99" y="137"/>
                        </a:lnTo>
                        <a:lnTo>
                          <a:pt x="109" y="122"/>
                        </a:lnTo>
                        <a:lnTo>
                          <a:pt x="116" y="108"/>
                        </a:lnTo>
                        <a:lnTo>
                          <a:pt x="125" y="89"/>
                        </a:lnTo>
                        <a:lnTo>
                          <a:pt x="130" y="80"/>
                        </a:lnTo>
                        <a:lnTo>
                          <a:pt x="137" y="65"/>
                        </a:lnTo>
                        <a:lnTo>
                          <a:pt x="142" y="55"/>
                        </a:lnTo>
                        <a:lnTo>
                          <a:pt x="155" y="35"/>
                        </a:lnTo>
                        <a:lnTo>
                          <a:pt x="163" y="25"/>
                        </a:lnTo>
                        <a:lnTo>
                          <a:pt x="167" y="19"/>
                        </a:lnTo>
                        <a:lnTo>
                          <a:pt x="192" y="0"/>
                        </a:lnTo>
                        <a:lnTo>
                          <a:pt x="201" y="0"/>
                        </a:lnTo>
                        <a:lnTo>
                          <a:pt x="210" y="1"/>
                        </a:lnTo>
                        <a:lnTo>
                          <a:pt x="224" y="10"/>
                        </a:lnTo>
                        <a:lnTo>
                          <a:pt x="231" y="18"/>
                        </a:lnTo>
                        <a:lnTo>
                          <a:pt x="240" y="30"/>
                        </a:lnTo>
                        <a:lnTo>
                          <a:pt x="245" y="38"/>
                        </a:lnTo>
                        <a:lnTo>
                          <a:pt x="249" y="50"/>
                        </a:lnTo>
                        <a:lnTo>
                          <a:pt x="258" y="70"/>
                        </a:lnTo>
                        <a:lnTo>
                          <a:pt x="262" y="79"/>
                        </a:lnTo>
                        <a:lnTo>
                          <a:pt x="268" y="97"/>
                        </a:lnTo>
                        <a:lnTo>
                          <a:pt x="273" y="104"/>
                        </a:lnTo>
                        <a:lnTo>
                          <a:pt x="276" y="113"/>
                        </a:lnTo>
                        <a:lnTo>
                          <a:pt x="283" y="128"/>
                        </a:lnTo>
                        <a:lnTo>
                          <a:pt x="288" y="137"/>
                        </a:lnTo>
                        <a:lnTo>
                          <a:pt x="292" y="144"/>
                        </a:lnTo>
                        <a:lnTo>
                          <a:pt x="297" y="153"/>
                        </a:lnTo>
                        <a:lnTo>
                          <a:pt x="301" y="162"/>
                        </a:lnTo>
                        <a:lnTo>
                          <a:pt x="306" y="170"/>
                        </a:lnTo>
                        <a:lnTo>
                          <a:pt x="312" y="178"/>
                        </a:lnTo>
                        <a:lnTo>
                          <a:pt x="319" y="183"/>
                        </a:lnTo>
                        <a:lnTo>
                          <a:pt x="325" y="187"/>
                        </a:lnTo>
                        <a:lnTo>
                          <a:pt x="331" y="190"/>
                        </a:lnTo>
                        <a:lnTo>
                          <a:pt x="343" y="195"/>
                        </a:lnTo>
                        <a:lnTo>
                          <a:pt x="350" y="196"/>
                        </a:lnTo>
                        <a:lnTo>
                          <a:pt x="364" y="195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7" name="Freeform 37"/>
                  <p:cNvSpPr>
                    <a:spLocks/>
                  </p:cNvSpPr>
                  <p:nvPr/>
                </p:nvSpPr>
                <p:spPr bwMode="auto">
                  <a:xfrm>
                    <a:off x="2806" y="1988"/>
                    <a:ext cx="362" cy="196"/>
                  </a:xfrm>
                  <a:custGeom>
                    <a:avLst/>
                    <a:gdLst>
                      <a:gd name="T0" fmla="*/ 0 w 362"/>
                      <a:gd name="T1" fmla="*/ 196 h 196"/>
                      <a:gd name="T2" fmla="*/ 18 w 362"/>
                      <a:gd name="T3" fmla="*/ 193 h 196"/>
                      <a:gd name="T4" fmla="*/ 37 w 362"/>
                      <a:gd name="T5" fmla="*/ 192 h 196"/>
                      <a:gd name="T6" fmla="*/ 44 w 362"/>
                      <a:gd name="T7" fmla="*/ 189 h 196"/>
                      <a:gd name="T8" fmla="*/ 58 w 362"/>
                      <a:gd name="T9" fmla="*/ 181 h 196"/>
                      <a:gd name="T10" fmla="*/ 65 w 362"/>
                      <a:gd name="T11" fmla="*/ 177 h 196"/>
                      <a:gd name="T12" fmla="*/ 73 w 362"/>
                      <a:gd name="T13" fmla="*/ 168 h 196"/>
                      <a:gd name="T14" fmla="*/ 85 w 362"/>
                      <a:gd name="T15" fmla="*/ 155 h 196"/>
                      <a:gd name="T16" fmla="*/ 92 w 362"/>
                      <a:gd name="T17" fmla="*/ 144 h 196"/>
                      <a:gd name="T18" fmla="*/ 98 w 362"/>
                      <a:gd name="T19" fmla="*/ 137 h 196"/>
                      <a:gd name="T20" fmla="*/ 109 w 362"/>
                      <a:gd name="T21" fmla="*/ 122 h 196"/>
                      <a:gd name="T22" fmla="*/ 116 w 362"/>
                      <a:gd name="T23" fmla="*/ 108 h 196"/>
                      <a:gd name="T24" fmla="*/ 125 w 362"/>
                      <a:gd name="T25" fmla="*/ 89 h 196"/>
                      <a:gd name="T26" fmla="*/ 129 w 362"/>
                      <a:gd name="T27" fmla="*/ 80 h 196"/>
                      <a:gd name="T28" fmla="*/ 135 w 362"/>
                      <a:gd name="T29" fmla="*/ 65 h 196"/>
                      <a:gd name="T30" fmla="*/ 141 w 362"/>
                      <a:gd name="T31" fmla="*/ 55 h 196"/>
                      <a:gd name="T32" fmla="*/ 153 w 362"/>
                      <a:gd name="T33" fmla="*/ 35 h 196"/>
                      <a:gd name="T34" fmla="*/ 162 w 362"/>
                      <a:gd name="T35" fmla="*/ 25 h 196"/>
                      <a:gd name="T36" fmla="*/ 167 w 362"/>
                      <a:gd name="T37" fmla="*/ 19 h 196"/>
                      <a:gd name="T38" fmla="*/ 192 w 362"/>
                      <a:gd name="T39" fmla="*/ 0 h 196"/>
                      <a:gd name="T40" fmla="*/ 201 w 362"/>
                      <a:gd name="T41" fmla="*/ 0 h 196"/>
                      <a:gd name="T42" fmla="*/ 210 w 362"/>
                      <a:gd name="T43" fmla="*/ 1 h 196"/>
                      <a:gd name="T44" fmla="*/ 225 w 362"/>
                      <a:gd name="T45" fmla="*/ 10 h 196"/>
                      <a:gd name="T46" fmla="*/ 231 w 362"/>
                      <a:gd name="T47" fmla="*/ 18 h 196"/>
                      <a:gd name="T48" fmla="*/ 238 w 362"/>
                      <a:gd name="T49" fmla="*/ 30 h 196"/>
                      <a:gd name="T50" fmla="*/ 243 w 362"/>
                      <a:gd name="T51" fmla="*/ 38 h 196"/>
                      <a:gd name="T52" fmla="*/ 249 w 362"/>
                      <a:gd name="T53" fmla="*/ 50 h 196"/>
                      <a:gd name="T54" fmla="*/ 258 w 362"/>
                      <a:gd name="T55" fmla="*/ 70 h 196"/>
                      <a:gd name="T56" fmla="*/ 262 w 362"/>
                      <a:gd name="T57" fmla="*/ 79 h 196"/>
                      <a:gd name="T58" fmla="*/ 268 w 362"/>
                      <a:gd name="T59" fmla="*/ 97 h 196"/>
                      <a:gd name="T60" fmla="*/ 272 w 362"/>
                      <a:gd name="T61" fmla="*/ 104 h 196"/>
                      <a:gd name="T62" fmla="*/ 275 w 362"/>
                      <a:gd name="T63" fmla="*/ 113 h 196"/>
                      <a:gd name="T64" fmla="*/ 283 w 362"/>
                      <a:gd name="T65" fmla="*/ 128 h 196"/>
                      <a:gd name="T66" fmla="*/ 287 w 362"/>
                      <a:gd name="T67" fmla="*/ 137 h 196"/>
                      <a:gd name="T68" fmla="*/ 292 w 362"/>
                      <a:gd name="T69" fmla="*/ 144 h 196"/>
                      <a:gd name="T70" fmla="*/ 298 w 362"/>
                      <a:gd name="T71" fmla="*/ 153 h 196"/>
                      <a:gd name="T72" fmla="*/ 301 w 362"/>
                      <a:gd name="T73" fmla="*/ 162 h 196"/>
                      <a:gd name="T74" fmla="*/ 305 w 362"/>
                      <a:gd name="T75" fmla="*/ 170 h 196"/>
                      <a:gd name="T76" fmla="*/ 311 w 362"/>
                      <a:gd name="T77" fmla="*/ 178 h 196"/>
                      <a:gd name="T78" fmla="*/ 317 w 362"/>
                      <a:gd name="T79" fmla="*/ 183 h 196"/>
                      <a:gd name="T80" fmla="*/ 325 w 362"/>
                      <a:gd name="T81" fmla="*/ 187 h 196"/>
                      <a:gd name="T82" fmla="*/ 331 w 362"/>
                      <a:gd name="T83" fmla="*/ 190 h 196"/>
                      <a:gd name="T84" fmla="*/ 342 w 362"/>
                      <a:gd name="T85" fmla="*/ 195 h 196"/>
                      <a:gd name="T86" fmla="*/ 350 w 362"/>
                      <a:gd name="T87" fmla="*/ 196 h 196"/>
                      <a:gd name="T88" fmla="*/ 362 w 362"/>
                      <a:gd name="T89" fmla="*/ 195 h 19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362"/>
                      <a:gd name="T136" fmla="*/ 0 h 196"/>
                      <a:gd name="T137" fmla="*/ 362 w 362"/>
                      <a:gd name="T138" fmla="*/ 196 h 19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362" h="196">
                        <a:moveTo>
                          <a:pt x="0" y="196"/>
                        </a:moveTo>
                        <a:lnTo>
                          <a:pt x="18" y="193"/>
                        </a:lnTo>
                        <a:lnTo>
                          <a:pt x="37" y="192"/>
                        </a:lnTo>
                        <a:lnTo>
                          <a:pt x="44" y="189"/>
                        </a:lnTo>
                        <a:lnTo>
                          <a:pt x="58" y="181"/>
                        </a:lnTo>
                        <a:lnTo>
                          <a:pt x="65" y="177"/>
                        </a:lnTo>
                        <a:lnTo>
                          <a:pt x="73" y="168"/>
                        </a:lnTo>
                        <a:lnTo>
                          <a:pt x="85" y="155"/>
                        </a:lnTo>
                        <a:lnTo>
                          <a:pt x="92" y="144"/>
                        </a:lnTo>
                        <a:lnTo>
                          <a:pt x="98" y="137"/>
                        </a:lnTo>
                        <a:lnTo>
                          <a:pt x="109" y="122"/>
                        </a:lnTo>
                        <a:lnTo>
                          <a:pt x="116" y="108"/>
                        </a:lnTo>
                        <a:lnTo>
                          <a:pt x="125" y="89"/>
                        </a:lnTo>
                        <a:lnTo>
                          <a:pt x="129" y="80"/>
                        </a:lnTo>
                        <a:lnTo>
                          <a:pt x="135" y="65"/>
                        </a:lnTo>
                        <a:lnTo>
                          <a:pt x="141" y="55"/>
                        </a:lnTo>
                        <a:lnTo>
                          <a:pt x="153" y="35"/>
                        </a:lnTo>
                        <a:lnTo>
                          <a:pt x="162" y="25"/>
                        </a:lnTo>
                        <a:lnTo>
                          <a:pt x="167" y="19"/>
                        </a:lnTo>
                        <a:lnTo>
                          <a:pt x="192" y="0"/>
                        </a:lnTo>
                        <a:lnTo>
                          <a:pt x="201" y="0"/>
                        </a:lnTo>
                        <a:lnTo>
                          <a:pt x="210" y="1"/>
                        </a:lnTo>
                        <a:lnTo>
                          <a:pt x="225" y="10"/>
                        </a:lnTo>
                        <a:lnTo>
                          <a:pt x="231" y="18"/>
                        </a:lnTo>
                        <a:lnTo>
                          <a:pt x="238" y="30"/>
                        </a:lnTo>
                        <a:lnTo>
                          <a:pt x="243" y="38"/>
                        </a:lnTo>
                        <a:lnTo>
                          <a:pt x="249" y="50"/>
                        </a:lnTo>
                        <a:lnTo>
                          <a:pt x="258" y="70"/>
                        </a:lnTo>
                        <a:lnTo>
                          <a:pt x="262" y="79"/>
                        </a:lnTo>
                        <a:lnTo>
                          <a:pt x="268" y="97"/>
                        </a:lnTo>
                        <a:lnTo>
                          <a:pt x="272" y="104"/>
                        </a:lnTo>
                        <a:lnTo>
                          <a:pt x="275" y="113"/>
                        </a:lnTo>
                        <a:lnTo>
                          <a:pt x="283" y="128"/>
                        </a:lnTo>
                        <a:lnTo>
                          <a:pt x="287" y="137"/>
                        </a:lnTo>
                        <a:lnTo>
                          <a:pt x="292" y="144"/>
                        </a:lnTo>
                        <a:lnTo>
                          <a:pt x="298" y="153"/>
                        </a:lnTo>
                        <a:lnTo>
                          <a:pt x="301" y="162"/>
                        </a:lnTo>
                        <a:lnTo>
                          <a:pt x="305" y="170"/>
                        </a:lnTo>
                        <a:lnTo>
                          <a:pt x="311" y="178"/>
                        </a:lnTo>
                        <a:lnTo>
                          <a:pt x="317" y="183"/>
                        </a:lnTo>
                        <a:lnTo>
                          <a:pt x="325" y="187"/>
                        </a:lnTo>
                        <a:lnTo>
                          <a:pt x="331" y="190"/>
                        </a:lnTo>
                        <a:lnTo>
                          <a:pt x="342" y="195"/>
                        </a:lnTo>
                        <a:lnTo>
                          <a:pt x="350" y="196"/>
                        </a:lnTo>
                        <a:lnTo>
                          <a:pt x="362" y="195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8" name="Freeform 38"/>
                  <p:cNvSpPr>
                    <a:spLocks/>
                  </p:cNvSpPr>
                  <p:nvPr/>
                </p:nvSpPr>
                <p:spPr bwMode="auto">
                  <a:xfrm>
                    <a:off x="3157" y="1988"/>
                    <a:ext cx="362" cy="196"/>
                  </a:xfrm>
                  <a:custGeom>
                    <a:avLst/>
                    <a:gdLst>
                      <a:gd name="T0" fmla="*/ 0 w 362"/>
                      <a:gd name="T1" fmla="*/ 196 h 196"/>
                      <a:gd name="T2" fmla="*/ 18 w 362"/>
                      <a:gd name="T3" fmla="*/ 193 h 196"/>
                      <a:gd name="T4" fmla="*/ 38 w 362"/>
                      <a:gd name="T5" fmla="*/ 192 h 196"/>
                      <a:gd name="T6" fmla="*/ 45 w 362"/>
                      <a:gd name="T7" fmla="*/ 189 h 196"/>
                      <a:gd name="T8" fmla="*/ 57 w 362"/>
                      <a:gd name="T9" fmla="*/ 181 h 196"/>
                      <a:gd name="T10" fmla="*/ 66 w 362"/>
                      <a:gd name="T11" fmla="*/ 177 h 196"/>
                      <a:gd name="T12" fmla="*/ 75 w 362"/>
                      <a:gd name="T13" fmla="*/ 168 h 196"/>
                      <a:gd name="T14" fmla="*/ 85 w 362"/>
                      <a:gd name="T15" fmla="*/ 155 h 196"/>
                      <a:gd name="T16" fmla="*/ 93 w 362"/>
                      <a:gd name="T17" fmla="*/ 144 h 196"/>
                      <a:gd name="T18" fmla="*/ 99 w 362"/>
                      <a:gd name="T19" fmla="*/ 137 h 196"/>
                      <a:gd name="T20" fmla="*/ 109 w 362"/>
                      <a:gd name="T21" fmla="*/ 122 h 196"/>
                      <a:gd name="T22" fmla="*/ 115 w 362"/>
                      <a:gd name="T23" fmla="*/ 108 h 196"/>
                      <a:gd name="T24" fmla="*/ 125 w 362"/>
                      <a:gd name="T25" fmla="*/ 89 h 196"/>
                      <a:gd name="T26" fmla="*/ 130 w 362"/>
                      <a:gd name="T27" fmla="*/ 80 h 196"/>
                      <a:gd name="T28" fmla="*/ 137 w 362"/>
                      <a:gd name="T29" fmla="*/ 65 h 196"/>
                      <a:gd name="T30" fmla="*/ 142 w 362"/>
                      <a:gd name="T31" fmla="*/ 55 h 196"/>
                      <a:gd name="T32" fmla="*/ 154 w 362"/>
                      <a:gd name="T33" fmla="*/ 35 h 196"/>
                      <a:gd name="T34" fmla="*/ 163 w 362"/>
                      <a:gd name="T35" fmla="*/ 25 h 196"/>
                      <a:gd name="T36" fmla="*/ 166 w 362"/>
                      <a:gd name="T37" fmla="*/ 19 h 196"/>
                      <a:gd name="T38" fmla="*/ 193 w 362"/>
                      <a:gd name="T39" fmla="*/ 0 h 196"/>
                      <a:gd name="T40" fmla="*/ 201 w 362"/>
                      <a:gd name="T41" fmla="*/ 0 h 196"/>
                      <a:gd name="T42" fmla="*/ 209 w 362"/>
                      <a:gd name="T43" fmla="*/ 1 h 196"/>
                      <a:gd name="T44" fmla="*/ 225 w 362"/>
                      <a:gd name="T45" fmla="*/ 10 h 196"/>
                      <a:gd name="T46" fmla="*/ 230 w 362"/>
                      <a:gd name="T47" fmla="*/ 18 h 196"/>
                      <a:gd name="T48" fmla="*/ 239 w 362"/>
                      <a:gd name="T49" fmla="*/ 30 h 196"/>
                      <a:gd name="T50" fmla="*/ 243 w 362"/>
                      <a:gd name="T51" fmla="*/ 38 h 196"/>
                      <a:gd name="T52" fmla="*/ 249 w 362"/>
                      <a:gd name="T53" fmla="*/ 50 h 196"/>
                      <a:gd name="T54" fmla="*/ 258 w 362"/>
                      <a:gd name="T55" fmla="*/ 70 h 196"/>
                      <a:gd name="T56" fmla="*/ 261 w 362"/>
                      <a:gd name="T57" fmla="*/ 79 h 196"/>
                      <a:gd name="T58" fmla="*/ 269 w 362"/>
                      <a:gd name="T59" fmla="*/ 97 h 196"/>
                      <a:gd name="T60" fmla="*/ 271 w 362"/>
                      <a:gd name="T61" fmla="*/ 104 h 196"/>
                      <a:gd name="T62" fmla="*/ 276 w 362"/>
                      <a:gd name="T63" fmla="*/ 113 h 196"/>
                      <a:gd name="T64" fmla="*/ 282 w 362"/>
                      <a:gd name="T65" fmla="*/ 128 h 196"/>
                      <a:gd name="T66" fmla="*/ 288 w 362"/>
                      <a:gd name="T67" fmla="*/ 137 h 196"/>
                      <a:gd name="T68" fmla="*/ 292 w 362"/>
                      <a:gd name="T69" fmla="*/ 144 h 196"/>
                      <a:gd name="T70" fmla="*/ 297 w 362"/>
                      <a:gd name="T71" fmla="*/ 153 h 196"/>
                      <a:gd name="T72" fmla="*/ 301 w 362"/>
                      <a:gd name="T73" fmla="*/ 162 h 196"/>
                      <a:gd name="T74" fmla="*/ 304 w 362"/>
                      <a:gd name="T75" fmla="*/ 170 h 196"/>
                      <a:gd name="T76" fmla="*/ 312 w 362"/>
                      <a:gd name="T77" fmla="*/ 178 h 196"/>
                      <a:gd name="T78" fmla="*/ 318 w 362"/>
                      <a:gd name="T79" fmla="*/ 183 h 196"/>
                      <a:gd name="T80" fmla="*/ 324 w 362"/>
                      <a:gd name="T81" fmla="*/ 187 h 196"/>
                      <a:gd name="T82" fmla="*/ 331 w 362"/>
                      <a:gd name="T83" fmla="*/ 190 h 196"/>
                      <a:gd name="T84" fmla="*/ 343 w 362"/>
                      <a:gd name="T85" fmla="*/ 195 h 196"/>
                      <a:gd name="T86" fmla="*/ 349 w 362"/>
                      <a:gd name="T87" fmla="*/ 196 h 196"/>
                      <a:gd name="T88" fmla="*/ 362 w 362"/>
                      <a:gd name="T89" fmla="*/ 195 h 19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362"/>
                      <a:gd name="T136" fmla="*/ 0 h 196"/>
                      <a:gd name="T137" fmla="*/ 362 w 362"/>
                      <a:gd name="T138" fmla="*/ 196 h 19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362" h="196">
                        <a:moveTo>
                          <a:pt x="0" y="196"/>
                        </a:moveTo>
                        <a:lnTo>
                          <a:pt x="18" y="193"/>
                        </a:lnTo>
                        <a:lnTo>
                          <a:pt x="38" y="192"/>
                        </a:lnTo>
                        <a:lnTo>
                          <a:pt x="45" y="189"/>
                        </a:lnTo>
                        <a:lnTo>
                          <a:pt x="57" y="181"/>
                        </a:lnTo>
                        <a:lnTo>
                          <a:pt x="66" y="177"/>
                        </a:lnTo>
                        <a:lnTo>
                          <a:pt x="75" y="168"/>
                        </a:lnTo>
                        <a:lnTo>
                          <a:pt x="85" y="155"/>
                        </a:lnTo>
                        <a:lnTo>
                          <a:pt x="93" y="144"/>
                        </a:lnTo>
                        <a:lnTo>
                          <a:pt x="99" y="137"/>
                        </a:lnTo>
                        <a:lnTo>
                          <a:pt x="109" y="122"/>
                        </a:lnTo>
                        <a:lnTo>
                          <a:pt x="115" y="108"/>
                        </a:lnTo>
                        <a:lnTo>
                          <a:pt x="125" y="89"/>
                        </a:lnTo>
                        <a:lnTo>
                          <a:pt x="130" y="80"/>
                        </a:lnTo>
                        <a:lnTo>
                          <a:pt x="137" y="65"/>
                        </a:lnTo>
                        <a:lnTo>
                          <a:pt x="142" y="55"/>
                        </a:lnTo>
                        <a:lnTo>
                          <a:pt x="154" y="35"/>
                        </a:lnTo>
                        <a:lnTo>
                          <a:pt x="163" y="25"/>
                        </a:lnTo>
                        <a:lnTo>
                          <a:pt x="166" y="19"/>
                        </a:lnTo>
                        <a:lnTo>
                          <a:pt x="193" y="0"/>
                        </a:lnTo>
                        <a:lnTo>
                          <a:pt x="201" y="0"/>
                        </a:lnTo>
                        <a:lnTo>
                          <a:pt x="209" y="1"/>
                        </a:lnTo>
                        <a:lnTo>
                          <a:pt x="225" y="10"/>
                        </a:lnTo>
                        <a:lnTo>
                          <a:pt x="230" y="18"/>
                        </a:lnTo>
                        <a:lnTo>
                          <a:pt x="239" y="30"/>
                        </a:lnTo>
                        <a:lnTo>
                          <a:pt x="243" y="38"/>
                        </a:lnTo>
                        <a:lnTo>
                          <a:pt x="249" y="50"/>
                        </a:lnTo>
                        <a:lnTo>
                          <a:pt x="258" y="70"/>
                        </a:lnTo>
                        <a:lnTo>
                          <a:pt x="261" y="79"/>
                        </a:lnTo>
                        <a:lnTo>
                          <a:pt x="269" y="97"/>
                        </a:lnTo>
                        <a:lnTo>
                          <a:pt x="271" y="104"/>
                        </a:lnTo>
                        <a:lnTo>
                          <a:pt x="276" y="113"/>
                        </a:lnTo>
                        <a:lnTo>
                          <a:pt x="282" y="128"/>
                        </a:lnTo>
                        <a:lnTo>
                          <a:pt x="288" y="137"/>
                        </a:lnTo>
                        <a:lnTo>
                          <a:pt x="292" y="144"/>
                        </a:lnTo>
                        <a:lnTo>
                          <a:pt x="297" y="153"/>
                        </a:lnTo>
                        <a:lnTo>
                          <a:pt x="301" y="162"/>
                        </a:lnTo>
                        <a:lnTo>
                          <a:pt x="304" y="170"/>
                        </a:lnTo>
                        <a:lnTo>
                          <a:pt x="312" y="178"/>
                        </a:lnTo>
                        <a:lnTo>
                          <a:pt x="318" y="183"/>
                        </a:lnTo>
                        <a:lnTo>
                          <a:pt x="324" y="187"/>
                        </a:lnTo>
                        <a:lnTo>
                          <a:pt x="331" y="190"/>
                        </a:lnTo>
                        <a:lnTo>
                          <a:pt x="343" y="195"/>
                        </a:lnTo>
                        <a:lnTo>
                          <a:pt x="349" y="196"/>
                        </a:lnTo>
                        <a:lnTo>
                          <a:pt x="362" y="195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9" name="Freeform 39"/>
                  <p:cNvSpPr>
                    <a:spLocks/>
                  </p:cNvSpPr>
                  <p:nvPr/>
                </p:nvSpPr>
                <p:spPr bwMode="auto">
                  <a:xfrm>
                    <a:off x="3512" y="1988"/>
                    <a:ext cx="362" cy="196"/>
                  </a:xfrm>
                  <a:custGeom>
                    <a:avLst/>
                    <a:gdLst>
                      <a:gd name="T0" fmla="*/ 0 w 362"/>
                      <a:gd name="T1" fmla="*/ 196 h 196"/>
                      <a:gd name="T2" fmla="*/ 18 w 362"/>
                      <a:gd name="T3" fmla="*/ 193 h 196"/>
                      <a:gd name="T4" fmla="*/ 37 w 362"/>
                      <a:gd name="T5" fmla="*/ 192 h 196"/>
                      <a:gd name="T6" fmla="*/ 46 w 362"/>
                      <a:gd name="T7" fmla="*/ 189 h 196"/>
                      <a:gd name="T8" fmla="*/ 58 w 362"/>
                      <a:gd name="T9" fmla="*/ 181 h 196"/>
                      <a:gd name="T10" fmla="*/ 65 w 362"/>
                      <a:gd name="T11" fmla="*/ 177 h 196"/>
                      <a:gd name="T12" fmla="*/ 74 w 362"/>
                      <a:gd name="T13" fmla="*/ 168 h 196"/>
                      <a:gd name="T14" fmla="*/ 85 w 362"/>
                      <a:gd name="T15" fmla="*/ 155 h 196"/>
                      <a:gd name="T16" fmla="*/ 94 w 362"/>
                      <a:gd name="T17" fmla="*/ 144 h 196"/>
                      <a:gd name="T18" fmla="*/ 97 w 362"/>
                      <a:gd name="T19" fmla="*/ 137 h 196"/>
                      <a:gd name="T20" fmla="*/ 109 w 362"/>
                      <a:gd name="T21" fmla="*/ 122 h 196"/>
                      <a:gd name="T22" fmla="*/ 116 w 362"/>
                      <a:gd name="T23" fmla="*/ 108 h 196"/>
                      <a:gd name="T24" fmla="*/ 125 w 362"/>
                      <a:gd name="T25" fmla="*/ 89 h 196"/>
                      <a:gd name="T26" fmla="*/ 131 w 362"/>
                      <a:gd name="T27" fmla="*/ 80 h 196"/>
                      <a:gd name="T28" fmla="*/ 137 w 362"/>
                      <a:gd name="T29" fmla="*/ 65 h 196"/>
                      <a:gd name="T30" fmla="*/ 141 w 362"/>
                      <a:gd name="T31" fmla="*/ 55 h 196"/>
                      <a:gd name="T32" fmla="*/ 155 w 362"/>
                      <a:gd name="T33" fmla="*/ 35 h 196"/>
                      <a:gd name="T34" fmla="*/ 164 w 362"/>
                      <a:gd name="T35" fmla="*/ 25 h 196"/>
                      <a:gd name="T36" fmla="*/ 165 w 362"/>
                      <a:gd name="T37" fmla="*/ 19 h 196"/>
                      <a:gd name="T38" fmla="*/ 194 w 362"/>
                      <a:gd name="T39" fmla="*/ 0 h 196"/>
                      <a:gd name="T40" fmla="*/ 201 w 362"/>
                      <a:gd name="T41" fmla="*/ 0 h 196"/>
                      <a:gd name="T42" fmla="*/ 210 w 362"/>
                      <a:gd name="T43" fmla="*/ 1 h 196"/>
                      <a:gd name="T44" fmla="*/ 223 w 362"/>
                      <a:gd name="T45" fmla="*/ 10 h 196"/>
                      <a:gd name="T46" fmla="*/ 231 w 362"/>
                      <a:gd name="T47" fmla="*/ 18 h 196"/>
                      <a:gd name="T48" fmla="*/ 240 w 362"/>
                      <a:gd name="T49" fmla="*/ 30 h 196"/>
                      <a:gd name="T50" fmla="*/ 243 w 362"/>
                      <a:gd name="T51" fmla="*/ 38 h 196"/>
                      <a:gd name="T52" fmla="*/ 250 w 362"/>
                      <a:gd name="T53" fmla="*/ 50 h 196"/>
                      <a:gd name="T54" fmla="*/ 259 w 362"/>
                      <a:gd name="T55" fmla="*/ 70 h 196"/>
                      <a:gd name="T56" fmla="*/ 262 w 362"/>
                      <a:gd name="T57" fmla="*/ 79 h 196"/>
                      <a:gd name="T58" fmla="*/ 268 w 362"/>
                      <a:gd name="T59" fmla="*/ 97 h 196"/>
                      <a:gd name="T60" fmla="*/ 273 w 362"/>
                      <a:gd name="T61" fmla="*/ 104 h 196"/>
                      <a:gd name="T62" fmla="*/ 276 w 362"/>
                      <a:gd name="T63" fmla="*/ 113 h 196"/>
                      <a:gd name="T64" fmla="*/ 283 w 362"/>
                      <a:gd name="T65" fmla="*/ 128 h 196"/>
                      <a:gd name="T66" fmla="*/ 289 w 362"/>
                      <a:gd name="T67" fmla="*/ 137 h 196"/>
                      <a:gd name="T68" fmla="*/ 292 w 362"/>
                      <a:gd name="T69" fmla="*/ 144 h 196"/>
                      <a:gd name="T70" fmla="*/ 296 w 362"/>
                      <a:gd name="T71" fmla="*/ 153 h 196"/>
                      <a:gd name="T72" fmla="*/ 301 w 362"/>
                      <a:gd name="T73" fmla="*/ 162 h 196"/>
                      <a:gd name="T74" fmla="*/ 305 w 362"/>
                      <a:gd name="T75" fmla="*/ 170 h 196"/>
                      <a:gd name="T76" fmla="*/ 311 w 362"/>
                      <a:gd name="T77" fmla="*/ 178 h 196"/>
                      <a:gd name="T78" fmla="*/ 317 w 362"/>
                      <a:gd name="T79" fmla="*/ 183 h 196"/>
                      <a:gd name="T80" fmla="*/ 325 w 362"/>
                      <a:gd name="T81" fmla="*/ 187 h 196"/>
                      <a:gd name="T82" fmla="*/ 331 w 362"/>
                      <a:gd name="T83" fmla="*/ 190 h 196"/>
                      <a:gd name="T84" fmla="*/ 343 w 362"/>
                      <a:gd name="T85" fmla="*/ 195 h 196"/>
                      <a:gd name="T86" fmla="*/ 350 w 362"/>
                      <a:gd name="T87" fmla="*/ 196 h 196"/>
                      <a:gd name="T88" fmla="*/ 362 w 362"/>
                      <a:gd name="T89" fmla="*/ 195 h 19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362"/>
                      <a:gd name="T136" fmla="*/ 0 h 196"/>
                      <a:gd name="T137" fmla="*/ 362 w 362"/>
                      <a:gd name="T138" fmla="*/ 196 h 196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362" h="196">
                        <a:moveTo>
                          <a:pt x="0" y="196"/>
                        </a:moveTo>
                        <a:lnTo>
                          <a:pt x="18" y="193"/>
                        </a:lnTo>
                        <a:lnTo>
                          <a:pt x="37" y="192"/>
                        </a:lnTo>
                        <a:lnTo>
                          <a:pt x="46" y="189"/>
                        </a:lnTo>
                        <a:lnTo>
                          <a:pt x="58" y="181"/>
                        </a:lnTo>
                        <a:lnTo>
                          <a:pt x="65" y="177"/>
                        </a:lnTo>
                        <a:lnTo>
                          <a:pt x="74" y="168"/>
                        </a:lnTo>
                        <a:lnTo>
                          <a:pt x="85" y="155"/>
                        </a:lnTo>
                        <a:lnTo>
                          <a:pt x="94" y="144"/>
                        </a:lnTo>
                        <a:lnTo>
                          <a:pt x="97" y="137"/>
                        </a:lnTo>
                        <a:lnTo>
                          <a:pt x="109" y="122"/>
                        </a:lnTo>
                        <a:lnTo>
                          <a:pt x="116" y="108"/>
                        </a:lnTo>
                        <a:lnTo>
                          <a:pt x="125" y="89"/>
                        </a:lnTo>
                        <a:lnTo>
                          <a:pt x="131" y="80"/>
                        </a:lnTo>
                        <a:lnTo>
                          <a:pt x="137" y="65"/>
                        </a:lnTo>
                        <a:lnTo>
                          <a:pt x="141" y="55"/>
                        </a:lnTo>
                        <a:lnTo>
                          <a:pt x="155" y="35"/>
                        </a:lnTo>
                        <a:lnTo>
                          <a:pt x="164" y="25"/>
                        </a:lnTo>
                        <a:lnTo>
                          <a:pt x="165" y="19"/>
                        </a:lnTo>
                        <a:lnTo>
                          <a:pt x="194" y="0"/>
                        </a:lnTo>
                        <a:lnTo>
                          <a:pt x="201" y="0"/>
                        </a:lnTo>
                        <a:lnTo>
                          <a:pt x="210" y="1"/>
                        </a:lnTo>
                        <a:lnTo>
                          <a:pt x="223" y="10"/>
                        </a:lnTo>
                        <a:lnTo>
                          <a:pt x="231" y="18"/>
                        </a:lnTo>
                        <a:lnTo>
                          <a:pt x="240" y="30"/>
                        </a:lnTo>
                        <a:lnTo>
                          <a:pt x="243" y="38"/>
                        </a:lnTo>
                        <a:lnTo>
                          <a:pt x="250" y="50"/>
                        </a:lnTo>
                        <a:lnTo>
                          <a:pt x="259" y="70"/>
                        </a:lnTo>
                        <a:lnTo>
                          <a:pt x="262" y="79"/>
                        </a:lnTo>
                        <a:lnTo>
                          <a:pt x="268" y="97"/>
                        </a:lnTo>
                        <a:lnTo>
                          <a:pt x="273" y="104"/>
                        </a:lnTo>
                        <a:lnTo>
                          <a:pt x="276" y="113"/>
                        </a:lnTo>
                        <a:lnTo>
                          <a:pt x="283" y="128"/>
                        </a:lnTo>
                        <a:lnTo>
                          <a:pt x="289" y="137"/>
                        </a:lnTo>
                        <a:lnTo>
                          <a:pt x="292" y="144"/>
                        </a:lnTo>
                        <a:lnTo>
                          <a:pt x="296" y="153"/>
                        </a:lnTo>
                        <a:lnTo>
                          <a:pt x="301" y="162"/>
                        </a:lnTo>
                        <a:lnTo>
                          <a:pt x="305" y="170"/>
                        </a:lnTo>
                        <a:lnTo>
                          <a:pt x="311" y="178"/>
                        </a:lnTo>
                        <a:lnTo>
                          <a:pt x="317" y="183"/>
                        </a:lnTo>
                        <a:lnTo>
                          <a:pt x="325" y="187"/>
                        </a:lnTo>
                        <a:lnTo>
                          <a:pt x="331" y="190"/>
                        </a:lnTo>
                        <a:lnTo>
                          <a:pt x="343" y="195"/>
                        </a:lnTo>
                        <a:lnTo>
                          <a:pt x="350" y="196"/>
                        </a:lnTo>
                        <a:lnTo>
                          <a:pt x="362" y="195"/>
                        </a:ln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4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3820" y="1819"/>
                    <a:ext cx="528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1">
                        <a:solidFill>
                          <a:srgbClr val="FF3300"/>
                        </a:solidFill>
                        <a:latin typeface="Times New Roman" pitchFamily="18" charset="0"/>
                      </a:rPr>
                      <a:t>intensity</a:t>
                    </a:r>
                    <a:endParaRPr lang="en-US" sz="2000" b="1">
                      <a:solidFill>
                        <a:srgbClr val="FF33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41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3820" y="1965"/>
                    <a:ext cx="552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1">
                        <a:solidFill>
                          <a:srgbClr val="FF3300"/>
                        </a:solidFill>
                        <a:latin typeface="Times New Roman" pitchFamily="18" charset="0"/>
                      </a:rPr>
                      <a:t>oscillates</a:t>
                    </a:r>
                    <a:endParaRPr lang="en-US" sz="2000" b="1">
                      <a:solidFill>
                        <a:srgbClr val="FF33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42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2739" y="2373"/>
                    <a:ext cx="1236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1">
                        <a:solidFill>
                          <a:srgbClr val="FF3300"/>
                        </a:solidFill>
                        <a:latin typeface="Times New Roman" pitchFamily="18" charset="0"/>
                      </a:rPr>
                      <a:t>interference pattern</a:t>
                    </a:r>
                    <a:endParaRPr lang="en-US" sz="2000" b="1">
                      <a:solidFill>
                        <a:srgbClr val="FF33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43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123" y="2212"/>
                    <a:ext cx="72" cy="17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1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x</a:t>
                    </a:r>
                    <a:endParaRPr lang="en-US" sz="20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44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3248" y="2298"/>
                    <a:ext cx="276" cy="1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45" name="Freeform 45"/>
                  <p:cNvSpPr>
                    <a:spLocks/>
                  </p:cNvSpPr>
                  <p:nvPr/>
                </p:nvSpPr>
                <p:spPr bwMode="auto">
                  <a:xfrm>
                    <a:off x="3499" y="2259"/>
                    <a:ext cx="89" cy="77"/>
                  </a:xfrm>
                  <a:custGeom>
                    <a:avLst/>
                    <a:gdLst>
                      <a:gd name="T0" fmla="*/ 0 w 89"/>
                      <a:gd name="T1" fmla="*/ 77 h 77"/>
                      <a:gd name="T2" fmla="*/ 13 w 89"/>
                      <a:gd name="T3" fmla="*/ 39 h 77"/>
                      <a:gd name="T4" fmla="*/ 0 w 89"/>
                      <a:gd name="T5" fmla="*/ 0 h 77"/>
                      <a:gd name="T6" fmla="*/ 89 w 89"/>
                      <a:gd name="T7" fmla="*/ 39 h 77"/>
                      <a:gd name="T8" fmla="*/ 0 w 89"/>
                      <a:gd name="T9" fmla="*/ 77 h 7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9"/>
                      <a:gd name="T16" fmla="*/ 0 h 77"/>
                      <a:gd name="T17" fmla="*/ 89 w 89"/>
                      <a:gd name="T18" fmla="*/ 77 h 7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9" h="77">
                        <a:moveTo>
                          <a:pt x="0" y="77"/>
                        </a:moveTo>
                        <a:lnTo>
                          <a:pt x="13" y="39"/>
                        </a:lnTo>
                        <a:lnTo>
                          <a:pt x="0" y="0"/>
                        </a:lnTo>
                        <a:lnTo>
                          <a:pt x="89" y="39"/>
                        </a:lnTo>
                        <a:lnTo>
                          <a:pt x="0" y="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50227" name="Group 46"/>
                <p:cNvGrpSpPr>
                  <a:grpSpLocks/>
                </p:cNvGrpSpPr>
                <p:nvPr/>
              </p:nvGrpSpPr>
              <p:grpSpPr bwMode="auto">
                <a:xfrm>
                  <a:off x="958" y="1729"/>
                  <a:ext cx="1376" cy="449"/>
                  <a:chOff x="958" y="1729"/>
                  <a:chExt cx="1376" cy="449"/>
                </a:xfrm>
              </p:grpSpPr>
              <p:sp>
                <p:nvSpPr>
                  <p:cNvPr id="50228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1967" y="1729"/>
                    <a:ext cx="191" cy="19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0229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176" y="1885"/>
                    <a:ext cx="158" cy="39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023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58" y="1947"/>
                    <a:ext cx="1008" cy="23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b="1">
                        <a:solidFill>
                          <a:srgbClr val="FF3300"/>
                        </a:solidFill>
                        <a:latin typeface="Times New Roman" pitchFamily="18" charset="0"/>
                      </a:rPr>
                      <a:t>overlap region</a:t>
                    </a:r>
                  </a:p>
                </p:txBody>
              </p:sp>
              <p:sp>
                <p:nvSpPr>
                  <p:cNvPr id="50231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15" y="1862"/>
                    <a:ext cx="340" cy="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 sz="2400" b="1">
                      <a:solidFill>
                        <a:srgbClr val="000000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</p:grpSp>
      <p:grpSp>
        <p:nvGrpSpPr>
          <p:cNvPr id="50202" name="Group 51"/>
          <p:cNvGrpSpPr>
            <a:grpSpLocks/>
          </p:cNvGrpSpPr>
          <p:nvPr/>
        </p:nvGrpSpPr>
        <p:grpSpPr bwMode="auto">
          <a:xfrm>
            <a:off x="1458913" y="2284413"/>
            <a:ext cx="1309687" cy="130175"/>
            <a:chOff x="3740" y="1363"/>
            <a:chExt cx="1029" cy="123"/>
          </a:xfrm>
        </p:grpSpPr>
        <p:grpSp>
          <p:nvGrpSpPr>
            <p:cNvPr id="50212" name="Group 52"/>
            <p:cNvGrpSpPr>
              <a:grpSpLocks/>
            </p:cNvGrpSpPr>
            <p:nvPr/>
          </p:nvGrpSpPr>
          <p:grpSpPr bwMode="auto">
            <a:xfrm>
              <a:off x="3740" y="1363"/>
              <a:ext cx="515" cy="120"/>
              <a:chOff x="3740" y="1287"/>
              <a:chExt cx="1417" cy="196"/>
            </a:xfrm>
          </p:grpSpPr>
          <p:sp>
            <p:nvSpPr>
              <p:cNvPr id="50218" name="Freeform 53"/>
              <p:cNvSpPr>
                <a:spLocks/>
              </p:cNvSpPr>
              <p:nvPr/>
            </p:nvSpPr>
            <p:spPr bwMode="auto">
              <a:xfrm>
                <a:off x="3740" y="1287"/>
                <a:ext cx="364" cy="196"/>
              </a:xfrm>
              <a:custGeom>
                <a:avLst/>
                <a:gdLst>
                  <a:gd name="T0" fmla="*/ 0 w 364"/>
                  <a:gd name="T1" fmla="*/ 196 h 196"/>
                  <a:gd name="T2" fmla="*/ 18 w 364"/>
                  <a:gd name="T3" fmla="*/ 193 h 196"/>
                  <a:gd name="T4" fmla="*/ 37 w 364"/>
                  <a:gd name="T5" fmla="*/ 192 h 196"/>
                  <a:gd name="T6" fmla="*/ 45 w 364"/>
                  <a:gd name="T7" fmla="*/ 189 h 196"/>
                  <a:gd name="T8" fmla="*/ 58 w 364"/>
                  <a:gd name="T9" fmla="*/ 181 h 196"/>
                  <a:gd name="T10" fmla="*/ 66 w 364"/>
                  <a:gd name="T11" fmla="*/ 177 h 196"/>
                  <a:gd name="T12" fmla="*/ 75 w 364"/>
                  <a:gd name="T13" fmla="*/ 168 h 196"/>
                  <a:gd name="T14" fmla="*/ 85 w 364"/>
                  <a:gd name="T15" fmla="*/ 155 h 196"/>
                  <a:gd name="T16" fmla="*/ 93 w 364"/>
                  <a:gd name="T17" fmla="*/ 144 h 196"/>
                  <a:gd name="T18" fmla="*/ 99 w 364"/>
                  <a:gd name="T19" fmla="*/ 137 h 196"/>
                  <a:gd name="T20" fmla="*/ 109 w 364"/>
                  <a:gd name="T21" fmla="*/ 122 h 196"/>
                  <a:gd name="T22" fmla="*/ 116 w 364"/>
                  <a:gd name="T23" fmla="*/ 108 h 196"/>
                  <a:gd name="T24" fmla="*/ 125 w 364"/>
                  <a:gd name="T25" fmla="*/ 89 h 196"/>
                  <a:gd name="T26" fmla="*/ 130 w 364"/>
                  <a:gd name="T27" fmla="*/ 80 h 196"/>
                  <a:gd name="T28" fmla="*/ 137 w 364"/>
                  <a:gd name="T29" fmla="*/ 65 h 196"/>
                  <a:gd name="T30" fmla="*/ 142 w 364"/>
                  <a:gd name="T31" fmla="*/ 55 h 196"/>
                  <a:gd name="T32" fmla="*/ 155 w 364"/>
                  <a:gd name="T33" fmla="*/ 35 h 196"/>
                  <a:gd name="T34" fmla="*/ 163 w 364"/>
                  <a:gd name="T35" fmla="*/ 25 h 196"/>
                  <a:gd name="T36" fmla="*/ 167 w 364"/>
                  <a:gd name="T37" fmla="*/ 19 h 196"/>
                  <a:gd name="T38" fmla="*/ 192 w 364"/>
                  <a:gd name="T39" fmla="*/ 0 h 196"/>
                  <a:gd name="T40" fmla="*/ 201 w 364"/>
                  <a:gd name="T41" fmla="*/ 0 h 196"/>
                  <a:gd name="T42" fmla="*/ 210 w 364"/>
                  <a:gd name="T43" fmla="*/ 1 h 196"/>
                  <a:gd name="T44" fmla="*/ 224 w 364"/>
                  <a:gd name="T45" fmla="*/ 10 h 196"/>
                  <a:gd name="T46" fmla="*/ 231 w 364"/>
                  <a:gd name="T47" fmla="*/ 18 h 196"/>
                  <a:gd name="T48" fmla="*/ 240 w 364"/>
                  <a:gd name="T49" fmla="*/ 30 h 196"/>
                  <a:gd name="T50" fmla="*/ 245 w 364"/>
                  <a:gd name="T51" fmla="*/ 38 h 196"/>
                  <a:gd name="T52" fmla="*/ 249 w 364"/>
                  <a:gd name="T53" fmla="*/ 50 h 196"/>
                  <a:gd name="T54" fmla="*/ 258 w 364"/>
                  <a:gd name="T55" fmla="*/ 70 h 196"/>
                  <a:gd name="T56" fmla="*/ 262 w 364"/>
                  <a:gd name="T57" fmla="*/ 79 h 196"/>
                  <a:gd name="T58" fmla="*/ 268 w 364"/>
                  <a:gd name="T59" fmla="*/ 97 h 196"/>
                  <a:gd name="T60" fmla="*/ 273 w 364"/>
                  <a:gd name="T61" fmla="*/ 104 h 196"/>
                  <a:gd name="T62" fmla="*/ 276 w 364"/>
                  <a:gd name="T63" fmla="*/ 113 h 196"/>
                  <a:gd name="T64" fmla="*/ 283 w 364"/>
                  <a:gd name="T65" fmla="*/ 128 h 196"/>
                  <a:gd name="T66" fmla="*/ 288 w 364"/>
                  <a:gd name="T67" fmla="*/ 137 h 196"/>
                  <a:gd name="T68" fmla="*/ 292 w 364"/>
                  <a:gd name="T69" fmla="*/ 144 h 196"/>
                  <a:gd name="T70" fmla="*/ 297 w 364"/>
                  <a:gd name="T71" fmla="*/ 153 h 196"/>
                  <a:gd name="T72" fmla="*/ 301 w 364"/>
                  <a:gd name="T73" fmla="*/ 162 h 196"/>
                  <a:gd name="T74" fmla="*/ 306 w 364"/>
                  <a:gd name="T75" fmla="*/ 170 h 196"/>
                  <a:gd name="T76" fmla="*/ 312 w 364"/>
                  <a:gd name="T77" fmla="*/ 178 h 196"/>
                  <a:gd name="T78" fmla="*/ 319 w 364"/>
                  <a:gd name="T79" fmla="*/ 183 h 196"/>
                  <a:gd name="T80" fmla="*/ 325 w 364"/>
                  <a:gd name="T81" fmla="*/ 187 h 196"/>
                  <a:gd name="T82" fmla="*/ 331 w 364"/>
                  <a:gd name="T83" fmla="*/ 190 h 196"/>
                  <a:gd name="T84" fmla="*/ 343 w 364"/>
                  <a:gd name="T85" fmla="*/ 195 h 196"/>
                  <a:gd name="T86" fmla="*/ 350 w 364"/>
                  <a:gd name="T87" fmla="*/ 196 h 196"/>
                  <a:gd name="T88" fmla="*/ 364 w 364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4"/>
                  <a:gd name="T136" fmla="*/ 0 h 196"/>
                  <a:gd name="T137" fmla="*/ 364 w 364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4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5" y="189"/>
                    </a:lnTo>
                    <a:lnTo>
                      <a:pt x="58" y="181"/>
                    </a:lnTo>
                    <a:lnTo>
                      <a:pt x="66" y="177"/>
                    </a:lnTo>
                    <a:lnTo>
                      <a:pt x="75" y="168"/>
                    </a:lnTo>
                    <a:lnTo>
                      <a:pt x="85" y="155"/>
                    </a:lnTo>
                    <a:lnTo>
                      <a:pt x="93" y="144"/>
                    </a:lnTo>
                    <a:lnTo>
                      <a:pt x="99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30" y="80"/>
                    </a:lnTo>
                    <a:lnTo>
                      <a:pt x="137" y="65"/>
                    </a:lnTo>
                    <a:lnTo>
                      <a:pt x="142" y="55"/>
                    </a:lnTo>
                    <a:lnTo>
                      <a:pt x="155" y="35"/>
                    </a:lnTo>
                    <a:lnTo>
                      <a:pt x="163" y="25"/>
                    </a:lnTo>
                    <a:lnTo>
                      <a:pt x="167" y="19"/>
                    </a:lnTo>
                    <a:lnTo>
                      <a:pt x="192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4" y="10"/>
                    </a:lnTo>
                    <a:lnTo>
                      <a:pt x="231" y="18"/>
                    </a:lnTo>
                    <a:lnTo>
                      <a:pt x="240" y="30"/>
                    </a:lnTo>
                    <a:lnTo>
                      <a:pt x="245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3" y="104"/>
                    </a:lnTo>
                    <a:lnTo>
                      <a:pt x="276" y="113"/>
                    </a:lnTo>
                    <a:lnTo>
                      <a:pt x="283" y="128"/>
                    </a:lnTo>
                    <a:lnTo>
                      <a:pt x="288" y="137"/>
                    </a:lnTo>
                    <a:lnTo>
                      <a:pt x="292" y="144"/>
                    </a:lnTo>
                    <a:lnTo>
                      <a:pt x="297" y="153"/>
                    </a:lnTo>
                    <a:lnTo>
                      <a:pt x="301" y="162"/>
                    </a:lnTo>
                    <a:lnTo>
                      <a:pt x="306" y="170"/>
                    </a:lnTo>
                    <a:lnTo>
                      <a:pt x="312" y="178"/>
                    </a:lnTo>
                    <a:lnTo>
                      <a:pt x="319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50" y="196"/>
                    </a:lnTo>
                    <a:lnTo>
                      <a:pt x="364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219" name="Freeform 54"/>
              <p:cNvSpPr>
                <a:spLocks/>
              </p:cNvSpPr>
              <p:nvPr/>
            </p:nvSpPr>
            <p:spPr bwMode="auto">
              <a:xfrm>
                <a:off x="4089" y="1287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7 w 362"/>
                  <a:gd name="T5" fmla="*/ 192 h 196"/>
                  <a:gd name="T6" fmla="*/ 44 w 362"/>
                  <a:gd name="T7" fmla="*/ 189 h 196"/>
                  <a:gd name="T8" fmla="*/ 58 w 362"/>
                  <a:gd name="T9" fmla="*/ 181 h 196"/>
                  <a:gd name="T10" fmla="*/ 65 w 362"/>
                  <a:gd name="T11" fmla="*/ 177 h 196"/>
                  <a:gd name="T12" fmla="*/ 73 w 362"/>
                  <a:gd name="T13" fmla="*/ 168 h 196"/>
                  <a:gd name="T14" fmla="*/ 85 w 362"/>
                  <a:gd name="T15" fmla="*/ 155 h 196"/>
                  <a:gd name="T16" fmla="*/ 92 w 362"/>
                  <a:gd name="T17" fmla="*/ 144 h 196"/>
                  <a:gd name="T18" fmla="*/ 98 w 362"/>
                  <a:gd name="T19" fmla="*/ 137 h 196"/>
                  <a:gd name="T20" fmla="*/ 109 w 362"/>
                  <a:gd name="T21" fmla="*/ 122 h 196"/>
                  <a:gd name="T22" fmla="*/ 116 w 362"/>
                  <a:gd name="T23" fmla="*/ 108 h 196"/>
                  <a:gd name="T24" fmla="*/ 125 w 362"/>
                  <a:gd name="T25" fmla="*/ 89 h 196"/>
                  <a:gd name="T26" fmla="*/ 129 w 362"/>
                  <a:gd name="T27" fmla="*/ 80 h 196"/>
                  <a:gd name="T28" fmla="*/ 135 w 362"/>
                  <a:gd name="T29" fmla="*/ 65 h 196"/>
                  <a:gd name="T30" fmla="*/ 141 w 362"/>
                  <a:gd name="T31" fmla="*/ 55 h 196"/>
                  <a:gd name="T32" fmla="*/ 153 w 362"/>
                  <a:gd name="T33" fmla="*/ 35 h 196"/>
                  <a:gd name="T34" fmla="*/ 162 w 362"/>
                  <a:gd name="T35" fmla="*/ 25 h 196"/>
                  <a:gd name="T36" fmla="*/ 167 w 362"/>
                  <a:gd name="T37" fmla="*/ 19 h 196"/>
                  <a:gd name="T38" fmla="*/ 192 w 362"/>
                  <a:gd name="T39" fmla="*/ 0 h 196"/>
                  <a:gd name="T40" fmla="*/ 201 w 362"/>
                  <a:gd name="T41" fmla="*/ 0 h 196"/>
                  <a:gd name="T42" fmla="*/ 210 w 362"/>
                  <a:gd name="T43" fmla="*/ 1 h 196"/>
                  <a:gd name="T44" fmla="*/ 225 w 362"/>
                  <a:gd name="T45" fmla="*/ 10 h 196"/>
                  <a:gd name="T46" fmla="*/ 231 w 362"/>
                  <a:gd name="T47" fmla="*/ 18 h 196"/>
                  <a:gd name="T48" fmla="*/ 238 w 362"/>
                  <a:gd name="T49" fmla="*/ 30 h 196"/>
                  <a:gd name="T50" fmla="*/ 243 w 362"/>
                  <a:gd name="T51" fmla="*/ 38 h 196"/>
                  <a:gd name="T52" fmla="*/ 249 w 362"/>
                  <a:gd name="T53" fmla="*/ 50 h 196"/>
                  <a:gd name="T54" fmla="*/ 258 w 362"/>
                  <a:gd name="T55" fmla="*/ 70 h 196"/>
                  <a:gd name="T56" fmla="*/ 262 w 362"/>
                  <a:gd name="T57" fmla="*/ 79 h 196"/>
                  <a:gd name="T58" fmla="*/ 268 w 362"/>
                  <a:gd name="T59" fmla="*/ 97 h 196"/>
                  <a:gd name="T60" fmla="*/ 272 w 362"/>
                  <a:gd name="T61" fmla="*/ 104 h 196"/>
                  <a:gd name="T62" fmla="*/ 275 w 362"/>
                  <a:gd name="T63" fmla="*/ 113 h 196"/>
                  <a:gd name="T64" fmla="*/ 283 w 362"/>
                  <a:gd name="T65" fmla="*/ 128 h 196"/>
                  <a:gd name="T66" fmla="*/ 287 w 362"/>
                  <a:gd name="T67" fmla="*/ 137 h 196"/>
                  <a:gd name="T68" fmla="*/ 292 w 362"/>
                  <a:gd name="T69" fmla="*/ 144 h 196"/>
                  <a:gd name="T70" fmla="*/ 298 w 362"/>
                  <a:gd name="T71" fmla="*/ 153 h 196"/>
                  <a:gd name="T72" fmla="*/ 301 w 362"/>
                  <a:gd name="T73" fmla="*/ 162 h 196"/>
                  <a:gd name="T74" fmla="*/ 305 w 362"/>
                  <a:gd name="T75" fmla="*/ 170 h 196"/>
                  <a:gd name="T76" fmla="*/ 311 w 362"/>
                  <a:gd name="T77" fmla="*/ 178 h 196"/>
                  <a:gd name="T78" fmla="*/ 317 w 362"/>
                  <a:gd name="T79" fmla="*/ 183 h 196"/>
                  <a:gd name="T80" fmla="*/ 325 w 362"/>
                  <a:gd name="T81" fmla="*/ 187 h 196"/>
                  <a:gd name="T82" fmla="*/ 331 w 362"/>
                  <a:gd name="T83" fmla="*/ 190 h 196"/>
                  <a:gd name="T84" fmla="*/ 342 w 362"/>
                  <a:gd name="T85" fmla="*/ 195 h 196"/>
                  <a:gd name="T86" fmla="*/ 350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4" y="189"/>
                    </a:lnTo>
                    <a:lnTo>
                      <a:pt x="58" y="181"/>
                    </a:lnTo>
                    <a:lnTo>
                      <a:pt x="65" y="177"/>
                    </a:lnTo>
                    <a:lnTo>
                      <a:pt x="73" y="168"/>
                    </a:lnTo>
                    <a:lnTo>
                      <a:pt x="85" y="155"/>
                    </a:lnTo>
                    <a:lnTo>
                      <a:pt x="92" y="144"/>
                    </a:lnTo>
                    <a:lnTo>
                      <a:pt x="98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29" y="80"/>
                    </a:lnTo>
                    <a:lnTo>
                      <a:pt x="135" y="65"/>
                    </a:lnTo>
                    <a:lnTo>
                      <a:pt x="141" y="55"/>
                    </a:lnTo>
                    <a:lnTo>
                      <a:pt x="153" y="35"/>
                    </a:lnTo>
                    <a:lnTo>
                      <a:pt x="162" y="25"/>
                    </a:lnTo>
                    <a:lnTo>
                      <a:pt x="167" y="19"/>
                    </a:lnTo>
                    <a:lnTo>
                      <a:pt x="192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5" y="10"/>
                    </a:lnTo>
                    <a:lnTo>
                      <a:pt x="231" y="18"/>
                    </a:lnTo>
                    <a:lnTo>
                      <a:pt x="238" y="30"/>
                    </a:lnTo>
                    <a:lnTo>
                      <a:pt x="243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2" y="104"/>
                    </a:lnTo>
                    <a:lnTo>
                      <a:pt x="275" y="113"/>
                    </a:lnTo>
                    <a:lnTo>
                      <a:pt x="283" y="128"/>
                    </a:lnTo>
                    <a:lnTo>
                      <a:pt x="287" y="137"/>
                    </a:lnTo>
                    <a:lnTo>
                      <a:pt x="292" y="144"/>
                    </a:lnTo>
                    <a:lnTo>
                      <a:pt x="298" y="153"/>
                    </a:lnTo>
                    <a:lnTo>
                      <a:pt x="301" y="162"/>
                    </a:lnTo>
                    <a:lnTo>
                      <a:pt x="305" y="170"/>
                    </a:lnTo>
                    <a:lnTo>
                      <a:pt x="311" y="178"/>
                    </a:lnTo>
                    <a:lnTo>
                      <a:pt x="317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2" y="195"/>
                    </a:lnTo>
                    <a:lnTo>
                      <a:pt x="350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220" name="Freeform 55"/>
              <p:cNvSpPr>
                <a:spLocks/>
              </p:cNvSpPr>
              <p:nvPr/>
            </p:nvSpPr>
            <p:spPr bwMode="auto">
              <a:xfrm>
                <a:off x="4440" y="1287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8 w 362"/>
                  <a:gd name="T5" fmla="*/ 192 h 196"/>
                  <a:gd name="T6" fmla="*/ 45 w 362"/>
                  <a:gd name="T7" fmla="*/ 189 h 196"/>
                  <a:gd name="T8" fmla="*/ 57 w 362"/>
                  <a:gd name="T9" fmla="*/ 181 h 196"/>
                  <a:gd name="T10" fmla="*/ 66 w 362"/>
                  <a:gd name="T11" fmla="*/ 177 h 196"/>
                  <a:gd name="T12" fmla="*/ 75 w 362"/>
                  <a:gd name="T13" fmla="*/ 168 h 196"/>
                  <a:gd name="T14" fmla="*/ 85 w 362"/>
                  <a:gd name="T15" fmla="*/ 155 h 196"/>
                  <a:gd name="T16" fmla="*/ 93 w 362"/>
                  <a:gd name="T17" fmla="*/ 144 h 196"/>
                  <a:gd name="T18" fmla="*/ 99 w 362"/>
                  <a:gd name="T19" fmla="*/ 137 h 196"/>
                  <a:gd name="T20" fmla="*/ 109 w 362"/>
                  <a:gd name="T21" fmla="*/ 122 h 196"/>
                  <a:gd name="T22" fmla="*/ 115 w 362"/>
                  <a:gd name="T23" fmla="*/ 108 h 196"/>
                  <a:gd name="T24" fmla="*/ 125 w 362"/>
                  <a:gd name="T25" fmla="*/ 89 h 196"/>
                  <a:gd name="T26" fmla="*/ 130 w 362"/>
                  <a:gd name="T27" fmla="*/ 80 h 196"/>
                  <a:gd name="T28" fmla="*/ 137 w 362"/>
                  <a:gd name="T29" fmla="*/ 65 h 196"/>
                  <a:gd name="T30" fmla="*/ 142 w 362"/>
                  <a:gd name="T31" fmla="*/ 55 h 196"/>
                  <a:gd name="T32" fmla="*/ 154 w 362"/>
                  <a:gd name="T33" fmla="*/ 35 h 196"/>
                  <a:gd name="T34" fmla="*/ 163 w 362"/>
                  <a:gd name="T35" fmla="*/ 25 h 196"/>
                  <a:gd name="T36" fmla="*/ 166 w 362"/>
                  <a:gd name="T37" fmla="*/ 19 h 196"/>
                  <a:gd name="T38" fmla="*/ 193 w 362"/>
                  <a:gd name="T39" fmla="*/ 0 h 196"/>
                  <a:gd name="T40" fmla="*/ 201 w 362"/>
                  <a:gd name="T41" fmla="*/ 0 h 196"/>
                  <a:gd name="T42" fmla="*/ 209 w 362"/>
                  <a:gd name="T43" fmla="*/ 1 h 196"/>
                  <a:gd name="T44" fmla="*/ 225 w 362"/>
                  <a:gd name="T45" fmla="*/ 10 h 196"/>
                  <a:gd name="T46" fmla="*/ 230 w 362"/>
                  <a:gd name="T47" fmla="*/ 18 h 196"/>
                  <a:gd name="T48" fmla="*/ 239 w 362"/>
                  <a:gd name="T49" fmla="*/ 30 h 196"/>
                  <a:gd name="T50" fmla="*/ 243 w 362"/>
                  <a:gd name="T51" fmla="*/ 38 h 196"/>
                  <a:gd name="T52" fmla="*/ 249 w 362"/>
                  <a:gd name="T53" fmla="*/ 50 h 196"/>
                  <a:gd name="T54" fmla="*/ 258 w 362"/>
                  <a:gd name="T55" fmla="*/ 70 h 196"/>
                  <a:gd name="T56" fmla="*/ 261 w 362"/>
                  <a:gd name="T57" fmla="*/ 79 h 196"/>
                  <a:gd name="T58" fmla="*/ 269 w 362"/>
                  <a:gd name="T59" fmla="*/ 97 h 196"/>
                  <a:gd name="T60" fmla="*/ 271 w 362"/>
                  <a:gd name="T61" fmla="*/ 104 h 196"/>
                  <a:gd name="T62" fmla="*/ 276 w 362"/>
                  <a:gd name="T63" fmla="*/ 113 h 196"/>
                  <a:gd name="T64" fmla="*/ 282 w 362"/>
                  <a:gd name="T65" fmla="*/ 128 h 196"/>
                  <a:gd name="T66" fmla="*/ 288 w 362"/>
                  <a:gd name="T67" fmla="*/ 137 h 196"/>
                  <a:gd name="T68" fmla="*/ 292 w 362"/>
                  <a:gd name="T69" fmla="*/ 144 h 196"/>
                  <a:gd name="T70" fmla="*/ 297 w 362"/>
                  <a:gd name="T71" fmla="*/ 153 h 196"/>
                  <a:gd name="T72" fmla="*/ 301 w 362"/>
                  <a:gd name="T73" fmla="*/ 162 h 196"/>
                  <a:gd name="T74" fmla="*/ 304 w 362"/>
                  <a:gd name="T75" fmla="*/ 170 h 196"/>
                  <a:gd name="T76" fmla="*/ 312 w 362"/>
                  <a:gd name="T77" fmla="*/ 178 h 196"/>
                  <a:gd name="T78" fmla="*/ 318 w 362"/>
                  <a:gd name="T79" fmla="*/ 183 h 196"/>
                  <a:gd name="T80" fmla="*/ 324 w 362"/>
                  <a:gd name="T81" fmla="*/ 187 h 196"/>
                  <a:gd name="T82" fmla="*/ 331 w 362"/>
                  <a:gd name="T83" fmla="*/ 190 h 196"/>
                  <a:gd name="T84" fmla="*/ 343 w 362"/>
                  <a:gd name="T85" fmla="*/ 195 h 196"/>
                  <a:gd name="T86" fmla="*/ 349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8" y="192"/>
                    </a:lnTo>
                    <a:lnTo>
                      <a:pt x="45" y="189"/>
                    </a:lnTo>
                    <a:lnTo>
                      <a:pt x="57" y="181"/>
                    </a:lnTo>
                    <a:lnTo>
                      <a:pt x="66" y="177"/>
                    </a:lnTo>
                    <a:lnTo>
                      <a:pt x="75" y="168"/>
                    </a:lnTo>
                    <a:lnTo>
                      <a:pt x="85" y="155"/>
                    </a:lnTo>
                    <a:lnTo>
                      <a:pt x="93" y="144"/>
                    </a:lnTo>
                    <a:lnTo>
                      <a:pt x="99" y="137"/>
                    </a:lnTo>
                    <a:lnTo>
                      <a:pt x="109" y="122"/>
                    </a:lnTo>
                    <a:lnTo>
                      <a:pt x="115" y="108"/>
                    </a:lnTo>
                    <a:lnTo>
                      <a:pt x="125" y="89"/>
                    </a:lnTo>
                    <a:lnTo>
                      <a:pt x="130" y="80"/>
                    </a:lnTo>
                    <a:lnTo>
                      <a:pt x="137" y="65"/>
                    </a:lnTo>
                    <a:lnTo>
                      <a:pt x="142" y="55"/>
                    </a:lnTo>
                    <a:lnTo>
                      <a:pt x="154" y="35"/>
                    </a:lnTo>
                    <a:lnTo>
                      <a:pt x="163" y="25"/>
                    </a:lnTo>
                    <a:lnTo>
                      <a:pt x="166" y="19"/>
                    </a:lnTo>
                    <a:lnTo>
                      <a:pt x="193" y="0"/>
                    </a:lnTo>
                    <a:lnTo>
                      <a:pt x="201" y="0"/>
                    </a:lnTo>
                    <a:lnTo>
                      <a:pt x="209" y="1"/>
                    </a:lnTo>
                    <a:lnTo>
                      <a:pt x="225" y="10"/>
                    </a:lnTo>
                    <a:lnTo>
                      <a:pt x="230" y="18"/>
                    </a:lnTo>
                    <a:lnTo>
                      <a:pt x="239" y="30"/>
                    </a:lnTo>
                    <a:lnTo>
                      <a:pt x="243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1" y="79"/>
                    </a:lnTo>
                    <a:lnTo>
                      <a:pt x="269" y="97"/>
                    </a:lnTo>
                    <a:lnTo>
                      <a:pt x="271" y="104"/>
                    </a:lnTo>
                    <a:lnTo>
                      <a:pt x="276" y="113"/>
                    </a:lnTo>
                    <a:lnTo>
                      <a:pt x="282" y="128"/>
                    </a:lnTo>
                    <a:lnTo>
                      <a:pt x="288" y="137"/>
                    </a:lnTo>
                    <a:lnTo>
                      <a:pt x="292" y="144"/>
                    </a:lnTo>
                    <a:lnTo>
                      <a:pt x="297" y="153"/>
                    </a:lnTo>
                    <a:lnTo>
                      <a:pt x="301" y="162"/>
                    </a:lnTo>
                    <a:lnTo>
                      <a:pt x="304" y="170"/>
                    </a:lnTo>
                    <a:lnTo>
                      <a:pt x="312" y="178"/>
                    </a:lnTo>
                    <a:lnTo>
                      <a:pt x="318" y="183"/>
                    </a:lnTo>
                    <a:lnTo>
                      <a:pt x="324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49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221" name="Freeform 56"/>
              <p:cNvSpPr>
                <a:spLocks/>
              </p:cNvSpPr>
              <p:nvPr/>
            </p:nvSpPr>
            <p:spPr bwMode="auto">
              <a:xfrm>
                <a:off x="4795" y="1287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7 w 362"/>
                  <a:gd name="T5" fmla="*/ 192 h 196"/>
                  <a:gd name="T6" fmla="*/ 46 w 362"/>
                  <a:gd name="T7" fmla="*/ 189 h 196"/>
                  <a:gd name="T8" fmla="*/ 58 w 362"/>
                  <a:gd name="T9" fmla="*/ 181 h 196"/>
                  <a:gd name="T10" fmla="*/ 65 w 362"/>
                  <a:gd name="T11" fmla="*/ 177 h 196"/>
                  <a:gd name="T12" fmla="*/ 74 w 362"/>
                  <a:gd name="T13" fmla="*/ 168 h 196"/>
                  <a:gd name="T14" fmla="*/ 85 w 362"/>
                  <a:gd name="T15" fmla="*/ 155 h 196"/>
                  <a:gd name="T16" fmla="*/ 94 w 362"/>
                  <a:gd name="T17" fmla="*/ 144 h 196"/>
                  <a:gd name="T18" fmla="*/ 97 w 362"/>
                  <a:gd name="T19" fmla="*/ 137 h 196"/>
                  <a:gd name="T20" fmla="*/ 109 w 362"/>
                  <a:gd name="T21" fmla="*/ 122 h 196"/>
                  <a:gd name="T22" fmla="*/ 116 w 362"/>
                  <a:gd name="T23" fmla="*/ 108 h 196"/>
                  <a:gd name="T24" fmla="*/ 125 w 362"/>
                  <a:gd name="T25" fmla="*/ 89 h 196"/>
                  <a:gd name="T26" fmla="*/ 131 w 362"/>
                  <a:gd name="T27" fmla="*/ 80 h 196"/>
                  <a:gd name="T28" fmla="*/ 137 w 362"/>
                  <a:gd name="T29" fmla="*/ 65 h 196"/>
                  <a:gd name="T30" fmla="*/ 141 w 362"/>
                  <a:gd name="T31" fmla="*/ 55 h 196"/>
                  <a:gd name="T32" fmla="*/ 155 w 362"/>
                  <a:gd name="T33" fmla="*/ 35 h 196"/>
                  <a:gd name="T34" fmla="*/ 164 w 362"/>
                  <a:gd name="T35" fmla="*/ 25 h 196"/>
                  <a:gd name="T36" fmla="*/ 165 w 362"/>
                  <a:gd name="T37" fmla="*/ 19 h 196"/>
                  <a:gd name="T38" fmla="*/ 194 w 362"/>
                  <a:gd name="T39" fmla="*/ 0 h 196"/>
                  <a:gd name="T40" fmla="*/ 201 w 362"/>
                  <a:gd name="T41" fmla="*/ 0 h 196"/>
                  <a:gd name="T42" fmla="*/ 210 w 362"/>
                  <a:gd name="T43" fmla="*/ 1 h 196"/>
                  <a:gd name="T44" fmla="*/ 223 w 362"/>
                  <a:gd name="T45" fmla="*/ 10 h 196"/>
                  <a:gd name="T46" fmla="*/ 231 w 362"/>
                  <a:gd name="T47" fmla="*/ 18 h 196"/>
                  <a:gd name="T48" fmla="*/ 240 w 362"/>
                  <a:gd name="T49" fmla="*/ 30 h 196"/>
                  <a:gd name="T50" fmla="*/ 243 w 362"/>
                  <a:gd name="T51" fmla="*/ 38 h 196"/>
                  <a:gd name="T52" fmla="*/ 250 w 362"/>
                  <a:gd name="T53" fmla="*/ 50 h 196"/>
                  <a:gd name="T54" fmla="*/ 259 w 362"/>
                  <a:gd name="T55" fmla="*/ 70 h 196"/>
                  <a:gd name="T56" fmla="*/ 262 w 362"/>
                  <a:gd name="T57" fmla="*/ 79 h 196"/>
                  <a:gd name="T58" fmla="*/ 268 w 362"/>
                  <a:gd name="T59" fmla="*/ 97 h 196"/>
                  <a:gd name="T60" fmla="*/ 273 w 362"/>
                  <a:gd name="T61" fmla="*/ 104 h 196"/>
                  <a:gd name="T62" fmla="*/ 276 w 362"/>
                  <a:gd name="T63" fmla="*/ 113 h 196"/>
                  <a:gd name="T64" fmla="*/ 283 w 362"/>
                  <a:gd name="T65" fmla="*/ 128 h 196"/>
                  <a:gd name="T66" fmla="*/ 289 w 362"/>
                  <a:gd name="T67" fmla="*/ 137 h 196"/>
                  <a:gd name="T68" fmla="*/ 292 w 362"/>
                  <a:gd name="T69" fmla="*/ 144 h 196"/>
                  <a:gd name="T70" fmla="*/ 296 w 362"/>
                  <a:gd name="T71" fmla="*/ 153 h 196"/>
                  <a:gd name="T72" fmla="*/ 301 w 362"/>
                  <a:gd name="T73" fmla="*/ 162 h 196"/>
                  <a:gd name="T74" fmla="*/ 305 w 362"/>
                  <a:gd name="T75" fmla="*/ 170 h 196"/>
                  <a:gd name="T76" fmla="*/ 311 w 362"/>
                  <a:gd name="T77" fmla="*/ 178 h 196"/>
                  <a:gd name="T78" fmla="*/ 317 w 362"/>
                  <a:gd name="T79" fmla="*/ 183 h 196"/>
                  <a:gd name="T80" fmla="*/ 325 w 362"/>
                  <a:gd name="T81" fmla="*/ 187 h 196"/>
                  <a:gd name="T82" fmla="*/ 331 w 362"/>
                  <a:gd name="T83" fmla="*/ 190 h 196"/>
                  <a:gd name="T84" fmla="*/ 343 w 362"/>
                  <a:gd name="T85" fmla="*/ 195 h 196"/>
                  <a:gd name="T86" fmla="*/ 350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6" y="189"/>
                    </a:lnTo>
                    <a:lnTo>
                      <a:pt x="58" y="181"/>
                    </a:lnTo>
                    <a:lnTo>
                      <a:pt x="65" y="177"/>
                    </a:lnTo>
                    <a:lnTo>
                      <a:pt x="74" y="168"/>
                    </a:lnTo>
                    <a:lnTo>
                      <a:pt x="85" y="155"/>
                    </a:lnTo>
                    <a:lnTo>
                      <a:pt x="94" y="144"/>
                    </a:lnTo>
                    <a:lnTo>
                      <a:pt x="97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31" y="80"/>
                    </a:lnTo>
                    <a:lnTo>
                      <a:pt x="137" y="65"/>
                    </a:lnTo>
                    <a:lnTo>
                      <a:pt x="141" y="55"/>
                    </a:lnTo>
                    <a:lnTo>
                      <a:pt x="155" y="35"/>
                    </a:lnTo>
                    <a:lnTo>
                      <a:pt x="164" y="25"/>
                    </a:lnTo>
                    <a:lnTo>
                      <a:pt x="165" y="19"/>
                    </a:lnTo>
                    <a:lnTo>
                      <a:pt x="194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3" y="10"/>
                    </a:lnTo>
                    <a:lnTo>
                      <a:pt x="231" y="18"/>
                    </a:lnTo>
                    <a:lnTo>
                      <a:pt x="240" y="30"/>
                    </a:lnTo>
                    <a:lnTo>
                      <a:pt x="243" y="38"/>
                    </a:lnTo>
                    <a:lnTo>
                      <a:pt x="250" y="50"/>
                    </a:lnTo>
                    <a:lnTo>
                      <a:pt x="259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3" y="104"/>
                    </a:lnTo>
                    <a:lnTo>
                      <a:pt x="276" y="113"/>
                    </a:lnTo>
                    <a:lnTo>
                      <a:pt x="283" y="128"/>
                    </a:lnTo>
                    <a:lnTo>
                      <a:pt x="289" y="137"/>
                    </a:lnTo>
                    <a:lnTo>
                      <a:pt x="292" y="144"/>
                    </a:lnTo>
                    <a:lnTo>
                      <a:pt x="296" y="153"/>
                    </a:lnTo>
                    <a:lnTo>
                      <a:pt x="301" y="162"/>
                    </a:lnTo>
                    <a:lnTo>
                      <a:pt x="305" y="170"/>
                    </a:lnTo>
                    <a:lnTo>
                      <a:pt x="311" y="178"/>
                    </a:lnTo>
                    <a:lnTo>
                      <a:pt x="317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50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grpSp>
          <p:nvGrpSpPr>
            <p:cNvPr id="50213" name="Group 57"/>
            <p:cNvGrpSpPr>
              <a:grpSpLocks/>
            </p:cNvGrpSpPr>
            <p:nvPr/>
          </p:nvGrpSpPr>
          <p:grpSpPr bwMode="auto">
            <a:xfrm>
              <a:off x="4254" y="1366"/>
              <a:ext cx="515" cy="120"/>
              <a:chOff x="3740" y="1287"/>
              <a:chExt cx="1417" cy="196"/>
            </a:xfrm>
          </p:grpSpPr>
          <p:sp>
            <p:nvSpPr>
              <p:cNvPr id="50214" name="Freeform 58"/>
              <p:cNvSpPr>
                <a:spLocks/>
              </p:cNvSpPr>
              <p:nvPr/>
            </p:nvSpPr>
            <p:spPr bwMode="auto">
              <a:xfrm>
                <a:off x="3740" y="1287"/>
                <a:ext cx="364" cy="196"/>
              </a:xfrm>
              <a:custGeom>
                <a:avLst/>
                <a:gdLst>
                  <a:gd name="T0" fmla="*/ 0 w 364"/>
                  <a:gd name="T1" fmla="*/ 196 h 196"/>
                  <a:gd name="T2" fmla="*/ 18 w 364"/>
                  <a:gd name="T3" fmla="*/ 193 h 196"/>
                  <a:gd name="T4" fmla="*/ 37 w 364"/>
                  <a:gd name="T5" fmla="*/ 192 h 196"/>
                  <a:gd name="T6" fmla="*/ 45 w 364"/>
                  <a:gd name="T7" fmla="*/ 189 h 196"/>
                  <a:gd name="T8" fmla="*/ 58 w 364"/>
                  <a:gd name="T9" fmla="*/ 181 h 196"/>
                  <a:gd name="T10" fmla="*/ 66 w 364"/>
                  <a:gd name="T11" fmla="*/ 177 h 196"/>
                  <a:gd name="T12" fmla="*/ 75 w 364"/>
                  <a:gd name="T13" fmla="*/ 168 h 196"/>
                  <a:gd name="T14" fmla="*/ 85 w 364"/>
                  <a:gd name="T15" fmla="*/ 155 h 196"/>
                  <a:gd name="T16" fmla="*/ 93 w 364"/>
                  <a:gd name="T17" fmla="*/ 144 h 196"/>
                  <a:gd name="T18" fmla="*/ 99 w 364"/>
                  <a:gd name="T19" fmla="*/ 137 h 196"/>
                  <a:gd name="T20" fmla="*/ 109 w 364"/>
                  <a:gd name="T21" fmla="*/ 122 h 196"/>
                  <a:gd name="T22" fmla="*/ 116 w 364"/>
                  <a:gd name="T23" fmla="*/ 108 h 196"/>
                  <a:gd name="T24" fmla="*/ 125 w 364"/>
                  <a:gd name="T25" fmla="*/ 89 h 196"/>
                  <a:gd name="T26" fmla="*/ 130 w 364"/>
                  <a:gd name="T27" fmla="*/ 80 h 196"/>
                  <a:gd name="T28" fmla="*/ 137 w 364"/>
                  <a:gd name="T29" fmla="*/ 65 h 196"/>
                  <a:gd name="T30" fmla="*/ 142 w 364"/>
                  <a:gd name="T31" fmla="*/ 55 h 196"/>
                  <a:gd name="T32" fmla="*/ 155 w 364"/>
                  <a:gd name="T33" fmla="*/ 35 h 196"/>
                  <a:gd name="T34" fmla="*/ 163 w 364"/>
                  <a:gd name="T35" fmla="*/ 25 h 196"/>
                  <a:gd name="T36" fmla="*/ 167 w 364"/>
                  <a:gd name="T37" fmla="*/ 19 h 196"/>
                  <a:gd name="T38" fmla="*/ 192 w 364"/>
                  <a:gd name="T39" fmla="*/ 0 h 196"/>
                  <a:gd name="T40" fmla="*/ 201 w 364"/>
                  <a:gd name="T41" fmla="*/ 0 h 196"/>
                  <a:gd name="T42" fmla="*/ 210 w 364"/>
                  <a:gd name="T43" fmla="*/ 1 h 196"/>
                  <a:gd name="T44" fmla="*/ 224 w 364"/>
                  <a:gd name="T45" fmla="*/ 10 h 196"/>
                  <a:gd name="T46" fmla="*/ 231 w 364"/>
                  <a:gd name="T47" fmla="*/ 18 h 196"/>
                  <a:gd name="T48" fmla="*/ 240 w 364"/>
                  <a:gd name="T49" fmla="*/ 30 h 196"/>
                  <a:gd name="T50" fmla="*/ 245 w 364"/>
                  <a:gd name="T51" fmla="*/ 38 h 196"/>
                  <a:gd name="T52" fmla="*/ 249 w 364"/>
                  <a:gd name="T53" fmla="*/ 50 h 196"/>
                  <a:gd name="T54" fmla="*/ 258 w 364"/>
                  <a:gd name="T55" fmla="*/ 70 h 196"/>
                  <a:gd name="T56" fmla="*/ 262 w 364"/>
                  <a:gd name="T57" fmla="*/ 79 h 196"/>
                  <a:gd name="T58" fmla="*/ 268 w 364"/>
                  <a:gd name="T59" fmla="*/ 97 h 196"/>
                  <a:gd name="T60" fmla="*/ 273 w 364"/>
                  <a:gd name="T61" fmla="*/ 104 h 196"/>
                  <a:gd name="T62" fmla="*/ 276 w 364"/>
                  <a:gd name="T63" fmla="*/ 113 h 196"/>
                  <a:gd name="T64" fmla="*/ 283 w 364"/>
                  <a:gd name="T65" fmla="*/ 128 h 196"/>
                  <a:gd name="T66" fmla="*/ 288 w 364"/>
                  <a:gd name="T67" fmla="*/ 137 h 196"/>
                  <a:gd name="T68" fmla="*/ 292 w 364"/>
                  <a:gd name="T69" fmla="*/ 144 h 196"/>
                  <a:gd name="T70" fmla="*/ 297 w 364"/>
                  <a:gd name="T71" fmla="*/ 153 h 196"/>
                  <a:gd name="T72" fmla="*/ 301 w 364"/>
                  <a:gd name="T73" fmla="*/ 162 h 196"/>
                  <a:gd name="T74" fmla="*/ 306 w 364"/>
                  <a:gd name="T75" fmla="*/ 170 h 196"/>
                  <a:gd name="T76" fmla="*/ 312 w 364"/>
                  <a:gd name="T77" fmla="*/ 178 h 196"/>
                  <a:gd name="T78" fmla="*/ 319 w 364"/>
                  <a:gd name="T79" fmla="*/ 183 h 196"/>
                  <a:gd name="T80" fmla="*/ 325 w 364"/>
                  <a:gd name="T81" fmla="*/ 187 h 196"/>
                  <a:gd name="T82" fmla="*/ 331 w 364"/>
                  <a:gd name="T83" fmla="*/ 190 h 196"/>
                  <a:gd name="T84" fmla="*/ 343 w 364"/>
                  <a:gd name="T85" fmla="*/ 195 h 196"/>
                  <a:gd name="T86" fmla="*/ 350 w 364"/>
                  <a:gd name="T87" fmla="*/ 196 h 196"/>
                  <a:gd name="T88" fmla="*/ 364 w 364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4"/>
                  <a:gd name="T136" fmla="*/ 0 h 196"/>
                  <a:gd name="T137" fmla="*/ 364 w 364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4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5" y="189"/>
                    </a:lnTo>
                    <a:lnTo>
                      <a:pt x="58" y="181"/>
                    </a:lnTo>
                    <a:lnTo>
                      <a:pt x="66" y="177"/>
                    </a:lnTo>
                    <a:lnTo>
                      <a:pt x="75" y="168"/>
                    </a:lnTo>
                    <a:lnTo>
                      <a:pt x="85" y="155"/>
                    </a:lnTo>
                    <a:lnTo>
                      <a:pt x="93" y="144"/>
                    </a:lnTo>
                    <a:lnTo>
                      <a:pt x="99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30" y="80"/>
                    </a:lnTo>
                    <a:lnTo>
                      <a:pt x="137" y="65"/>
                    </a:lnTo>
                    <a:lnTo>
                      <a:pt x="142" y="55"/>
                    </a:lnTo>
                    <a:lnTo>
                      <a:pt x="155" y="35"/>
                    </a:lnTo>
                    <a:lnTo>
                      <a:pt x="163" y="25"/>
                    </a:lnTo>
                    <a:lnTo>
                      <a:pt x="167" y="19"/>
                    </a:lnTo>
                    <a:lnTo>
                      <a:pt x="192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4" y="10"/>
                    </a:lnTo>
                    <a:lnTo>
                      <a:pt x="231" y="18"/>
                    </a:lnTo>
                    <a:lnTo>
                      <a:pt x="240" y="30"/>
                    </a:lnTo>
                    <a:lnTo>
                      <a:pt x="245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3" y="104"/>
                    </a:lnTo>
                    <a:lnTo>
                      <a:pt x="276" y="113"/>
                    </a:lnTo>
                    <a:lnTo>
                      <a:pt x="283" y="128"/>
                    </a:lnTo>
                    <a:lnTo>
                      <a:pt x="288" y="137"/>
                    </a:lnTo>
                    <a:lnTo>
                      <a:pt x="292" y="144"/>
                    </a:lnTo>
                    <a:lnTo>
                      <a:pt x="297" y="153"/>
                    </a:lnTo>
                    <a:lnTo>
                      <a:pt x="301" y="162"/>
                    </a:lnTo>
                    <a:lnTo>
                      <a:pt x="306" y="170"/>
                    </a:lnTo>
                    <a:lnTo>
                      <a:pt x="312" y="178"/>
                    </a:lnTo>
                    <a:lnTo>
                      <a:pt x="319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50" y="196"/>
                    </a:lnTo>
                    <a:lnTo>
                      <a:pt x="364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215" name="Freeform 59"/>
              <p:cNvSpPr>
                <a:spLocks/>
              </p:cNvSpPr>
              <p:nvPr/>
            </p:nvSpPr>
            <p:spPr bwMode="auto">
              <a:xfrm>
                <a:off x="4089" y="1287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7 w 362"/>
                  <a:gd name="T5" fmla="*/ 192 h 196"/>
                  <a:gd name="T6" fmla="*/ 44 w 362"/>
                  <a:gd name="T7" fmla="*/ 189 h 196"/>
                  <a:gd name="T8" fmla="*/ 58 w 362"/>
                  <a:gd name="T9" fmla="*/ 181 h 196"/>
                  <a:gd name="T10" fmla="*/ 65 w 362"/>
                  <a:gd name="T11" fmla="*/ 177 h 196"/>
                  <a:gd name="T12" fmla="*/ 73 w 362"/>
                  <a:gd name="T13" fmla="*/ 168 h 196"/>
                  <a:gd name="T14" fmla="*/ 85 w 362"/>
                  <a:gd name="T15" fmla="*/ 155 h 196"/>
                  <a:gd name="T16" fmla="*/ 92 w 362"/>
                  <a:gd name="T17" fmla="*/ 144 h 196"/>
                  <a:gd name="T18" fmla="*/ 98 w 362"/>
                  <a:gd name="T19" fmla="*/ 137 h 196"/>
                  <a:gd name="T20" fmla="*/ 109 w 362"/>
                  <a:gd name="T21" fmla="*/ 122 h 196"/>
                  <a:gd name="T22" fmla="*/ 116 w 362"/>
                  <a:gd name="T23" fmla="*/ 108 h 196"/>
                  <a:gd name="T24" fmla="*/ 125 w 362"/>
                  <a:gd name="T25" fmla="*/ 89 h 196"/>
                  <a:gd name="T26" fmla="*/ 129 w 362"/>
                  <a:gd name="T27" fmla="*/ 80 h 196"/>
                  <a:gd name="T28" fmla="*/ 135 w 362"/>
                  <a:gd name="T29" fmla="*/ 65 h 196"/>
                  <a:gd name="T30" fmla="*/ 141 w 362"/>
                  <a:gd name="T31" fmla="*/ 55 h 196"/>
                  <a:gd name="T32" fmla="*/ 153 w 362"/>
                  <a:gd name="T33" fmla="*/ 35 h 196"/>
                  <a:gd name="T34" fmla="*/ 162 w 362"/>
                  <a:gd name="T35" fmla="*/ 25 h 196"/>
                  <a:gd name="T36" fmla="*/ 167 w 362"/>
                  <a:gd name="T37" fmla="*/ 19 h 196"/>
                  <a:gd name="T38" fmla="*/ 192 w 362"/>
                  <a:gd name="T39" fmla="*/ 0 h 196"/>
                  <a:gd name="T40" fmla="*/ 201 w 362"/>
                  <a:gd name="T41" fmla="*/ 0 h 196"/>
                  <a:gd name="T42" fmla="*/ 210 w 362"/>
                  <a:gd name="T43" fmla="*/ 1 h 196"/>
                  <a:gd name="T44" fmla="*/ 225 w 362"/>
                  <a:gd name="T45" fmla="*/ 10 h 196"/>
                  <a:gd name="T46" fmla="*/ 231 w 362"/>
                  <a:gd name="T47" fmla="*/ 18 h 196"/>
                  <a:gd name="T48" fmla="*/ 238 w 362"/>
                  <a:gd name="T49" fmla="*/ 30 h 196"/>
                  <a:gd name="T50" fmla="*/ 243 w 362"/>
                  <a:gd name="T51" fmla="*/ 38 h 196"/>
                  <a:gd name="T52" fmla="*/ 249 w 362"/>
                  <a:gd name="T53" fmla="*/ 50 h 196"/>
                  <a:gd name="T54" fmla="*/ 258 w 362"/>
                  <a:gd name="T55" fmla="*/ 70 h 196"/>
                  <a:gd name="T56" fmla="*/ 262 w 362"/>
                  <a:gd name="T57" fmla="*/ 79 h 196"/>
                  <a:gd name="T58" fmla="*/ 268 w 362"/>
                  <a:gd name="T59" fmla="*/ 97 h 196"/>
                  <a:gd name="T60" fmla="*/ 272 w 362"/>
                  <a:gd name="T61" fmla="*/ 104 h 196"/>
                  <a:gd name="T62" fmla="*/ 275 w 362"/>
                  <a:gd name="T63" fmla="*/ 113 h 196"/>
                  <a:gd name="T64" fmla="*/ 283 w 362"/>
                  <a:gd name="T65" fmla="*/ 128 h 196"/>
                  <a:gd name="T66" fmla="*/ 287 w 362"/>
                  <a:gd name="T67" fmla="*/ 137 h 196"/>
                  <a:gd name="T68" fmla="*/ 292 w 362"/>
                  <a:gd name="T69" fmla="*/ 144 h 196"/>
                  <a:gd name="T70" fmla="*/ 298 w 362"/>
                  <a:gd name="T71" fmla="*/ 153 h 196"/>
                  <a:gd name="T72" fmla="*/ 301 w 362"/>
                  <a:gd name="T73" fmla="*/ 162 h 196"/>
                  <a:gd name="T74" fmla="*/ 305 w 362"/>
                  <a:gd name="T75" fmla="*/ 170 h 196"/>
                  <a:gd name="T76" fmla="*/ 311 w 362"/>
                  <a:gd name="T77" fmla="*/ 178 h 196"/>
                  <a:gd name="T78" fmla="*/ 317 w 362"/>
                  <a:gd name="T79" fmla="*/ 183 h 196"/>
                  <a:gd name="T80" fmla="*/ 325 w 362"/>
                  <a:gd name="T81" fmla="*/ 187 h 196"/>
                  <a:gd name="T82" fmla="*/ 331 w 362"/>
                  <a:gd name="T83" fmla="*/ 190 h 196"/>
                  <a:gd name="T84" fmla="*/ 342 w 362"/>
                  <a:gd name="T85" fmla="*/ 195 h 196"/>
                  <a:gd name="T86" fmla="*/ 350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4" y="189"/>
                    </a:lnTo>
                    <a:lnTo>
                      <a:pt x="58" y="181"/>
                    </a:lnTo>
                    <a:lnTo>
                      <a:pt x="65" y="177"/>
                    </a:lnTo>
                    <a:lnTo>
                      <a:pt x="73" y="168"/>
                    </a:lnTo>
                    <a:lnTo>
                      <a:pt x="85" y="155"/>
                    </a:lnTo>
                    <a:lnTo>
                      <a:pt x="92" y="144"/>
                    </a:lnTo>
                    <a:lnTo>
                      <a:pt x="98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29" y="80"/>
                    </a:lnTo>
                    <a:lnTo>
                      <a:pt x="135" y="65"/>
                    </a:lnTo>
                    <a:lnTo>
                      <a:pt x="141" y="55"/>
                    </a:lnTo>
                    <a:lnTo>
                      <a:pt x="153" y="35"/>
                    </a:lnTo>
                    <a:lnTo>
                      <a:pt x="162" y="25"/>
                    </a:lnTo>
                    <a:lnTo>
                      <a:pt x="167" y="19"/>
                    </a:lnTo>
                    <a:lnTo>
                      <a:pt x="192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5" y="10"/>
                    </a:lnTo>
                    <a:lnTo>
                      <a:pt x="231" y="18"/>
                    </a:lnTo>
                    <a:lnTo>
                      <a:pt x="238" y="30"/>
                    </a:lnTo>
                    <a:lnTo>
                      <a:pt x="243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2" y="104"/>
                    </a:lnTo>
                    <a:lnTo>
                      <a:pt x="275" y="113"/>
                    </a:lnTo>
                    <a:lnTo>
                      <a:pt x="283" y="128"/>
                    </a:lnTo>
                    <a:lnTo>
                      <a:pt x="287" y="137"/>
                    </a:lnTo>
                    <a:lnTo>
                      <a:pt x="292" y="144"/>
                    </a:lnTo>
                    <a:lnTo>
                      <a:pt x="298" y="153"/>
                    </a:lnTo>
                    <a:lnTo>
                      <a:pt x="301" y="162"/>
                    </a:lnTo>
                    <a:lnTo>
                      <a:pt x="305" y="170"/>
                    </a:lnTo>
                    <a:lnTo>
                      <a:pt x="311" y="178"/>
                    </a:lnTo>
                    <a:lnTo>
                      <a:pt x="317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2" y="195"/>
                    </a:lnTo>
                    <a:lnTo>
                      <a:pt x="350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216" name="Freeform 60"/>
              <p:cNvSpPr>
                <a:spLocks/>
              </p:cNvSpPr>
              <p:nvPr/>
            </p:nvSpPr>
            <p:spPr bwMode="auto">
              <a:xfrm>
                <a:off x="4440" y="1287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8 w 362"/>
                  <a:gd name="T5" fmla="*/ 192 h 196"/>
                  <a:gd name="T6" fmla="*/ 45 w 362"/>
                  <a:gd name="T7" fmla="*/ 189 h 196"/>
                  <a:gd name="T8" fmla="*/ 57 w 362"/>
                  <a:gd name="T9" fmla="*/ 181 h 196"/>
                  <a:gd name="T10" fmla="*/ 66 w 362"/>
                  <a:gd name="T11" fmla="*/ 177 h 196"/>
                  <a:gd name="T12" fmla="*/ 75 w 362"/>
                  <a:gd name="T13" fmla="*/ 168 h 196"/>
                  <a:gd name="T14" fmla="*/ 85 w 362"/>
                  <a:gd name="T15" fmla="*/ 155 h 196"/>
                  <a:gd name="T16" fmla="*/ 93 w 362"/>
                  <a:gd name="T17" fmla="*/ 144 h 196"/>
                  <a:gd name="T18" fmla="*/ 99 w 362"/>
                  <a:gd name="T19" fmla="*/ 137 h 196"/>
                  <a:gd name="T20" fmla="*/ 109 w 362"/>
                  <a:gd name="T21" fmla="*/ 122 h 196"/>
                  <a:gd name="T22" fmla="*/ 115 w 362"/>
                  <a:gd name="T23" fmla="*/ 108 h 196"/>
                  <a:gd name="T24" fmla="*/ 125 w 362"/>
                  <a:gd name="T25" fmla="*/ 89 h 196"/>
                  <a:gd name="T26" fmla="*/ 130 w 362"/>
                  <a:gd name="T27" fmla="*/ 80 h 196"/>
                  <a:gd name="T28" fmla="*/ 137 w 362"/>
                  <a:gd name="T29" fmla="*/ 65 h 196"/>
                  <a:gd name="T30" fmla="*/ 142 w 362"/>
                  <a:gd name="T31" fmla="*/ 55 h 196"/>
                  <a:gd name="T32" fmla="*/ 154 w 362"/>
                  <a:gd name="T33" fmla="*/ 35 h 196"/>
                  <a:gd name="T34" fmla="*/ 163 w 362"/>
                  <a:gd name="T35" fmla="*/ 25 h 196"/>
                  <a:gd name="T36" fmla="*/ 166 w 362"/>
                  <a:gd name="T37" fmla="*/ 19 h 196"/>
                  <a:gd name="T38" fmla="*/ 193 w 362"/>
                  <a:gd name="T39" fmla="*/ 0 h 196"/>
                  <a:gd name="T40" fmla="*/ 201 w 362"/>
                  <a:gd name="T41" fmla="*/ 0 h 196"/>
                  <a:gd name="T42" fmla="*/ 209 w 362"/>
                  <a:gd name="T43" fmla="*/ 1 h 196"/>
                  <a:gd name="T44" fmla="*/ 225 w 362"/>
                  <a:gd name="T45" fmla="*/ 10 h 196"/>
                  <a:gd name="T46" fmla="*/ 230 w 362"/>
                  <a:gd name="T47" fmla="*/ 18 h 196"/>
                  <a:gd name="T48" fmla="*/ 239 w 362"/>
                  <a:gd name="T49" fmla="*/ 30 h 196"/>
                  <a:gd name="T50" fmla="*/ 243 w 362"/>
                  <a:gd name="T51" fmla="*/ 38 h 196"/>
                  <a:gd name="T52" fmla="*/ 249 w 362"/>
                  <a:gd name="T53" fmla="*/ 50 h 196"/>
                  <a:gd name="T54" fmla="*/ 258 w 362"/>
                  <a:gd name="T55" fmla="*/ 70 h 196"/>
                  <a:gd name="T56" fmla="*/ 261 w 362"/>
                  <a:gd name="T57" fmla="*/ 79 h 196"/>
                  <a:gd name="T58" fmla="*/ 269 w 362"/>
                  <a:gd name="T59" fmla="*/ 97 h 196"/>
                  <a:gd name="T60" fmla="*/ 271 w 362"/>
                  <a:gd name="T61" fmla="*/ 104 h 196"/>
                  <a:gd name="T62" fmla="*/ 276 w 362"/>
                  <a:gd name="T63" fmla="*/ 113 h 196"/>
                  <a:gd name="T64" fmla="*/ 282 w 362"/>
                  <a:gd name="T65" fmla="*/ 128 h 196"/>
                  <a:gd name="T66" fmla="*/ 288 w 362"/>
                  <a:gd name="T67" fmla="*/ 137 h 196"/>
                  <a:gd name="T68" fmla="*/ 292 w 362"/>
                  <a:gd name="T69" fmla="*/ 144 h 196"/>
                  <a:gd name="T70" fmla="*/ 297 w 362"/>
                  <a:gd name="T71" fmla="*/ 153 h 196"/>
                  <a:gd name="T72" fmla="*/ 301 w 362"/>
                  <a:gd name="T73" fmla="*/ 162 h 196"/>
                  <a:gd name="T74" fmla="*/ 304 w 362"/>
                  <a:gd name="T75" fmla="*/ 170 h 196"/>
                  <a:gd name="T76" fmla="*/ 312 w 362"/>
                  <a:gd name="T77" fmla="*/ 178 h 196"/>
                  <a:gd name="T78" fmla="*/ 318 w 362"/>
                  <a:gd name="T79" fmla="*/ 183 h 196"/>
                  <a:gd name="T80" fmla="*/ 324 w 362"/>
                  <a:gd name="T81" fmla="*/ 187 h 196"/>
                  <a:gd name="T82" fmla="*/ 331 w 362"/>
                  <a:gd name="T83" fmla="*/ 190 h 196"/>
                  <a:gd name="T84" fmla="*/ 343 w 362"/>
                  <a:gd name="T85" fmla="*/ 195 h 196"/>
                  <a:gd name="T86" fmla="*/ 349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8" y="192"/>
                    </a:lnTo>
                    <a:lnTo>
                      <a:pt x="45" y="189"/>
                    </a:lnTo>
                    <a:lnTo>
                      <a:pt x="57" y="181"/>
                    </a:lnTo>
                    <a:lnTo>
                      <a:pt x="66" y="177"/>
                    </a:lnTo>
                    <a:lnTo>
                      <a:pt x="75" y="168"/>
                    </a:lnTo>
                    <a:lnTo>
                      <a:pt x="85" y="155"/>
                    </a:lnTo>
                    <a:lnTo>
                      <a:pt x="93" y="144"/>
                    </a:lnTo>
                    <a:lnTo>
                      <a:pt x="99" y="137"/>
                    </a:lnTo>
                    <a:lnTo>
                      <a:pt x="109" y="122"/>
                    </a:lnTo>
                    <a:lnTo>
                      <a:pt x="115" y="108"/>
                    </a:lnTo>
                    <a:lnTo>
                      <a:pt x="125" y="89"/>
                    </a:lnTo>
                    <a:lnTo>
                      <a:pt x="130" y="80"/>
                    </a:lnTo>
                    <a:lnTo>
                      <a:pt x="137" y="65"/>
                    </a:lnTo>
                    <a:lnTo>
                      <a:pt x="142" y="55"/>
                    </a:lnTo>
                    <a:lnTo>
                      <a:pt x="154" y="35"/>
                    </a:lnTo>
                    <a:lnTo>
                      <a:pt x="163" y="25"/>
                    </a:lnTo>
                    <a:lnTo>
                      <a:pt x="166" y="19"/>
                    </a:lnTo>
                    <a:lnTo>
                      <a:pt x="193" y="0"/>
                    </a:lnTo>
                    <a:lnTo>
                      <a:pt x="201" y="0"/>
                    </a:lnTo>
                    <a:lnTo>
                      <a:pt x="209" y="1"/>
                    </a:lnTo>
                    <a:lnTo>
                      <a:pt x="225" y="10"/>
                    </a:lnTo>
                    <a:lnTo>
                      <a:pt x="230" y="18"/>
                    </a:lnTo>
                    <a:lnTo>
                      <a:pt x="239" y="30"/>
                    </a:lnTo>
                    <a:lnTo>
                      <a:pt x="243" y="38"/>
                    </a:lnTo>
                    <a:lnTo>
                      <a:pt x="249" y="50"/>
                    </a:lnTo>
                    <a:lnTo>
                      <a:pt x="258" y="70"/>
                    </a:lnTo>
                    <a:lnTo>
                      <a:pt x="261" y="79"/>
                    </a:lnTo>
                    <a:lnTo>
                      <a:pt x="269" y="97"/>
                    </a:lnTo>
                    <a:lnTo>
                      <a:pt x="271" y="104"/>
                    </a:lnTo>
                    <a:lnTo>
                      <a:pt x="276" y="113"/>
                    </a:lnTo>
                    <a:lnTo>
                      <a:pt x="282" y="128"/>
                    </a:lnTo>
                    <a:lnTo>
                      <a:pt x="288" y="137"/>
                    </a:lnTo>
                    <a:lnTo>
                      <a:pt x="292" y="144"/>
                    </a:lnTo>
                    <a:lnTo>
                      <a:pt x="297" y="153"/>
                    </a:lnTo>
                    <a:lnTo>
                      <a:pt x="301" y="162"/>
                    </a:lnTo>
                    <a:lnTo>
                      <a:pt x="304" y="170"/>
                    </a:lnTo>
                    <a:lnTo>
                      <a:pt x="312" y="178"/>
                    </a:lnTo>
                    <a:lnTo>
                      <a:pt x="318" y="183"/>
                    </a:lnTo>
                    <a:lnTo>
                      <a:pt x="324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49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0217" name="Freeform 61"/>
              <p:cNvSpPr>
                <a:spLocks/>
              </p:cNvSpPr>
              <p:nvPr/>
            </p:nvSpPr>
            <p:spPr bwMode="auto">
              <a:xfrm>
                <a:off x="4795" y="1287"/>
                <a:ext cx="362" cy="196"/>
              </a:xfrm>
              <a:custGeom>
                <a:avLst/>
                <a:gdLst>
                  <a:gd name="T0" fmla="*/ 0 w 362"/>
                  <a:gd name="T1" fmla="*/ 196 h 196"/>
                  <a:gd name="T2" fmla="*/ 18 w 362"/>
                  <a:gd name="T3" fmla="*/ 193 h 196"/>
                  <a:gd name="T4" fmla="*/ 37 w 362"/>
                  <a:gd name="T5" fmla="*/ 192 h 196"/>
                  <a:gd name="T6" fmla="*/ 46 w 362"/>
                  <a:gd name="T7" fmla="*/ 189 h 196"/>
                  <a:gd name="T8" fmla="*/ 58 w 362"/>
                  <a:gd name="T9" fmla="*/ 181 h 196"/>
                  <a:gd name="T10" fmla="*/ 65 w 362"/>
                  <a:gd name="T11" fmla="*/ 177 h 196"/>
                  <a:gd name="T12" fmla="*/ 74 w 362"/>
                  <a:gd name="T13" fmla="*/ 168 h 196"/>
                  <a:gd name="T14" fmla="*/ 85 w 362"/>
                  <a:gd name="T15" fmla="*/ 155 h 196"/>
                  <a:gd name="T16" fmla="*/ 94 w 362"/>
                  <a:gd name="T17" fmla="*/ 144 h 196"/>
                  <a:gd name="T18" fmla="*/ 97 w 362"/>
                  <a:gd name="T19" fmla="*/ 137 h 196"/>
                  <a:gd name="T20" fmla="*/ 109 w 362"/>
                  <a:gd name="T21" fmla="*/ 122 h 196"/>
                  <a:gd name="T22" fmla="*/ 116 w 362"/>
                  <a:gd name="T23" fmla="*/ 108 h 196"/>
                  <a:gd name="T24" fmla="*/ 125 w 362"/>
                  <a:gd name="T25" fmla="*/ 89 h 196"/>
                  <a:gd name="T26" fmla="*/ 131 w 362"/>
                  <a:gd name="T27" fmla="*/ 80 h 196"/>
                  <a:gd name="T28" fmla="*/ 137 w 362"/>
                  <a:gd name="T29" fmla="*/ 65 h 196"/>
                  <a:gd name="T30" fmla="*/ 141 w 362"/>
                  <a:gd name="T31" fmla="*/ 55 h 196"/>
                  <a:gd name="T32" fmla="*/ 155 w 362"/>
                  <a:gd name="T33" fmla="*/ 35 h 196"/>
                  <a:gd name="T34" fmla="*/ 164 w 362"/>
                  <a:gd name="T35" fmla="*/ 25 h 196"/>
                  <a:gd name="T36" fmla="*/ 165 w 362"/>
                  <a:gd name="T37" fmla="*/ 19 h 196"/>
                  <a:gd name="T38" fmla="*/ 194 w 362"/>
                  <a:gd name="T39" fmla="*/ 0 h 196"/>
                  <a:gd name="T40" fmla="*/ 201 w 362"/>
                  <a:gd name="T41" fmla="*/ 0 h 196"/>
                  <a:gd name="T42" fmla="*/ 210 w 362"/>
                  <a:gd name="T43" fmla="*/ 1 h 196"/>
                  <a:gd name="T44" fmla="*/ 223 w 362"/>
                  <a:gd name="T45" fmla="*/ 10 h 196"/>
                  <a:gd name="T46" fmla="*/ 231 w 362"/>
                  <a:gd name="T47" fmla="*/ 18 h 196"/>
                  <a:gd name="T48" fmla="*/ 240 w 362"/>
                  <a:gd name="T49" fmla="*/ 30 h 196"/>
                  <a:gd name="T50" fmla="*/ 243 w 362"/>
                  <a:gd name="T51" fmla="*/ 38 h 196"/>
                  <a:gd name="T52" fmla="*/ 250 w 362"/>
                  <a:gd name="T53" fmla="*/ 50 h 196"/>
                  <a:gd name="T54" fmla="*/ 259 w 362"/>
                  <a:gd name="T55" fmla="*/ 70 h 196"/>
                  <a:gd name="T56" fmla="*/ 262 w 362"/>
                  <a:gd name="T57" fmla="*/ 79 h 196"/>
                  <a:gd name="T58" fmla="*/ 268 w 362"/>
                  <a:gd name="T59" fmla="*/ 97 h 196"/>
                  <a:gd name="T60" fmla="*/ 273 w 362"/>
                  <a:gd name="T61" fmla="*/ 104 h 196"/>
                  <a:gd name="T62" fmla="*/ 276 w 362"/>
                  <a:gd name="T63" fmla="*/ 113 h 196"/>
                  <a:gd name="T64" fmla="*/ 283 w 362"/>
                  <a:gd name="T65" fmla="*/ 128 h 196"/>
                  <a:gd name="T66" fmla="*/ 289 w 362"/>
                  <a:gd name="T67" fmla="*/ 137 h 196"/>
                  <a:gd name="T68" fmla="*/ 292 w 362"/>
                  <a:gd name="T69" fmla="*/ 144 h 196"/>
                  <a:gd name="T70" fmla="*/ 296 w 362"/>
                  <a:gd name="T71" fmla="*/ 153 h 196"/>
                  <a:gd name="T72" fmla="*/ 301 w 362"/>
                  <a:gd name="T73" fmla="*/ 162 h 196"/>
                  <a:gd name="T74" fmla="*/ 305 w 362"/>
                  <a:gd name="T75" fmla="*/ 170 h 196"/>
                  <a:gd name="T76" fmla="*/ 311 w 362"/>
                  <a:gd name="T77" fmla="*/ 178 h 196"/>
                  <a:gd name="T78" fmla="*/ 317 w 362"/>
                  <a:gd name="T79" fmla="*/ 183 h 196"/>
                  <a:gd name="T80" fmla="*/ 325 w 362"/>
                  <a:gd name="T81" fmla="*/ 187 h 196"/>
                  <a:gd name="T82" fmla="*/ 331 w 362"/>
                  <a:gd name="T83" fmla="*/ 190 h 196"/>
                  <a:gd name="T84" fmla="*/ 343 w 362"/>
                  <a:gd name="T85" fmla="*/ 195 h 196"/>
                  <a:gd name="T86" fmla="*/ 350 w 362"/>
                  <a:gd name="T87" fmla="*/ 196 h 196"/>
                  <a:gd name="T88" fmla="*/ 362 w 362"/>
                  <a:gd name="T89" fmla="*/ 195 h 19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362"/>
                  <a:gd name="T136" fmla="*/ 0 h 196"/>
                  <a:gd name="T137" fmla="*/ 362 w 362"/>
                  <a:gd name="T138" fmla="*/ 196 h 19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362" h="196">
                    <a:moveTo>
                      <a:pt x="0" y="196"/>
                    </a:moveTo>
                    <a:lnTo>
                      <a:pt x="18" y="193"/>
                    </a:lnTo>
                    <a:lnTo>
                      <a:pt x="37" y="192"/>
                    </a:lnTo>
                    <a:lnTo>
                      <a:pt x="46" y="189"/>
                    </a:lnTo>
                    <a:lnTo>
                      <a:pt x="58" y="181"/>
                    </a:lnTo>
                    <a:lnTo>
                      <a:pt x="65" y="177"/>
                    </a:lnTo>
                    <a:lnTo>
                      <a:pt x="74" y="168"/>
                    </a:lnTo>
                    <a:lnTo>
                      <a:pt x="85" y="155"/>
                    </a:lnTo>
                    <a:lnTo>
                      <a:pt x="94" y="144"/>
                    </a:lnTo>
                    <a:lnTo>
                      <a:pt x="97" y="137"/>
                    </a:lnTo>
                    <a:lnTo>
                      <a:pt x="109" y="122"/>
                    </a:lnTo>
                    <a:lnTo>
                      <a:pt x="116" y="108"/>
                    </a:lnTo>
                    <a:lnTo>
                      <a:pt x="125" y="89"/>
                    </a:lnTo>
                    <a:lnTo>
                      <a:pt x="131" y="80"/>
                    </a:lnTo>
                    <a:lnTo>
                      <a:pt x="137" y="65"/>
                    </a:lnTo>
                    <a:lnTo>
                      <a:pt x="141" y="55"/>
                    </a:lnTo>
                    <a:lnTo>
                      <a:pt x="155" y="35"/>
                    </a:lnTo>
                    <a:lnTo>
                      <a:pt x="164" y="25"/>
                    </a:lnTo>
                    <a:lnTo>
                      <a:pt x="165" y="19"/>
                    </a:lnTo>
                    <a:lnTo>
                      <a:pt x="194" y="0"/>
                    </a:lnTo>
                    <a:lnTo>
                      <a:pt x="201" y="0"/>
                    </a:lnTo>
                    <a:lnTo>
                      <a:pt x="210" y="1"/>
                    </a:lnTo>
                    <a:lnTo>
                      <a:pt x="223" y="10"/>
                    </a:lnTo>
                    <a:lnTo>
                      <a:pt x="231" y="18"/>
                    </a:lnTo>
                    <a:lnTo>
                      <a:pt x="240" y="30"/>
                    </a:lnTo>
                    <a:lnTo>
                      <a:pt x="243" y="38"/>
                    </a:lnTo>
                    <a:lnTo>
                      <a:pt x="250" y="50"/>
                    </a:lnTo>
                    <a:lnTo>
                      <a:pt x="259" y="70"/>
                    </a:lnTo>
                    <a:lnTo>
                      <a:pt x="262" y="79"/>
                    </a:lnTo>
                    <a:lnTo>
                      <a:pt x="268" y="97"/>
                    </a:lnTo>
                    <a:lnTo>
                      <a:pt x="273" y="104"/>
                    </a:lnTo>
                    <a:lnTo>
                      <a:pt x="276" y="113"/>
                    </a:lnTo>
                    <a:lnTo>
                      <a:pt x="283" y="128"/>
                    </a:lnTo>
                    <a:lnTo>
                      <a:pt x="289" y="137"/>
                    </a:lnTo>
                    <a:lnTo>
                      <a:pt x="292" y="144"/>
                    </a:lnTo>
                    <a:lnTo>
                      <a:pt x="296" y="153"/>
                    </a:lnTo>
                    <a:lnTo>
                      <a:pt x="301" y="162"/>
                    </a:lnTo>
                    <a:lnTo>
                      <a:pt x="305" y="170"/>
                    </a:lnTo>
                    <a:lnTo>
                      <a:pt x="311" y="178"/>
                    </a:lnTo>
                    <a:lnTo>
                      <a:pt x="317" y="183"/>
                    </a:lnTo>
                    <a:lnTo>
                      <a:pt x="325" y="187"/>
                    </a:lnTo>
                    <a:lnTo>
                      <a:pt x="331" y="190"/>
                    </a:lnTo>
                    <a:lnTo>
                      <a:pt x="343" y="195"/>
                    </a:lnTo>
                    <a:lnTo>
                      <a:pt x="350" y="196"/>
                    </a:lnTo>
                    <a:lnTo>
                      <a:pt x="362" y="195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0203" name="Line 62"/>
          <p:cNvSpPr>
            <a:spLocks noChangeShapeType="1"/>
          </p:cNvSpPr>
          <p:nvPr/>
        </p:nvSpPr>
        <p:spPr bwMode="auto">
          <a:xfrm>
            <a:off x="2808288" y="2346325"/>
            <a:ext cx="193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204" name="Text Box 64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7244043" y="1309688"/>
            <a:ext cx="1752600" cy="2771775"/>
            <a:chOff x="7324627" y="1310326"/>
            <a:chExt cx="1752596" cy="2771480"/>
          </a:xfrm>
        </p:grpSpPr>
        <p:grpSp>
          <p:nvGrpSpPr>
            <p:cNvPr id="50206" name="Group 138"/>
            <p:cNvGrpSpPr>
              <a:grpSpLocks noChangeAspect="1"/>
            </p:cNvGrpSpPr>
            <p:nvPr/>
          </p:nvGrpSpPr>
          <p:grpSpPr bwMode="auto">
            <a:xfrm>
              <a:off x="7472155" y="1648279"/>
              <a:ext cx="1471818" cy="914400"/>
              <a:chOff x="741492" y="782021"/>
              <a:chExt cx="3531929" cy="2194444"/>
            </a:xfrm>
          </p:grpSpPr>
          <p:pic>
            <p:nvPicPr>
              <p:cNvPr id="50210" name="Picture 139" descr="Interfere1.jpg"/>
              <p:cNvPicPr>
                <a:picLocks noChangeAspect="1"/>
              </p:cNvPicPr>
              <p:nvPr/>
            </p:nvPicPr>
            <p:blipFill>
              <a:blip r:embed="rId3" cstate="print"/>
              <a:srcRect b="53040"/>
              <a:stretch>
                <a:fillRect/>
              </a:stretch>
            </p:blipFill>
            <p:spPr bwMode="auto">
              <a:xfrm>
                <a:off x="741492" y="782021"/>
                <a:ext cx="3531929" cy="2194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0211" name="Picture 140" descr="Interfere1.jpg"/>
              <p:cNvPicPr>
                <a:picLocks noChangeAspect="1"/>
              </p:cNvPicPr>
              <p:nvPr/>
            </p:nvPicPr>
            <p:blipFill>
              <a:blip r:embed="rId3" cstate="print"/>
              <a:srcRect l="79395" b="72807"/>
              <a:stretch>
                <a:fillRect/>
              </a:stretch>
            </p:blipFill>
            <p:spPr bwMode="auto">
              <a:xfrm>
                <a:off x="755780" y="819344"/>
                <a:ext cx="727788" cy="12707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pic>
          <p:nvPicPr>
            <p:cNvPr id="50207" name="Picture 137" descr="Interfere1.jpg"/>
            <p:cNvPicPr>
              <a:picLocks noChangeAspect="1"/>
            </p:cNvPicPr>
            <p:nvPr/>
          </p:nvPicPr>
          <p:blipFill>
            <a:blip r:embed="rId3" cstate="print"/>
            <a:srcRect t="45563" b="3522"/>
            <a:stretch>
              <a:fillRect/>
            </a:stretch>
          </p:blipFill>
          <p:spPr bwMode="auto">
            <a:xfrm>
              <a:off x="7482335" y="3083706"/>
              <a:ext cx="1481720" cy="998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208" name="TextBox 67"/>
            <p:cNvSpPr txBox="1">
              <a:spLocks noChangeArrowheads="1"/>
            </p:cNvSpPr>
            <p:nvPr/>
          </p:nvSpPr>
          <p:spPr bwMode="auto">
            <a:xfrm>
              <a:off x="7560295" y="1310326"/>
              <a:ext cx="12314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one beam</a:t>
              </a:r>
            </a:p>
          </p:txBody>
        </p:sp>
        <p:sp>
          <p:nvSpPr>
            <p:cNvPr id="50209" name="TextBox 68"/>
            <p:cNvSpPr txBox="1">
              <a:spLocks noChangeArrowheads="1"/>
            </p:cNvSpPr>
            <p:nvPr/>
          </p:nvSpPr>
          <p:spPr bwMode="auto">
            <a:xfrm>
              <a:off x="7324627" y="2733775"/>
              <a:ext cx="175259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crossed beams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189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365125" y="3525838"/>
            <a:ext cx="8010525" cy="222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Initial idea:</a:t>
            </a:r>
            <a:br>
              <a:rPr lang="en-US" sz="2000" b="1">
                <a:solidFill>
                  <a:srgbClr val="CC33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	Classical E&amp;M wave function described 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number of photons in </a:t>
            </a:r>
            <a:br>
              <a:rPr lang="en-US" sz="20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	a region of space</a:t>
            </a: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.  Otherwise, everything the same.</a:t>
            </a:r>
            <a:br>
              <a:rPr lang="en-US" sz="2000" b="1">
                <a:solidFill>
                  <a:srgbClr val="CC3300"/>
                </a:solidFill>
                <a:latin typeface="Times New Roman" pitchFamily="18" charset="0"/>
              </a:rPr>
            </a:br>
            <a:endParaRPr lang="en-US" sz="2000" b="1">
              <a:solidFill>
                <a:srgbClr val="CC33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336600"/>
                </a:solidFill>
                <a:latin typeface="Times New Roman" pitchFamily="18" charset="0"/>
              </a:rPr>
              <a:t>Photons enter interferometer.  At beam splitter, half go into one leg, half</a:t>
            </a:r>
            <a:br>
              <a:rPr lang="en-US" sz="2000" b="1">
                <a:solidFill>
                  <a:srgbClr val="3366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336600"/>
                </a:solidFill>
                <a:latin typeface="Times New Roman" pitchFamily="18" charset="0"/>
              </a:rPr>
              <a:t>	go into the other leg.</a:t>
            </a:r>
            <a:br>
              <a:rPr lang="en-US" sz="2000" b="1">
                <a:solidFill>
                  <a:srgbClr val="3366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336600"/>
                </a:solidFill>
                <a:latin typeface="Times New Roman" pitchFamily="18" charset="0"/>
              </a:rPr>
              <a:t>They come together and interfere.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63513" y="5921375"/>
            <a:ext cx="880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Many problems with this description.</a:t>
            </a:r>
            <a:br>
              <a:rPr lang="en-US" sz="2000" b="1">
                <a:solidFill>
                  <a:srgbClr val="CC00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CC0000"/>
                </a:solidFill>
                <a:latin typeface="Times New Roman" pitchFamily="18" charset="0"/>
              </a:rPr>
              <a:t>Example: interference pattern unchanged when light intensity approaches zero.</a:t>
            </a:r>
          </a:p>
        </p:txBody>
      </p:sp>
      <p:grpSp>
        <p:nvGrpSpPr>
          <p:cNvPr id="52227" name="Group 74"/>
          <p:cNvGrpSpPr>
            <a:grpSpLocks/>
          </p:cNvGrpSpPr>
          <p:nvPr/>
        </p:nvGrpSpPr>
        <p:grpSpPr bwMode="auto">
          <a:xfrm>
            <a:off x="1293813" y="63500"/>
            <a:ext cx="7124700" cy="3433763"/>
            <a:chOff x="199" y="40"/>
            <a:chExt cx="4488" cy="2163"/>
          </a:xfrm>
        </p:grpSpPr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3215" y="788"/>
              <a:ext cx="12" cy="262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231" name="Rectangle 6"/>
            <p:cNvSpPr>
              <a:spLocks noChangeArrowheads="1"/>
            </p:cNvSpPr>
            <p:nvPr/>
          </p:nvSpPr>
          <p:spPr bwMode="auto">
            <a:xfrm>
              <a:off x="2003" y="75"/>
              <a:ext cx="342" cy="11"/>
            </a:xfrm>
            <a:prstGeom prst="rect">
              <a:avLst/>
            </a:prstGeom>
            <a:solidFill>
              <a:srgbClr val="0000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232" name="Line 7"/>
            <p:cNvSpPr>
              <a:spLocks noChangeShapeType="1"/>
            </p:cNvSpPr>
            <p:nvPr/>
          </p:nvSpPr>
          <p:spPr bwMode="auto">
            <a:xfrm>
              <a:off x="350" y="916"/>
              <a:ext cx="2861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33" name="Line 8"/>
            <p:cNvSpPr>
              <a:spLocks noChangeShapeType="1"/>
            </p:cNvSpPr>
            <p:nvPr/>
          </p:nvSpPr>
          <p:spPr bwMode="auto">
            <a:xfrm flipH="1">
              <a:off x="3183" y="916"/>
              <a:ext cx="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34" name="Line 9"/>
            <p:cNvSpPr>
              <a:spLocks noChangeShapeType="1"/>
            </p:cNvSpPr>
            <p:nvPr/>
          </p:nvSpPr>
          <p:spPr bwMode="auto">
            <a:xfrm flipH="1">
              <a:off x="3129" y="916"/>
              <a:ext cx="3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35" name="Line 10"/>
            <p:cNvSpPr>
              <a:spLocks noChangeShapeType="1"/>
            </p:cNvSpPr>
            <p:nvPr/>
          </p:nvSpPr>
          <p:spPr bwMode="auto">
            <a:xfrm flipV="1">
              <a:off x="2170" y="73"/>
              <a:ext cx="13" cy="84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36" name="Line 11"/>
            <p:cNvSpPr>
              <a:spLocks noChangeShapeType="1"/>
            </p:cNvSpPr>
            <p:nvPr/>
          </p:nvSpPr>
          <p:spPr bwMode="auto">
            <a:xfrm>
              <a:off x="2183" y="73"/>
              <a:ext cx="1" cy="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37" name="Line 12"/>
            <p:cNvSpPr>
              <a:spLocks noChangeShapeType="1"/>
            </p:cNvSpPr>
            <p:nvPr/>
          </p:nvSpPr>
          <p:spPr bwMode="auto">
            <a:xfrm>
              <a:off x="2183" y="127"/>
              <a:ext cx="1" cy="2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38" name="Line 13"/>
            <p:cNvSpPr>
              <a:spLocks noChangeShapeType="1"/>
            </p:cNvSpPr>
            <p:nvPr/>
          </p:nvSpPr>
          <p:spPr bwMode="auto">
            <a:xfrm flipH="1">
              <a:off x="2010" y="763"/>
              <a:ext cx="334" cy="33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39" name="Oval 14"/>
            <p:cNvSpPr>
              <a:spLocks noChangeArrowheads="1"/>
            </p:cNvSpPr>
            <p:nvPr/>
          </p:nvSpPr>
          <p:spPr bwMode="auto">
            <a:xfrm>
              <a:off x="2095" y="1073"/>
              <a:ext cx="191" cy="196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2240" name="Line 15"/>
            <p:cNvSpPr>
              <a:spLocks noChangeShapeType="1"/>
            </p:cNvSpPr>
            <p:nvPr/>
          </p:nvSpPr>
          <p:spPr bwMode="auto">
            <a:xfrm>
              <a:off x="1595" y="916"/>
              <a:ext cx="5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1" name="Freeform 16"/>
            <p:cNvSpPr>
              <a:spLocks/>
            </p:cNvSpPr>
            <p:nvPr/>
          </p:nvSpPr>
          <p:spPr bwMode="auto">
            <a:xfrm>
              <a:off x="1581" y="895"/>
              <a:ext cx="67" cy="41"/>
            </a:xfrm>
            <a:custGeom>
              <a:avLst/>
              <a:gdLst>
                <a:gd name="T0" fmla="*/ 67 w 67"/>
                <a:gd name="T1" fmla="*/ 21 h 41"/>
                <a:gd name="T2" fmla="*/ 0 w 67"/>
                <a:gd name="T3" fmla="*/ 41 h 41"/>
                <a:gd name="T4" fmla="*/ 14 w 67"/>
                <a:gd name="T5" fmla="*/ 21 h 41"/>
                <a:gd name="T6" fmla="*/ 0 w 67"/>
                <a:gd name="T7" fmla="*/ 0 h 41"/>
                <a:gd name="T8" fmla="*/ 67 w 67"/>
                <a:gd name="T9" fmla="*/ 21 h 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"/>
                <a:gd name="T16" fmla="*/ 0 h 41"/>
                <a:gd name="T17" fmla="*/ 67 w 67"/>
                <a:gd name="T18" fmla="*/ 41 h 4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" h="41">
                  <a:moveTo>
                    <a:pt x="67" y="21"/>
                  </a:moveTo>
                  <a:lnTo>
                    <a:pt x="0" y="41"/>
                  </a:lnTo>
                  <a:lnTo>
                    <a:pt x="14" y="21"/>
                  </a:lnTo>
                  <a:lnTo>
                    <a:pt x="0" y="0"/>
                  </a:lnTo>
                  <a:lnTo>
                    <a:pt x="67" y="21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2" name="Freeform 17"/>
            <p:cNvSpPr>
              <a:spLocks/>
            </p:cNvSpPr>
            <p:nvPr/>
          </p:nvSpPr>
          <p:spPr bwMode="auto">
            <a:xfrm>
              <a:off x="2378" y="341"/>
              <a:ext cx="516" cy="328"/>
            </a:xfrm>
            <a:custGeom>
              <a:avLst/>
              <a:gdLst>
                <a:gd name="T0" fmla="*/ 516 w 516"/>
                <a:gd name="T1" fmla="*/ 0 h 328"/>
                <a:gd name="T2" fmla="*/ 475 w 516"/>
                <a:gd name="T3" fmla="*/ 0 h 328"/>
                <a:gd name="T4" fmla="*/ 443 w 516"/>
                <a:gd name="T5" fmla="*/ 6 h 328"/>
                <a:gd name="T6" fmla="*/ 402 w 516"/>
                <a:gd name="T7" fmla="*/ 14 h 328"/>
                <a:gd name="T8" fmla="*/ 362 w 516"/>
                <a:gd name="T9" fmla="*/ 27 h 328"/>
                <a:gd name="T10" fmla="*/ 322 w 516"/>
                <a:gd name="T11" fmla="*/ 40 h 328"/>
                <a:gd name="T12" fmla="*/ 282 w 516"/>
                <a:gd name="T13" fmla="*/ 54 h 328"/>
                <a:gd name="T14" fmla="*/ 247 w 516"/>
                <a:gd name="T15" fmla="*/ 73 h 328"/>
                <a:gd name="T16" fmla="*/ 207 w 516"/>
                <a:gd name="T17" fmla="*/ 94 h 328"/>
                <a:gd name="T18" fmla="*/ 174 w 516"/>
                <a:gd name="T19" fmla="*/ 121 h 328"/>
                <a:gd name="T20" fmla="*/ 140 w 516"/>
                <a:gd name="T21" fmla="*/ 140 h 328"/>
                <a:gd name="T22" fmla="*/ 107 w 516"/>
                <a:gd name="T23" fmla="*/ 167 h 328"/>
                <a:gd name="T24" fmla="*/ 81 w 516"/>
                <a:gd name="T25" fmla="*/ 200 h 328"/>
                <a:gd name="T26" fmla="*/ 54 w 516"/>
                <a:gd name="T27" fmla="*/ 227 h 328"/>
                <a:gd name="T28" fmla="*/ 33 w 516"/>
                <a:gd name="T29" fmla="*/ 261 h 328"/>
                <a:gd name="T30" fmla="*/ 14 w 516"/>
                <a:gd name="T31" fmla="*/ 288 h 328"/>
                <a:gd name="T32" fmla="*/ 0 w 516"/>
                <a:gd name="T33" fmla="*/ 328 h 3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16"/>
                <a:gd name="T52" fmla="*/ 0 h 328"/>
                <a:gd name="T53" fmla="*/ 516 w 516"/>
                <a:gd name="T54" fmla="*/ 328 h 3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16" h="328">
                  <a:moveTo>
                    <a:pt x="516" y="0"/>
                  </a:moveTo>
                  <a:lnTo>
                    <a:pt x="475" y="0"/>
                  </a:lnTo>
                  <a:lnTo>
                    <a:pt x="443" y="6"/>
                  </a:lnTo>
                  <a:lnTo>
                    <a:pt x="402" y="14"/>
                  </a:lnTo>
                  <a:lnTo>
                    <a:pt x="362" y="27"/>
                  </a:lnTo>
                  <a:lnTo>
                    <a:pt x="322" y="40"/>
                  </a:lnTo>
                  <a:lnTo>
                    <a:pt x="282" y="54"/>
                  </a:lnTo>
                  <a:lnTo>
                    <a:pt x="247" y="73"/>
                  </a:lnTo>
                  <a:lnTo>
                    <a:pt x="207" y="94"/>
                  </a:lnTo>
                  <a:lnTo>
                    <a:pt x="174" y="121"/>
                  </a:lnTo>
                  <a:lnTo>
                    <a:pt x="140" y="140"/>
                  </a:lnTo>
                  <a:lnTo>
                    <a:pt x="107" y="167"/>
                  </a:lnTo>
                  <a:lnTo>
                    <a:pt x="81" y="200"/>
                  </a:lnTo>
                  <a:lnTo>
                    <a:pt x="54" y="227"/>
                  </a:lnTo>
                  <a:lnTo>
                    <a:pt x="33" y="261"/>
                  </a:lnTo>
                  <a:lnTo>
                    <a:pt x="14" y="288"/>
                  </a:lnTo>
                  <a:lnTo>
                    <a:pt x="0" y="328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3" name="Freeform 18"/>
            <p:cNvSpPr>
              <a:spLocks/>
            </p:cNvSpPr>
            <p:nvPr/>
          </p:nvSpPr>
          <p:spPr bwMode="auto">
            <a:xfrm>
              <a:off x="2357" y="648"/>
              <a:ext cx="48" cy="75"/>
            </a:xfrm>
            <a:custGeom>
              <a:avLst/>
              <a:gdLst>
                <a:gd name="T0" fmla="*/ 0 w 48"/>
                <a:gd name="T1" fmla="*/ 75 h 75"/>
                <a:gd name="T2" fmla="*/ 8 w 48"/>
                <a:gd name="T3" fmla="*/ 0 h 75"/>
                <a:gd name="T4" fmla="*/ 21 w 48"/>
                <a:gd name="T5" fmla="*/ 21 h 75"/>
                <a:gd name="T6" fmla="*/ 48 w 48"/>
                <a:gd name="T7" fmla="*/ 13 h 75"/>
                <a:gd name="T8" fmla="*/ 0 w 48"/>
                <a:gd name="T9" fmla="*/ 75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75"/>
                <a:gd name="T17" fmla="*/ 48 w 48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75">
                  <a:moveTo>
                    <a:pt x="0" y="75"/>
                  </a:moveTo>
                  <a:lnTo>
                    <a:pt x="8" y="0"/>
                  </a:lnTo>
                  <a:lnTo>
                    <a:pt x="21" y="21"/>
                  </a:lnTo>
                  <a:lnTo>
                    <a:pt x="48" y="13"/>
                  </a:lnTo>
                  <a:lnTo>
                    <a:pt x="0" y="75"/>
                  </a:lnTo>
                  <a:close/>
                </a:path>
              </a:pathLst>
            </a:custGeom>
            <a:solidFill>
              <a:srgbClr val="000000"/>
            </a:solidFill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4" name="Line 19"/>
            <p:cNvSpPr>
              <a:spLocks noChangeShapeType="1"/>
            </p:cNvSpPr>
            <p:nvPr/>
          </p:nvSpPr>
          <p:spPr bwMode="auto">
            <a:xfrm>
              <a:off x="2566" y="1217"/>
              <a:ext cx="1" cy="32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5" name="Line 20"/>
            <p:cNvSpPr>
              <a:spLocks noChangeShapeType="1"/>
            </p:cNvSpPr>
            <p:nvPr/>
          </p:nvSpPr>
          <p:spPr bwMode="auto">
            <a:xfrm>
              <a:off x="2566" y="1537"/>
              <a:ext cx="183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6" name="Line 21"/>
            <p:cNvSpPr>
              <a:spLocks noChangeShapeType="1"/>
            </p:cNvSpPr>
            <p:nvPr/>
          </p:nvSpPr>
          <p:spPr bwMode="auto">
            <a:xfrm>
              <a:off x="2746" y="1537"/>
              <a:ext cx="131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7" name="Rectangle 22"/>
            <p:cNvSpPr>
              <a:spLocks noChangeArrowheads="1"/>
            </p:cNvSpPr>
            <p:nvPr/>
          </p:nvSpPr>
          <p:spPr bwMode="auto">
            <a:xfrm>
              <a:off x="2482" y="1354"/>
              <a:ext cx="5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8" name="Line 23"/>
            <p:cNvSpPr>
              <a:spLocks noChangeShapeType="1"/>
            </p:cNvSpPr>
            <p:nvPr/>
          </p:nvSpPr>
          <p:spPr bwMode="auto">
            <a:xfrm>
              <a:off x="2304" y="1229"/>
              <a:ext cx="158" cy="3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49" name="Freeform 24"/>
            <p:cNvSpPr>
              <a:spLocks/>
            </p:cNvSpPr>
            <p:nvPr/>
          </p:nvSpPr>
          <p:spPr bwMode="auto">
            <a:xfrm>
              <a:off x="2432" y="1226"/>
              <a:ext cx="95" cy="74"/>
            </a:xfrm>
            <a:custGeom>
              <a:avLst/>
              <a:gdLst>
                <a:gd name="T0" fmla="*/ 0 w 95"/>
                <a:gd name="T1" fmla="*/ 74 h 74"/>
                <a:gd name="T2" fmla="*/ 21 w 95"/>
                <a:gd name="T3" fmla="*/ 40 h 74"/>
                <a:gd name="T4" fmla="*/ 18 w 95"/>
                <a:gd name="T5" fmla="*/ 0 h 74"/>
                <a:gd name="T6" fmla="*/ 95 w 95"/>
                <a:gd name="T7" fmla="*/ 58 h 74"/>
                <a:gd name="T8" fmla="*/ 0 w 95"/>
                <a:gd name="T9" fmla="*/ 74 h 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5"/>
                <a:gd name="T16" fmla="*/ 0 h 74"/>
                <a:gd name="T17" fmla="*/ 95 w 95"/>
                <a:gd name="T18" fmla="*/ 74 h 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5" h="74">
                  <a:moveTo>
                    <a:pt x="0" y="74"/>
                  </a:moveTo>
                  <a:lnTo>
                    <a:pt x="21" y="40"/>
                  </a:lnTo>
                  <a:lnTo>
                    <a:pt x="18" y="0"/>
                  </a:lnTo>
                  <a:lnTo>
                    <a:pt x="95" y="58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0" name="Freeform 25"/>
            <p:cNvSpPr>
              <a:spLocks/>
            </p:cNvSpPr>
            <p:nvPr/>
          </p:nvSpPr>
          <p:spPr bwMode="auto">
            <a:xfrm>
              <a:off x="2585" y="1332"/>
              <a:ext cx="364" cy="196"/>
            </a:xfrm>
            <a:custGeom>
              <a:avLst/>
              <a:gdLst>
                <a:gd name="T0" fmla="*/ 0 w 364"/>
                <a:gd name="T1" fmla="*/ 196 h 196"/>
                <a:gd name="T2" fmla="*/ 18 w 364"/>
                <a:gd name="T3" fmla="*/ 193 h 196"/>
                <a:gd name="T4" fmla="*/ 37 w 364"/>
                <a:gd name="T5" fmla="*/ 192 h 196"/>
                <a:gd name="T6" fmla="*/ 45 w 364"/>
                <a:gd name="T7" fmla="*/ 189 h 196"/>
                <a:gd name="T8" fmla="*/ 58 w 364"/>
                <a:gd name="T9" fmla="*/ 181 h 196"/>
                <a:gd name="T10" fmla="*/ 66 w 364"/>
                <a:gd name="T11" fmla="*/ 177 h 196"/>
                <a:gd name="T12" fmla="*/ 75 w 364"/>
                <a:gd name="T13" fmla="*/ 168 h 196"/>
                <a:gd name="T14" fmla="*/ 85 w 364"/>
                <a:gd name="T15" fmla="*/ 155 h 196"/>
                <a:gd name="T16" fmla="*/ 93 w 364"/>
                <a:gd name="T17" fmla="*/ 144 h 196"/>
                <a:gd name="T18" fmla="*/ 99 w 364"/>
                <a:gd name="T19" fmla="*/ 137 h 196"/>
                <a:gd name="T20" fmla="*/ 109 w 364"/>
                <a:gd name="T21" fmla="*/ 122 h 196"/>
                <a:gd name="T22" fmla="*/ 116 w 364"/>
                <a:gd name="T23" fmla="*/ 108 h 196"/>
                <a:gd name="T24" fmla="*/ 125 w 364"/>
                <a:gd name="T25" fmla="*/ 89 h 196"/>
                <a:gd name="T26" fmla="*/ 130 w 364"/>
                <a:gd name="T27" fmla="*/ 80 h 196"/>
                <a:gd name="T28" fmla="*/ 137 w 364"/>
                <a:gd name="T29" fmla="*/ 65 h 196"/>
                <a:gd name="T30" fmla="*/ 142 w 364"/>
                <a:gd name="T31" fmla="*/ 55 h 196"/>
                <a:gd name="T32" fmla="*/ 155 w 364"/>
                <a:gd name="T33" fmla="*/ 35 h 196"/>
                <a:gd name="T34" fmla="*/ 163 w 364"/>
                <a:gd name="T35" fmla="*/ 25 h 196"/>
                <a:gd name="T36" fmla="*/ 167 w 364"/>
                <a:gd name="T37" fmla="*/ 19 h 196"/>
                <a:gd name="T38" fmla="*/ 192 w 364"/>
                <a:gd name="T39" fmla="*/ 0 h 196"/>
                <a:gd name="T40" fmla="*/ 201 w 364"/>
                <a:gd name="T41" fmla="*/ 0 h 196"/>
                <a:gd name="T42" fmla="*/ 210 w 364"/>
                <a:gd name="T43" fmla="*/ 1 h 196"/>
                <a:gd name="T44" fmla="*/ 224 w 364"/>
                <a:gd name="T45" fmla="*/ 10 h 196"/>
                <a:gd name="T46" fmla="*/ 231 w 364"/>
                <a:gd name="T47" fmla="*/ 18 h 196"/>
                <a:gd name="T48" fmla="*/ 240 w 364"/>
                <a:gd name="T49" fmla="*/ 30 h 196"/>
                <a:gd name="T50" fmla="*/ 245 w 364"/>
                <a:gd name="T51" fmla="*/ 38 h 196"/>
                <a:gd name="T52" fmla="*/ 249 w 364"/>
                <a:gd name="T53" fmla="*/ 50 h 196"/>
                <a:gd name="T54" fmla="*/ 258 w 364"/>
                <a:gd name="T55" fmla="*/ 70 h 196"/>
                <a:gd name="T56" fmla="*/ 262 w 364"/>
                <a:gd name="T57" fmla="*/ 79 h 196"/>
                <a:gd name="T58" fmla="*/ 268 w 364"/>
                <a:gd name="T59" fmla="*/ 97 h 196"/>
                <a:gd name="T60" fmla="*/ 273 w 364"/>
                <a:gd name="T61" fmla="*/ 104 h 196"/>
                <a:gd name="T62" fmla="*/ 276 w 364"/>
                <a:gd name="T63" fmla="*/ 113 h 196"/>
                <a:gd name="T64" fmla="*/ 283 w 364"/>
                <a:gd name="T65" fmla="*/ 128 h 196"/>
                <a:gd name="T66" fmla="*/ 288 w 364"/>
                <a:gd name="T67" fmla="*/ 137 h 196"/>
                <a:gd name="T68" fmla="*/ 292 w 364"/>
                <a:gd name="T69" fmla="*/ 144 h 196"/>
                <a:gd name="T70" fmla="*/ 297 w 364"/>
                <a:gd name="T71" fmla="*/ 153 h 196"/>
                <a:gd name="T72" fmla="*/ 301 w 364"/>
                <a:gd name="T73" fmla="*/ 162 h 196"/>
                <a:gd name="T74" fmla="*/ 306 w 364"/>
                <a:gd name="T75" fmla="*/ 170 h 196"/>
                <a:gd name="T76" fmla="*/ 312 w 364"/>
                <a:gd name="T77" fmla="*/ 178 h 196"/>
                <a:gd name="T78" fmla="*/ 319 w 364"/>
                <a:gd name="T79" fmla="*/ 183 h 196"/>
                <a:gd name="T80" fmla="*/ 325 w 364"/>
                <a:gd name="T81" fmla="*/ 187 h 196"/>
                <a:gd name="T82" fmla="*/ 331 w 364"/>
                <a:gd name="T83" fmla="*/ 190 h 196"/>
                <a:gd name="T84" fmla="*/ 343 w 364"/>
                <a:gd name="T85" fmla="*/ 195 h 196"/>
                <a:gd name="T86" fmla="*/ 350 w 364"/>
                <a:gd name="T87" fmla="*/ 196 h 196"/>
                <a:gd name="T88" fmla="*/ 364 w 364"/>
                <a:gd name="T89" fmla="*/ 195 h 1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4"/>
                <a:gd name="T136" fmla="*/ 0 h 196"/>
                <a:gd name="T137" fmla="*/ 364 w 364"/>
                <a:gd name="T138" fmla="*/ 196 h 1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4" h="196">
                  <a:moveTo>
                    <a:pt x="0" y="196"/>
                  </a:moveTo>
                  <a:lnTo>
                    <a:pt x="18" y="193"/>
                  </a:lnTo>
                  <a:lnTo>
                    <a:pt x="37" y="192"/>
                  </a:lnTo>
                  <a:lnTo>
                    <a:pt x="45" y="189"/>
                  </a:lnTo>
                  <a:lnTo>
                    <a:pt x="58" y="181"/>
                  </a:lnTo>
                  <a:lnTo>
                    <a:pt x="66" y="177"/>
                  </a:lnTo>
                  <a:lnTo>
                    <a:pt x="75" y="168"/>
                  </a:lnTo>
                  <a:lnTo>
                    <a:pt x="85" y="155"/>
                  </a:lnTo>
                  <a:lnTo>
                    <a:pt x="93" y="144"/>
                  </a:lnTo>
                  <a:lnTo>
                    <a:pt x="99" y="137"/>
                  </a:lnTo>
                  <a:lnTo>
                    <a:pt x="109" y="122"/>
                  </a:lnTo>
                  <a:lnTo>
                    <a:pt x="116" y="108"/>
                  </a:lnTo>
                  <a:lnTo>
                    <a:pt x="125" y="89"/>
                  </a:lnTo>
                  <a:lnTo>
                    <a:pt x="130" y="80"/>
                  </a:lnTo>
                  <a:lnTo>
                    <a:pt x="137" y="65"/>
                  </a:lnTo>
                  <a:lnTo>
                    <a:pt x="142" y="55"/>
                  </a:lnTo>
                  <a:lnTo>
                    <a:pt x="155" y="35"/>
                  </a:lnTo>
                  <a:lnTo>
                    <a:pt x="163" y="25"/>
                  </a:lnTo>
                  <a:lnTo>
                    <a:pt x="167" y="19"/>
                  </a:lnTo>
                  <a:lnTo>
                    <a:pt x="192" y="0"/>
                  </a:lnTo>
                  <a:lnTo>
                    <a:pt x="201" y="0"/>
                  </a:lnTo>
                  <a:lnTo>
                    <a:pt x="210" y="1"/>
                  </a:lnTo>
                  <a:lnTo>
                    <a:pt x="224" y="10"/>
                  </a:lnTo>
                  <a:lnTo>
                    <a:pt x="231" y="18"/>
                  </a:lnTo>
                  <a:lnTo>
                    <a:pt x="240" y="30"/>
                  </a:lnTo>
                  <a:lnTo>
                    <a:pt x="245" y="38"/>
                  </a:lnTo>
                  <a:lnTo>
                    <a:pt x="249" y="50"/>
                  </a:lnTo>
                  <a:lnTo>
                    <a:pt x="258" y="70"/>
                  </a:lnTo>
                  <a:lnTo>
                    <a:pt x="262" y="79"/>
                  </a:lnTo>
                  <a:lnTo>
                    <a:pt x="268" y="97"/>
                  </a:lnTo>
                  <a:lnTo>
                    <a:pt x="273" y="104"/>
                  </a:lnTo>
                  <a:lnTo>
                    <a:pt x="276" y="113"/>
                  </a:lnTo>
                  <a:lnTo>
                    <a:pt x="283" y="128"/>
                  </a:lnTo>
                  <a:lnTo>
                    <a:pt x="288" y="137"/>
                  </a:lnTo>
                  <a:lnTo>
                    <a:pt x="292" y="144"/>
                  </a:lnTo>
                  <a:lnTo>
                    <a:pt x="297" y="153"/>
                  </a:lnTo>
                  <a:lnTo>
                    <a:pt x="301" y="162"/>
                  </a:lnTo>
                  <a:lnTo>
                    <a:pt x="306" y="170"/>
                  </a:lnTo>
                  <a:lnTo>
                    <a:pt x="312" y="178"/>
                  </a:lnTo>
                  <a:lnTo>
                    <a:pt x="319" y="183"/>
                  </a:lnTo>
                  <a:lnTo>
                    <a:pt x="325" y="187"/>
                  </a:lnTo>
                  <a:lnTo>
                    <a:pt x="331" y="190"/>
                  </a:lnTo>
                  <a:lnTo>
                    <a:pt x="343" y="195"/>
                  </a:lnTo>
                  <a:lnTo>
                    <a:pt x="350" y="196"/>
                  </a:lnTo>
                  <a:lnTo>
                    <a:pt x="364" y="1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1" name="Freeform 26"/>
            <p:cNvSpPr>
              <a:spLocks/>
            </p:cNvSpPr>
            <p:nvPr/>
          </p:nvSpPr>
          <p:spPr bwMode="auto">
            <a:xfrm>
              <a:off x="2934" y="1332"/>
              <a:ext cx="362" cy="196"/>
            </a:xfrm>
            <a:custGeom>
              <a:avLst/>
              <a:gdLst>
                <a:gd name="T0" fmla="*/ 0 w 362"/>
                <a:gd name="T1" fmla="*/ 196 h 196"/>
                <a:gd name="T2" fmla="*/ 18 w 362"/>
                <a:gd name="T3" fmla="*/ 193 h 196"/>
                <a:gd name="T4" fmla="*/ 37 w 362"/>
                <a:gd name="T5" fmla="*/ 192 h 196"/>
                <a:gd name="T6" fmla="*/ 44 w 362"/>
                <a:gd name="T7" fmla="*/ 189 h 196"/>
                <a:gd name="T8" fmla="*/ 58 w 362"/>
                <a:gd name="T9" fmla="*/ 181 h 196"/>
                <a:gd name="T10" fmla="*/ 65 w 362"/>
                <a:gd name="T11" fmla="*/ 177 h 196"/>
                <a:gd name="T12" fmla="*/ 73 w 362"/>
                <a:gd name="T13" fmla="*/ 168 h 196"/>
                <a:gd name="T14" fmla="*/ 85 w 362"/>
                <a:gd name="T15" fmla="*/ 155 h 196"/>
                <a:gd name="T16" fmla="*/ 92 w 362"/>
                <a:gd name="T17" fmla="*/ 144 h 196"/>
                <a:gd name="T18" fmla="*/ 98 w 362"/>
                <a:gd name="T19" fmla="*/ 137 h 196"/>
                <a:gd name="T20" fmla="*/ 109 w 362"/>
                <a:gd name="T21" fmla="*/ 122 h 196"/>
                <a:gd name="T22" fmla="*/ 116 w 362"/>
                <a:gd name="T23" fmla="*/ 108 h 196"/>
                <a:gd name="T24" fmla="*/ 125 w 362"/>
                <a:gd name="T25" fmla="*/ 89 h 196"/>
                <a:gd name="T26" fmla="*/ 129 w 362"/>
                <a:gd name="T27" fmla="*/ 80 h 196"/>
                <a:gd name="T28" fmla="*/ 135 w 362"/>
                <a:gd name="T29" fmla="*/ 65 h 196"/>
                <a:gd name="T30" fmla="*/ 141 w 362"/>
                <a:gd name="T31" fmla="*/ 55 h 196"/>
                <a:gd name="T32" fmla="*/ 153 w 362"/>
                <a:gd name="T33" fmla="*/ 35 h 196"/>
                <a:gd name="T34" fmla="*/ 162 w 362"/>
                <a:gd name="T35" fmla="*/ 25 h 196"/>
                <a:gd name="T36" fmla="*/ 167 w 362"/>
                <a:gd name="T37" fmla="*/ 19 h 196"/>
                <a:gd name="T38" fmla="*/ 192 w 362"/>
                <a:gd name="T39" fmla="*/ 0 h 196"/>
                <a:gd name="T40" fmla="*/ 201 w 362"/>
                <a:gd name="T41" fmla="*/ 0 h 196"/>
                <a:gd name="T42" fmla="*/ 210 w 362"/>
                <a:gd name="T43" fmla="*/ 1 h 196"/>
                <a:gd name="T44" fmla="*/ 225 w 362"/>
                <a:gd name="T45" fmla="*/ 10 h 196"/>
                <a:gd name="T46" fmla="*/ 231 w 362"/>
                <a:gd name="T47" fmla="*/ 18 h 196"/>
                <a:gd name="T48" fmla="*/ 238 w 362"/>
                <a:gd name="T49" fmla="*/ 30 h 196"/>
                <a:gd name="T50" fmla="*/ 243 w 362"/>
                <a:gd name="T51" fmla="*/ 38 h 196"/>
                <a:gd name="T52" fmla="*/ 249 w 362"/>
                <a:gd name="T53" fmla="*/ 50 h 196"/>
                <a:gd name="T54" fmla="*/ 258 w 362"/>
                <a:gd name="T55" fmla="*/ 70 h 196"/>
                <a:gd name="T56" fmla="*/ 262 w 362"/>
                <a:gd name="T57" fmla="*/ 79 h 196"/>
                <a:gd name="T58" fmla="*/ 268 w 362"/>
                <a:gd name="T59" fmla="*/ 97 h 196"/>
                <a:gd name="T60" fmla="*/ 272 w 362"/>
                <a:gd name="T61" fmla="*/ 104 h 196"/>
                <a:gd name="T62" fmla="*/ 275 w 362"/>
                <a:gd name="T63" fmla="*/ 113 h 196"/>
                <a:gd name="T64" fmla="*/ 283 w 362"/>
                <a:gd name="T65" fmla="*/ 128 h 196"/>
                <a:gd name="T66" fmla="*/ 287 w 362"/>
                <a:gd name="T67" fmla="*/ 137 h 196"/>
                <a:gd name="T68" fmla="*/ 292 w 362"/>
                <a:gd name="T69" fmla="*/ 144 h 196"/>
                <a:gd name="T70" fmla="*/ 298 w 362"/>
                <a:gd name="T71" fmla="*/ 153 h 196"/>
                <a:gd name="T72" fmla="*/ 301 w 362"/>
                <a:gd name="T73" fmla="*/ 162 h 196"/>
                <a:gd name="T74" fmla="*/ 305 w 362"/>
                <a:gd name="T75" fmla="*/ 170 h 196"/>
                <a:gd name="T76" fmla="*/ 311 w 362"/>
                <a:gd name="T77" fmla="*/ 178 h 196"/>
                <a:gd name="T78" fmla="*/ 317 w 362"/>
                <a:gd name="T79" fmla="*/ 183 h 196"/>
                <a:gd name="T80" fmla="*/ 325 w 362"/>
                <a:gd name="T81" fmla="*/ 187 h 196"/>
                <a:gd name="T82" fmla="*/ 331 w 362"/>
                <a:gd name="T83" fmla="*/ 190 h 196"/>
                <a:gd name="T84" fmla="*/ 342 w 362"/>
                <a:gd name="T85" fmla="*/ 195 h 196"/>
                <a:gd name="T86" fmla="*/ 350 w 362"/>
                <a:gd name="T87" fmla="*/ 196 h 196"/>
                <a:gd name="T88" fmla="*/ 362 w 362"/>
                <a:gd name="T89" fmla="*/ 195 h 1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2"/>
                <a:gd name="T136" fmla="*/ 0 h 196"/>
                <a:gd name="T137" fmla="*/ 362 w 362"/>
                <a:gd name="T138" fmla="*/ 196 h 1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2" h="196">
                  <a:moveTo>
                    <a:pt x="0" y="196"/>
                  </a:moveTo>
                  <a:lnTo>
                    <a:pt x="18" y="193"/>
                  </a:lnTo>
                  <a:lnTo>
                    <a:pt x="37" y="192"/>
                  </a:lnTo>
                  <a:lnTo>
                    <a:pt x="44" y="189"/>
                  </a:lnTo>
                  <a:lnTo>
                    <a:pt x="58" y="181"/>
                  </a:lnTo>
                  <a:lnTo>
                    <a:pt x="65" y="177"/>
                  </a:lnTo>
                  <a:lnTo>
                    <a:pt x="73" y="168"/>
                  </a:lnTo>
                  <a:lnTo>
                    <a:pt x="85" y="155"/>
                  </a:lnTo>
                  <a:lnTo>
                    <a:pt x="92" y="144"/>
                  </a:lnTo>
                  <a:lnTo>
                    <a:pt x="98" y="137"/>
                  </a:lnTo>
                  <a:lnTo>
                    <a:pt x="109" y="122"/>
                  </a:lnTo>
                  <a:lnTo>
                    <a:pt x="116" y="108"/>
                  </a:lnTo>
                  <a:lnTo>
                    <a:pt x="125" y="89"/>
                  </a:lnTo>
                  <a:lnTo>
                    <a:pt x="129" y="80"/>
                  </a:lnTo>
                  <a:lnTo>
                    <a:pt x="135" y="65"/>
                  </a:lnTo>
                  <a:lnTo>
                    <a:pt x="141" y="55"/>
                  </a:lnTo>
                  <a:lnTo>
                    <a:pt x="153" y="35"/>
                  </a:lnTo>
                  <a:lnTo>
                    <a:pt x="162" y="25"/>
                  </a:lnTo>
                  <a:lnTo>
                    <a:pt x="167" y="19"/>
                  </a:lnTo>
                  <a:lnTo>
                    <a:pt x="192" y="0"/>
                  </a:lnTo>
                  <a:lnTo>
                    <a:pt x="201" y="0"/>
                  </a:lnTo>
                  <a:lnTo>
                    <a:pt x="210" y="1"/>
                  </a:lnTo>
                  <a:lnTo>
                    <a:pt x="225" y="10"/>
                  </a:lnTo>
                  <a:lnTo>
                    <a:pt x="231" y="18"/>
                  </a:lnTo>
                  <a:lnTo>
                    <a:pt x="238" y="30"/>
                  </a:lnTo>
                  <a:lnTo>
                    <a:pt x="243" y="38"/>
                  </a:lnTo>
                  <a:lnTo>
                    <a:pt x="249" y="50"/>
                  </a:lnTo>
                  <a:lnTo>
                    <a:pt x="258" y="70"/>
                  </a:lnTo>
                  <a:lnTo>
                    <a:pt x="262" y="79"/>
                  </a:lnTo>
                  <a:lnTo>
                    <a:pt x="268" y="97"/>
                  </a:lnTo>
                  <a:lnTo>
                    <a:pt x="272" y="104"/>
                  </a:lnTo>
                  <a:lnTo>
                    <a:pt x="275" y="113"/>
                  </a:lnTo>
                  <a:lnTo>
                    <a:pt x="283" y="128"/>
                  </a:lnTo>
                  <a:lnTo>
                    <a:pt x="287" y="137"/>
                  </a:lnTo>
                  <a:lnTo>
                    <a:pt x="292" y="144"/>
                  </a:lnTo>
                  <a:lnTo>
                    <a:pt x="298" y="153"/>
                  </a:lnTo>
                  <a:lnTo>
                    <a:pt x="301" y="162"/>
                  </a:lnTo>
                  <a:lnTo>
                    <a:pt x="305" y="170"/>
                  </a:lnTo>
                  <a:lnTo>
                    <a:pt x="311" y="178"/>
                  </a:lnTo>
                  <a:lnTo>
                    <a:pt x="317" y="183"/>
                  </a:lnTo>
                  <a:lnTo>
                    <a:pt x="325" y="187"/>
                  </a:lnTo>
                  <a:lnTo>
                    <a:pt x="331" y="190"/>
                  </a:lnTo>
                  <a:lnTo>
                    <a:pt x="342" y="195"/>
                  </a:lnTo>
                  <a:lnTo>
                    <a:pt x="350" y="196"/>
                  </a:lnTo>
                  <a:lnTo>
                    <a:pt x="362" y="1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2" name="Freeform 27"/>
            <p:cNvSpPr>
              <a:spLocks/>
            </p:cNvSpPr>
            <p:nvPr/>
          </p:nvSpPr>
          <p:spPr bwMode="auto">
            <a:xfrm>
              <a:off x="3285" y="1332"/>
              <a:ext cx="362" cy="196"/>
            </a:xfrm>
            <a:custGeom>
              <a:avLst/>
              <a:gdLst>
                <a:gd name="T0" fmla="*/ 0 w 362"/>
                <a:gd name="T1" fmla="*/ 196 h 196"/>
                <a:gd name="T2" fmla="*/ 18 w 362"/>
                <a:gd name="T3" fmla="*/ 193 h 196"/>
                <a:gd name="T4" fmla="*/ 38 w 362"/>
                <a:gd name="T5" fmla="*/ 192 h 196"/>
                <a:gd name="T6" fmla="*/ 45 w 362"/>
                <a:gd name="T7" fmla="*/ 189 h 196"/>
                <a:gd name="T8" fmla="*/ 57 w 362"/>
                <a:gd name="T9" fmla="*/ 181 h 196"/>
                <a:gd name="T10" fmla="*/ 66 w 362"/>
                <a:gd name="T11" fmla="*/ 177 h 196"/>
                <a:gd name="T12" fmla="*/ 75 w 362"/>
                <a:gd name="T13" fmla="*/ 168 h 196"/>
                <a:gd name="T14" fmla="*/ 85 w 362"/>
                <a:gd name="T15" fmla="*/ 155 h 196"/>
                <a:gd name="T16" fmla="*/ 93 w 362"/>
                <a:gd name="T17" fmla="*/ 144 h 196"/>
                <a:gd name="T18" fmla="*/ 99 w 362"/>
                <a:gd name="T19" fmla="*/ 137 h 196"/>
                <a:gd name="T20" fmla="*/ 109 w 362"/>
                <a:gd name="T21" fmla="*/ 122 h 196"/>
                <a:gd name="T22" fmla="*/ 115 w 362"/>
                <a:gd name="T23" fmla="*/ 108 h 196"/>
                <a:gd name="T24" fmla="*/ 125 w 362"/>
                <a:gd name="T25" fmla="*/ 89 h 196"/>
                <a:gd name="T26" fmla="*/ 130 w 362"/>
                <a:gd name="T27" fmla="*/ 80 h 196"/>
                <a:gd name="T28" fmla="*/ 137 w 362"/>
                <a:gd name="T29" fmla="*/ 65 h 196"/>
                <a:gd name="T30" fmla="*/ 142 w 362"/>
                <a:gd name="T31" fmla="*/ 55 h 196"/>
                <a:gd name="T32" fmla="*/ 154 w 362"/>
                <a:gd name="T33" fmla="*/ 35 h 196"/>
                <a:gd name="T34" fmla="*/ 163 w 362"/>
                <a:gd name="T35" fmla="*/ 25 h 196"/>
                <a:gd name="T36" fmla="*/ 166 w 362"/>
                <a:gd name="T37" fmla="*/ 19 h 196"/>
                <a:gd name="T38" fmla="*/ 193 w 362"/>
                <a:gd name="T39" fmla="*/ 0 h 196"/>
                <a:gd name="T40" fmla="*/ 201 w 362"/>
                <a:gd name="T41" fmla="*/ 0 h 196"/>
                <a:gd name="T42" fmla="*/ 209 w 362"/>
                <a:gd name="T43" fmla="*/ 1 h 196"/>
                <a:gd name="T44" fmla="*/ 225 w 362"/>
                <a:gd name="T45" fmla="*/ 10 h 196"/>
                <a:gd name="T46" fmla="*/ 230 w 362"/>
                <a:gd name="T47" fmla="*/ 18 h 196"/>
                <a:gd name="T48" fmla="*/ 239 w 362"/>
                <a:gd name="T49" fmla="*/ 30 h 196"/>
                <a:gd name="T50" fmla="*/ 243 w 362"/>
                <a:gd name="T51" fmla="*/ 38 h 196"/>
                <a:gd name="T52" fmla="*/ 249 w 362"/>
                <a:gd name="T53" fmla="*/ 50 h 196"/>
                <a:gd name="T54" fmla="*/ 258 w 362"/>
                <a:gd name="T55" fmla="*/ 70 h 196"/>
                <a:gd name="T56" fmla="*/ 261 w 362"/>
                <a:gd name="T57" fmla="*/ 79 h 196"/>
                <a:gd name="T58" fmla="*/ 269 w 362"/>
                <a:gd name="T59" fmla="*/ 97 h 196"/>
                <a:gd name="T60" fmla="*/ 271 w 362"/>
                <a:gd name="T61" fmla="*/ 104 h 196"/>
                <a:gd name="T62" fmla="*/ 276 w 362"/>
                <a:gd name="T63" fmla="*/ 113 h 196"/>
                <a:gd name="T64" fmla="*/ 282 w 362"/>
                <a:gd name="T65" fmla="*/ 128 h 196"/>
                <a:gd name="T66" fmla="*/ 288 w 362"/>
                <a:gd name="T67" fmla="*/ 137 h 196"/>
                <a:gd name="T68" fmla="*/ 292 w 362"/>
                <a:gd name="T69" fmla="*/ 144 h 196"/>
                <a:gd name="T70" fmla="*/ 297 w 362"/>
                <a:gd name="T71" fmla="*/ 153 h 196"/>
                <a:gd name="T72" fmla="*/ 301 w 362"/>
                <a:gd name="T73" fmla="*/ 162 h 196"/>
                <a:gd name="T74" fmla="*/ 304 w 362"/>
                <a:gd name="T75" fmla="*/ 170 h 196"/>
                <a:gd name="T76" fmla="*/ 312 w 362"/>
                <a:gd name="T77" fmla="*/ 178 h 196"/>
                <a:gd name="T78" fmla="*/ 318 w 362"/>
                <a:gd name="T79" fmla="*/ 183 h 196"/>
                <a:gd name="T80" fmla="*/ 324 w 362"/>
                <a:gd name="T81" fmla="*/ 187 h 196"/>
                <a:gd name="T82" fmla="*/ 331 w 362"/>
                <a:gd name="T83" fmla="*/ 190 h 196"/>
                <a:gd name="T84" fmla="*/ 343 w 362"/>
                <a:gd name="T85" fmla="*/ 195 h 196"/>
                <a:gd name="T86" fmla="*/ 349 w 362"/>
                <a:gd name="T87" fmla="*/ 196 h 196"/>
                <a:gd name="T88" fmla="*/ 362 w 362"/>
                <a:gd name="T89" fmla="*/ 195 h 1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2"/>
                <a:gd name="T136" fmla="*/ 0 h 196"/>
                <a:gd name="T137" fmla="*/ 362 w 362"/>
                <a:gd name="T138" fmla="*/ 196 h 1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2" h="196">
                  <a:moveTo>
                    <a:pt x="0" y="196"/>
                  </a:moveTo>
                  <a:lnTo>
                    <a:pt x="18" y="193"/>
                  </a:lnTo>
                  <a:lnTo>
                    <a:pt x="38" y="192"/>
                  </a:lnTo>
                  <a:lnTo>
                    <a:pt x="45" y="189"/>
                  </a:lnTo>
                  <a:lnTo>
                    <a:pt x="57" y="181"/>
                  </a:lnTo>
                  <a:lnTo>
                    <a:pt x="66" y="177"/>
                  </a:lnTo>
                  <a:lnTo>
                    <a:pt x="75" y="168"/>
                  </a:lnTo>
                  <a:lnTo>
                    <a:pt x="85" y="155"/>
                  </a:lnTo>
                  <a:lnTo>
                    <a:pt x="93" y="144"/>
                  </a:lnTo>
                  <a:lnTo>
                    <a:pt x="99" y="137"/>
                  </a:lnTo>
                  <a:lnTo>
                    <a:pt x="109" y="122"/>
                  </a:lnTo>
                  <a:lnTo>
                    <a:pt x="115" y="108"/>
                  </a:lnTo>
                  <a:lnTo>
                    <a:pt x="125" y="89"/>
                  </a:lnTo>
                  <a:lnTo>
                    <a:pt x="130" y="80"/>
                  </a:lnTo>
                  <a:lnTo>
                    <a:pt x="137" y="65"/>
                  </a:lnTo>
                  <a:lnTo>
                    <a:pt x="142" y="55"/>
                  </a:lnTo>
                  <a:lnTo>
                    <a:pt x="154" y="35"/>
                  </a:lnTo>
                  <a:lnTo>
                    <a:pt x="163" y="25"/>
                  </a:lnTo>
                  <a:lnTo>
                    <a:pt x="166" y="19"/>
                  </a:lnTo>
                  <a:lnTo>
                    <a:pt x="193" y="0"/>
                  </a:lnTo>
                  <a:lnTo>
                    <a:pt x="201" y="0"/>
                  </a:lnTo>
                  <a:lnTo>
                    <a:pt x="209" y="1"/>
                  </a:lnTo>
                  <a:lnTo>
                    <a:pt x="225" y="10"/>
                  </a:lnTo>
                  <a:lnTo>
                    <a:pt x="230" y="18"/>
                  </a:lnTo>
                  <a:lnTo>
                    <a:pt x="239" y="30"/>
                  </a:lnTo>
                  <a:lnTo>
                    <a:pt x="243" y="38"/>
                  </a:lnTo>
                  <a:lnTo>
                    <a:pt x="249" y="50"/>
                  </a:lnTo>
                  <a:lnTo>
                    <a:pt x="258" y="70"/>
                  </a:lnTo>
                  <a:lnTo>
                    <a:pt x="261" y="79"/>
                  </a:lnTo>
                  <a:lnTo>
                    <a:pt x="269" y="97"/>
                  </a:lnTo>
                  <a:lnTo>
                    <a:pt x="271" y="104"/>
                  </a:lnTo>
                  <a:lnTo>
                    <a:pt x="276" y="113"/>
                  </a:lnTo>
                  <a:lnTo>
                    <a:pt x="282" y="128"/>
                  </a:lnTo>
                  <a:lnTo>
                    <a:pt x="288" y="137"/>
                  </a:lnTo>
                  <a:lnTo>
                    <a:pt x="292" y="144"/>
                  </a:lnTo>
                  <a:lnTo>
                    <a:pt x="297" y="153"/>
                  </a:lnTo>
                  <a:lnTo>
                    <a:pt x="301" y="162"/>
                  </a:lnTo>
                  <a:lnTo>
                    <a:pt x="304" y="170"/>
                  </a:lnTo>
                  <a:lnTo>
                    <a:pt x="312" y="178"/>
                  </a:lnTo>
                  <a:lnTo>
                    <a:pt x="318" y="183"/>
                  </a:lnTo>
                  <a:lnTo>
                    <a:pt x="324" y="187"/>
                  </a:lnTo>
                  <a:lnTo>
                    <a:pt x="331" y="190"/>
                  </a:lnTo>
                  <a:lnTo>
                    <a:pt x="343" y="195"/>
                  </a:lnTo>
                  <a:lnTo>
                    <a:pt x="349" y="196"/>
                  </a:lnTo>
                  <a:lnTo>
                    <a:pt x="362" y="1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3" name="Freeform 28"/>
            <p:cNvSpPr>
              <a:spLocks/>
            </p:cNvSpPr>
            <p:nvPr/>
          </p:nvSpPr>
          <p:spPr bwMode="auto">
            <a:xfrm>
              <a:off x="3640" y="1332"/>
              <a:ext cx="362" cy="196"/>
            </a:xfrm>
            <a:custGeom>
              <a:avLst/>
              <a:gdLst>
                <a:gd name="T0" fmla="*/ 0 w 362"/>
                <a:gd name="T1" fmla="*/ 196 h 196"/>
                <a:gd name="T2" fmla="*/ 18 w 362"/>
                <a:gd name="T3" fmla="*/ 193 h 196"/>
                <a:gd name="T4" fmla="*/ 37 w 362"/>
                <a:gd name="T5" fmla="*/ 192 h 196"/>
                <a:gd name="T6" fmla="*/ 46 w 362"/>
                <a:gd name="T7" fmla="*/ 189 h 196"/>
                <a:gd name="T8" fmla="*/ 58 w 362"/>
                <a:gd name="T9" fmla="*/ 181 h 196"/>
                <a:gd name="T10" fmla="*/ 65 w 362"/>
                <a:gd name="T11" fmla="*/ 177 h 196"/>
                <a:gd name="T12" fmla="*/ 74 w 362"/>
                <a:gd name="T13" fmla="*/ 168 h 196"/>
                <a:gd name="T14" fmla="*/ 85 w 362"/>
                <a:gd name="T15" fmla="*/ 155 h 196"/>
                <a:gd name="T16" fmla="*/ 94 w 362"/>
                <a:gd name="T17" fmla="*/ 144 h 196"/>
                <a:gd name="T18" fmla="*/ 97 w 362"/>
                <a:gd name="T19" fmla="*/ 137 h 196"/>
                <a:gd name="T20" fmla="*/ 109 w 362"/>
                <a:gd name="T21" fmla="*/ 122 h 196"/>
                <a:gd name="T22" fmla="*/ 116 w 362"/>
                <a:gd name="T23" fmla="*/ 108 h 196"/>
                <a:gd name="T24" fmla="*/ 125 w 362"/>
                <a:gd name="T25" fmla="*/ 89 h 196"/>
                <a:gd name="T26" fmla="*/ 131 w 362"/>
                <a:gd name="T27" fmla="*/ 80 h 196"/>
                <a:gd name="T28" fmla="*/ 137 w 362"/>
                <a:gd name="T29" fmla="*/ 65 h 196"/>
                <a:gd name="T30" fmla="*/ 141 w 362"/>
                <a:gd name="T31" fmla="*/ 55 h 196"/>
                <a:gd name="T32" fmla="*/ 155 w 362"/>
                <a:gd name="T33" fmla="*/ 35 h 196"/>
                <a:gd name="T34" fmla="*/ 164 w 362"/>
                <a:gd name="T35" fmla="*/ 25 h 196"/>
                <a:gd name="T36" fmla="*/ 165 w 362"/>
                <a:gd name="T37" fmla="*/ 19 h 196"/>
                <a:gd name="T38" fmla="*/ 194 w 362"/>
                <a:gd name="T39" fmla="*/ 0 h 196"/>
                <a:gd name="T40" fmla="*/ 201 w 362"/>
                <a:gd name="T41" fmla="*/ 0 h 196"/>
                <a:gd name="T42" fmla="*/ 210 w 362"/>
                <a:gd name="T43" fmla="*/ 1 h 196"/>
                <a:gd name="T44" fmla="*/ 223 w 362"/>
                <a:gd name="T45" fmla="*/ 10 h 196"/>
                <a:gd name="T46" fmla="*/ 231 w 362"/>
                <a:gd name="T47" fmla="*/ 18 h 196"/>
                <a:gd name="T48" fmla="*/ 240 w 362"/>
                <a:gd name="T49" fmla="*/ 30 h 196"/>
                <a:gd name="T50" fmla="*/ 243 w 362"/>
                <a:gd name="T51" fmla="*/ 38 h 196"/>
                <a:gd name="T52" fmla="*/ 250 w 362"/>
                <a:gd name="T53" fmla="*/ 50 h 196"/>
                <a:gd name="T54" fmla="*/ 259 w 362"/>
                <a:gd name="T55" fmla="*/ 70 h 196"/>
                <a:gd name="T56" fmla="*/ 262 w 362"/>
                <a:gd name="T57" fmla="*/ 79 h 196"/>
                <a:gd name="T58" fmla="*/ 268 w 362"/>
                <a:gd name="T59" fmla="*/ 97 h 196"/>
                <a:gd name="T60" fmla="*/ 273 w 362"/>
                <a:gd name="T61" fmla="*/ 104 h 196"/>
                <a:gd name="T62" fmla="*/ 276 w 362"/>
                <a:gd name="T63" fmla="*/ 113 h 196"/>
                <a:gd name="T64" fmla="*/ 283 w 362"/>
                <a:gd name="T65" fmla="*/ 128 h 196"/>
                <a:gd name="T66" fmla="*/ 289 w 362"/>
                <a:gd name="T67" fmla="*/ 137 h 196"/>
                <a:gd name="T68" fmla="*/ 292 w 362"/>
                <a:gd name="T69" fmla="*/ 144 h 196"/>
                <a:gd name="T70" fmla="*/ 296 w 362"/>
                <a:gd name="T71" fmla="*/ 153 h 196"/>
                <a:gd name="T72" fmla="*/ 301 w 362"/>
                <a:gd name="T73" fmla="*/ 162 h 196"/>
                <a:gd name="T74" fmla="*/ 305 w 362"/>
                <a:gd name="T75" fmla="*/ 170 h 196"/>
                <a:gd name="T76" fmla="*/ 311 w 362"/>
                <a:gd name="T77" fmla="*/ 178 h 196"/>
                <a:gd name="T78" fmla="*/ 317 w 362"/>
                <a:gd name="T79" fmla="*/ 183 h 196"/>
                <a:gd name="T80" fmla="*/ 325 w 362"/>
                <a:gd name="T81" fmla="*/ 187 h 196"/>
                <a:gd name="T82" fmla="*/ 331 w 362"/>
                <a:gd name="T83" fmla="*/ 190 h 196"/>
                <a:gd name="T84" fmla="*/ 343 w 362"/>
                <a:gd name="T85" fmla="*/ 195 h 196"/>
                <a:gd name="T86" fmla="*/ 350 w 362"/>
                <a:gd name="T87" fmla="*/ 196 h 196"/>
                <a:gd name="T88" fmla="*/ 362 w 362"/>
                <a:gd name="T89" fmla="*/ 195 h 19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362"/>
                <a:gd name="T136" fmla="*/ 0 h 196"/>
                <a:gd name="T137" fmla="*/ 362 w 362"/>
                <a:gd name="T138" fmla="*/ 196 h 19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362" h="196">
                  <a:moveTo>
                    <a:pt x="0" y="196"/>
                  </a:moveTo>
                  <a:lnTo>
                    <a:pt x="18" y="193"/>
                  </a:lnTo>
                  <a:lnTo>
                    <a:pt x="37" y="192"/>
                  </a:lnTo>
                  <a:lnTo>
                    <a:pt x="46" y="189"/>
                  </a:lnTo>
                  <a:lnTo>
                    <a:pt x="58" y="181"/>
                  </a:lnTo>
                  <a:lnTo>
                    <a:pt x="65" y="177"/>
                  </a:lnTo>
                  <a:lnTo>
                    <a:pt x="74" y="168"/>
                  </a:lnTo>
                  <a:lnTo>
                    <a:pt x="85" y="155"/>
                  </a:lnTo>
                  <a:lnTo>
                    <a:pt x="94" y="144"/>
                  </a:lnTo>
                  <a:lnTo>
                    <a:pt x="97" y="137"/>
                  </a:lnTo>
                  <a:lnTo>
                    <a:pt x="109" y="122"/>
                  </a:lnTo>
                  <a:lnTo>
                    <a:pt x="116" y="108"/>
                  </a:lnTo>
                  <a:lnTo>
                    <a:pt x="125" y="89"/>
                  </a:lnTo>
                  <a:lnTo>
                    <a:pt x="131" y="80"/>
                  </a:lnTo>
                  <a:lnTo>
                    <a:pt x="137" y="65"/>
                  </a:lnTo>
                  <a:lnTo>
                    <a:pt x="141" y="55"/>
                  </a:lnTo>
                  <a:lnTo>
                    <a:pt x="155" y="35"/>
                  </a:lnTo>
                  <a:lnTo>
                    <a:pt x="164" y="25"/>
                  </a:lnTo>
                  <a:lnTo>
                    <a:pt x="165" y="19"/>
                  </a:lnTo>
                  <a:lnTo>
                    <a:pt x="194" y="0"/>
                  </a:lnTo>
                  <a:lnTo>
                    <a:pt x="201" y="0"/>
                  </a:lnTo>
                  <a:lnTo>
                    <a:pt x="210" y="1"/>
                  </a:lnTo>
                  <a:lnTo>
                    <a:pt x="223" y="10"/>
                  </a:lnTo>
                  <a:lnTo>
                    <a:pt x="231" y="18"/>
                  </a:lnTo>
                  <a:lnTo>
                    <a:pt x="240" y="30"/>
                  </a:lnTo>
                  <a:lnTo>
                    <a:pt x="243" y="38"/>
                  </a:lnTo>
                  <a:lnTo>
                    <a:pt x="250" y="50"/>
                  </a:lnTo>
                  <a:lnTo>
                    <a:pt x="259" y="70"/>
                  </a:lnTo>
                  <a:lnTo>
                    <a:pt x="262" y="79"/>
                  </a:lnTo>
                  <a:lnTo>
                    <a:pt x="268" y="97"/>
                  </a:lnTo>
                  <a:lnTo>
                    <a:pt x="273" y="104"/>
                  </a:lnTo>
                  <a:lnTo>
                    <a:pt x="276" y="113"/>
                  </a:lnTo>
                  <a:lnTo>
                    <a:pt x="283" y="128"/>
                  </a:lnTo>
                  <a:lnTo>
                    <a:pt x="289" y="137"/>
                  </a:lnTo>
                  <a:lnTo>
                    <a:pt x="292" y="144"/>
                  </a:lnTo>
                  <a:lnTo>
                    <a:pt x="296" y="153"/>
                  </a:lnTo>
                  <a:lnTo>
                    <a:pt x="301" y="162"/>
                  </a:lnTo>
                  <a:lnTo>
                    <a:pt x="305" y="170"/>
                  </a:lnTo>
                  <a:lnTo>
                    <a:pt x="311" y="178"/>
                  </a:lnTo>
                  <a:lnTo>
                    <a:pt x="317" y="183"/>
                  </a:lnTo>
                  <a:lnTo>
                    <a:pt x="325" y="187"/>
                  </a:lnTo>
                  <a:lnTo>
                    <a:pt x="331" y="190"/>
                  </a:lnTo>
                  <a:lnTo>
                    <a:pt x="343" y="195"/>
                  </a:lnTo>
                  <a:lnTo>
                    <a:pt x="350" y="196"/>
                  </a:lnTo>
                  <a:lnTo>
                    <a:pt x="362" y="195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54" name="Rectangle 29"/>
            <p:cNvSpPr>
              <a:spLocks noChangeArrowheads="1"/>
            </p:cNvSpPr>
            <p:nvPr/>
          </p:nvSpPr>
          <p:spPr bwMode="auto">
            <a:xfrm>
              <a:off x="578" y="949"/>
              <a:ext cx="94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339933"/>
                  </a:solidFill>
                  <a:latin typeface="Times New Roman" pitchFamily="18" charset="0"/>
                </a:rPr>
                <a:t>incoming beam</a:t>
              </a:r>
              <a:endParaRPr lang="en-US" sz="2000" b="1">
                <a:solidFill>
                  <a:srgbClr val="339933"/>
                </a:solidFill>
                <a:latin typeface="Times New Roman" pitchFamily="18" charset="0"/>
              </a:endParaRPr>
            </a:p>
          </p:txBody>
        </p:sp>
        <p:sp>
          <p:nvSpPr>
            <p:cNvPr id="52255" name="Rectangle 30"/>
            <p:cNvSpPr>
              <a:spLocks noChangeArrowheads="1"/>
            </p:cNvSpPr>
            <p:nvPr/>
          </p:nvSpPr>
          <p:spPr bwMode="auto">
            <a:xfrm>
              <a:off x="2384" y="40"/>
              <a:ext cx="6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CC"/>
                  </a:solidFill>
                  <a:latin typeface="Times New Roman" pitchFamily="18" charset="0"/>
                </a:rPr>
                <a:t>end mirror</a:t>
              </a:r>
              <a:endParaRPr lang="en-US" sz="20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52256" name="Rectangle 31"/>
            <p:cNvSpPr>
              <a:spLocks noChangeArrowheads="1"/>
            </p:cNvSpPr>
            <p:nvPr/>
          </p:nvSpPr>
          <p:spPr bwMode="auto">
            <a:xfrm>
              <a:off x="2929" y="251"/>
              <a:ext cx="1660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CC"/>
                  </a:solidFill>
                  <a:latin typeface="Times New Roman" pitchFamily="18" charset="0"/>
                </a:rPr>
                <a:t>50% beam splitting mirror</a:t>
              </a:r>
              <a:endParaRPr lang="en-US" sz="20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52257" name="Rectangle 32"/>
            <p:cNvSpPr>
              <a:spLocks noChangeArrowheads="1"/>
            </p:cNvSpPr>
            <p:nvPr/>
          </p:nvSpPr>
          <p:spPr bwMode="auto">
            <a:xfrm>
              <a:off x="3296" y="949"/>
              <a:ext cx="684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CC"/>
                  </a:solidFill>
                  <a:latin typeface="Times New Roman" pitchFamily="18" charset="0"/>
                </a:rPr>
                <a:t>end mirror</a:t>
              </a:r>
              <a:endParaRPr lang="en-US" sz="20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  <p:sp>
          <p:nvSpPr>
            <p:cNvPr id="52258" name="Rectangle 33"/>
            <p:cNvSpPr>
              <a:spLocks noChangeArrowheads="1"/>
            </p:cNvSpPr>
            <p:nvPr/>
          </p:nvSpPr>
          <p:spPr bwMode="auto">
            <a:xfrm>
              <a:off x="3948" y="1163"/>
              <a:ext cx="5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intensity</a:t>
              </a:r>
              <a:endParaRPr lang="en-US" sz="20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52259" name="Rectangle 34"/>
            <p:cNvSpPr>
              <a:spLocks noChangeArrowheads="1"/>
            </p:cNvSpPr>
            <p:nvPr/>
          </p:nvSpPr>
          <p:spPr bwMode="auto">
            <a:xfrm>
              <a:off x="3948" y="1309"/>
              <a:ext cx="55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oscillates</a:t>
              </a:r>
              <a:endParaRPr lang="en-US" sz="20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52260" name="Rectangle 35"/>
            <p:cNvSpPr>
              <a:spLocks noChangeArrowheads="1"/>
            </p:cNvSpPr>
            <p:nvPr/>
          </p:nvSpPr>
          <p:spPr bwMode="auto">
            <a:xfrm>
              <a:off x="2867" y="1717"/>
              <a:ext cx="12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interference pattern</a:t>
              </a:r>
              <a:endParaRPr lang="en-US" sz="20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52261" name="Rectangle 36"/>
            <p:cNvSpPr>
              <a:spLocks noChangeArrowheads="1"/>
            </p:cNvSpPr>
            <p:nvPr/>
          </p:nvSpPr>
          <p:spPr bwMode="auto">
            <a:xfrm>
              <a:off x="3251" y="1556"/>
              <a:ext cx="7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2" name="Line 37"/>
            <p:cNvSpPr>
              <a:spLocks noChangeShapeType="1"/>
            </p:cNvSpPr>
            <p:nvPr/>
          </p:nvSpPr>
          <p:spPr bwMode="auto">
            <a:xfrm>
              <a:off x="3376" y="1642"/>
              <a:ext cx="276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3" name="Freeform 38"/>
            <p:cNvSpPr>
              <a:spLocks/>
            </p:cNvSpPr>
            <p:nvPr/>
          </p:nvSpPr>
          <p:spPr bwMode="auto">
            <a:xfrm>
              <a:off x="3627" y="1603"/>
              <a:ext cx="89" cy="77"/>
            </a:xfrm>
            <a:custGeom>
              <a:avLst/>
              <a:gdLst>
                <a:gd name="T0" fmla="*/ 0 w 89"/>
                <a:gd name="T1" fmla="*/ 77 h 77"/>
                <a:gd name="T2" fmla="*/ 13 w 89"/>
                <a:gd name="T3" fmla="*/ 39 h 77"/>
                <a:gd name="T4" fmla="*/ 0 w 89"/>
                <a:gd name="T5" fmla="*/ 0 h 77"/>
                <a:gd name="T6" fmla="*/ 89 w 89"/>
                <a:gd name="T7" fmla="*/ 39 h 77"/>
                <a:gd name="T8" fmla="*/ 0 w 89"/>
                <a:gd name="T9" fmla="*/ 7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"/>
                <a:gd name="T16" fmla="*/ 0 h 77"/>
                <a:gd name="T17" fmla="*/ 89 w 89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" h="77">
                  <a:moveTo>
                    <a:pt x="0" y="77"/>
                  </a:moveTo>
                  <a:lnTo>
                    <a:pt x="13" y="39"/>
                  </a:lnTo>
                  <a:lnTo>
                    <a:pt x="0" y="0"/>
                  </a:lnTo>
                  <a:lnTo>
                    <a:pt x="89" y="3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4" name="Line 39"/>
            <p:cNvSpPr>
              <a:spLocks noChangeShapeType="1"/>
            </p:cNvSpPr>
            <p:nvPr/>
          </p:nvSpPr>
          <p:spPr bwMode="auto">
            <a:xfrm flipH="1" flipV="1">
              <a:off x="2219" y="891"/>
              <a:ext cx="978" cy="2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5" name="Line 40"/>
            <p:cNvSpPr>
              <a:spLocks noChangeShapeType="1"/>
            </p:cNvSpPr>
            <p:nvPr/>
          </p:nvSpPr>
          <p:spPr bwMode="auto">
            <a:xfrm>
              <a:off x="2187" y="95"/>
              <a:ext cx="1" cy="169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6" name="Freeform 41"/>
            <p:cNvSpPr>
              <a:spLocks/>
            </p:cNvSpPr>
            <p:nvPr/>
          </p:nvSpPr>
          <p:spPr bwMode="auto">
            <a:xfrm>
              <a:off x="2149" y="1762"/>
              <a:ext cx="77" cy="90"/>
            </a:xfrm>
            <a:custGeom>
              <a:avLst/>
              <a:gdLst>
                <a:gd name="T0" fmla="*/ 0 w 77"/>
                <a:gd name="T1" fmla="*/ 0 h 90"/>
                <a:gd name="T2" fmla="*/ 38 w 77"/>
                <a:gd name="T3" fmla="*/ 14 h 90"/>
                <a:gd name="T4" fmla="*/ 77 w 77"/>
                <a:gd name="T5" fmla="*/ 0 h 90"/>
                <a:gd name="T6" fmla="*/ 38 w 77"/>
                <a:gd name="T7" fmla="*/ 90 h 90"/>
                <a:gd name="T8" fmla="*/ 0 w 77"/>
                <a:gd name="T9" fmla="*/ 0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90"/>
                <a:gd name="T17" fmla="*/ 77 w 77"/>
                <a:gd name="T18" fmla="*/ 90 h 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90">
                  <a:moveTo>
                    <a:pt x="0" y="0"/>
                  </a:moveTo>
                  <a:lnTo>
                    <a:pt x="38" y="14"/>
                  </a:lnTo>
                  <a:lnTo>
                    <a:pt x="77" y="0"/>
                  </a:lnTo>
                  <a:lnTo>
                    <a:pt x="38" y="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7" name="Line 42"/>
            <p:cNvSpPr>
              <a:spLocks noChangeShapeType="1"/>
            </p:cNvSpPr>
            <p:nvPr/>
          </p:nvSpPr>
          <p:spPr bwMode="auto">
            <a:xfrm flipH="1">
              <a:off x="2131" y="891"/>
              <a:ext cx="88" cy="8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8" name="Freeform 43"/>
            <p:cNvSpPr>
              <a:spLocks/>
            </p:cNvSpPr>
            <p:nvPr/>
          </p:nvSpPr>
          <p:spPr bwMode="auto">
            <a:xfrm>
              <a:off x="2095" y="1679"/>
              <a:ext cx="78" cy="92"/>
            </a:xfrm>
            <a:custGeom>
              <a:avLst/>
              <a:gdLst>
                <a:gd name="T0" fmla="*/ 0 w 78"/>
                <a:gd name="T1" fmla="*/ 0 h 92"/>
                <a:gd name="T2" fmla="*/ 37 w 78"/>
                <a:gd name="T3" fmla="*/ 16 h 92"/>
                <a:gd name="T4" fmla="*/ 78 w 78"/>
                <a:gd name="T5" fmla="*/ 7 h 92"/>
                <a:gd name="T6" fmla="*/ 30 w 78"/>
                <a:gd name="T7" fmla="*/ 92 h 92"/>
                <a:gd name="T8" fmla="*/ 0 w 78"/>
                <a:gd name="T9" fmla="*/ 0 h 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"/>
                <a:gd name="T16" fmla="*/ 0 h 92"/>
                <a:gd name="T17" fmla="*/ 78 w 78"/>
                <a:gd name="T18" fmla="*/ 92 h 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" h="92">
                  <a:moveTo>
                    <a:pt x="0" y="0"/>
                  </a:moveTo>
                  <a:lnTo>
                    <a:pt x="37" y="16"/>
                  </a:lnTo>
                  <a:lnTo>
                    <a:pt x="78" y="7"/>
                  </a:lnTo>
                  <a:lnTo>
                    <a:pt x="30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69" name="Rectangle 44"/>
            <p:cNvSpPr>
              <a:spLocks noChangeArrowheads="1"/>
            </p:cNvSpPr>
            <p:nvPr/>
          </p:nvSpPr>
          <p:spPr bwMode="auto">
            <a:xfrm>
              <a:off x="4568" y="1806"/>
              <a:ext cx="36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70" name="Text Box 45"/>
            <p:cNvSpPr txBox="1">
              <a:spLocks noChangeArrowheads="1"/>
            </p:cNvSpPr>
            <p:nvPr/>
          </p:nvSpPr>
          <p:spPr bwMode="auto">
            <a:xfrm>
              <a:off x="1086" y="1291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>
                  <a:solidFill>
                    <a:srgbClr val="FF3300"/>
                  </a:solidFill>
                  <a:latin typeface="Times New Roman" pitchFamily="18" charset="0"/>
                </a:rPr>
                <a:t>overlap region</a:t>
              </a:r>
            </a:p>
          </p:txBody>
        </p:sp>
        <p:sp>
          <p:nvSpPr>
            <p:cNvPr id="52271" name="Line 46"/>
            <p:cNvSpPr>
              <a:spLocks noChangeShapeType="1"/>
            </p:cNvSpPr>
            <p:nvPr/>
          </p:nvSpPr>
          <p:spPr bwMode="auto">
            <a:xfrm flipV="1">
              <a:off x="1743" y="1206"/>
              <a:ext cx="340" cy="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2272" name="Text Box 47"/>
            <p:cNvSpPr txBox="1">
              <a:spLocks noChangeArrowheads="1"/>
            </p:cNvSpPr>
            <p:nvPr/>
          </p:nvSpPr>
          <p:spPr bwMode="auto">
            <a:xfrm>
              <a:off x="199" y="1953"/>
              <a:ext cx="44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3399"/>
                  </a:solidFill>
                  <a:latin typeface="Times New Roman" pitchFamily="18" charset="0"/>
                </a:rPr>
                <a:t>Einstein taught us that light is not a wave but particles, photons.</a:t>
              </a:r>
            </a:p>
          </p:txBody>
        </p:sp>
        <p:grpSp>
          <p:nvGrpSpPr>
            <p:cNvPr id="52273" name="Group 48"/>
            <p:cNvGrpSpPr>
              <a:grpSpLocks/>
            </p:cNvGrpSpPr>
            <p:nvPr/>
          </p:nvGrpSpPr>
          <p:grpSpPr bwMode="auto">
            <a:xfrm>
              <a:off x="375" y="671"/>
              <a:ext cx="1525" cy="250"/>
              <a:chOff x="375" y="671"/>
              <a:chExt cx="1525" cy="250"/>
            </a:xfrm>
          </p:grpSpPr>
          <p:sp>
            <p:nvSpPr>
              <p:cNvPr id="52274" name="Text Box 49"/>
              <p:cNvSpPr txBox="1">
                <a:spLocks noChangeArrowheads="1"/>
              </p:cNvSpPr>
              <p:nvPr/>
            </p:nvSpPr>
            <p:spPr bwMode="auto">
              <a:xfrm>
                <a:off x="375" y="671"/>
                <a:ext cx="658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CC3300"/>
                    </a:solidFill>
                    <a:latin typeface="Times New Roman" pitchFamily="18" charset="0"/>
                  </a:rPr>
                  <a:t>photons</a:t>
                </a:r>
              </a:p>
            </p:txBody>
          </p:sp>
          <p:grpSp>
            <p:nvGrpSpPr>
              <p:cNvPr id="52275" name="Group 50"/>
              <p:cNvGrpSpPr>
                <a:grpSpLocks/>
              </p:cNvGrpSpPr>
              <p:nvPr/>
            </p:nvGrpSpPr>
            <p:grpSpPr bwMode="auto">
              <a:xfrm>
                <a:off x="995" y="720"/>
                <a:ext cx="626" cy="160"/>
                <a:chOff x="4378" y="625"/>
                <a:chExt cx="806" cy="206"/>
              </a:xfrm>
            </p:grpSpPr>
            <p:grpSp>
              <p:nvGrpSpPr>
                <p:cNvPr id="52277" name="Group 51"/>
                <p:cNvGrpSpPr>
                  <a:grpSpLocks/>
                </p:cNvGrpSpPr>
                <p:nvPr/>
              </p:nvGrpSpPr>
              <p:grpSpPr bwMode="auto">
                <a:xfrm>
                  <a:off x="4378" y="631"/>
                  <a:ext cx="420" cy="200"/>
                  <a:chOff x="4378" y="631"/>
                  <a:chExt cx="420" cy="200"/>
                </a:xfrm>
              </p:grpSpPr>
              <p:sp>
                <p:nvSpPr>
                  <p:cNvPr id="52288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689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9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633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90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769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91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4596" y="679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9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4602" y="765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9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4670" y="631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9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4742" y="773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95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4688" y="705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96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4378" y="775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  <p:grpSp>
              <p:nvGrpSpPr>
                <p:cNvPr id="52278" name="Group 61"/>
                <p:cNvGrpSpPr>
                  <a:grpSpLocks/>
                </p:cNvGrpSpPr>
                <p:nvPr/>
              </p:nvGrpSpPr>
              <p:grpSpPr bwMode="auto">
                <a:xfrm flipH="1" flipV="1">
                  <a:off x="4764" y="625"/>
                  <a:ext cx="420" cy="200"/>
                  <a:chOff x="4378" y="631"/>
                  <a:chExt cx="420" cy="200"/>
                </a:xfrm>
              </p:grpSpPr>
              <p:sp>
                <p:nvSpPr>
                  <p:cNvPr id="52279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4409" y="689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0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4512" y="633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1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4496" y="769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2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4596" y="679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3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4602" y="765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4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4670" y="631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5" name="Oval 68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4742" y="773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6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4688" y="705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  <p:sp>
                <p:nvSpPr>
                  <p:cNvPr id="52287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4378" y="775"/>
                    <a:ext cx="56" cy="5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rot="10800000" wrap="none" anchor="ctr"/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en-US">
                      <a:solidFill>
                        <a:srgbClr val="000000"/>
                      </a:solidFill>
                    </a:endParaRPr>
                  </a:p>
                </p:txBody>
              </p:sp>
            </p:grpSp>
          </p:grpSp>
          <p:sp>
            <p:nvSpPr>
              <p:cNvPr id="52276" name="Line 71"/>
              <p:cNvSpPr>
                <a:spLocks noChangeShapeType="1"/>
              </p:cNvSpPr>
              <p:nvPr/>
            </p:nvSpPr>
            <p:spPr bwMode="auto">
              <a:xfrm>
                <a:off x="1648" y="824"/>
                <a:ext cx="2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52228" name="Text Box 73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9" name="Text Box 73"/>
          <p:cNvSpPr txBox="1">
            <a:spLocks noChangeArrowheads="1"/>
          </p:cNvSpPr>
          <p:nvPr/>
        </p:nvSpPr>
        <p:spPr bwMode="auto">
          <a:xfrm>
            <a:off x="101600" y="103188"/>
            <a:ext cx="35321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990000"/>
                </a:solidFill>
                <a:latin typeface="Times New Roman" pitchFamily="18" charset="0"/>
              </a:rPr>
              <a:t>But light composed of photons.</a:t>
            </a:r>
          </a:p>
        </p:txBody>
      </p:sp>
    </p:spTree>
    <p:extLst>
      <p:ext uri="{BB962C8B-B14F-4D97-AF65-F5344CB8AC3E}">
        <p14:creationId xmlns:p14="http://schemas.microsoft.com/office/powerpoint/2010/main" val="291974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34938" y="4373563"/>
            <a:ext cx="8732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Photon in superposition state </a:t>
            </a:r>
            <a:r>
              <a:rPr lang="en-US" sz="2000" b="1" i="1">
                <a:solidFill>
                  <a:srgbClr val="006600"/>
                </a:solidFill>
                <a:latin typeface="Times New Roman" pitchFamily="18" charset="0"/>
              </a:rPr>
              <a:t>T</a:t>
            </a: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.  It should be thought of as being in both legs of</a:t>
            </a:r>
            <a:br>
              <a:rPr lang="en-US" sz="20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apparatus.  Can’t say which one it is in.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Each photon interferes with itself.  No problem at low light intensity.</a:t>
            </a:r>
          </a:p>
        </p:txBody>
      </p:sp>
      <p:grpSp>
        <p:nvGrpSpPr>
          <p:cNvPr id="4177" name="Group 81"/>
          <p:cNvGrpSpPr>
            <a:grpSpLocks/>
          </p:cNvGrpSpPr>
          <p:nvPr/>
        </p:nvGrpSpPr>
        <p:grpSpPr bwMode="auto">
          <a:xfrm>
            <a:off x="104775" y="5459413"/>
            <a:ext cx="9039225" cy="1187450"/>
            <a:chOff x="66" y="3439"/>
            <a:chExt cx="5694" cy="748"/>
          </a:xfrm>
        </p:grpSpPr>
        <p:sp>
          <p:nvSpPr>
            <p:cNvPr id="4172" name="Text Box 4"/>
            <p:cNvSpPr txBox="1">
              <a:spLocks noChangeArrowheads="1"/>
            </p:cNvSpPr>
            <p:nvPr/>
          </p:nvSpPr>
          <p:spPr bwMode="auto">
            <a:xfrm>
              <a:off x="66" y="3439"/>
              <a:ext cx="5694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3399"/>
                  </a:solidFill>
                  <a:latin typeface="Times New Roman" pitchFamily="18" charset="0"/>
                </a:rPr>
                <a:t>Wave function	</a:t>
              </a:r>
              <a: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  <a:t>probability of finding a single photon (particle)</a:t>
              </a:r>
              <a:b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  <a:t>			in each leg of the apparatus (region of space).  </a:t>
              </a:r>
              <a:b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			</a:t>
              </a: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Not number in each leg.</a:t>
              </a:r>
            </a:p>
          </p:txBody>
        </p:sp>
        <p:sp>
          <p:nvSpPr>
            <p:cNvPr id="4173" name="Line 5"/>
            <p:cNvSpPr>
              <a:spLocks noChangeShapeType="1"/>
            </p:cNvSpPr>
            <p:nvPr/>
          </p:nvSpPr>
          <p:spPr bwMode="auto">
            <a:xfrm>
              <a:off x="76" y="3464"/>
              <a:ext cx="51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74" name="AutoShape 6"/>
            <p:cNvSpPr>
              <a:spLocks noChangeArrowheads="1"/>
            </p:cNvSpPr>
            <p:nvPr/>
          </p:nvSpPr>
          <p:spPr bwMode="auto">
            <a:xfrm>
              <a:off x="1343" y="3570"/>
              <a:ext cx="454" cy="89"/>
            </a:xfrm>
            <a:prstGeom prst="rightArrow">
              <a:avLst>
                <a:gd name="adj1" fmla="val 50000"/>
                <a:gd name="adj2" fmla="val 127528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4101" name="Rectangle 9"/>
          <p:cNvSpPr>
            <a:spLocks noChangeArrowheads="1"/>
          </p:cNvSpPr>
          <p:nvPr/>
        </p:nvSpPr>
        <p:spPr bwMode="auto">
          <a:xfrm>
            <a:off x="5357813" y="1657350"/>
            <a:ext cx="19050" cy="415925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2" name="Rectangle 10"/>
          <p:cNvSpPr>
            <a:spLocks noChangeArrowheads="1"/>
          </p:cNvSpPr>
          <p:nvPr/>
        </p:nvSpPr>
        <p:spPr bwMode="auto">
          <a:xfrm>
            <a:off x="3433763" y="525463"/>
            <a:ext cx="542925" cy="17462"/>
          </a:xfrm>
          <a:prstGeom prst="rect">
            <a:avLst/>
          </a:prstGeom>
          <a:solidFill>
            <a:srgbClr val="000000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03" name="Line 11"/>
          <p:cNvSpPr>
            <a:spLocks noChangeShapeType="1"/>
          </p:cNvSpPr>
          <p:nvPr/>
        </p:nvSpPr>
        <p:spPr bwMode="auto">
          <a:xfrm>
            <a:off x="809625" y="1860550"/>
            <a:ext cx="4541838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4" name="Line 12"/>
          <p:cNvSpPr>
            <a:spLocks noChangeShapeType="1"/>
          </p:cNvSpPr>
          <p:nvPr/>
        </p:nvSpPr>
        <p:spPr bwMode="auto">
          <a:xfrm flipH="1">
            <a:off x="5307013" y="1860550"/>
            <a:ext cx="444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5" name="Line 13"/>
          <p:cNvSpPr>
            <a:spLocks noChangeShapeType="1"/>
          </p:cNvSpPr>
          <p:nvPr/>
        </p:nvSpPr>
        <p:spPr bwMode="auto">
          <a:xfrm flipH="1">
            <a:off x="5221288" y="1860550"/>
            <a:ext cx="47625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6" name="Line 14"/>
          <p:cNvSpPr>
            <a:spLocks noChangeShapeType="1"/>
          </p:cNvSpPr>
          <p:nvPr/>
        </p:nvSpPr>
        <p:spPr bwMode="auto">
          <a:xfrm flipV="1">
            <a:off x="3698875" y="522288"/>
            <a:ext cx="20638" cy="13382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7" name="Line 15"/>
          <p:cNvSpPr>
            <a:spLocks noChangeShapeType="1"/>
          </p:cNvSpPr>
          <p:nvPr/>
        </p:nvSpPr>
        <p:spPr bwMode="auto">
          <a:xfrm>
            <a:off x="3719513" y="522288"/>
            <a:ext cx="1587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8" name="Line 16"/>
          <p:cNvSpPr>
            <a:spLocks noChangeShapeType="1"/>
          </p:cNvSpPr>
          <p:nvPr/>
        </p:nvSpPr>
        <p:spPr bwMode="auto">
          <a:xfrm>
            <a:off x="3719513" y="608013"/>
            <a:ext cx="1587" cy="460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09" name="Line 17"/>
          <p:cNvSpPr>
            <a:spLocks noChangeShapeType="1"/>
          </p:cNvSpPr>
          <p:nvPr/>
        </p:nvSpPr>
        <p:spPr bwMode="auto">
          <a:xfrm flipH="1">
            <a:off x="3444875" y="1617663"/>
            <a:ext cx="530225" cy="528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0" name="Oval 18"/>
          <p:cNvSpPr>
            <a:spLocks noChangeArrowheads="1"/>
          </p:cNvSpPr>
          <p:nvPr/>
        </p:nvSpPr>
        <p:spPr bwMode="auto">
          <a:xfrm>
            <a:off x="3579813" y="2109788"/>
            <a:ext cx="303212" cy="31115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111" name="Line 19"/>
          <p:cNvSpPr>
            <a:spLocks noChangeShapeType="1"/>
          </p:cNvSpPr>
          <p:nvPr/>
        </p:nvSpPr>
        <p:spPr bwMode="auto">
          <a:xfrm>
            <a:off x="2786063" y="1860550"/>
            <a:ext cx="88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2" name="Freeform 20"/>
          <p:cNvSpPr>
            <a:spLocks/>
          </p:cNvSpPr>
          <p:nvPr/>
        </p:nvSpPr>
        <p:spPr bwMode="auto">
          <a:xfrm>
            <a:off x="2763838" y="1827213"/>
            <a:ext cx="106362" cy="65087"/>
          </a:xfrm>
          <a:custGeom>
            <a:avLst/>
            <a:gdLst>
              <a:gd name="T0" fmla="*/ 2147483647 w 67"/>
              <a:gd name="T1" fmla="*/ 2147483647 h 41"/>
              <a:gd name="T2" fmla="*/ 0 w 67"/>
              <a:gd name="T3" fmla="*/ 2147483647 h 41"/>
              <a:gd name="T4" fmla="*/ 2147483647 w 67"/>
              <a:gd name="T5" fmla="*/ 2147483647 h 41"/>
              <a:gd name="T6" fmla="*/ 0 w 67"/>
              <a:gd name="T7" fmla="*/ 0 h 41"/>
              <a:gd name="T8" fmla="*/ 2147483647 w 67"/>
              <a:gd name="T9" fmla="*/ 2147483647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7"/>
              <a:gd name="T16" fmla="*/ 0 h 41"/>
              <a:gd name="T17" fmla="*/ 67 w 67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7" h="41">
                <a:moveTo>
                  <a:pt x="67" y="21"/>
                </a:moveTo>
                <a:lnTo>
                  <a:pt x="0" y="41"/>
                </a:lnTo>
                <a:lnTo>
                  <a:pt x="14" y="21"/>
                </a:lnTo>
                <a:lnTo>
                  <a:pt x="0" y="0"/>
                </a:lnTo>
                <a:lnTo>
                  <a:pt x="67" y="21"/>
                </a:lnTo>
                <a:close/>
              </a:path>
            </a:pathLst>
          </a:custGeom>
          <a:solidFill>
            <a:srgbClr val="000000"/>
          </a:solidFill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3" name="Line 21"/>
          <p:cNvSpPr>
            <a:spLocks noChangeShapeType="1"/>
          </p:cNvSpPr>
          <p:nvPr/>
        </p:nvSpPr>
        <p:spPr bwMode="auto">
          <a:xfrm>
            <a:off x="4327525" y="2338388"/>
            <a:ext cx="1588" cy="5127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4" name="Line 22"/>
          <p:cNvSpPr>
            <a:spLocks noChangeShapeType="1"/>
          </p:cNvSpPr>
          <p:nvPr/>
        </p:nvSpPr>
        <p:spPr bwMode="auto">
          <a:xfrm>
            <a:off x="4327525" y="2846388"/>
            <a:ext cx="29051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5" name="Line 23"/>
          <p:cNvSpPr>
            <a:spLocks noChangeShapeType="1"/>
          </p:cNvSpPr>
          <p:nvPr/>
        </p:nvSpPr>
        <p:spPr bwMode="auto">
          <a:xfrm>
            <a:off x="4613275" y="2846388"/>
            <a:ext cx="2079625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6" name="Rectangle 24"/>
          <p:cNvSpPr>
            <a:spLocks noChangeArrowheads="1"/>
          </p:cNvSpPr>
          <p:nvPr/>
        </p:nvSpPr>
        <p:spPr bwMode="auto">
          <a:xfrm>
            <a:off x="4194175" y="2555875"/>
            <a:ext cx="889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I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7" name="Line 25"/>
          <p:cNvSpPr>
            <a:spLocks noChangeShapeType="1"/>
          </p:cNvSpPr>
          <p:nvPr/>
        </p:nvSpPr>
        <p:spPr bwMode="auto">
          <a:xfrm>
            <a:off x="3911600" y="2357438"/>
            <a:ext cx="250825" cy="619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8" name="Freeform 26"/>
          <p:cNvSpPr>
            <a:spLocks/>
          </p:cNvSpPr>
          <p:nvPr/>
        </p:nvSpPr>
        <p:spPr bwMode="auto">
          <a:xfrm>
            <a:off x="4114800" y="2352675"/>
            <a:ext cx="150813" cy="117475"/>
          </a:xfrm>
          <a:custGeom>
            <a:avLst/>
            <a:gdLst>
              <a:gd name="T0" fmla="*/ 0 w 95"/>
              <a:gd name="T1" fmla="*/ 2147483647 h 74"/>
              <a:gd name="T2" fmla="*/ 2147483647 w 95"/>
              <a:gd name="T3" fmla="*/ 2147483647 h 74"/>
              <a:gd name="T4" fmla="*/ 2147483647 w 95"/>
              <a:gd name="T5" fmla="*/ 0 h 74"/>
              <a:gd name="T6" fmla="*/ 2147483647 w 95"/>
              <a:gd name="T7" fmla="*/ 2147483647 h 74"/>
              <a:gd name="T8" fmla="*/ 0 w 95"/>
              <a:gd name="T9" fmla="*/ 2147483647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"/>
              <a:gd name="T16" fmla="*/ 0 h 74"/>
              <a:gd name="T17" fmla="*/ 95 w 95"/>
              <a:gd name="T18" fmla="*/ 74 h 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" h="74">
                <a:moveTo>
                  <a:pt x="0" y="74"/>
                </a:moveTo>
                <a:lnTo>
                  <a:pt x="21" y="40"/>
                </a:lnTo>
                <a:lnTo>
                  <a:pt x="18" y="0"/>
                </a:lnTo>
                <a:lnTo>
                  <a:pt x="95" y="58"/>
                </a:lnTo>
                <a:lnTo>
                  <a:pt x="0" y="7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19" name="Freeform 27"/>
          <p:cNvSpPr>
            <a:spLocks/>
          </p:cNvSpPr>
          <p:nvPr/>
        </p:nvSpPr>
        <p:spPr bwMode="auto">
          <a:xfrm>
            <a:off x="4357688" y="2520950"/>
            <a:ext cx="577850" cy="311150"/>
          </a:xfrm>
          <a:custGeom>
            <a:avLst/>
            <a:gdLst>
              <a:gd name="T0" fmla="*/ 0 w 364"/>
              <a:gd name="T1" fmla="*/ 2147483647 h 196"/>
              <a:gd name="T2" fmla="*/ 2147483647 w 364"/>
              <a:gd name="T3" fmla="*/ 2147483647 h 196"/>
              <a:gd name="T4" fmla="*/ 2147483647 w 364"/>
              <a:gd name="T5" fmla="*/ 2147483647 h 196"/>
              <a:gd name="T6" fmla="*/ 2147483647 w 364"/>
              <a:gd name="T7" fmla="*/ 2147483647 h 196"/>
              <a:gd name="T8" fmla="*/ 2147483647 w 364"/>
              <a:gd name="T9" fmla="*/ 2147483647 h 196"/>
              <a:gd name="T10" fmla="*/ 2147483647 w 364"/>
              <a:gd name="T11" fmla="*/ 2147483647 h 196"/>
              <a:gd name="T12" fmla="*/ 2147483647 w 364"/>
              <a:gd name="T13" fmla="*/ 2147483647 h 196"/>
              <a:gd name="T14" fmla="*/ 2147483647 w 364"/>
              <a:gd name="T15" fmla="*/ 2147483647 h 196"/>
              <a:gd name="T16" fmla="*/ 2147483647 w 364"/>
              <a:gd name="T17" fmla="*/ 2147483647 h 196"/>
              <a:gd name="T18" fmla="*/ 2147483647 w 364"/>
              <a:gd name="T19" fmla="*/ 2147483647 h 196"/>
              <a:gd name="T20" fmla="*/ 2147483647 w 364"/>
              <a:gd name="T21" fmla="*/ 2147483647 h 196"/>
              <a:gd name="T22" fmla="*/ 2147483647 w 364"/>
              <a:gd name="T23" fmla="*/ 2147483647 h 196"/>
              <a:gd name="T24" fmla="*/ 2147483647 w 364"/>
              <a:gd name="T25" fmla="*/ 2147483647 h 196"/>
              <a:gd name="T26" fmla="*/ 2147483647 w 364"/>
              <a:gd name="T27" fmla="*/ 2147483647 h 196"/>
              <a:gd name="T28" fmla="*/ 2147483647 w 364"/>
              <a:gd name="T29" fmla="*/ 2147483647 h 196"/>
              <a:gd name="T30" fmla="*/ 2147483647 w 364"/>
              <a:gd name="T31" fmla="*/ 2147483647 h 196"/>
              <a:gd name="T32" fmla="*/ 2147483647 w 364"/>
              <a:gd name="T33" fmla="*/ 2147483647 h 196"/>
              <a:gd name="T34" fmla="*/ 2147483647 w 364"/>
              <a:gd name="T35" fmla="*/ 2147483647 h 196"/>
              <a:gd name="T36" fmla="*/ 2147483647 w 364"/>
              <a:gd name="T37" fmla="*/ 2147483647 h 196"/>
              <a:gd name="T38" fmla="*/ 2147483647 w 364"/>
              <a:gd name="T39" fmla="*/ 0 h 196"/>
              <a:gd name="T40" fmla="*/ 2147483647 w 364"/>
              <a:gd name="T41" fmla="*/ 0 h 196"/>
              <a:gd name="T42" fmla="*/ 2147483647 w 364"/>
              <a:gd name="T43" fmla="*/ 2147483647 h 196"/>
              <a:gd name="T44" fmla="*/ 2147483647 w 364"/>
              <a:gd name="T45" fmla="*/ 2147483647 h 196"/>
              <a:gd name="T46" fmla="*/ 2147483647 w 364"/>
              <a:gd name="T47" fmla="*/ 2147483647 h 196"/>
              <a:gd name="T48" fmla="*/ 2147483647 w 364"/>
              <a:gd name="T49" fmla="*/ 2147483647 h 196"/>
              <a:gd name="T50" fmla="*/ 2147483647 w 364"/>
              <a:gd name="T51" fmla="*/ 2147483647 h 196"/>
              <a:gd name="T52" fmla="*/ 2147483647 w 364"/>
              <a:gd name="T53" fmla="*/ 2147483647 h 196"/>
              <a:gd name="T54" fmla="*/ 2147483647 w 364"/>
              <a:gd name="T55" fmla="*/ 2147483647 h 196"/>
              <a:gd name="T56" fmla="*/ 2147483647 w 364"/>
              <a:gd name="T57" fmla="*/ 2147483647 h 196"/>
              <a:gd name="T58" fmla="*/ 2147483647 w 364"/>
              <a:gd name="T59" fmla="*/ 2147483647 h 196"/>
              <a:gd name="T60" fmla="*/ 2147483647 w 364"/>
              <a:gd name="T61" fmla="*/ 2147483647 h 196"/>
              <a:gd name="T62" fmla="*/ 2147483647 w 364"/>
              <a:gd name="T63" fmla="*/ 2147483647 h 196"/>
              <a:gd name="T64" fmla="*/ 2147483647 w 364"/>
              <a:gd name="T65" fmla="*/ 2147483647 h 196"/>
              <a:gd name="T66" fmla="*/ 2147483647 w 364"/>
              <a:gd name="T67" fmla="*/ 2147483647 h 196"/>
              <a:gd name="T68" fmla="*/ 2147483647 w 364"/>
              <a:gd name="T69" fmla="*/ 2147483647 h 196"/>
              <a:gd name="T70" fmla="*/ 2147483647 w 364"/>
              <a:gd name="T71" fmla="*/ 2147483647 h 196"/>
              <a:gd name="T72" fmla="*/ 2147483647 w 364"/>
              <a:gd name="T73" fmla="*/ 2147483647 h 196"/>
              <a:gd name="T74" fmla="*/ 2147483647 w 364"/>
              <a:gd name="T75" fmla="*/ 2147483647 h 196"/>
              <a:gd name="T76" fmla="*/ 2147483647 w 364"/>
              <a:gd name="T77" fmla="*/ 2147483647 h 196"/>
              <a:gd name="T78" fmla="*/ 2147483647 w 364"/>
              <a:gd name="T79" fmla="*/ 2147483647 h 196"/>
              <a:gd name="T80" fmla="*/ 2147483647 w 364"/>
              <a:gd name="T81" fmla="*/ 2147483647 h 196"/>
              <a:gd name="T82" fmla="*/ 2147483647 w 364"/>
              <a:gd name="T83" fmla="*/ 2147483647 h 196"/>
              <a:gd name="T84" fmla="*/ 2147483647 w 364"/>
              <a:gd name="T85" fmla="*/ 2147483647 h 196"/>
              <a:gd name="T86" fmla="*/ 2147483647 w 364"/>
              <a:gd name="T87" fmla="*/ 2147483647 h 196"/>
              <a:gd name="T88" fmla="*/ 2147483647 w 364"/>
              <a:gd name="T89" fmla="*/ 2147483647 h 1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64"/>
              <a:gd name="T136" fmla="*/ 0 h 196"/>
              <a:gd name="T137" fmla="*/ 364 w 364"/>
              <a:gd name="T138" fmla="*/ 196 h 19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64" h="196">
                <a:moveTo>
                  <a:pt x="0" y="196"/>
                </a:moveTo>
                <a:lnTo>
                  <a:pt x="18" y="193"/>
                </a:lnTo>
                <a:lnTo>
                  <a:pt x="37" y="192"/>
                </a:lnTo>
                <a:lnTo>
                  <a:pt x="45" y="189"/>
                </a:lnTo>
                <a:lnTo>
                  <a:pt x="58" y="181"/>
                </a:lnTo>
                <a:lnTo>
                  <a:pt x="66" y="177"/>
                </a:lnTo>
                <a:lnTo>
                  <a:pt x="75" y="168"/>
                </a:lnTo>
                <a:lnTo>
                  <a:pt x="85" y="155"/>
                </a:lnTo>
                <a:lnTo>
                  <a:pt x="93" y="144"/>
                </a:lnTo>
                <a:lnTo>
                  <a:pt x="99" y="137"/>
                </a:lnTo>
                <a:lnTo>
                  <a:pt x="109" y="122"/>
                </a:lnTo>
                <a:lnTo>
                  <a:pt x="116" y="108"/>
                </a:lnTo>
                <a:lnTo>
                  <a:pt x="125" y="89"/>
                </a:lnTo>
                <a:lnTo>
                  <a:pt x="130" y="80"/>
                </a:lnTo>
                <a:lnTo>
                  <a:pt x="137" y="65"/>
                </a:lnTo>
                <a:lnTo>
                  <a:pt x="142" y="55"/>
                </a:lnTo>
                <a:lnTo>
                  <a:pt x="155" y="35"/>
                </a:lnTo>
                <a:lnTo>
                  <a:pt x="163" y="25"/>
                </a:lnTo>
                <a:lnTo>
                  <a:pt x="167" y="19"/>
                </a:lnTo>
                <a:lnTo>
                  <a:pt x="192" y="0"/>
                </a:lnTo>
                <a:lnTo>
                  <a:pt x="201" y="0"/>
                </a:lnTo>
                <a:lnTo>
                  <a:pt x="210" y="1"/>
                </a:lnTo>
                <a:lnTo>
                  <a:pt x="224" y="10"/>
                </a:lnTo>
                <a:lnTo>
                  <a:pt x="231" y="18"/>
                </a:lnTo>
                <a:lnTo>
                  <a:pt x="240" y="30"/>
                </a:lnTo>
                <a:lnTo>
                  <a:pt x="245" y="38"/>
                </a:lnTo>
                <a:lnTo>
                  <a:pt x="249" y="50"/>
                </a:lnTo>
                <a:lnTo>
                  <a:pt x="258" y="70"/>
                </a:lnTo>
                <a:lnTo>
                  <a:pt x="262" y="79"/>
                </a:lnTo>
                <a:lnTo>
                  <a:pt x="268" y="97"/>
                </a:lnTo>
                <a:lnTo>
                  <a:pt x="273" y="104"/>
                </a:lnTo>
                <a:lnTo>
                  <a:pt x="276" y="113"/>
                </a:lnTo>
                <a:lnTo>
                  <a:pt x="283" y="128"/>
                </a:lnTo>
                <a:lnTo>
                  <a:pt x="288" y="137"/>
                </a:lnTo>
                <a:lnTo>
                  <a:pt x="292" y="144"/>
                </a:lnTo>
                <a:lnTo>
                  <a:pt x="297" y="153"/>
                </a:lnTo>
                <a:lnTo>
                  <a:pt x="301" y="162"/>
                </a:lnTo>
                <a:lnTo>
                  <a:pt x="306" y="170"/>
                </a:lnTo>
                <a:lnTo>
                  <a:pt x="312" y="178"/>
                </a:lnTo>
                <a:lnTo>
                  <a:pt x="319" y="183"/>
                </a:lnTo>
                <a:lnTo>
                  <a:pt x="325" y="187"/>
                </a:lnTo>
                <a:lnTo>
                  <a:pt x="331" y="190"/>
                </a:lnTo>
                <a:lnTo>
                  <a:pt x="343" y="195"/>
                </a:lnTo>
                <a:lnTo>
                  <a:pt x="350" y="196"/>
                </a:lnTo>
                <a:lnTo>
                  <a:pt x="364" y="19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0" name="Freeform 28"/>
          <p:cNvSpPr>
            <a:spLocks/>
          </p:cNvSpPr>
          <p:nvPr/>
        </p:nvSpPr>
        <p:spPr bwMode="auto">
          <a:xfrm>
            <a:off x="4911725" y="2520950"/>
            <a:ext cx="574675" cy="311150"/>
          </a:xfrm>
          <a:custGeom>
            <a:avLst/>
            <a:gdLst>
              <a:gd name="T0" fmla="*/ 0 w 362"/>
              <a:gd name="T1" fmla="*/ 2147483647 h 196"/>
              <a:gd name="T2" fmla="*/ 2147483647 w 362"/>
              <a:gd name="T3" fmla="*/ 2147483647 h 196"/>
              <a:gd name="T4" fmla="*/ 2147483647 w 362"/>
              <a:gd name="T5" fmla="*/ 2147483647 h 196"/>
              <a:gd name="T6" fmla="*/ 2147483647 w 362"/>
              <a:gd name="T7" fmla="*/ 2147483647 h 196"/>
              <a:gd name="T8" fmla="*/ 2147483647 w 362"/>
              <a:gd name="T9" fmla="*/ 2147483647 h 196"/>
              <a:gd name="T10" fmla="*/ 2147483647 w 362"/>
              <a:gd name="T11" fmla="*/ 2147483647 h 196"/>
              <a:gd name="T12" fmla="*/ 2147483647 w 362"/>
              <a:gd name="T13" fmla="*/ 2147483647 h 196"/>
              <a:gd name="T14" fmla="*/ 2147483647 w 362"/>
              <a:gd name="T15" fmla="*/ 2147483647 h 196"/>
              <a:gd name="T16" fmla="*/ 2147483647 w 362"/>
              <a:gd name="T17" fmla="*/ 2147483647 h 196"/>
              <a:gd name="T18" fmla="*/ 2147483647 w 362"/>
              <a:gd name="T19" fmla="*/ 2147483647 h 196"/>
              <a:gd name="T20" fmla="*/ 2147483647 w 362"/>
              <a:gd name="T21" fmla="*/ 2147483647 h 196"/>
              <a:gd name="T22" fmla="*/ 2147483647 w 362"/>
              <a:gd name="T23" fmla="*/ 2147483647 h 196"/>
              <a:gd name="T24" fmla="*/ 2147483647 w 362"/>
              <a:gd name="T25" fmla="*/ 2147483647 h 196"/>
              <a:gd name="T26" fmla="*/ 2147483647 w 362"/>
              <a:gd name="T27" fmla="*/ 2147483647 h 196"/>
              <a:gd name="T28" fmla="*/ 2147483647 w 362"/>
              <a:gd name="T29" fmla="*/ 2147483647 h 196"/>
              <a:gd name="T30" fmla="*/ 2147483647 w 362"/>
              <a:gd name="T31" fmla="*/ 2147483647 h 196"/>
              <a:gd name="T32" fmla="*/ 2147483647 w 362"/>
              <a:gd name="T33" fmla="*/ 2147483647 h 196"/>
              <a:gd name="T34" fmla="*/ 2147483647 w 362"/>
              <a:gd name="T35" fmla="*/ 2147483647 h 196"/>
              <a:gd name="T36" fmla="*/ 2147483647 w 362"/>
              <a:gd name="T37" fmla="*/ 2147483647 h 196"/>
              <a:gd name="T38" fmla="*/ 2147483647 w 362"/>
              <a:gd name="T39" fmla="*/ 0 h 196"/>
              <a:gd name="T40" fmla="*/ 2147483647 w 362"/>
              <a:gd name="T41" fmla="*/ 0 h 196"/>
              <a:gd name="T42" fmla="*/ 2147483647 w 362"/>
              <a:gd name="T43" fmla="*/ 2147483647 h 196"/>
              <a:gd name="T44" fmla="*/ 2147483647 w 362"/>
              <a:gd name="T45" fmla="*/ 2147483647 h 196"/>
              <a:gd name="T46" fmla="*/ 2147483647 w 362"/>
              <a:gd name="T47" fmla="*/ 2147483647 h 196"/>
              <a:gd name="T48" fmla="*/ 2147483647 w 362"/>
              <a:gd name="T49" fmla="*/ 2147483647 h 196"/>
              <a:gd name="T50" fmla="*/ 2147483647 w 362"/>
              <a:gd name="T51" fmla="*/ 2147483647 h 196"/>
              <a:gd name="T52" fmla="*/ 2147483647 w 362"/>
              <a:gd name="T53" fmla="*/ 2147483647 h 196"/>
              <a:gd name="T54" fmla="*/ 2147483647 w 362"/>
              <a:gd name="T55" fmla="*/ 2147483647 h 196"/>
              <a:gd name="T56" fmla="*/ 2147483647 w 362"/>
              <a:gd name="T57" fmla="*/ 2147483647 h 196"/>
              <a:gd name="T58" fmla="*/ 2147483647 w 362"/>
              <a:gd name="T59" fmla="*/ 2147483647 h 196"/>
              <a:gd name="T60" fmla="*/ 2147483647 w 362"/>
              <a:gd name="T61" fmla="*/ 2147483647 h 196"/>
              <a:gd name="T62" fmla="*/ 2147483647 w 362"/>
              <a:gd name="T63" fmla="*/ 2147483647 h 196"/>
              <a:gd name="T64" fmla="*/ 2147483647 w 362"/>
              <a:gd name="T65" fmla="*/ 2147483647 h 196"/>
              <a:gd name="T66" fmla="*/ 2147483647 w 362"/>
              <a:gd name="T67" fmla="*/ 2147483647 h 196"/>
              <a:gd name="T68" fmla="*/ 2147483647 w 362"/>
              <a:gd name="T69" fmla="*/ 2147483647 h 196"/>
              <a:gd name="T70" fmla="*/ 2147483647 w 362"/>
              <a:gd name="T71" fmla="*/ 2147483647 h 196"/>
              <a:gd name="T72" fmla="*/ 2147483647 w 362"/>
              <a:gd name="T73" fmla="*/ 2147483647 h 196"/>
              <a:gd name="T74" fmla="*/ 2147483647 w 362"/>
              <a:gd name="T75" fmla="*/ 2147483647 h 196"/>
              <a:gd name="T76" fmla="*/ 2147483647 w 362"/>
              <a:gd name="T77" fmla="*/ 2147483647 h 196"/>
              <a:gd name="T78" fmla="*/ 2147483647 w 362"/>
              <a:gd name="T79" fmla="*/ 2147483647 h 196"/>
              <a:gd name="T80" fmla="*/ 2147483647 w 362"/>
              <a:gd name="T81" fmla="*/ 2147483647 h 196"/>
              <a:gd name="T82" fmla="*/ 2147483647 w 362"/>
              <a:gd name="T83" fmla="*/ 2147483647 h 196"/>
              <a:gd name="T84" fmla="*/ 2147483647 w 362"/>
              <a:gd name="T85" fmla="*/ 2147483647 h 196"/>
              <a:gd name="T86" fmla="*/ 2147483647 w 362"/>
              <a:gd name="T87" fmla="*/ 2147483647 h 196"/>
              <a:gd name="T88" fmla="*/ 2147483647 w 362"/>
              <a:gd name="T89" fmla="*/ 2147483647 h 1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62"/>
              <a:gd name="T136" fmla="*/ 0 h 196"/>
              <a:gd name="T137" fmla="*/ 362 w 362"/>
              <a:gd name="T138" fmla="*/ 196 h 19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62" h="196">
                <a:moveTo>
                  <a:pt x="0" y="196"/>
                </a:moveTo>
                <a:lnTo>
                  <a:pt x="18" y="193"/>
                </a:lnTo>
                <a:lnTo>
                  <a:pt x="37" y="192"/>
                </a:lnTo>
                <a:lnTo>
                  <a:pt x="44" y="189"/>
                </a:lnTo>
                <a:lnTo>
                  <a:pt x="58" y="181"/>
                </a:lnTo>
                <a:lnTo>
                  <a:pt x="65" y="177"/>
                </a:lnTo>
                <a:lnTo>
                  <a:pt x="73" y="168"/>
                </a:lnTo>
                <a:lnTo>
                  <a:pt x="85" y="155"/>
                </a:lnTo>
                <a:lnTo>
                  <a:pt x="92" y="144"/>
                </a:lnTo>
                <a:lnTo>
                  <a:pt x="98" y="137"/>
                </a:lnTo>
                <a:lnTo>
                  <a:pt x="109" y="122"/>
                </a:lnTo>
                <a:lnTo>
                  <a:pt x="116" y="108"/>
                </a:lnTo>
                <a:lnTo>
                  <a:pt x="125" y="89"/>
                </a:lnTo>
                <a:lnTo>
                  <a:pt x="129" y="80"/>
                </a:lnTo>
                <a:lnTo>
                  <a:pt x="135" y="65"/>
                </a:lnTo>
                <a:lnTo>
                  <a:pt x="141" y="55"/>
                </a:lnTo>
                <a:lnTo>
                  <a:pt x="153" y="35"/>
                </a:lnTo>
                <a:lnTo>
                  <a:pt x="162" y="25"/>
                </a:lnTo>
                <a:lnTo>
                  <a:pt x="167" y="19"/>
                </a:lnTo>
                <a:lnTo>
                  <a:pt x="192" y="0"/>
                </a:lnTo>
                <a:lnTo>
                  <a:pt x="201" y="0"/>
                </a:lnTo>
                <a:lnTo>
                  <a:pt x="210" y="1"/>
                </a:lnTo>
                <a:lnTo>
                  <a:pt x="225" y="10"/>
                </a:lnTo>
                <a:lnTo>
                  <a:pt x="231" y="18"/>
                </a:lnTo>
                <a:lnTo>
                  <a:pt x="238" y="30"/>
                </a:lnTo>
                <a:lnTo>
                  <a:pt x="243" y="38"/>
                </a:lnTo>
                <a:lnTo>
                  <a:pt x="249" y="50"/>
                </a:lnTo>
                <a:lnTo>
                  <a:pt x="258" y="70"/>
                </a:lnTo>
                <a:lnTo>
                  <a:pt x="262" y="79"/>
                </a:lnTo>
                <a:lnTo>
                  <a:pt x="268" y="97"/>
                </a:lnTo>
                <a:lnTo>
                  <a:pt x="272" y="104"/>
                </a:lnTo>
                <a:lnTo>
                  <a:pt x="275" y="113"/>
                </a:lnTo>
                <a:lnTo>
                  <a:pt x="283" y="128"/>
                </a:lnTo>
                <a:lnTo>
                  <a:pt x="287" y="137"/>
                </a:lnTo>
                <a:lnTo>
                  <a:pt x="292" y="144"/>
                </a:lnTo>
                <a:lnTo>
                  <a:pt x="298" y="153"/>
                </a:lnTo>
                <a:lnTo>
                  <a:pt x="301" y="162"/>
                </a:lnTo>
                <a:lnTo>
                  <a:pt x="305" y="170"/>
                </a:lnTo>
                <a:lnTo>
                  <a:pt x="311" y="178"/>
                </a:lnTo>
                <a:lnTo>
                  <a:pt x="317" y="183"/>
                </a:lnTo>
                <a:lnTo>
                  <a:pt x="325" y="187"/>
                </a:lnTo>
                <a:lnTo>
                  <a:pt x="331" y="190"/>
                </a:lnTo>
                <a:lnTo>
                  <a:pt x="342" y="195"/>
                </a:lnTo>
                <a:lnTo>
                  <a:pt x="350" y="196"/>
                </a:lnTo>
                <a:lnTo>
                  <a:pt x="362" y="19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1" name="Freeform 29"/>
          <p:cNvSpPr>
            <a:spLocks/>
          </p:cNvSpPr>
          <p:nvPr/>
        </p:nvSpPr>
        <p:spPr bwMode="auto">
          <a:xfrm>
            <a:off x="5468938" y="2520950"/>
            <a:ext cx="574675" cy="311150"/>
          </a:xfrm>
          <a:custGeom>
            <a:avLst/>
            <a:gdLst>
              <a:gd name="T0" fmla="*/ 0 w 362"/>
              <a:gd name="T1" fmla="*/ 2147483647 h 196"/>
              <a:gd name="T2" fmla="*/ 2147483647 w 362"/>
              <a:gd name="T3" fmla="*/ 2147483647 h 196"/>
              <a:gd name="T4" fmla="*/ 2147483647 w 362"/>
              <a:gd name="T5" fmla="*/ 2147483647 h 196"/>
              <a:gd name="T6" fmla="*/ 2147483647 w 362"/>
              <a:gd name="T7" fmla="*/ 2147483647 h 196"/>
              <a:gd name="T8" fmla="*/ 2147483647 w 362"/>
              <a:gd name="T9" fmla="*/ 2147483647 h 196"/>
              <a:gd name="T10" fmla="*/ 2147483647 w 362"/>
              <a:gd name="T11" fmla="*/ 2147483647 h 196"/>
              <a:gd name="T12" fmla="*/ 2147483647 w 362"/>
              <a:gd name="T13" fmla="*/ 2147483647 h 196"/>
              <a:gd name="T14" fmla="*/ 2147483647 w 362"/>
              <a:gd name="T15" fmla="*/ 2147483647 h 196"/>
              <a:gd name="T16" fmla="*/ 2147483647 w 362"/>
              <a:gd name="T17" fmla="*/ 2147483647 h 196"/>
              <a:gd name="T18" fmla="*/ 2147483647 w 362"/>
              <a:gd name="T19" fmla="*/ 2147483647 h 196"/>
              <a:gd name="T20" fmla="*/ 2147483647 w 362"/>
              <a:gd name="T21" fmla="*/ 2147483647 h 196"/>
              <a:gd name="T22" fmla="*/ 2147483647 w 362"/>
              <a:gd name="T23" fmla="*/ 2147483647 h 196"/>
              <a:gd name="T24" fmla="*/ 2147483647 w 362"/>
              <a:gd name="T25" fmla="*/ 2147483647 h 196"/>
              <a:gd name="T26" fmla="*/ 2147483647 w 362"/>
              <a:gd name="T27" fmla="*/ 2147483647 h 196"/>
              <a:gd name="T28" fmla="*/ 2147483647 w 362"/>
              <a:gd name="T29" fmla="*/ 2147483647 h 196"/>
              <a:gd name="T30" fmla="*/ 2147483647 w 362"/>
              <a:gd name="T31" fmla="*/ 2147483647 h 196"/>
              <a:gd name="T32" fmla="*/ 2147483647 w 362"/>
              <a:gd name="T33" fmla="*/ 2147483647 h 196"/>
              <a:gd name="T34" fmla="*/ 2147483647 w 362"/>
              <a:gd name="T35" fmla="*/ 2147483647 h 196"/>
              <a:gd name="T36" fmla="*/ 2147483647 w 362"/>
              <a:gd name="T37" fmla="*/ 2147483647 h 196"/>
              <a:gd name="T38" fmla="*/ 2147483647 w 362"/>
              <a:gd name="T39" fmla="*/ 0 h 196"/>
              <a:gd name="T40" fmla="*/ 2147483647 w 362"/>
              <a:gd name="T41" fmla="*/ 0 h 196"/>
              <a:gd name="T42" fmla="*/ 2147483647 w 362"/>
              <a:gd name="T43" fmla="*/ 2147483647 h 196"/>
              <a:gd name="T44" fmla="*/ 2147483647 w 362"/>
              <a:gd name="T45" fmla="*/ 2147483647 h 196"/>
              <a:gd name="T46" fmla="*/ 2147483647 w 362"/>
              <a:gd name="T47" fmla="*/ 2147483647 h 196"/>
              <a:gd name="T48" fmla="*/ 2147483647 w 362"/>
              <a:gd name="T49" fmla="*/ 2147483647 h 196"/>
              <a:gd name="T50" fmla="*/ 2147483647 w 362"/>
              <a:gd name="T51" fmla="*/ 2147483647 h 196"/>
              <a:gd name="T52" fmla="*/ 2147483647 w 362"/>
              <a:gd name="T53" fmla="*/ 2147483647 h 196"/>
              <a:gd name="T54" fmla="*/ 2147483647 w 362"/>
              <a:gd name="T55" fmla="*/ 2147483647 h 196"/>
              <a:gd name="T56" fmla="*/ 2147483647 w 362"/>
              <a:gd name="T57" fmla="*/ 2147483647 h 196"/>
              <a:gd name="T58" fmla="*/ 2147483647 w 362"/>
              <a:gd name="T59" fmla="*/ 2147483647 h 196"/>
              <a:gd name="T60" fmla="*/ 2147483647 w 362"/>
              <a:gd name="T61" fmla="*/ 2147483647 h 196"/>
              <a:gd name="T62" fmla="*/ 2147483647 w 362"/>
              <a:gd name="T63" fmla="*/ 2147483647 h 196"/>
              <a:gd name="T64" fmla="*/ 2147483647 w 362"/>
              <a:gd name="T65" fmla="*/ 2147483647 h 196"/>
              <a:gd name="T66" fmla="*/ 2147483647 w 362"/>
              <a:gd name="T67" fmla="*/ 2147483647 h 196"/>
              <a:gd name="T68" fmla="*/ 2147483647 w 362"/>
              <a:gd name="T69" fmla="*/ 2147483647 h 196"/>
              <a:gd name="T70" fmla="*/ 2147483647 w 362"/>
              <a:gd name="T71" fmla="*/ 2147483647 h 196"/>
              <a:gd name="T72" fmla="*/ 2147483647 w 362"/>
              <a:gd name="T73" fmla="*/ 2147483647 h 196"/>
              <a:gd name="T74" fmla="*/ 2147483647 w 362"/>
              <a:gd name="T75" fmla="*/ 2147483647 h 196"/>
              <a:gd name="T76" fmla="*/ 2147483647 w 362"/>
              <a:gd name="T77" fmla="*/ 2147483647 h 196"/>
              <a:gd name="T78" fmla="*/ 2147483647 w 362"/>
              <a:gd name="T79" fmla="*/ 2147483647 h 196"/>
              <a:gd name="T80" fmla="*/ 2147483647 w 362"/>
              <a:gd name="T81" fmla="*/ 2147483647 h 196"/>
              <a:gd name="T82" fmla="*/ 2147483647 w 362"/>
              <a:gd name="T83" fmla="*/ 2147483647 h 196"/>
              <a:gd name="T84" fmla="*/ 2147483647 w 362"/>
              <a:gd name="T85" fmla="*/ 2147483647 h 196"/>
              <a:gd name="T86" fmla="*/ 2147483647 w 362"/>
              <a:gd name="T87" fmla="*/ 2147483647 h 196"/>
              <a:gd name="T88" fmla="*/ 2147483647 w 362"/>
              <a:gd name="T89" fmla="*/ 2147483647 h 1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62"/>
              <a:gd name="T136" fmla="*/ 0 h 196"/>
              <a:gd name="T137" fmla="*/ 362 w 362"/>
              <a:gd name="T138" fmla="*/ 196 h 19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62" h="196">
                <a:moveTo>
                  <a:pt x="0" y="196"/>
                </a:moveTo>
                <a:lnTo>
                  <a:pt x="18" y="193"/>
                </a:lnTo>
                <a:lnTo>
                  <a:pt x="38" y="192"/>
                </a:lnTo>
                <a:lnTo>
                  <a:pt x="45" y="189"/>
                </a:lnTo>
                <a:lnTo>
                  <a:pt x="57" y="181"/>
                </a:lnTo>
                <a:lnTo>
                  <a:pt x="66" y="177"/>
                </a:lnTo>
                <a:lnTo>
                  <a:pt x="75" y="168"/>
                </a:lnTo>
                <a:lnTo>
                  <a:pt x="85" y="155"/>
                </a:lnTo>
                <a:lnTo>
                  <a:pt x="93" y="144"/>
                </a:lnTo>
                <a:lnTo>
                  <a:pt x="99" y="137"/>
                </a:lnTo>
                <a:lnTo>
                  <a:pt x="109" y="122"/>
                </a:lnTo>
                <a:lnTo>
                  <a:pt x="115" y="108"/>
                </a:lnTo>
                <a:lnTo>
                  <a:pt x="125" y="89"/>
                </a:lnTo>
                <a:lnTo>
                  <a:pt x="130" y="80"/>
                </a:lnTo>
                <a:lnTo>
                  <a:pt x="137" y="65"/>
                </a:lnTo>
                <a:lnTo>
                  <a:pt x="142" y="55"/>
                </a:lnTo>
                <a:lnTo>
                  <a:pt x="154" y="35"/>
                </a:lnTo>
                <a:lnTo>
                  <a:pt x="163" y="25"/>
                </a:lnTo>
                <a:lnTo>
                  <a:pt x="166" y="19"/>
                </a:lnTo>
                <a:lnTo>
                  <a:pt x="193" y="0"/>
                </a:lnTo>
                <a:lnTo>
                  <a:pt x="201" y="0"/>
                </a:lnTo>
                <a:lnTo>
                  <a:pt x="209" y="1"/>
                </a:lnTo>
                <a:lnTo>
                  <a:pt x="225" y="10"/>
                </a:lnTo>
                <a:lnTo>
                  <a:pt x="230" y="18"/>
                </a:lnTo>
                <a:lnTo>
                  <a:pt x="239" y="30"/>
                </a:lnTo>
                <a:lnTo>
                  <a:pt x="243" y="38"/>
                </a:lnTo>
                <a:lnTo>
                  <a:pt x="249" y="50"/>
                </a:lnTo>
                <a:lnTo>
                  <a:pt x="258" y="70"/>
                </a:lnTo>
                <a:lnTo>
                  <a:pt x="261" y="79"/>
                </a:lnTo>
                <a:lnTo>
                  <a:pt x="269" y="97"/>
                </a:lnTo>
                <a:lnTo>
                  <a:pt x="271" y="104"/>
                </a:lnTo>
                <a:lnTo>
                  <a:pt x="276" y="113"/>
                </a:lnTo>
                <a:lnTo>
                  <a:pt x="282" y="128"/>
                </a:lnTo>
                <a:lnTo>
                  <a:pt x="288" y="137"/>
                </a:lnTo>
                <a:lnTo>
                  <a:pt x="292" y="144"/>
                </a:lnTo>
                <a:lnTo>
                  <a:pt x="297" y="153"/>
                </a:lnTo>
                <a:lnTo>
                  <a:pt x="301" y="162"/>
                </a:lnTo>
                <a:lnTo>
                  <a:pt x="304" y="170"/>
                </a:lnTo>
                <a:lnTo>
                  <a:pt x="312" y="178"/>
                </a:lnTo>
                <a:lnTo>
                  <a:pt x="318" y="183"/>
                </a:lnTo>
                <a:lnTo>
                  <a:pt x="324" y="187"/>
                </a:lnTo>
                <a:lnTo>
                  <a:pt x="331" y="190"/>
                </a:lnTo>
                <a:lnTo>
                  <a:pt x="343" y="195"/>
                </a:lnTo>
                <a:lnTo>
                  <a:pt x="349" y="196"/>
                </a:lnTo>
                <a:lnTo>
                  <a:pt x="362" y="19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2" name="Freeform 30"/>
          <p:cNvSpPr>
            <a:spLocks/>
          </p:cNvSpPr>
          <p:nvPr/>
        </p:nvSpPr>
        <p:spPr bwMode="auto">
          <a:xfrm>
            <a:off x="6032500" y="2520950"/>
            <a:ext cx="574675" cy="311150"/>
          </a:xfrm>
          <a:custGeom>
            <a:avLst/>
            <a:gdLst>
              <a:gd name="T0" fmla="*/ 0 w 362"/>
              <a:gd name="T1" fmla="*/ 2147483647 h 196"/>
              <a:gd name="T2" fmla="*/ 2147483647 w 362"/>
              <a:gd name="T3" fmla="*/ 2147483647 h 196"/>
              <a:gd name="T4" fmla="*/ 2147483647 w 362"/>
              <a:gd name="T5" fmla="*/ 2147483647 h 196"/>
              <a:gd name="T6" fmla="*/ 2147483647 w 362"/>
              <a:gd name="T7" fmla="*/ 2147483647 h 196"/>
              <a:gd name="T8" fmla="*/ 2147483647 w 362"/>
              <a:gd name="T9" fmla="*/ 2147483647 h 196"/>
              <a:gd name="T10" fmla="*/ 2147483647 w 362"/>
              <a:gd name="T11" fmla="*/ 2147483647 h 196"/>
              <a:gd name="T12" fmla="*/ 2147483647 w 362"/>
              <a:gd name="T13" fmla="*/ 2147483647 h 196"/>
              <a:gd name="T14" fmla="*/ 2147483647 w 362"/>
              <a:gd name="T15" fmla="*/ 2147483647 h 196"/>
              <a:gd name="T16" fmla="*/ 2147483647 w 362"/>
              <a:gd name="T17" fmla="*/ 2147483647 h 196"/>
              <a:gd name="T18" fmla="*/ 2147483647 w 362"/>
              <a:gd name="T19" fmla="*/ 2147483647 h 196"/>
              <a:gd name="T20" fmla="*/ 2147483647 w 362"/>
              <a:gd name="T21" fmla="*/ 2147483647 h 196"/>
              <a:gd name="T22" fmla="*/ 2147483647 w 362"/>
              <a:gd name="T23" fmla="*/ 2147483647 h 196"/>
              <a:gd name="T24" fmla="*/ 2147483647 w 362"/>
              <a:gd name="T25" fmla="*/ 2147483647 h 196"/>
              <a:gd name="T26" fmla="*/ 2147483647 w 362"/>
              <a:gd name="T27" fmla="*/ 2147483647 h 196"/>
              <a:gd name="T28" fmla="*/ 2147483647 w 362"/>
              <a:gd name="T29" fmla="*/ 2147483647 h 196"/>
              <a:gd name="T30" fmla="*/ 2147483647 w 362"/>
              <a:gd name="T31" fmla="*/ 2147483647 h 196"/>
              <a:gd name="T32" fmla="*/ 2147483647 w 362"/>
              <a:gd name="T33" fmla="*/ 2147483647 h 196"/>
              <a:gd name="T34" fmla="*/ 2147483647 w 362"/>
              <a:gd name="T35" fmla="*/ 2147483647 h 196"/>
              <a:gd name="T36" fmla="*/ 2147483647 w 362"/>
              <a:gd name="T37" fmla="*/ 2147483647 h 196"/>
              <a:gd name="T38" fmla="*/ 2147483647 w 362"/>
              <a:gd name="T39" fmla="*/ 0 h 196"/>
              <a:gd name="T40" fmla="*/ 2147483647 w 362"/>
              <a:gd name="T41" fmla="*/ 0 h 196"/>
              <a:gd name="T42" fmla="*/ 2147483647 w 362"/>
              <a:gd name="T43" fmla="*/ 2147483647 h 196"/>
              <a:gd name="T44" fmla="*/ 2147483647 w 362"/>
              <a:gd name="T45" fmla="*/ 2147483647 h 196"/>
              <a:gd name="T46" fmla="*/ 2147483647 w 362"/>
              <a:gd name="T47" fmla="*/ 2147483647 h 196"/>
              <a:gd name="T48" fmla="*/ 2147483647 w 362"/>
              <a:gd name="T49" fmla="*/ 2147483647 h 196"/>
              <a:gd name="T50" fmla="*/ 2147483647 w 362"/>
              <a:gd name="T51" fmla="*/ 2147483647 h 196"/>
              <a:gd name="T52" fmla="*/ 2147483647 w 362"/>
              <a:gd name="T53" fmla="*/ 2147483647 h 196"/>
              <a:gd name="T54" fmla="*/ 2147483647 w 362"/>
              <a:gd name="T55" fmla="*/ 2147483647 h 196"/>
              <a:gd name="T56" fmla="*/ 2147483647 w 362"/>
              <a:gd name="T57" fmla="*/ 2147483647 h 196"/>
              <a:gd name="T58" fmla="*/ 2147483647 w 362"/>
              <a:gd name="T59" fmla="*/ 2147483647 h 196"/>
              <a:gd name="T60" fmla="*/ 2147483647 w 362"/>
              <a:gd name="T61" fmla="*/ 2147483647 h 196"/>
              <a:gd name="T62" fmla="*/ 2147483647 w 362"/>
              <a:gd name="T63" fmla="*/ 2147483647 h 196"/>
              <a:gd name="T64" fmla="*/ 2147483647 w 362"/>
              <a:gd name="T65" fmla="*/ 2147483647 h 196"/>
              <a:gd name="T66" fmla="*/ 2147483647 w 362"/>
              <a:gd name="T67" fmla="*/ 2147483647 h 196"/>
              <a:gd name="T68" fmla="*/ 2147483647 w 362"/>
              <a:gd name="T69" fmla="*/ 2147483647 h 196"/>
              <a:gd name="T70" fmla="*/ 2147483647 w 362"/>
              <a:gd name="T71" fmla="*/ 2147483647 h 196"/>
              <a:gd name="T72" fmla="*/ 2147483647 w 362"/>
              <a:gd name="T73" fmla="*/ 2147483647 h 196"/>
              <a:gd name="T74" fmla="*/ 2147483647 w 362"/>
              <a:gd name="T75" fmla="*/ 2147483647 h 196"/>
              <a:gd name="T76" fmla="*/ 2147483647 w 362"/>
              <a:gd name="T77" fmla="*/ 2147483647 h 196"/>
              <a:gd name="T78" fmla="*/ 2147483647 w 362"/>
              <a:gd name="T79" fmla="*/ 2147483647 h 196"/>
              <a:gd name="T80" fmla="*/ 2147483647 w 362"/>
              <a:gd name="T81" fmla="*/ 2147483647 h 196"/>
              <a:gd name="T82" fmla="*/ 2147483647 w 362"/>
              <a:gd name="T83" fmla="*/ 2147483647 h 196"/>
              <a:gd name="T84" fmla="*/ 2147483647 w 362"/>
              <a:gd name="T85" fmla="*/ 2147483647 h 196"/>
              <a:gd name="T86" fmla="*/ 2147483647 w 362"/>
              <a:gd name="T87" fmla="*/ 2147483647 h 196"/>
              <a:gd name="T88" fmla="*/ 2147483647 w 362"/>
              <a:gd name="T89" fmla="*/ 2147483647 h 19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362"/>
              <a:gd name="T136" fmla="*/ 0 h 196"/>
              <a:gd name="T137" fmla="*/ 362 w 362"/>
              <a:gd name="T138" fmla="*/ 196 h 19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362" h="196">
                <a:moveTo>
                  <a:pt x="0" y="196"/>
                </a:moveTo>
                <a:lnTo>
                  <a:pt x="18" y="193"/>
                </a:lnTo>
                <a:lnTo>
                  <a:pt x="37" y="192"/>
                </a:lnTo>
                <a:lnTo>
                  <a:pt x="46" y="189"/>
                </a:lnTo>
                <a:lnTo>
                  <a:pt x="58" y="181"/>
                </a:lnTo>
                <a:lnTo>
                  <a:pt x="65" y="177"/>
                </a:lnTo>
                <a:lnTo>
                  <a:pt x="74" y="168"/>
                </a:lnTo>
                <a:lnTo>
                  <a:pt x="85" y="155"/>
                </a:lnTo>
                <a:lnTo>
                  <a:pt x="94" y="144"/>
                </a:lnTo>
                <a:lnTo>
                  <a:pt x="97" y="137"/>
                </a:lnTo>
                <a:lnTo>
                  <a:pt x="109" y="122"/>
                </a:lnTo>
                <a:lnTo>
                  <a:pt x="116" y="108"/>
                </a:lnTo>
                <a:lnTo>
                  <a:pt x="125" y="89"/>
                </a:lnTo>
                <a:lnTo>
                  <a:pt x="131" y="80"/>
                </a:lnTo>
                <a:lnTo>
                  <a:pt x="137" y="65"/>
                </a:lnTo>
                <a:lnTo>
                  <a:pt x="141" y="55"/>
                </a:lnTo>
                <a:lnTo>
                  <a:pt x="155" y="35"/>
                </a:lnTo>
                <a:lnTo>
                  <a:pt x="164" y="25"/>
                </a:lnTo>
                <a:lnTo>
                  <a:pt x="165" y="19"/>
                </a:lnTo>
                <a:lnTo>
                  <a:pt x="194" y="0"/>
                </a:lnTo>
                <a:lnTo>
                  <a:pt x="201" y="0"/>
                </a:lnTo>
                <a:lnTo>
                  <a:pt x="210" y="1"/>
                </a:lnTo>
                <a:lnTo>
                  <a:pt x="223" y="10"/>
                </a:lnTo>
                <a:lnTo>
                  <a:pt x="231" y="18"/>
                </a:lnTo>
                <a:lnTo>
                  <a:pt x="240" y="30"/>
                </a:lnTo>
                <a:lnTo>
                  <a:pt x="243" y="38"/>
                </a:lnTo>
                <a:lnTo>
                  <a:pt x="250" y="50"/>
                </a:lnTo>
                <a:lnTo>
                  <a:pt x="259" y="70"/>
                </a:lnTo>
                <a:lnTo>
                  <a:pt x="262" y="79"/>
                </a:lnTo>
                <a:lnTo>
                  <a:pt x="268" y="97"/>
                </a:lnTo>
                <a:lnTo>
                  <a:pt x="273" y="104"/>
                </a:lnTo>
                <a:lnTo>
                  <a:pt x="276" y="113"/>
                </a:lnTo>
                <a:lnTo>
                  <a:pt x="283" y="128"/>
                </a:lnTo>
                <a:lnTo>
                  <a:pt x="289" y="137"/>
                </a:lnTo>
                <a:lnTo>
                  <a:pt x="292" y="144"/>
                </a:lnTo>
                <a:lnTo>
                  <a:pt x="296" y="153"/>
                </a:lnTo>
                <a:lnTo>
                  <a:pt x="301" y="162"/>
                </a:lnTo>
                <a:lnTo>
                  <a:pt x="305" y="170"/>
                </a:lnTo>
                <a:lnTo>
                  <a:pt x="311" y="178"/>
                </a:lnTo>
                <a:lnTo>
                  <a:pt x="317" y="183"/>
                </a:lnTo>
                <a:lnTo>
                  <a:pt x="325" y="187"/>
                </a:lnTo>
                <a:lnTo>
                  <a:pt x="331" y="190"/>
                </a:lnTo>
                <a:lnTo>
                  <a:pt x="343" y="195"/>
                </a:lnTo>
                <a:lnTo>
                  <a:pt x="350" y="196"/>
                </a:lnTo>
                <a:lnTo>
                  <a:pt x="362" y="195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3" name="Rectangle 31"/>
          <p:cNvSpPr>
            <a:spLocks noChangeArrowheads="1"/>
          </p:cNvSpPr>
          <p:nvPr/>
        </p:nvSpPr>
        <p:spPr bwMode="auto">
          <a:xfrm>
            <a:off x="1171575" y="1912938"/>
            <a:ext cx="14922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incoming beam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4" name="Rectangle 32"/>
          <p:cNvSpPr>
            <a:spLocks noChangeArrowheads="1"/>
          </p:cNvSpPr>
          <p:nvPr/>
        </p:nvSpPr>
        <p:spPr bwMode="auto">
          <a:xfrm>
            <a:off x="4095750" y="379413"/>
            <a:ext cx="1085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end mirror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5" name="Rectangle 33"/>
          <p:cNvSpPr>
            <a:spLocks noChangeArrowheads="1"/>
          </p:cNvSpPr>
          <p:nvPr/>
        </p:nvSpPr>
        <p:spPr bwMode="auto">
          <a:xfrm>
            <a:off x="5486400" y="1912938"/>
            <a:ext cx="10858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end mirror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6" name="Rectangle 34"/>
          <p:cNvSpPr>
            <a:spLocks noChangeArrowheads="1"/>
          </p:cNvSpPr>
          <p:nvPr/>
        </p:nvSpPr>
        <p:spPr bwMode="auto">
          <a:xfrm>
            <a:off x="6521450" y="2252663"/>
            <a:ext cx="8382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intensity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7" name="Rectangle 35"/>
          <p:cNvSpPr>
            <a:spLocks noChangeArrowheads="1"/>
          </p:cNvSpPr>
          <p:nvPr/>
        </p:nvSpPr>
        <p:spPr bwMode="auto">
          <a:xfrm>
            <a:off x="6521450" y="2484438"/>
            <a:ext cx="8763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oscillates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8" name="Rectangle 36"/>
          <p:cNvSpPr>
            <a:spLocks noChangeArrowheads="1"/>
          </p:cNvSpPr>
          <p:nvPr/>
        </p:nvSpPr>
        <p:spPr bwMode="auto">
          <a:xfrm>
            <a:off x="4805363" y="3132138"/>
            <a:ext cx="19621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interference pattern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29" name="Rectangle 37"/>
          <p:cNvSpPr>
            <a:spLocks noChangeArrowheads="1"/>
          </p:cNvSpPr>
          <p:nvPr/>
        </p:nvSpPr>
        <p:spPr bwMode="auto">
          <a:xfrm>
            <a:off x="5414963" y="2876550"/>
            <a:ext cx="1143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0" name="Line 38"/>
          <p:cNvSpPr>
            <a:spLocks noChangeShapeType="1"/>
          </p:cNvSpPr>
          <p:nvPr/>
        </p:nvSpPr>
        <p:spPr bwMode="auto">
          <a:xfrm>
            <a:off x="5613400" y="3013075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1" name="Freeform 39"/>
          <p:cNvSpPr>
            <a:spLocks/>
          </p:cNvSpPr>
          <p:nvPr/>
        </p:nvSpPr>
        <p:spPr bwMode="auto">
          <a:xfrm>
            <a:off x="6011863" y="2951163"/>
            <a:ext cx="141287" cy="122237"/>
          </a:xfrm>
          <a:custGeom>
            <a:avLst/>
            <a:gdLst>
              <a:gd name="T0" fmla="*/ 0 w 89"/>
              <a:gd name="T1" fmla="*/ 2147483647 h 77"/>
              <a:gd name="T2" fmla="*/ 2147483647 w 89"/>
              <a:gd name="T3" fmla="*/ 2147483647 h 77"/>
              <a:gd name="T4" fmla="*/ 0 w 89"/>
              <a:gd name="T5" fmla="*/ 0 h 77"/>
              <a:gd name="T6" fmla="*/ 2147483647 w 89"/>
              <a:gd name="T7" fmla="*/ 2147483647 h 77"/>
              <a:gd name="T8" fmla="*/ 0 w 89"/>
              <a:gd name="T9" fmla="*/ 2147483647 h 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77"/>
              <a:gd name="T17" fmla="*/ 89 w 89"/>
              <a:gd name="T18" fmla="*/ 77 h 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77">
                <a:moveTo>
                  <a:pt x="0" y="77"/>
                </a:moveTo>
                <a:lnTo>
                  <a:pt x="13" y="39"/>
                </a:lnTo>
                <a:lnTo>
                  <a:pt x="0" y="0"/>
                </a:lnTo>
                <a:lnTo>
                  <a:pt x="89" y="39"/>
                </a:lnTo>
                <a:lnTo>
                  <a:pt x="0" y="77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2" name="Line 40"/>
          <p:cNvSpPr>
            <a:spLocks noChangeShapeType="1"/>
          </p:cNvSpPr>
          <p:nvPr/>
        </p:nvSpPr>
        <p:spPr bwMode="auto">
          <a:xfrm flipH="1" flipV="1">
            <a:off x="3776663" y="1820863"/>
            <a:ext cx="1552575" cy="428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3" name="Line 41"/>
          <p:cNvSpPr>
            <a:spLocks noChangeShapeType="1"/>
          </p:cNvSpPr>
          <p:nvPr/>
        </p:nvSpPr>
        <p:spPr bwMode="auto">
          <a:xfrm>
            <a:off x="3725863" y="557213"/>
            <a:ext cx="1587" cy="2687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4" name="Freeform 42"/>
          <p:cNvSpPr>
            <a:spLocks/>
          </p:cNvSpPr>
          <p:nvPr/>
        </p:nvSpPr>
        <p:spPr bwMode="auto">
          <a:xfrm>
            <a:off x="3665538" y="3203575"/>
            <a:ext cx="122237" cy="142875"/>
          </a:xfrm>
          <a:custGeom>
            <a:avLst/>
            <a:gdLst>
              <a:gd name="T0" fmla="*/ 0 w 77"/>
              <a:gd name="T1" fmla="*/ 0 h 90"/>
              <a:gd name="T2" fmla="*/ 2147483647 w 77"/>
              <a:gd name="T3" fmla="*/ 2147483647 h 90"/>
              <a:gd name="T4" fmla="*/ 2147483647 w 77"/>
              <a:gd name="T5" fmla="*/ 0 h 90"/>
              <a:gd name="T6" fmla="*/ 2147483647 w 77"/>
              <a:gd name="T7" fmla="*/ 2147483647 h 90"/>
              <a:gd name="T8" fmla="*/ 0 w 77"/>
              <a:gd name="T9" fmla="*/ 0 h 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7"/>
              <a:gd name="T16" fmla="*/ 0 h 90"/>
              <a:gd name="T17" fmla="*/ 77 w 77"/>
              <a:gd name="T18" fmla="*/ 90 h 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7" h="90">
                <a:moveTo>
                  <a:pt x="0" y="0"/>
                </a:moveTo>
                <a:lnTo>
                  <a:pt x="38" y="14"/>
                </a:lnTo>
                <a:lnTo>
                  <a:pt x="77" y="0"/>
                </a:lnTo>
                <a:lnTo>
                  <a:pt x="38" y="9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5" name="Line 43"/>
          <p:cNvSpPr>
            <a:spLocks noChangeShapeType="1"/>
          </p:cNvSpPr>
          <p:nvPr/>
        </p:nvSpPr>
        <p:spPr bwMode="auto">
          <a:xfrm flipH="1">
            <a:off x="3636963" y="1820863"/>
            <a:ext cx="139700" cy="12906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6" name="Freeform 44"/>
          <p:cNvSpPr>
            <a:spLocks/>
          </p:cNvSpPr>
          <p:nvPr/>
        </p:nvSpPr>
        <p:spPr bwMode="auto">
          <a:xfrm>
            <a:off x="3579813" y="3071813"/>
            <a:ext cx="123825" cy="146050"/>
          </a:xfrm>
          <a:custGeom>
            <a:avLst/>
            <a:gdLst>
              <a:gd name="T0" fmla="*/ 0 w 78"/>
              <a:gd name="T1" fmla="*/ 0 h 92"/>
              <a:gd name="T2" fmla="*/ 2147483647 w 78"/>
              <a:gd name="T3" fmla="*/ 2147483647 h 92"/>
              <a:gd name="T4" fmla="*/ 2147483647 w 78"/>
              <a:gd name="T5" fmla="*/ 2147483647 h 92"/>
              <a:gd name="T6" fmla="*/ 2147483647 w 78"/>
              <a:gd name="T7" fmla="*/ 2147483647 h 92"/>
              <a:gd name="T8" fmla="*/ 0 w 78"/>
              <a:gd name="T9" fmla="*/ 0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8"/>
              <a:gd name="T16" fmla="*/ 0 h 92"/>
              <a:gd name="T17" fmla="*/ 78 w 78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8" h="92">
                <a:moveTo>
                  <a:pt x="0" y="0"/>
                </a:moveTo>
                <a:lnTo>
                  <a:pt x="37" y="16"/>
                </a:lnTo>
                <a:lnTo>
                  <a:pt x="78" y="7"/>
                </a:lnTo>
                <a:lnTo>
                  <a:pt x="30" y="9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7" name="Text Box 45"/>
          <p:cNvSpPr txBox="1">
            <a:spLocks noChangeArrowheads="1"/>
          </p:cNvSpPr>
          <p:nvPr/>
        </p:nvSpPr>
        <p:spPr bwMode="auto">
          <a:xfrm>
            <a:off x="1978025" y="2455863"/>
            <a:ext cx="160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000000"/>
                </a:solidFill>
                <a:latin typeface="Times New Roman" pitchFamily="18" charset="0"/>
              </a:rPr>
              <a:t>overlap region</a:t>
            </a:r>
          </a:p>
        </p:txBody>
      </p:sp>
      <p:sp>
        <p:nvSpPr>
          <p:cNvPr id="4138" name="Line 46"/>
          <p:cNvSpPr>
            <a:spLocks noChangeShapeType="1"/>
          </p:cNvSpPr>
          <p:nvPr/>
        </p:nvSpPr>
        <p:spPr bwMode="auto">
          <a:xfrm flipV="1">
            <a:off x="3021013" y="2320925"/>
            <a:ext cx="539750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39" name="Text Box 8"/>
          <p:cNvSpPr txBox="1">
            <a:spLocks noChangeArrowheads="1"/>
          </p:cNvSpPr>
          <p:nvPr/>
        </p:nvSpPr>
        <p:spPr bwMode="auto">
          <a:xfrm>
            <a:off x="79375" y="20638"/>
            <a:ext cx="50323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CC"/>
                </a:solidFill>
                <a:latin typeface="Times New Roman" pitchFamily="18" charset="0"/>
              </a:rPr>
              <a:t>Proper description – Superposition Principle</a:t>
            </a:r>
          </a:p>
        </p:txBody>
      </p:sp>
      <p:sp>
        <p:nvSpPr>
          <p:cNvPr id="4140" name="Text Box 47"/>
          <p:cNvSpPr txBox="1">
            <a:spLocks noChangeArrowheads="1"/>
          </p:cNvSpPr>
          <p:nvPr/>
        </p:nvSpPr>
        <p:spPr bwMode="auto">
          <a:xfrm>
            <a:off x="944563" y="865188"/>
            <a:ext cx="2760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Translation State 1 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</a:t>
            </a: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</a:rPr>
              <a:t>T</a:t>
            </a:r>
            <a:r>
              <a:rPr lang="en-US" sz="2000" b="1" baseline="-25000">
                <a:solidFill>
                  <a:srgbClr val="FF3300"/>
                </a:solidFill>
                <a:latin typeface="Times New Roman" pitchFamily="18" charset="0"/>
              </a:rPr>
              <a:t>1</a:t>
            </a:r>
            <a:endParaRPr lang="en-US" sz="20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141" name="Text Box 48"/>
          <p:cNvSpPr txBox="1">
            <a:spLocks noChangeArrowheads="1"/>
          </p:cNvSpPr>
          <p:nvPr/>
        </p:nvSpPr>
        <p:spPr bwMode="auto">
          <a:xfrm>
            <a:off x="4303713" y="960438"/>
            <a:ext cx="27479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FF3300"/>
                </a:solidFill>
                <a:latin typeface="Times New Roman" pitchFamily="18" charset="0"/>
              </a:rPr>
              <a:t>Translation State 2 – </a:t>
            </a:r>
            <a:r>
              <a:rPr lang="en-US" sz="2000" b="1" i="1">
                <a:solidFill>
                  <a:srgbClr val="FF3300"/>
                </a:solidFill>
                <a:latin typeface="Times New Roman" pitchFamily="18" charset="0"/>
              </a:rPr>
              <a:t>T</a:t>
            </a:r>
            <a:r>
              <a:rPr lang="en-US" sz="2000" b="1" baseline="-25000">
                <a:solidFill>
                  <a:srgbClr val="FF3300"/>
                </a:solidFill>
                <a:latin typeface="Times New Roman" pitchFamily="18" charset="0"/>
              </a:rPr>
              <a:t>2</a:t>
            </a:r>
            <a:endParaRPr lang="en-US" sz="2000" b="1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4142" name="Line 49"/>
          <p:cNvSpPr>
            <a:spLocks noChangeShapeType="1"/>
          </p:cNvSpPr>
          <p:nvPr/>
        </p:nvSpPr>
        <p:spPr bwMode="auto">
          <a:xfrm>
            <a:off x="2703513" y="1223963"/>
            <a:ext cx="939800" cy="2762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143" name="Line 50"/>
          <p:cNvSpPr>
            <a:spLocks noChangeShapeType="1"/>
          </p:cNvSpPr>
          <p:nvPr/>
        </p:nvSpPr>
        <p:spPr bwMode="auto">
          <a:xfrm flipH="1">
            <a:off x="4506913" y="1323975"/>
            <a:ext cx="688975" cy="4508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46" name="Group 51"/>
          <p:cNvGrpSpPr>
            <a:grpSpLocks/>
          </p:cNvGrpSpPr>
          <p:nvPr/>
        </p:nvGrpSpPr>
        <p:grpSpPr bwMode="auto">
          <a:xfrm>
            <a:off x="439738" y="3448050"/>
            <a:ext cx="7810500" cy="998538"/>
            <a:chOff x="381" y="2292"/>
            <a:chExt cx="4920" cy="629"/>
          </a:xfrm>
        </p:grpSpPr>
        <p:sp>
          <p:nvSpPr>
            <p:cNvPr id="4171" name="Text Box 52"/>
            <p:cNvSpPr txBox="1">
              <a:spLocks noChangeArrowheads="1"/>
            </p:cNvSpPr>
            <p:nvPr/>
          </p:nvSpPr>
          <p:spPr bwMode="auto">
            <a:xfrm>
              <a:off x="381" y="2292"/>
              <a:ext cx="49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The “translation state” </a:t>
              </a:r>
              <a:r>
                <a:rPr lang="en-US" sz="2000" b="1" i="1">
                  <a:solidFill>
                    <a:srgbClr val="FF3300"/>
                  </a:solidFill>
                  <a:latin typeface="Times New Roman" pitchFamily="18" charset="0"/>
                </a:rPr>
                <a:t>T</a:t>
              </a: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 of a photon can be written as a superposition</a:t>
              </a:r>
            </a:p>
          </p:txBody>
        </p:sp>
        <p:graphicFrame>
          <p:nvGraphicFramePr>
            <p:cNvPr id="4098" name="Object 53"/>
            <p:cNvGraphicFramePr>
              <a:graphicFrameLocks noChangeAspect="1"/>
            </p:cNvGraphicFramePr>
            <p:nvPr/>
          </p:nvGraphicFramePr>
          <p:xfrm>
            <a:off x="1403" y="2532"/>
            <a:ext cx="1189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" name="Equation" r:id="rId4" imgW="660113" imgH="215806" progId="Equation.DSMT4">
                    <p:embed/>
                  </p:oleObj>
                </mc:Choice>
                <mc:Fallback>
                  <p:oleObj name="Equation" r:id="rId4" imgW="660113" imgH="21580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" y="2532"/>
                          <a:ext cx="1189" cy="3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45" name="Line 54"/>
          <p:cNvSpPr>
            <a:spLocks noChangeShapeType="1"/>
          </p:cNvSpPr>
          <p:nvPr/>
        </p:nvSpPr>
        <p:spPr bwMode="auto">
          <a:xfrm>
            <a:off x="211138" y="3506788"/>
            <a:ext cx="8091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728663" y="1465263"/>
            <a:ext cx="2420937" cy="396875"/>
            <a:chOff x="375" y="671"/>
            <a:chExt cx="1525" cy="250"/>
          </a:xfrm>
        </p:grpSpPr>
        <p:sp>
          <p:nvSpPr>
            <p:cNvPr id="4148" name="Text Box 56"/>
            <p:cNvSpPr txBox="1">
              <a:spLocks noChangeArrowheads="1"/>
            </p:cNvSpPr>
            <p:nvPr/>
          </p:nvSpPr>
          <p:spPr bwMode="auto">
            <a:xfrm>
              <a:off x="375" y="671"/>
              <a:ext cx="65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photons</a:t>
              </a:r>
            </a:p>
          </p:txBody>
        </p:sp>
        <p:grpSp>
          <p:nvGrpSpPr>
            <p:cNvPr id="4149" name="Group 57"/>
            <p:cNvGrpSpPr>
              <a:grpSpLocks/>
            </p:cNvGrpSpPr>
            <p:nvPr/>
          </p:nvGrpSpPr>
          <p:grpSpPr bwMode="auto">
            <a:xfrm>
              <a:off x="995" y="720"/>
              <a:ext cx="626" cy="160"/>
              <a:chOff x="4378" y="625"/>
              <a:chExt cx="806" cy="206"/>
            </a:xfrm>
          </p:grpSpPr>
          <p:grpSp>
            <p:nvGrpSpPr>
              <p:cNvPr id="4151" name="Group 58"/>
              <p:cNvGrpSpPr>
                <a:grpSpLocks/>
              </p:cNvGrpSpPr>
              <p:nvPr/>
            </p:nvGrpSpPr>
            <p:grpSpPr bwMode="auto">
              <a:xfrm>
                <a:off x="4378" y="631"/>
                <a:ext cx="420" cy="200"/>
                <a:chOff x="4378" y="631"/>
                <a:chExt cx="420" cy="200"/>
              </a:xfrm>
            </p:grpSpPr>
            <p:sp>
              <p:nvSpPr>
                <p:cNvPr id="4162" name="Oval 59"/>
                <p:cNvSpPr>
                  <a:spLocks noChangeArrowheads="1"/>
                </p:cNvSpPr>
                <p:nvPr/>
              </p:nvSpPr>
              <p:spPr bwMode="auto">
                <a:xfrm>
                  <a:off x="4409" y="689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3" name="Oval 60"/>
                <p:cNvSpPr>
                  <a:spLocks noChangeArrowheads="1"/>
                </p:cNvSpPr>
                <p:nvPr/>
              </p:nvSpPr>
              <p:spPr bwMode="auto">
                <a:xfrm>
                  <a:off x="4512" y="633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4" name="Oval 61"/>
                <p:cNvSpPr>
                  <a:spLocks noChangeArrowheads="1"/>
                </p:cNvSpPr>
                <p:nvPr/>
              </p:nvSpPr>
              <p:spPr bwMode="auto">
                <a:xfrm>
                  <a:off x="4496" y="769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5" name="Oval 62"/>
                <p:cNvSpPr>
                  <a:spLocks noChangeArrowheads="1"/>
                </p:cNvSpPr>
                <p:nvPr/>
              </p:nvSpPr>
              <p:spPr bwMode="auto">
                <a:xfrm>
                  <a:off x="4596" y="679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6" name="Oval 63"/>
                <p:cNvSpPr>
                  <a:spLocks noChangeArrowheads="1"/>
                </p:cNvSpPr>
                <p:nvPr/>
              </p:nvSpPr>
              <p:spPr bwMode="auto">
                <a:xfrm>
                  <a:off x="4602" y="765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7" name="Oval 64"/>
                <p:cNvSpPr>
                  <a:spLocks noChangeArrowheads="1"/>
                </p:cNvSpPr>
                <p:nvPr/>
              </p:nvSpPr>
              <p:spPr bwMode="auto">
                <a:xfrm>
                  <a:off x="4670" y="631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8" name="Oval 65"/>
                <p:cNvSpPr>
                  <a:spLocks noChangeArrowheads="1"/>
                </p:cNvSpPr>
                <p:nvPr/>
              </p:nvSpPr>
              <p:spPr bwMode="auto">
                <a:xfrm>
                  <a:off x="4742" y="773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9" name="Oval 66"/>
                <p:cNvSpPr>
                  <a:spLocks noChangeArrowheads="1"/>
                </p:cNvSpPr>
                <p:nvPr/>
              </p:nvSpPr>
              <p:spPr bwMode="auto">
                <a:xfrm>
                  <a:off x="4688" y="705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70" name="Oval 67"/>
                <p:cNvSpPr>
                  <a:spLocks noChangeArrowheads="1"/>
                </p:cNvSpPr>
                <p:nvPr/>
              </p:nvSpPr>
              <p:spPr bwMode="auto">
                <a:xfrm>
                  <a:off x="4378" y="775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  <p:grpSp>
            <p:nvGrpSpPr>
              <p:cNvPr id="4152" name="Group 68"/>
              <p:cNvGrpSpPr>
                <a:grpSpLocks/>
              </p:cNvGrpSpPr>
              <p:nvPr/>
            </p:nvGrpSpPr>
            <p:grpSpPr bwMode="auto">
              <a:xfrm flipH="1" flipV="1">
                <a:off x="4764" y="625"/>
                <a:ext cx="420" cy="200"/>
                <a:chOff x="4378" y="631"/>
                <a:chExt cx="420" cy="200"/>
              </a:xfrm>
            </p:grpSpPr>
            <p:sp>
              <p:nvSpPr>
                <p:cNvPr id="4153" name="Oval 69"/>
                <p:cNvSpPr>
                  <a:spLocks noChangeArrowheads="1"/>
                </p:cNvSpPr>
                <p:nvPr/>
              </p:nvSpPr>
              <p:spPr bwMode="auto">
                <a:xfrm>
                  <a:off x="4409" y="689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4" name="Oval 70"/>
                <p:cNvSpPr>
                  <a:spLocks noChangeArrowheads="1"/>
                </p:cNvSpPr>
                <p:nvPr/>
              </p:nvSpPr>
              <p:spPr bwMode="auto">
                <a:xfrm>
                  <a:off x="4512" y="633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5" name="Oval 71"/>
                <p:cNvSpPr>
                  <a:spLocks noChangeArrowheads="1"/>
                </p:cNvSpPr>
                <p:nvPr/>
              </p:nvSpPr>
              <p:spPr bwMode="auto">
                <a:xfrm>
                  <a:off x="4496" y="769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6" name="Oval 72"/>
                <p:cNvSpPr>
                  <a:spLocks noChangeArrowheads="1"/>
                </p:cNvSpPr>
                <p:nvPr/>
              </p:nvSpPr>
              <p:spPr bwMode="auto">
                <a:xfrm>
                  <a:off x="4596" y="679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7" name="Oval 73"/>
                <p:cNvSpPr>
                  <a:spLocks noChangeArrowheads="1"/>
                </p:cNvSpPr>
                <p:nvPr/>
              </p:nvSpPr>
              <p:spPr bwMode="auto">
                <a:xfrm>
                  <a:off x="4602" y="765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8" name="Oval 74"/>
                <p:cNvSpPr>
                  <a:spLocks noChangeArrowheads="1"/>
                </p:cNvSpPr>
                <p:nvPr/>
              </p:nvSpPr>
              <p:spPr bwMode="auto">
                <a:xfrm>
                  <a:off x="4670" y="631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59" name="Oval 75"/>
                <p:cNvSpPr>
                  <a:spLocks noChangeArrowheads="1"/>
                </p:cNvSpPr>
                <p:nvPr/>
              </p:nvSpPr>
              <p:spPr bwMode="auto">
                <a:xfrm flipH="1">
                  <a:off x="4742" y="773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0" name="Oval 76"/>
                <p:cNvSpPr>
                  <a:spLocks noChangeArrowheads="1"/>
                </p:cNvSpPr>
                <p:nvPr/>
              </p:nvSpPr>
              <p:spPr bwMode="auto">
                <a:xfrm>
                  <a:off x="4688" y="705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61" name="Oval 77"/>
                <p:cNvSpPr>
                  <a:spLocks noChangeArrowheads="1"/>
                </p:cNvSpPr>
                <p:nvPr/>
              </p:nvSpPr>
              <p:spPr bwMode="auto">
                <a:xfrm>
                  <a:off x="4378" y="775"/>
                  <a:ext cx="56" cy="56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rot="10800000"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</p:grpSp>
        </p:grpSp>
        <p:sp>
          <p:nvSpPr>
            <p:cNvPr id="4150" name="Line 78"/>
            <p:cNvSpPr>
              <a:spLocks noChangeShapeType="1"/>
            </p:cNvSpPr>
            <p:nvPr/>
          </p:nvSpPr>
          <p:spPr bwMode="auto">
            <a:xfrm>
              <a:off x="1648" y="824"/>
              <a:ext cx="2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4147" name="Text Box 80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5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2"/>
          <p:cNvSpPr txBox="1">
            <a:spLocks noChangeArrowheads="1"/>
          </p:cNvSpPr>
          <p:nvPr/>
        </p:nvSpPr>
        <p:spPr bwMode="auto">
          <a:xfrm>
            <a:off x="333375" y="438150"/>
            <a:ext cx="6494463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Collection of bodies with various properties</a:t>
            </a:r>
            <a:br>
              <a:rPr lang="en-US" sz="20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		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mass</a:t>
            </a:r>
            <a:br>
              <a:rPr lang="en-US" sz="20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	moment of inertia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Bodies interact according to specific laws of force.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000" b="1">
                <a:solidFill>
                  <a:srgbClr val="0000FF"/>
                </a:solidFill>
                <a:latin typeface="Times New Roman" pitchFamily="18" charset="0"/>
              </a:rPr>
              <a:t>Certain motions consistent with bodies and laws.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b="1">
              <a:solidFill>
                <a:srgbClr val="0000FF"/>
              </a:solidFill>
              <a:latin typeface="Times New Roman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Each such motion is a state of the system.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393825" y="3675063"/>
            <a:ext cx="5630863" cy="1851025"/>
            <a:chOff x="878" y="2315"/>
            <a:chExt cx="3547" cy="1166"/>
          </a:xfrm>
        </p:grpSpPr>
        <p:sp>
          <p:nvSpPr>
            <p:cNvPr id="57351" name="Rectangle 4"/>
            <p:cNvSpPr>
              <a:spLocks noChangeArrowheads="1"/>
            </p:cNvSpPr>
            <p:nvPr/>
          </p:nvSpPr>
          <p:spPr bwMode="auto">
            <a:xfrm>
              <a:off x="878" y="2315"/>
              <a:ext cx="84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b="1">
                  <a:solidFill>
                    <a:srgbClr val="0000FF"/>
                  </a:solidFill>
                  <a:latin typeface="Times New Roman" pitchFamily="18" charset="0"/>
                </a:rPr>
                <a:t>Definition: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352" name="Rectangle 5"/>
            <p:cNvSpPr>
              <a:spLocks noChangeArrowheads="1"/>
            </p:cNvSpPr>
            <p:nvPr/>
          </p:nvSpPr>
          <p:spPr bwMode="auto">
            <a:xfrm>
              <a:off x="1722" y="2318"/>
              <a:ext cx="2183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b="1">
                  <a:solidFill>
                    <a:srgbClr val="0000FF"/>
                  </a:solidFill>
                  <a:latin typeface="Times New Roman" pitchFamily="18" charset="0"/>
                </a:rPr>
                <a:t>  The state of a system is an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353" name="Rectangle 6"/>
            <p:cNvSpPr>
              <a:spLocks noChangeArrowheads="1"/>
            </p:cNvSpPr>
            <p:nvPr/>
          </p:nvSpPr>
          <p:spPr bwMode="auto">
            <a:xfrm>
              <a:off x="878" y="2632"/>
              <a:ext cx="338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b="1">
                  <a:solidFill>
                    <a:srgbClr val="0000FF"/>
                  </a:solidFill>
                  <a:latin typeface="Times New Roman" pitchFamily="18" charset="0"/>
                </a:rPr>
                <a:t>undisturbed motion that is restricted by as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354" name="Rectangle 7"/>
            <p:cNvSpPr>
              <a:spLocks noChangeArrowheads="1"/>
            </p:cNvSpPr>
            <p:nvPr/>
          </p:nvSpPr>
          <p:spPr bwMode="auto">
            <a:xfrm>
              <a:off x="878" y="2946"/>
              <a:ext cx="3547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b="1">
                  <a:solidFill>
                    <a:srgbClr val="0000FF"/>
                  </a:solidFill>
                  <a:latin typeface="Times New Roman" pitchFamily="18" charset="0"/>
                </a:rPr>
                <a:t>many conditions as are theoretically possible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355" name="Rectangle 8"/>
            <p:cNvSpPr>
              <a:spLocks noChangeArrowheads="1"/>
            </p:cNvSpPr>
            <p:nvPr/>
          </p:nvSpPr>
          <p:spPr bwMode="auto">
            <a:xfrm>
              <a:off x="878" y="3260"/>
              <a:ext cx="17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b="1">
                  <a:solidFill>
                    <a:srgbClr val="0000FF"/>
                  </a:solidFill>
                  <a:latin typeface="Times New Roman" pitchFamily="18" charset="0"/>
                </a:rPr>
                <a:t>without contradiction.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7356" name="Rectangle 9"/>
            <p:cNvSpPr>
              <a:spLocks noChangeArrowheads="1"/>
            </p:cNvSpPr>
            <p:nvPr/>
          </p:nvSpPr>
          <p:spPr bwMode="auto">
            <a:xfrm>
              <a:off x="2496" y="3260"/>
              <a:ext cx="46" cy="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3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57347" name="Text Box 10"/>
          <p:cNvSpPr txBox="1">
            <a:spLocks noChangeArrowheads="1"/>
          </p:cNvSpPr>
          <p:nvPr/>
        </p:nvSpPr>
        <p:spPr bwMode="auto">
          <a:xfrm>
            <a:off x="309563" y="95250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33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46063" y="6134100"/>
            <a:ext cx="52847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State can be at a single time or time dependent.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71463" y="5635625"/>
            <a:ext cx="38481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Example – s, p, d states of H atom</a:t>
            </a:r>
          </a:p>
        </p:txBody>
      </p:sp>
      <p:sp>
        <p:nvSpPr>
          <p:cNvPr id="57350" name="Text Box 14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8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9" grpId="0" build="p" autoUpdateAnimBg="0"/>
      <p:bldP spid="2254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676525" y="96838"/>
            <a:ext cx="323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Classical Mechanics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647700" y="519113"/>
            <a:ext cx="5916613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</a:rPr>
              <a:t>Excellent for:		bridges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</a:rPr>
              <a:t>			airplanes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66"/>
                </a:solidFill>
                <a:latin typeface="Times New Roman" pitchFamily="18" charset="0"/>
              </a:rPr>
              <a:t>			the motion of baseballs</a:t>
            </a:r>
          </a:p>
        </p:txBody>
      </p:sp>
      <p:pic>
        <p:nvPicPr>
          <p:cNvPr id="5124" name="Picture 4" descr="boul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38750" y="4502150"/>
            <a:ext cx="27305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Text Box 6"/>
          <p:cNvSpPr txBox="1">
            <a:spLocks noChangeArrowheads="1"/>
          </p:cNvSpPr>
          <p:nvPr/>
        </p:nvSpPr>
        <p:spPr bwMode="auto">
          <a:xfrm>
            <a:off x="560388" y="1568450"/>
            <a:ext cx="70485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3300"/>
                </a:solidFill>
                <a:latin typeface="Times New Roman" pitchFamily="18" charset="0"/>
              </a:rPr>
              <a:t>Size is relative.</a:t>
            </a:r>
            <a:br>
              <a:rPr lang="en-US" sz="2400" b="1">
                <a:solidFill>
                  <a:srgbClr val="0033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3300"/>
                </a:solidFill>
                <a:latin typeface="Times New Roman" pitchFamily="18" charset="0"/>
              </a:rPr>
              <a:t>		Tell whether something is big or small </a:t>
            </a:r>
            <a:br>
              <a:rPr lang="en-US" sz="2400" b="1">
                <a:solidFill>
                  <a:srgbClr val="0033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3300"/>
                </a:solidFill>
                <a:latin typeface="Times New Roman" pitchFamily="18" charset="0"/>
              </a:rPr>
              <a:t>		by comparing it to something else.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82575" y="2871788"/>
            <a:ext cx="6319838" cy="1495425"/>
            <a:chOff x="282575" y="2872409"/>
            <a:chExt cx="6320114" cy="1495149"/>
          </a:xfrm>
        </p:grpSpPr>
        <p:pic>
          <p:nvPicPr>
            <p:cNvPr id="19466" name="Picture 8" descr="rockinhandcut"/>
            <p:cNvPicPr>
              <a:picLocks noChangeAspect="1" noChangeArrowheads="1"/>
            </p:cNvPicPr>
            <p:nvPr/>
          </p:nvPicPr>
          <p:blipFill>
            <a:blip r:embed="rId4" cstate="print"/>
            <a:srcRect l="2203" t="2905"/>
            <a:stretch>
              <a:fillRect/>
            </a:stretch>
          </p:blipFill>
          <p:spPr bwMode="auto">
            <a:xfrm>
              <a:off x="2872408" y="2872409"/>
              <a:ext cx="1788492" cy="14951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7" name="Picture 9" descr="bouldercut"/>
            <p:cNvPicPr>
              <a:picLocks noChangeAspect="1" noChangeArrowheads="1"/>
            </p:cNvPicPr>
            <p:nvPr/>
          </p:nvPicPr>
          <p:blipFill>
            <a:blip r:embed="rId5" cstate="print"/>
            <a:srcRect l="2029" t="1785"/>
            <a:stretch>
              <a:fillRect/>
            </a:stretch>
          </p:blipFill>
          <p:spPr bwMode="auto">
            <a:xfrm>
              <a:off x="6181207" y="3860006"/>
              <a:ext cx="421482" cy="3929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8" name="Text Box 10"/>
            <p:cNvSpPr txBox="1">
              <a:spLocks noChangeArrowheads="1"/>
            </p:cNvSpPr>
            <p:nvPr/>
          </p:nvSpPr>
          <p:spPr bwMode="auto">
            <a:xfrm>
              <a:off x="282575" y="3116263"/>
              <a:ext cx="2063750" cy="822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C0000"/>
                  </a:solidFill>
                  <a:latin typeface="Times New Roman" pitchFamily="18" charset="0"/>
                </a:rPr>
                <a:t>Rocks come in</a:t>
              </a:r>
              <a:br>
                <a:rPr lang="en-US" sz="2400" b="1">
                  <a:solidFill>
                    <a:srgbClr val="CC0000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CC0000"/>
                  </a:solidFill>
                  <a:latin typeface="Times New Roman" pitchFamily="18" charset="0"/>
                </a:rPr>
                <a:t>all sizes.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96850" y="4506913"/>
            <a:ext cx="5018088" cy="2060575"/>
            <a:chOff x="124" y="2839"/>
            <a:chExt cx="3161" cy="1298"/>
          </a:xfrm>
        </p:grpSpPr>
        <p:pic>
          <p:nvPicPr>
            <p:cNvPr id="19464" name="Picture 12" descr="rockinhand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557" y="2839"/>
              <a:ext cx="1728" cy="12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5" name="Text Box 13"/>
            <p:cNvSpPr txBox="1">
              <a:spLocks noChangeArrowheads="1"/>
            </p:cNvSpPr>
            <p:nvPr/>
          </p:nvSpPr>
          <p:spPr bwMode="auto">
            <a:xfrm>
              <a:off x="124" y="2918"/>
              <a:ext cx="1187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66"/>
                  </a:solidFill>
                  <a:latin typeface="Times New Roman" pitchFamily="18" charset="0"/>
                </a:rPr>
                <a:t>Comparison</a:t>
              </a:r>
              <a:br>
                <a:rPr lang="en-US" sz="2400" b="1">
                  <a:solidFill>
                    <a:srgbClr val="000066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000066"/>
                  </a:solidFill>
                  <a:latin typeface="Times New Roman" pitchFamily="18" charset="0"/>
                </a:rPr>
                <a:t>determines if</a:t>
              </a:r>
              <a:br>
                <a:rPr lang="en-US" sz="2400" b="1">
                  <a:solidFill>
                    <a:srgbClr val="000066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000066"/>
                  </a:solidFill>
                  <a:latin typeface="Times New Roman" pitchFamily="18" charset="0"/>
                </a:rPr>
                <a:t>a rock is </a:t>
              </a:r>
              <a:br>
                <a:rPr lang="en-US" sz="2400" b="1">
                  <a:solidFill>
                    <a:srgbClr val="000066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000066"/>
                  </a:solidFill>
                  <a:latin typeface="Times New Roman" pitchFamily="18" charset="0"/>
                </a:rPr>
                <a:t>big or small.</a:t>
              </a:r>
            </a:p>
          </p:txBody>
        </p:sp>
      </p:grpSp>
      <p:sp>
        <p:nvSpPr>
          <p:cNvPr id="19463" name="Text Box 15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840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58775" y="136525"/>
            <a:ext cx="3255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6600"/>
                </a:solidFill>
                <a:latin typeface="Times New Roman" pitchFamily="18" charset="0"/>
              </a:rPr>
              <a:t>Superposition Principle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987425" y="750888"/>
            <a:ext cx="15049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 b="1">
                <a:solidFill>
                  <a:srgbClr val="000000"/>
                </a:solidFill>
                <a:latin typeface="Times New Roman" pitchFamily="18" charset="0"/>
              </a:rPr>
              <a:t>Assume: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2336800" y="757238"/>
            <a:ext cx="552926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 b="1">
                <a:solidFill>
                  <a:srgbClr val="993366"/>
                </a:solidFill>
                <a:latin typeface="Times New Roman" pitchFamily="18" charset="0"/>
              </a:rPr>
              <a:t>  Whenever a system is in one state </a:t>
            </a:r>
            <a:endParaRPr lang="en-US" sz="2000" b="1">
              <a:solidFill>
                <a:srgbClr val="993366"/>
              </a:solidFill>
              <a:latin typeface="Times New Roman" pitchFamily="18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987425" y="1390650"/>
            <a:ext cx="7135813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 b="1">
                <a:solidFill>
                  <a:srgbClr val="993366"/>
                </a:solidFill>
                <a:latin typeface="Times New Roman" pitchFamily="18" charset="0"/>
              </a:rPr>
              <a:t>it can always be considered to be partly in      </a:t>
            </a:r>
            <a:endParaRPr lang="en-US" sz="2000" b="1">
              <a:solidFill>
                <a:srgbClr val="993366"/>
              </a:solidFill>
              <a:latin typeface="Times New Roman" pitchFamily="18" charset="0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87425" y="2024063"/>
            <a:ext cx="4191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 b="1">
                <a:solidFill>
                  <a:srgbClr val="993366"/>
                </a:solidFill>
                <a:latin typeface="Times New Roman" pitchFamily="18" charset="0"/>
              </a:rPr>
              <a:t>each of two or more states.</a:t>
            </a:r>
            <a:endParaRPr lang="en-US" sz="2000" b="1">
              <a:solidFill>
                <a:srgbClr val="993366"/>
              </a:solidFill>
              <a:latin typeface="Times New Roman" pitchFamily="18" charset="0"/>
            </a:endParaRPr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4951413" y="2024063"/>
            <a:ext cx="23971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9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0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274638" y="2579688"/>
            <a:ext cx="83423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71475" y="3006725"/>
            <a:ext cx="8115300" cy="835025"/>
            <a:chOff x="234" y="1894"/>
            <a:chExt cx="5112" cy="526"/>
          </a:xfrm>
        </p:grpSpPr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234" y="1894"/>
              <a:ext cx="508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  <a:t>Original state – can be regarded as a superposition of two or more states.</a:t>
              </a:r>
            </a:p>
          </p:txBody>
        </p:sp>
        <p:sp>
          <p:nvSpPr>
            <p:cNvPr id="5131" name="Text Box 11"/>
            <p:cNvSpPr txBox="1">
              <a:spLocks noChangeArrowheads="1"/>
            </p:cNvSpPr>
            <p:nvPr/>
          </p:nvSpPr>
          <p:spPr bwMode="auto">
            <a:xfrm>
              <a:off x="257" y="2170"/>
              <a:ext cx="508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Conversely – two or more states can be superimposed to give a new state.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58788" y="3983038"/>
            <a:ext cx="5857875" cy="1892300"/>
            <a:chOff x="289" y="2509"/>
            <a:chExt cx="3690" cy="1192"/>
          </a:xfrm>
        </p:grpSpPr>
        <p:sp>
          <p:nvSpPr>
            <p:cNvPr id="5133" name="Text Box 13"/>
            <p:cNvSpPr txBox="1">
              <a:spLocks noChangeArrowheads="1"/>
            </p:cNvSpPr>
            <p:nvPr/>
          </p:nvSpPr>
          <p:spPr bwMode="auto">
            <a:xfrm>
              <a:off x="289" y="2509"/>
              <a:ext cx="3690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6600"/>
                  </a:solidFill>
                  <a:latin typeface="Times New Roman" pitchFamily="18" charset="0"/>
                </a:rPr>
                <a:t>Non-classical superposition.</a:t>
              </a:r>
              <a:br>
                <a:rPr lang="en-US" sz="2000" b="1">
                  <a:solidFill>
                    <a:srgbClr val="33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3399"/>
                  </a:solidFill>
                  <a:latin typeface="Times New Roman" pitchFamily="18" charset="0"/>
                </a:rPr>
                <a:t>In mathematics can always form superpositions.</a:t>
              </a:r>
              <a:br>
                <a:rPr lang="en-US" sz="2000" b="1">
                  <a:solidFill>
                    <a:srgbClr val="003399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3399"/>
                  </a:solidFill>
                  <a:latin typeface="Times New Roman" pitchFamily="18" charset="0"/>
                </a:rPr>
                <a:t>	Sometimes physically useful, sometimes not.</a:t>
              </a: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312" y="3259"/>
              <a:ext cx="318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In Q. M., superposition of states is central to </a:t>
              </a:r>
              <a:b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	the theoretical description of nature.</a:t>
              </a:r>
            </a:p>
          </p:txBody>
        </p:sp>
      </p:grpSp>
      <p:sp>
        <p:nvSpPr>
          <p:cNvPr id="5135" name="Text Box 16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86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85775" y="152400"/>
            <a:ext cx="29511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CC3300"/>
                </a:solidFill>
                <a:latin typeface="Times New Roman" pitchFamily="18" charset="0"/>
              </a:rPr>
              <a:t>Observables in Q. M.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6575" y="787400"/>
            <a:ext cx="8172450" cy="839788"/>
            <a:chOff x="338" y="496"/>
            <a:chExt cx="5148" cy="529"/>
          </a:xfrm>
        </p:grpSpPr>
        <p:sp>
          <p:nvSpPr>
            <p:cNvPr id="7172" name="Text Box 4"/>
            <p:cNvSpPr txBox="1">
              <a:spLocks noChangeArrowheads="1"/>
            </p:cNvSpPr>
            <p:nvPr/>
          </p:nvSpPr>
          <p:spPr bwMode="auto">
            <a:xfrm>
              <a:off x="338" y="496"/>
              <a:ext cx="30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Consider system with two states – A and B.</a:t>
              </a:r>
            </a:p>
          </p:txBody>
        </p:sp>
        <p:sp>
          <p:nvSpPr>
            <p:cNvPr id="7173" name="Text Box 5"/>
            <p:cNvSpPr txBox="1">
              <a:spLocks noChangeArrowheads="1"/>
            </p:cNvSpPr>
            <p:nvPr/>
          </p:nvSpPr>
          <p:spPr bwMode="auto">
            <a:xfrm>
              <a:off x="3375" y="502"/>
              <a:ext cx="2111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[Correct notation will be introduced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 shortly.  This is still a qualitative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6600"/>
                  </a:solidFill>
                  <a:latin typeface="Times New Roman" pitchFamily="18" charset="0"/>
                </a:rPr>
                <a:t> introduction.]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11188" y="1590675"/>
            <a:ext cx="3684587" cy="1616075"/>
            <a:chOff x="273" y="874"/>
            <a:chExt cx="2321" cy="1018"/>
          </a:xfrm>
        </p:grpSpPr>
        <p:sp>
          <p:nvSpPr>
            <p:cNvPr id="7175" name="Text Box 7"/>
            <p:cNvSpPr txBox="1">
              <a:spLocks noChangeArrowheads="1"/>
            </p:cNvSpPr>
            <p:nvPr/>
          </p:nvSpPr>
          <p:spPr bwMode="auto">
            <a:xfrm>
              <a:off x="273" y="874"/>
              <a:ext cx="2321" cy="10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9900"/>
                  </a:solidFill>
                  <a:latin typeface="Times New Roman" pitchFamily="18" charset="0"/>
                </a:rPr>
                <a:t>Observation of system in state A</a:t>
              </a:r>
              <a:br>
                <a:rPr lang="en-US" sz="2000" b="1">
                  <a:solidFill>
                    <a:srgbClr val="0099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9900"/>
                  </a:solidFill>
                  <a:latin typeface="Times New Roman" pitchFamily="18" charset="0"/>
                </a:rPr>
                <a:t>	result </a:t>
              </a:r>
              <a:r>
                <a:rPr lang="en-US" sz="2000" b="1">
                  <a:solidFill>
                    <a:srgbClr val="009900"/>
                  </a:solidFill>
                  <a:latin typeface="Times New Roman" pitchFamily="18" charset="0"/>
                  <a:sym typeface="Symbol" pitchFamily="18" charset="2"/>
                </a:rPr>
                <a:t></a:t>
              </a:r>
              <a:r>
                <a:rPr lang="en-US" sz="2000" b="1">
                  <a:solidFill>
                    <a:srgbClr val="009900"/>
                  </a:solidFill>
                  <a:latin typeface="Times New Roman" pitchFamily="18" charset="0"/>
                </a:rPr>
                <a:t>.</a:t>
              </a:r>
              <a:br>
                <a:rPr lang="en-US" sz="2000" b="1">
                  <a:solidFill>
                    <a:srgbClr val="0099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9900"/>
                  </a:solidFill>
                  <a:latin typeface="Times New Roman" pitchFamily="18" charset="0"/>
                </a:rPr>
                <a:t/>
              </a:r>
              <a:br>
                <a:rPr lang="en-US" sz="2000" b="1">
                  <a:solidFill>
                    <a:srgbClr val="0099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  <a:t>Observation  on B</a:t>
              </a:r>
              <a:b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  <a:t>	result </a:t>
              </a:r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  <a:sym typeface="Symbol" pitchFamily="18" charset="2"/>
                </a:rPr>
                <a:t></a:t>
              </a:r>
              <a:r>
                <a:rPr lang="en-US" sz="2000" b="1">
                  <a:solidFill>
                    <a:srgbClr val="0000FF"/>
                  </a:solidFill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7176" name="AutoShape 8"/>
            <p:cNvSpPr>
              <a:spLocks noChangeArrowheads="1"/>
            </p:cNvSpPr>
            <p:nvPr/>
          </p:nvSpPr>
          <p:spPr bwMode="auto">
            <a:xfrm>
              <a:off x="379" y="1167"/>
              <a:ext cx="450" cy="79"/>
            </a:xfrm>
            <a:prstGeom prst="rightArrow">
              <a:avLst>
                <a:gd name="adj1" fmla="val 50000"/>
                <a:gd name="adj2" fmla="val 142405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  <p:sp>
          <p:nvSpPr>
            <p:cNvPr id="7177" name="AutoShape 9"/>
            <p:cNvSpPr>
              <a:spLocks noChangeArrowheads="1"/>
            </p:cNvSpPr>
            <p:nvPr/>
          </p:nvSpPr>
          <p:spPr bwMode="auto">
            <a:xfrm>
              <a:off x="373" y="1744"/>
              <a:ext cx="450" cy="79"/>
            </a:xfrm>
            <a:prstGeom prst="rightArrow">
              <a:avLst>
                <a:gd name="adj1" fmla="val 50000"/>
                <a:gd name="adj2" fmla="val 142405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890588" y="3810000"/>
            <a:ext cx="7339012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Observation on a superposition of A and B</a:t>
            </a:r>
            <a:br>
              <a:rPr lang="en-US" sz="2400" b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Gives either 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 or 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="1">
                <a:solidFill>
                  <a:srgbClr val="0000FF"/>
                </a:solidFill>
                <a:latin typeface="Times New Roman" pitchFamily="18" charset="0"/>
              </a:rPr>
              <a:t>.</a:t>
            </a:r>
            <a:br>
              <a:rPr lang="en-US" sz="2400" b="1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400" b="1">
                <a:solidFill>
                  <a:srgbClr val="009900"/>
                </a:solidFill>
                <a:latin typeface="Times New Roman" pitchFamily="18" charset="0"/>
              </a:rPr>
              <a:t>Never gives anything else.</a:t>
            </a:r>
            <a:br>
              <a:rPr lang="en-US" sz="2400" b="1">
                <a:solidFill>
                  <a:srgbClr val="0099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	</a:t>
            </a:r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Probability of getting result </a:t>
            </a:r>
            <a:r>
              <a:rPr lang="en-US" sz="24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</a:t>
            </a:r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 or </a:t>
            </a:r>
            <a:r>
              <a:rPr lang="en-US" sz="2400" b="1">
                <a:solidFill>
                  <a:srgbClr val="990000"/>
                </a:solidFill>
                <a:latin typeface="Times New Roman" pitchFamily="18" charset="0"/>
                <a:sym typeface="Symbol" pitchFamily="18" charset="2"/>
              </a:rPr>
              <a:t></a:t>
            </a:r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 depends on </a:t>
            </a:r>
            <a:br>
              <a:rPr lang="en-US" sz="2400" b="1">
                <a:solidFill>
                  <a:srgbClr val="9900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	relative weights of A and B in the superposition.</a:t>
            </a:r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524000" y="457200"/>
            <a:ext cx="6337300" cy="4046538"/>
            <a:chOff x="960" y="288"/>
            <a:chExt cx="3992" cy="2549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960" y="288"/>
              <a:ext cx="3992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"The intermediate character of the state formed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960" y="619"/>
              <a:ext cx="377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by superposition thus expresses itself through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960" y="950"/>
              <a:ext cx="356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the probability of a particular result for an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960" y="1281"/>
              <a:ext cx="372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observation being 'intermediate' between the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960" y="1612"/>
              <a:ext cx="355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corresponding probabilities for the original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960" y="1943"/>
              <a:ext cx="48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state,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1409" y="1944"/>
              <a:ext cx="274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 not through the result itself being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960" y="2277"/>
              <a:ext cx="377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intermediate between the corresponding results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960" y="2607"/>
              <a:ext cx="173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 i="1">
                  <a:solidFill>
                    <a:srgbClr val="FF0000"/>
                  </a:solidFill>
                  <a:latin typeface="Times New Roman" pitchFamily="18" charset="0"/>
                </a:rPr>
                <a:t>for the original states.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8" name="Rectangle 12"/>
            <p:cNvSpPr>
              <a:spLocks noChangeArrowheads="1"/>
            </p:cNvSpPr>
            <p:nvPr/>
          </p:nvSpPr>
          <p:spPr bwMode="auto">
            <a:xfrm>
              <a:off x="2671" y="2606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"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2749" y="2606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FF"/>
                  </a:solidFill>
                  <a:latin typeface="Times New Roman" pitchFamily="18" charset="0"/>
                </a:rPr>
                <a:t> 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230" name="Text Box 14"/>
            <p:cNvSpPr txBox="1">
              <a:spLocks noChangeArrowheads="1"/>
            </p:cNvSpPr>
            <p:nvPr/>
          </p:nvSpPr>
          <p:spPr bwMode="auto">
            <a:xfrm>
              <a:off x="2964" y="2587"/>
              <a:ext cx="49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Dirac</a:t>
              </a:r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92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07988" y="225425"/>
            <a:ext cx="8062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Absolute size and Superposition Principle intimately related.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706438" y="965200"/>
            <a:ext cx="670242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</a:rPr>
              <a:t>When making a series of observations on </a:t>
            </a:r>
            <a:br>
              <a:rPr lang="en-US" sz="2400" b="1">
                <a:solidFill>
                  <a:srgbClr val="0000CC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00CC"/>
                </a:solidFill>
                <a:latin typeface="Times New Roman" pitchFamily="18" charset="0"/>
              </a:rPr>
              <a:t>	identically prepared atomic systems,</a:t>
            </a:r>
            <a:br>
              <a:rPr lang="en-US" sz="2400" b="1">
                <a:solidFill>
                  <a:srgbClr val="0000CC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00CC"/>
                </a:solidFill>
                <a:latin typeface="Times New Roman" pitchFamily="18" charset="0"/>
              </a:rPr>
              <a:t>	the result from one observation to the next </a:t>
            </a:r>
            <a:br>
              <a:rPr lang="en-US" sz="2400" b="1">
                <a:solidFill>
                  <a:srgbClr val="0000CC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00CC"/>
                </a:solidFill>
                <a:latin typeface="Times New Roman" pitchFamily="18" charset="0"/>
              </a:rPr>
              <a:t>	in general will vary.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485775" y="3128963"/>
            <a:ext cx="7929563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6600"/>
                </a:solidFill>
                <a:latin typeface="Times New Roman" pitchFamily="18" charset="0"/>
              </a:rPr>
              <a:t>If you make enough observations, </a:t>
            </a:r>
            <a:br>
              <a:rPr lang="en-US" sz="24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6600"/>
                </a:solidFill>
                <a:latin typeface="Times New Roman" pitchFamily="18" charset="0"/>
              </a:rPr>
              <a:t>	you will get a probability distribution for the results.</a:t>
            </a:r>
            <a:br>
              <a:rPr lang="en-US" sz="24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6600"/>
                </a:solidFill>
                <a:latin typeface="Times New Roman" pitchFamily="18" charset="0"/>
              </a:rPr>
              <a:t/>
            </a:r>
            <a:br>
              <a:rPr lang="en-US" sz="24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990000"/>
                </a:solidFill>
                <a:latin typeface="Times New Roman" pitchFamily="18" charset="0"/>
              </a:rPr>
              <a:t>Quantum mechanics calculates these probabilities.</a:t>
            </a:r>
          </a:p>
        </p:txBody>
      </p:sp>
      <p:sp>
        <p:nvSpPr>
          <p:cNvPr id="6" name="Text Box 16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462088" y="111125"/>
            <a:ext cx="6111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Why does the definition of size matter?</a:t>
            </a:r>
          </a:p>
        </p:txBody>
      </p:sp>
      <p:grpSp>
        <p:nvGrpSpPr>
          <p:cNvPr id="21506" name="Group 3"/>
          <p:cNvGrpSpPr>
            <a:grpSpLocks/>
          </p:cNvGrpSpPr>
          <p:nvPr/>
        </p:nvGrpSpPr>
        <p:grpSpPr bwMode="auto">
          <a:xfrm>
            <a:off x="1585913" y="820738"/>
            <a:ext cx="6361112" cy="4900612"/>
            <a:chOff x="999" y="517"/>
            <a:chExt cx="4007" cy="3087"/>
          </a:xfrm>
        </p:grpSpPr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999" y="517"/>
              <a:ext cx="3721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CC"/>
                  </a:solidFill>
                  <a:latin typeface="Times New Roman" pitchFamily="18" charset="0"/>
                </a:rPr>
                <a:t>To observe something, must interact with it.</a:t>
              </a:r>
              <a:br>
                <a:rPr lang="en-US" sz="2400" b="1">
                  <a:solidFill>
                    <a:srgbClr val="0000CC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0000CC"/>
                  </a:solidFill>
                  <a:latin typeface="Times New Roman" pitchFamily="18" charset="0"/>
                </a:rPr>
                <a:t>	Always true - in classical mechanics</a:t>
              </a:r>
              <a:br>
                <a:rPr lang="en-US" sz="2400" b="1">
                  <a:solidFill>
                    <a:srgbClr val="0000CC"/>
                  </a:solidFill>
                  <a:latin typeface="Times New Roman" pitchFamily="18" charset="0"/>
                </a:rPr>
              </a:br>
              <a:r>
                <a:rPr lang="en-US" sz="2400" b="1">
                  <a:solidFill>
                    <a:srgbClr val="0000CC"/>
                  </a:solidFill>
                  <a:latin typeface="Times New Roman" pitchFamily="18" charset="0"/>
                </a:rPr>
                <a:t>			in quantum mechanics</a:t>
              </a:r>
            </a:p>
          </p:txBody>
        </p:sp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1001" y="1302"/>
              <a:ext cx="4005" cy="2302"/>
              <a:chOff x="1001" y="1302"/>
              <a:chExt cx="4005" cy="2302"/>
            </a:xfrm>
          </p:grpSpPr>
          <p:sp>
            <p:nvSpPr>
              <p:cNvPr id="21510" name="Text Box 6"/>
              <p:cNvSpPr txBox="1">
                <a:spLocks noChangeArrowheads="1"/>
              </p:cNvSpPr>
              <p:nvPr/>
            </p:nvSpPr>
            <p:spPr bwMode="auto">
              <a:xfrm>
                <a:off x="1100" y="3086"/>
                <a:ext cx="3249" cy="5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CC0000"/>
                    </a:solidFill>
                    <a:latin typeface="Times New Roman" pitchFamily="18" charset="0"/>
                  </a:rPr>
                  <a:t>Light hits flower, "bounces off."</a:t>
                </a:r>
                <a:br>
                  <a:rPr lang="en-US" sz="2400" b="1">
                    <a:solidFill>
                      <a:srgbClr val="CC0000"/>
                    </a:solidFill>
                    <a:latin typeface="Times New Roman" pitchFamily="18" charset="0"/>
                  </a:rPr>
                </a:br>
                <a:r>
                  <a:rPr lang="en-US" sz="2400" b="1">
                    <a:solidFill>
                      <a:srgbClr val="CC0000"/>
                    </a:solidFill>
                    <a:latin typeface="Times New Roman" pitchFamily="18" charset="0"/>
                  </a:rPr>
                  <a:t>Detect (observe) with eye, camera, etc.</a:t>
                </a:r>
              </a:p>
            </p:txBody>
          </p:sp>
          <p:pic>
            <p:nvPicPr>
              <p:cNvPr id="21511" name="Picture 7" descr="flower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15974" t="13904"/>
              <a:stretch>
                <a:fillRect/>
              </a:stretch>
            </p:blipFill>
            <p:spPr bwMode="auto">
              <a:xfrm>
                <a:off x="1001" y="1302"/>
                <a:ext cx="910" cy="14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12" name="Picture 8" descr="lightbulb2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 l="17955" t="11028" r="16591" b="21338"/>
              <a:stretch>
                <a:fillRect/>
              </a:stretch>
            </p:blipFill>
            <p:spPr bwMode="auto">
              <a:xfrm>
                <a:off x="3341" y="2287"/>
                <a:ext cx="472" cy="6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513" name="Picture 9" descr="eye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16689" t="14157" r="17336" b="9958"/>
              <a:stretch>
                <a:fillRect/>
              </a:stretch>
            </p:blipFill>
            <p:spPr bwMode="auto">
              <a:xfrm>
                <a:off x="4202" y="1338"/>
                <a:ext cx="804" cy="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1514" name="Line 10"/>
              <p:cNvSpPr>
                <a:spLocks noChangeShapeType="1"/>
              </p:cNvSpPr>
              <p:nvPr/>
            </p:nvSpPr>
            <p:spPr bwMode="auto">
              <a:xfrm flipH="1" flipV="1">
                <a:off x="1799" y="1483"/>
                <a:ext cx="1767" cy="1073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15" name="Line 11"/>
              <p:cNvSpPr>
                <a:spLocks noChangeShapeType="1"/>
              </p:cNvSpPr>
              <p:nvPr/>
            </p:nvSpPr>
            <p:spPr bwMode="auto">
              <a:xfrm flipH="1">
                <a:off x="1507" y="2556"/>
                <a:ext cx="2075" cy="182"/>
              </a:xfrm>
              <a:prstGeom prst="line">
                <a:avLst/>
              </a:prstGeom>
              <a:noFill/>
              <a:ln w="38100">
                <a:solidFill>
                  <a:srgbClr val="FFFF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16" name="Line 12"/>
              <p:cNvSpPr>
                <a:spLocks noChangeShapeType="1"/>
              </p:cNvSpPr>
              <p:nvPr/>
            </p:nvSpPr>
            <p:spPr bwMode="auto">
              <a:xfrm>
                <a:off x="1712" y="1428"/>
                <a:ext cx="2557" cy="229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17" name="Line 13"/>
              <p:cNvSpPr>
                <a:spLocks noChangeShapeType="1"/>
              </p:cNvSpPr>
              <p:nvPr/>
            </p:nvSpPr>
            <p:spPr bwMode="auto">
              <a:xfrm flipV="1">
                <a:off x="1436" y="1767"/>
                <a:ext cx="2667" cy="845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18" name="Line 14"/>
              <p:cNvSpPr>
                <a:spLocks noChangeShapeType="1"/>
              </p:cNvSpPr>
              <p:nvPr/>
            </p:nvSpPr>
            <p:spPr bwMode="auto">
              <a:xfrm>
                <a:off x="1720" y="1531"/>
                <a:ext cx="2399" cy="142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19" name="Line 15"/>
              <p:cNvSpPr>
                <a:spLocks noChangeShapeType="1"/>
              </p:cNvSpPr>
              <p:nvPr/>
            </p:nvSpPr>
            <p:spPr bwMode="auto">
              <a:xfrm flipV="1">
                <a:off x="1610" y="1696"/>
                <a:ext cx="2627" cy="521"/>
              </a:xfrm>
              <a:prstGeom prst="line">
                <a:avLst/>
              </a:prstGeom>
              <a:noFill/>
              <a:ln w="28575">
                <a:solidFill>
                  <a:srgbClr val="0066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1520" name="Line 16"/>
              <p:cNvSpPr>
                <a:spLocks noChangeShapeType="1"/>
              </p:cNvSpPr>
              <p:nvPr/>
            </p:nvSpPr>
            <p:spPr bwMode="auto">
              <a:xfrm flipV="1">
                <a:off x="1641" y="1705"/>
                <a:ext cx="2367" cy="133"/>
              </a:xfrm>
              <a:prstGeom prst="line">
                <a:avLst/>
              </a:prstGeom>
              <a:noFill/>
              <a:ln w="28575">
                <a:solidFill>
                  <a:srgbClr val="FF505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21507" name="Text Box 18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25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006475" y="52388"/>
            <a:ext cx="74739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Definition of Big and Small</a:t>
            </a:r>
            <a:br>
              <a:rPr 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2400" b="1">
                <a:solidFill>
                  <a:srgbClr val="006600"/>
                </a:solidFill>
                <a:latin typeface="Times New Roman" pitchFamily="18" charset="0"/>
              </a:rPr>
              <a:t>(Same for classical mechanics and quantum mechanics.)</a:t>
            </a:r>
          </a:p>
        </p:txBody>
      </p:sp>
      <p:grpSp>
        <p:nvGrpSpPr>
          <p:cNvPr id="23554" name="Group 3"/>
          <p:cNvGrpSpPr>
            <a:grpSpLocks/>
          </p:cNvGrpSpPr>
          <p:nvPr/>
        </p:nvGrpSpPr>
        <p:grpSpPr bwMode="auto">
          <a:xfrm>
            <a:off x="1220788" y="942975"/>
            <a:ext cx="6057900" cy="1006475"/>
            <a:chOff x="769" y="649"/>
            <a:chExt cx="3816" cy="634"/>
          </a:xfrm>
        </p:grpSpPr>
        <p:sp>
          <p:nvSpPr>
            <p:cNvPr id="2" name="Text Box 4"/>
            <p:cNvSpPr txBox="1">
              <a:spLocks noChangeArrowheads="1"/>
            </p:cNvSpPr>
            <p:nvPr/>
          </p:nvSpPr>
          <p:spPr bwMode="auto">
            <a:xfrm>
              <a:off x="769" y="649"/>
              <a:ext cx="3816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0000"/>
                  </a:solidFill>
                  <a:latin typeface="Times New Roman" pitchFamily="18" charset="0"/>
                </a:rPr>
                <a:t>Disturbance caused by observation (measurement)</a:t>
              </a: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/>
              </a:r>
              <a:b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negligible			object big</a:t>
              </a:r>
              <a:b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	</a:t>
              </a:r>
              <a:r>
                <a:rPr lang="en-US" sz="2000" b="1">
                  <a:solidFill>
                    <a:srgbClr val="CC0000"/>
                  </a:solidFill>
                  <a:latin typeface="Times New Roman" pitchFamily="18" charset="0"/>
                </a:rPr>
                <a:t>non-negligible			object small</a:t>
              </a:r>
            </a:p>
          </p:txBody>
        </p:sp>
        <p:sp>
          <p:nvSpPr>
            <p:cNvPr id="23569" name="AutoShape 5"/>
            <p:cNvSpPr>
              <a:spLocks noChangeArrowheads="1"/>
            </p:cNvSpPr>
            <p:nvPr/>
          </p:nvSpPr>
          <p:spPr bwMode="auto">
            <a:xfrm>
              <a:off x="2522" y="1131"/>
              <a:ext cx="978" cy="126"/>
            </a:xfrm>
            <a:prstGeom prst="rightArrow">
              <a:avLst>
                <a:gd name="adj1" fmla="val 50000"/>
                <a:gd name="adj2" fmla="val 194048"/>
              </a:avLst>
            </a:prstGeom>
            <a:solidFill>
              <a:srgbClr val="CC0000"/>
            </a:solidFill>
            <a:ln w="9525">
              <a:solidFill>
                <a:srgbClr val="0000C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3570" name="AutoShape 6"/>
            <p:cNvSpPr>
              <a:spLocks noChangeArrowheads="1"/>
            </p:cNvSpPr>
            <p:nvPr/>
          </p:nvSpPr>
          <p:spPr bwMode="auto">
            <a:xfrm>
              <a:off x="2520" y="927"/>
              <a:ext cx="978" cy="126"/>
            </a:xfrm>
            <a:prstGeom prst="rightArrow">
              <a:avLst>
                <a:gd name="adj1" fmla="val 50000"/>
                <a:gd name="adj2" fmla="val 194048"/>
              </a:avLst>
            </a:prstGeom>
            <a:solidFill>
              <a:srgbClr val="0000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3555" name="Line 8"/>
          <p:cNvSpPr>
            <a:spLocks noChangeShapeType="1"/>
          </p:cNvSpPr>
          <p:nvPr/>
        </p:nvSpPr>
        <p:spPr bwMode="auto">
          <a:xfrm>
            <a:off x="676275" y="2224088"/>
            <a:ext cx="79660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3568" name="Text Box 9"/>
          <p:cNvSpPr txBox="1">
            <a:spLocks noChangeArrowheads="1"/>
          </p:cNvSpPr>
          <p:nvPr/>
        </p:nvSpPr>
        <p:spPr bwMode="auto">
          <a:xfrm>
            <a:off x="684213" y="2408238"/>
            <a:ext cx="7104062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Classical Mechanics</a:t>
            </a:r>
            <a:br>
              <a:rPr lang="en-US" sz="20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	Assume: when making an observation </a:t>
            </a:r>
            <a:br>
              <a:rPr lang="en-US" sz="20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	can always find a way to make a negligible disturbance.</a:t>
            </a:r>
            <a:br>
              <a:rPr lang="en-US" sz="2000" b="1">
                <a:solidFill>
                  <a:srgbClr val="0066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6600"/>
                </a:solidFill>
                <a:latin typeface="Times New Roman" pitchFamily="18" charset="0"/>
              </a:rPr>
              <a:t>	Can always make object big.</a:t>
            </a:r>
          </a:p>
        </p:txBody>
      </p:sp>
      <p:grpSp>
        <p:nvGrpSpPr>
          <p:cNvPr id="23573" name="Group 21"/>
          <p:cNvGrpSpPr>
            <a:grpSpLocks/>
          </p:cNvGrpSpPr>
          <p:nvPr/>
        </p:nvGrpSpPr>
        <p:grpSpPr bwMode="auto">
          <a:xfrm>
            <a:off x="747713" y="3911600"/>
            <a:ext cx="6321425" cy="1633538"/>
            <a:chOff x="471" y="2464"/>
            <a:chExt cx="3982" cy="1029"/>
          </a:xfrm>
        </p:grpSpPr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471" y="2464"/>
              <a:ext cx="3856" cy="442"/>
              <a:chOff x="471" y="2664"/>
              <a:chExt cx="3856" cy="442"/>
            </a:xfrm>
          </p:grpSpPr>
          <p:sp>
            <p:nvSpPr>
              <p:cNvPr id="23565" name="AutoShape 12"/>
              <p:cNvSpPr>
                <a:spLocks noChangeArrowheads="1"/>
              </p:cNvSpPr>
              <p:nvPr/>
            </p:nvSpPr>
            <p:spPr bwMode="auto">
              <a:xfrm>
                <a:off x="2316" y="2945"/>
                <a:ext cx="978" cy="126"/>
              </a:xfrm>
              <a:prstGeom prst="rightArrow">
                <a:avLst>
                  <a:gd name="adj1" fmla="val 50000"/>
                  <a:gd name="adj2" fmla="val 194048"/>
                </a:avLst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6" name="Text Box 13"/>
              <p:cNvSpPr txBox="1">
                <a:spLocks noChangeArrowheads="1"/>
              </p:cNvSpPr>
              <p:nvPr/>
            </p:nvSpPr>
            <p:spPr bwMode="auto">
              <a:xfrm>
                <a:off x="471" y="2664"/>
                <a:ext cx="385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CC0000"/>
                    </a:solidFill>
                    <a:latin typeface="Times New Roman" pitchFamily="18" charset="0"/>
                  </a:rPr>
                  <a:t>Do wrong experiment			object small.</a:t>
                </a:r>
                <a:br>
                  <a:rPr lang="en-US" sz="2000" b="1">
                    <a:solidFill>
                      <a:srgbClr val="CC00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Do right experiment			object big.</a:t>
                </a:r>
              </a:p>
            </p:txBody>
          </p:sp>
          <p:sp>
            <p:nvSpPr>
              <p:cNvPr id="23567" name="AutoShape 14"/>
              <p:cNvSpPr>
                <a:spLocks noChangeArrowheads="1"/>
              </p:cNvSpPr>
              <p:nvPr/>
            </p:nvSpPr>
            <p:spPr bwMode="auto">
              <a:xfrm>
                <a:off x="2321" y="2760"/>
                <a:ext cx="978" cy="126"/>
              </a:xfrm>
              <a:prstGeom prst="rightArrow">
                <a:avLst>
                  <a:gd name="adj1" fmla="val 50000"/>
                  <a:gd name="adj2" fmla="val 194048"/>
                </a:avLst>
              </a:prstGeom>
              <a:solidFill>
                <a:srgbClr val="CC0000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23561" name="Group 15"/>
            <p:cNvGrpSpPr>
              <a:grpSpLocks/>
            </p:cNvGrpSpPr>
            <p:nvPr/>
          </p:nvGrpSpPr>
          <p:grpSpPr bwMode="auto">
            <a:xfrm>
              <a:off x="478" y="3051"/>
              <a:ext cx="3975" cy="442"/>
              <a:chOff x="478" y="3051"/>
              <a:chExt cx="3975" cy="442"/>
            </a:xfrm>
          </p:grpSpPr>
          <p:sp>
            <p:nvSpPr>
              <p:cNvPr id="23562" name="Text Box 16"/>
              <p:cNvSpPr txBox="1">
                <a:spLocks noChangeArrowheads="1"/>
              </p:cNvSpPr>
              <p:nvPr/>
            </p:nvSpPr>
            <p:spPr bwMode="auto">
              <a:xfrm>
                <a:off x="478" y="3051"/>
                <a:ext cx="3975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  <a:t>Observe wall with light				big.</a:t>
                </a:r>
                <a:br>
                  <a:rPr lang="en-US" sz="2000" b="1">
                    <a:solidFill>
                      <a:srgbClr val="0000CC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CC0000"/>
                    </a:solidFill>
                    <a:latin typeface="Times New Roman" pitchFamily="18" charset="0"/>
                  </a:rPr>
                  <a:t>Observe wall with billiard balls			small.</a:t>
                </a:r>
              </a:p>
            </p:txBody>
          </p:sp>
          <p:sp>
            <p:nvSpPr>
              <p:cNvPr id="23563" name="AutoShape 17"/>
              <p:cNvSpPr>
                <a:spLocks noChangeArrowheads="1"/>
              </p:cNvSpPr>
              <p:nvPr/>
            </p:nvSpPr>
            <p:spPr bwMode="auto">
              <a:xfrm>
                <a:off x="2960" y="3118"/>
                <a:ext cx="978" cy="126"/>
              </a:xfrm>
              <a:prstGeom prst="rightArrow">
                <a:avLst>
                  <a:gd name="adj1" fmla="val 50000"/>
                  <a:gd name="adj2" fmla="val 194048"/>
                </a:avLst>
              </a:prstGeom>
              <a:solidFill>
                <a:srgbClr val="0000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564" name="AutoShape 18"/>
              <p:cNvSpPr>
                <a:spLocks noChangeArrowheads="1"/>
              </p:cNvSpPr>
              <p:nvPr/>
            </p:nvSpPr>
            <p:spPr bwMode="auto">
              <a:xfrm>
                <a:off x="2947" y="3330"/>
                <a:ext cx="978" cy="126"/>
              </a:xfrm>
              <a:prstGeom prst="rightArrow">
                <a:avLst>
                  <a:gd name="adj1" fmla="val 50000"/>
                  <a:gd name="adj2" fmla="val 194048"/>
                </a:avLst>
              </a:prstGeom>
              <a:solidFill>
                <a:srgbClr val="CC0000"/>
              </a:solidFill>
              <a:ln w="9525">
                <a:solidFill>
                  <a:srgbClr val="0000CC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3560" name="Text Box 19"/>
          <p:cNvSpPr txBox="1">
            <a:spLocks noChangeArrowheads="1"/>
          </p:cNvSpPr>
          <p:nvPr/>
        </p:nvSpPr>
        <p:spPr bwMode="auto">
          <a:xfrm>
            <a:off x="441325" y="5692775"/>
            <a:ext cx="83566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Implies – </a:t>
            </a:r>
            <a:r>
              <a:rPr lang="en-US" sz="2000" b="1">
                <a:solidFill>
                  <a:srgbClr val="333399"/>
                </a:solidFill>
                <a:latin typeface="Times New Roman" pitchFamily="18" charset="0"/>
              </a:rPr>
              <a:t>Size is relative.</a:t>
            </a: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  Size depends on the object and your experimental</a:t>
            </a:r>
            <a:br>
              <a:rPr lang="en-US" sz="20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000000"/>
                </a:solidFill>
                <a:latin typeface="Times New Roman" pitchFamily="18" charset="0"/>
              </a:rPr>
              <a:t>	  technique.</a:t>
            </a:r>
            <a:br>
              <a:rPr lang="en-US" sz="2000" b="1">
                <a:solidFill>
                  <a:srgbClr val="000000"/>
                </a:solidFill>
                <a:latin typeface="Times New Roman" pitchFamily="18" charset="0"/>
              </a:rPr>
            </a:br>
            <a:r>
              <a:rPr lang="en-US" sz="2000" b="1">
                <a:solidFill>
                  <a:srgbClr val="CC3300"/>
                </a:solidFill>
                <a:latin typeface="Times New Roman" pitchFamily="18" charset="0"/>
              </a:rPr>
              <a:t>Nothing inherent.</a:t>
            </a:r>
          </a:p>
        </p:txBody>
      </p:sp>
      <p:sp>
        <p:nvSpPr>
          <p:cNvPr id="23559" name="Text Box 21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2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8" grpId="0"/>
      <p:bldP spid="235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41325" y="155575"/>
            <a:ext cx="6186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99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Classical, systems evolve with causality.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46075" y="3228975"/>
            <a:ext cx="8634413" cy="3276600"/>
            <a:chOff x="218" y="2074"/>
            <a:chExt cx="5439" cy="2064"/>
          </a:xfrm>
        </p:grpSpPr>
        <p:grpSp>
          <p:nvGrpSpPr>
            <p:cNvPr id="25638" name="Group 4"/>
            <p:cNvGrpSpPr>
              <a:grpSpLocks/>
            </p:cNvGrpSpPr>
            <p:nvPr/>
          </p:nvGrpSpPr>
          <p:grpSpPr bwMode="auto">
            <a:xfrm>
              <a:off x="3415" y="2074"/>
              <a:ext cx="2242" cy="1919"/>
              <a:chOff x="2871" y="2074"/>
              <a:chExt cx="2242" cy="1919"/>
            </a:xfrm>
          </p:grpSpPr>
          <p:sp>
            <p:nvSpPr>
              <p:cNvPr id="8197" name="Oval 5"/>
              <p:cNvSpPr>
                <a:spLocks noChangeArrowheads="1"/>
              </p:cNvSpPr>
              <p:nvPr/>
            </p:nvSpPr>
            <p:spPr bwMode="auto">
              <a:xfrm>
                <a:off x="3920" y="225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98" name="Oval 6"/>
              <p:cNvSpPr>
                <a:spLocks noChangeArrowheads="1"/>
              </p:cNvSpPr>
              <p:nvPr/>
            </p:nvSpPr>
            <p:spPr bwMode="auto">
              <a:xfrm>
                <a:off x="4400" y="244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199" name="Oval 7"/>
              <p:cNvSpPr>
                <a:spLocks noChangeArrowheads="1"/>
              </p:cNvSpPr>
              <p:nvPr/>
            </p:nvSpPr>
            <p:spPr bwMode="auto">
              <a:xfrm>
                <a:off x="4592" y="288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00" name="Oval 8"/>
              <p:cNvSpPr>
                <a:spLocks noChangeArrowheads="1"/>
              </p:cNvSpPr>
              <p:nvPr/>
            </p:nvSpPr>
            <p:spPr bwMode="auto">
              <a:xfrm>
                <a:off x="4400" y="3312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8201" name="Oval 9"/>
              <p:cNvSpPr>
                <a:spLocks noChangeArrowheads="1"/>
              </p:cNvSpPr>
              <p:nvPr/>
            </p:nvSpPr>
            <p:spPr bwMode="auto">
              <a:xfrm>
                <a:off x="3968" y="3552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45" name="Line 10"/>
              <p:cNvSpPr>
                <a:spLocks noChangeShapeType="1"/>
              </p:cNvSpPr>
              <p:nvPr/>
            </p:nvSpPr>
            <p:spPr bwMode="auto">
              <a:xfrm flipV="1">
                <a:off x="2912" y="2544"/>
                <a:ext cx="96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6" name="Line 11"/>
              <p:cNvSpPr>
                <a:spLocks noChangeShapeType="1"/>
              </p:cNvSpPr>
              <p:nvPr/>
            </p:nvSpPr>
            <p:spPr bwMode="auto">
              <a:xfrm flipV="1">
                <a:off x="2912" y="2688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7" name="Line 12"/>
              <p:cNvSpPr>
                <a:spLocks noChangeShapeType="1"/>
              </p:cNvSpPr>
              <p:nvPr/>
            </p:nvSpPr>
            <p:spPr bwMode="auto">
              <a:xfrm flipV="1">
                <a:off x="2960" y="3072"/>
                <a:ext cx="158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8" name="Line 13"/>
              <p:cNvSpPr>
                <a:spLocks noChangeShapeType="1"/>
              </p:cNvSpPr>
              <p:nvPr/>
            </p:nvSpPr>
            <p:spPr bwMode="auto">
              <a:xfrm>
                <a:off x="2912" y="3168"/>
                <a:ext cx="14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49" name="Line 14"/>
              <p:cNvSpPr>
                <a:spLocks noChangeShapeType="1"/>
              </p:cNvSpPr>
              <p:nvPr/>
            </p:nvSpPr>
            <p:spPr bwMode="auto">
              <a:xfrm>
                <a:off x="2871" y="3224"/>
                <a:ext cx="1049" cy="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50" name="Text Box 15"/>
              <p:cNvSpPr txBox="1">
                <a:spLocks noChangeArrowheads="1"/>
              </p:cNvSpPr>
              <p:nvPr/>
            </p:nvSpPr>
            <p:spPr bwMode="auto">
              <a:xfrm>
                <a:off x="4244" y="3589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5651" name="Text Box 16"/>
              <p:cNvSpPr txBox="1">
                <a:spLocks noChangeArrowheads="1"/>
              </p:cNvSpPr>
              <p:nvPr/>
            </p:nvSpPr>
            <p:spPr bwMode="auto">
              <a:xfrm>
                <a:off x="4686" y="3251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5652" name="Text Box 17"/>
              <p:cNvSpPr txBox="1">
                <a:spLocks noChangeArrowheads="1"/>
              </p:cNvSpPr>
              <p:nvPr/>
            </p:nvSpPr>
            <p:spPr bwMode="auto">
              <a:xfrm>
                <a:off x="4853" y="2803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5653" name="Text Box 18"/>
              <p:cNvSpPr txBox="1">
                <a:spLocks noChangeArrowheads="1"/>
              </p:cNvSpPr>
              <p:nvPr/>
            </p:nvSpPr>
            <p:spPr bwMode="auto">
              <a:xfrm>
                <a:off x="4689" y="2347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25654" name="Text Box 19"/>
              <p:cNvSpPr txBox="1">
                <a:spLocks noChangeArrowheads="1"/>
              </p:cNvSpPr>
              <p:nvPr/>
            </p:nvSpPr>
            <p:spPr bwMode="auto">
              <a:xfrm>
                <a:off x="4170" y="2074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</p:grpSp>
        <p:sp>
          <p:nvSpPr>
            <p:cNvPr id="25639" name="Text Box 20"/>
            <p:cNvSpPr txBox="1">
              <a:spLocks noChangeArrowheads="1"/>
            </p:cNvSpPr>
            <p:nvPr/>
          </p:nvSpPr>
          <p:spPr bwMode="auto">
            <a:xfrm>
              <a:off x="218" y="3850"/>
              <a:ext cx="50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A80000"/>
                  </a:solidFill>
                  <a:latin typeface="Times New Roman" pitchFamily="18" charset="0"/>
                </a:rPr>
                <a:t>Following non-negligible disturbance – don't know outcome.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975100" y="3836988"/>
            <a:ext cx="2336800" cy="1920875"/>
            <a:chOff x="2504" y="2457"/>
            <a:chExt cx="1472" cy="1210"/>
          </a:xfrm>
        </p:grpSpPr>
        <p:pic>
          <p:nvPicPr>
            <p:cNvPr id="25634" name="Picture 22" descr="bird"/>
            <p:cNvPicPr>
              <a:picLocks noChangeAspect="1" noChangeArrowheads="1"/>
            </p:cNvPicPr>
            <p:nvPr/>
          </p:nvPicPr>
          <p:blipFill>
            <a:blip r:embed="rId3" cstate="print">
              <a:lum contrast="12000"/>
            </a:blip>
            <a:srcRect/>
            <a:stretch>
              <a:fillRect/>
            </a:stretch>
          </p:blipFill>
          <p:spPr bwMode="auto">
            <a:xfrm>
              <a:off x="2504" y="2544"/>
              <a:ext cx="720" cy="4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635" name="Oval 23"/>
            <p:cNvSpPr>
              <a:spLocks noChangeArrowheads="1"/>
            </p:cNvSpPr>
            <p:nvPr/>
          </p:nvSpPr>
          <p:spPr bwMode="auto">
            <a:xfrm>
              <a:off x="3138" y="2918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5636" name="Text Box 24"/>
            <p:cNvSpPr txBox="1">
              <a:spLocks noChangeArrowheads="1"/>
            </p:cNvSpPr>
            <p:nvPr/>
          </p:nvSpPr>
          <p:spPr bwMode="auto">
            <a:xfrm>
              <a:off x="2974" y="2457"/>
              <a:ext cx="4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bird</a:t>
              </a:r>
            </a:p>
          </p:txBody>
        </p:sp>
        <p:sp>
          <p:nvSpPr>
            <p:cNvPr id="25637" name="Text Box 25"/>
            <p:cNvSpPr txBox="1">
              <a:spLocks noChangeArrowheads="1"/>
            </p:cNvSpPr>
            <p:nvPr/>
          </p:nvSpPr>
          <p:spPr bwMode="auto">
            <a:xfrm>
              <a:off x="2782" y="3225"/>
              <a:ext cx="1194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bird – rock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scattering event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2905125" y="1228725"/>
            <a:ext cx="5849938" cy="1387475"/>
            <a:chOff x="1830" y="814"/>
            <a:chExt cx="3685" cy="874"/>
          </a:xfrm>
        </p:grpSpPr>
        <p:grpSp>
          <p:nvGrpSpPr>
            <p:cNvPr id="25625" name="Group 27"/>
            <p:cNvGrpSpPr>
              <a:grpSpLocks/>
            </p:cNvGrpSpPr>
            <p:nvPr/>
          </p:nvGrpSpPr>
          <p:grpSpPr bwMode="auto">
            <a:xfrm>
              <a:off x="1830" y="814"/>
              <a:ext cx="3296" cy="874"/>
              <a:chOff x="1830" y="814"/>
              <a:chExt cx="3296" cy="874"/>
            </a:xfrm>
          </p:grpSpPr>
          <p:grpSp>
            <p:nvGrpSpPr>
              <p:cNvPr id="25627" name="Group 28"/>
              <p:cNvGrpSpPr>
                <a:grpSpLocks/>
              </p:cNvGrpSpPr>
              <p:nvPr/>
            </p:nvGrpSpPr>
            <p:grpSpPr bwMode="auto">
              <a:xfrm>
                <a:off x="1830" y="814"/>
                <a:ext cx="640" cy="718"/>
                <a:chOff x="1830" y="814"/>
                <a:chExt cx="640" cy="718"/>
              </a:xfrm>
            </p:grpSpPr>
            <p:sp>
              <p:nvSpPr>
                <p:cNvPr id="25631" name="Oval 29"/>
                <p:cNvSpPr>
                  <a:spLocks noChangeArrowheads="1"/>
                </p:cNvSpPr>
                <p:nvPr/>
              </p:nvSpPr>
              <p:spPr bwMode="auto">
                <a:xfrm>
                  <a:off x="2000" y="1056"/>
                  <a:ext cx="288" cy="28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5632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1942" y="814"/>
                  <a:ext cx="41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 i="1">
                      <a:solidFill>
                        <a:srgbClr val="000000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 = </a:t>
                  </a:r>
                  <a:r>
                    <a:rPr lang="en-US" sz="2000" b="1" i="1">
                      <a:solidFill>
                        <a:srgbClr val="000000"/>
                      </a:solidFill>
                      <a:latin typeface="Times New Roman" pitchFamily="18" charset="0"/>
                    </a:rPr>
                    <a:t>t</a:t>
                  </a: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  <a:cs typeface="Times New Roman" pitchFamily="18" charset="0"/>
                    </a:rPr>
                    <a:t>'</a:t>
                  </a:r>
                  <a:endParaRPr lang="en-US" sz="2000" b="1">
                    <a:solidFill>
                      <a:srgbClr val="000000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25633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30" y="1311"/>
                  <a:ext cx="640" cy="22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lnSpc>
                      <a:spcPct val="85000"/>
                    </a:lnSpc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2000" b="1">
                      <a:solidFill>
                        <a:srgbClr val="000000"/>
                      </a:solidFill>
                      <a:latin typeface="Times New Roman" pitchFamily="18" charset="0"/>
                    </a:rPr>
                    <a:t>observe</a:t>
                  </a:r>
                </a:p>
              </p:txBody>
            </p:sp>
          </p:grpSp>
          <p:sp>
            <p:nvSpPr>
              <p:cNvPr id="25628" name="Line 32"/>
              <p:cNvSpPr>
                <a:spLocks noChangeShapeType="1"/>
              </p:cNvSpPr>
              <p:nvPr/>
            </p:nvSpPr>
            <p:spPr bwMode="auto">
              <a:xfrm>
                <a:off x="2336" y="1200"/>
                <a:ext cx="2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225" name="Oval 33"/>
              <p:cNvSpPr>
                <a:spLocks noChangeArrowheads="1"/>
              </p:cNvSpPr>
              <p:nvPr/>
            </p:nvSpPr>
            <p:spPr bwMode="auto">
              <a:xfrm>
                <a:off x="4656" y="105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30" name="Text Box 34"/>
              <p:cNvSpPr txBox="1">
                <a:spLocks noChangeArrowheads="1"/>
              </p:cNvSpPr>
              <p:nvPr/>
            </p:nvSpPr>
            <p:spPr bwMode="auto">
              <a:xfrm>
                <a:off x="4486" y="1304"/>
                <a:ext cx="64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observe</a:t>
                </a:r>
              </a:p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25626" name="Line 35"/>
            <p:cNvSpPr>
              <a:spLocks noChangeShapeType="1"/>
            </p:cNvSpPr>
            <p:nvPr/>
          </p:nvSpPr>
          <p:spPr bwMode="auto">
            <a:xfrm>
              <a:off x="4987" y="1199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07988" y="3951288"/>
            <a:ext cx="4564062" cy="1876425"/>
            <a:chOff x="257" y="2529"/>
            <a:chExt cx="2875" cy="1182"/>
          </a:xfrm>
        </p:grpSpPr>
        <p:grpSp>
          <p:nvGrpSpPr>
            <p:cNvPr id="25616" name="Group 37"/>
            <p:cNvGrpSpPr>
              <a:grpSpLocks/>
            </p:cNvGrpSpPr>
            <p:nvPr/>
          </p:nvGrpSpPr>
          <p:grpSpPr bwMode="auto">
            <a:xfrm>
              <a:off x="257" y="2529"/>
              <a:ext cx="2223" cy="1182"/>
              <a:chOff x="257" y="2529"/>
              <a:chExt cx="2223" cy="1182"/>
            </a:xfrm>
          </p:grpSpPr>
          <p:sp>
            <p:nvSpPr>
              <p:cNvPr id="25618" name="Oval 38"/>
              <p:cNvSpPr>
                <a:spLocks noChangeArrowheads="1"/>
              </p:cNvSpPr>
              <p:nvPr/>
            </p:nvSpPr>
            <p:spPr bwMode="auto">
              <a:xfrm>
                <a:off x="2010" y="2912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9" name="Text Box 39"/>
              <p:cNvSpPr txBox="1">
                <a:spLocks noChangeArrowheads="1"/>
              </p:cNvSpPr>
              <p:nvPr/>
            </p:nvSpPr>
            <p:spPr bwMode="auto">
              <a:xfrm>
                <a:off x="1952" y="2585"/>
                <a:ext cx="4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= </a:t>
                </a: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</a:rPr>
                  <a:t>'</a:t>
                </a:r>
                <a:endParaRPr lang="en-US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0" name="Text Box 40"/>
              <p:cNvSpPr txBox="1">
                <a:spLocks noChangeArrowheads="1"/>
              </p:cNvSpPr>
              <p:nvPr/>
            </p:nvSpPr>
            <p:spPr bwMode="auto">
              <a:xfrm>
                <a:off x="1840" y="3167"/>
                <a:ext cx="640" cy="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observe</a:t>
                </a:r>
              </a:p>
            </p:txBody>
          </p:sp>
          <p:sp>
            <p:nvSpPr>
              <p:cNvPr id="25621" name="Oval 41"/>
              <p:cNvSpPr>
                <a:spLocks noChangeArrowheads="1"/>
              </p:cNvSpPr>
              <p:nvPr/>
            </p:nvSpPr>
            <p:spPr bwMode="auto">
              <a:xfrm>
                <a:off x="490" y="2912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22" name="Text Box 42"/>
              <p:cNvSpPr txBox="1">
                <a:spLocks noChangeArrowheads="1"/>
              </p:cNvSpPr>
              <p:nvPr/>
            </p:nvSpPr>
            <p:spPr bwMode="auto">
              <a:xfrm>
                <a:off x="257" y="3164"/>
                <a:ext cx="1137" cy="54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– position</a:t>
                </a:r>
                <a:b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</a:b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– momentum</a:t>
                </a:r>
              </a:p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     predict</a:t>
                </a:r>
              </a:p>
            </p:txBody>
          </p:sp>
          <p:sp>
            <p:nvSpPr>
              <p:cNvPr id="25623" name="Line 43"/>
              <p:cNvSpPr>
                <a:spLocks noChangeShapeType="1"/>
              </p:cNvSpPr>
              <p:nvPr/>
            </p:nvSpPr>
            <p:spPr bwMode="auto">
              <a:xfrm>
                <a:off x="874" y="3056"/>
                <a:ext cx="11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24" name="Text Box 44"/>
              <p:cNvSpPr txBox="1">
                <a:spLocks noChangeArrowheads="1"/>
              </p:cNvSpPr>
              <p:nvPr/>
            </p:nvSpPr>
            <p:spPr bwMode="auto">
              <a:xfrm>
                <a:off x="442" y="2529"/>
                <a:ext cx="547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a rock</a:t>
                </a:r>
              </a:p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= 0</a:t>
                </a:r>
              </a:p>
            </p:txBody>
          </p:sp>
        </p:grpSp>
        <p:sp>
          <p:nvSpPr>
            <p:cNvPr id="25617" name="Line 45"/>
            <p:cNvSpPr>
              <a:spLocks noChangeShapeType="1"/>
            </p:cNvSpPr>
            <p:nvPr/>
          </p:nvSpPr>
          <p:spPr bwMode="auto">
            <a:xfrm>
              <a:off x="2336" y="3053"/>
              <a:ext cx="7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5606" name="Group 46"/>
          <p:cNvGrpSpPr>
            <a:grpSpLocks/>
          </p:cNvGrpSpPr>
          <p:nvPr/>
        </p:nvGrpSpPr>
        <p:grpSpPr bwMode="auto">
          <a:xfrm>
            <a:off x="322263" y="939800"/>
            <a:ext cx="7743825" cy="2184400"/>
            <a:chOff x="203" y="632"/>
            <a:chExt cx="4878" cy="1376"/>
          </a:xfrm>
        </p:grpSpPr>
        <p:sp>
          <p:nvSpPr>
            <p:cNvPr id="25609" name="Text Box 47"/>
            <p:cNvSpPr txBox="1">
              <a:spLocks noChangeArrowheads="1"/>
            </p:cNvSpPr>
            <p:nvPr/>
          </p:nvSpPr>
          <p:spPr bwMode="auto">
            <a:xfrm>
              <a:off x="366" y="1720"/>
              <a:ext cx="47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A80000"/>
                  </a:solidFill>
                  <a:latin typeface="Times New Roman" pitchFamily="18" charset="0"/>
                </a:rPr>
                <a:t>Make observation of trajectory.  Predict future location.</a:t>
              </a:r>
            </a:p>
          </p:txBody>
        </p:sp>
        <p:grpSp>
          <p:nvGrpSpPr>
            <p:cNvPr id="25610" name="Group 48"/>
            <p:cNvGrpSpPr>
              <a:grpSpLocks/>
            </p:cNvGrpSpPr>
            <p:nvPr/>
          </p:nvGrpSpPr>
          <p:grpSpPr bwMode="auto">
            <a:xfrm>
              <a:off x="203" y="632"/>
              <a:ext cx="1787" cy="1043"/>
              <a:chOff x="203" y="632"/>
              <a:chExt cx="1787" cy="1043"/>
            </a:xfrm>
          </p:grpSpPr>
          <p:sp>
            <p:nvSpPr>
              <p:cNvPr id="25611" name="Oval 49"/>
              <p:cNvSpPr>
                <a:spLocks noChangeArrowheads="1"/>
              </p:cNvSpPr>
              <p:nvPr/>
            </p:nvSpPr>
            <p:spPr bwMode="auto">
              <a:xfrm>
                <a:off x="480" y="1056"/>
                <a:ext cx="288" cy="28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5612" name="Text Box 50"/>
              <p:cNvSpPr txBox="1">
                <a:spLocks noChangeArrowheads="1"/>
              </p:cNvSpPr>
              <p:nvPr/>
            </p:nvSpPr>
            <p:spPr bwMode="auto">
              <a:xfrm>
                <a:off x="428" y="632"/>
                <a:ext cx="54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a rock</a:t>
                </a:r>
              </a:p>
            </p:txBody>
          </p:sp>
          <p:sp>
            <p:nvSpPr>
              <p:cNvPr id="25613" name="Line 51"/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11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614" name="Text Box 52"/>
              <p:cNvSpPr txBox="1">
                <a:spLocks noChangeArrowheads="1"/>
              </p:cNvSpPr>
              <p:nvPr/>
            </p:nvSpPr>
            <p:spPr bwMode="auto">
              <a:xfrm>
                <a:off x="432" y="800"/>
                <a:ext cx="41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= 0</a:t>
                </a:r>
              </a:p>
            </p:txBody>
          </p:sp>
          <p:sp>
            <p:nvSpPr>
              <p:cNvPr id="25615" name="Text Box 53"/>
              <p:cNvSpPr txBox="1">
                <a:spLocks noChangeArrowheads="1"/>
              </p:cNvSpPr>
              <p:nvPr/>
            </p:nvSpPr>
            <p:spPr bwMode="auto">
              <a:xfrm>
                <a:off x="203" y="1291"/>
                <a:ext cx="1110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x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- position</a:t>
                </a:r>
                <a:b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</a:br>
                <a:r>
                  <a:rPr lang="en-US" sz="2000" b="1" i="1">
                    <a:solidFill>
                      <a:srgbClr val="000000"/>
                    </a:solidFill>
                    <a:latin typeface="Times New Roman" pitchFamily="18" charset="0"/>
                  </a:rPr>
                  <a:t>p</a:t>
                </a: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 - momentum</a:t>
                </a:r>
              </a:p>
            </p:txBody>
          </p:sp>
        </p:grpSp>
      </p:grpSp>
      <p:sp>
        <p:nvSpPr>
          <p:cNvPr id="25607" name="Text Box 55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8" name="Text Box 56"/>
          <p:cNvSpPr txBox="1">
            <a:spLocks noChangeArrowheads="1"/>
          </p:cNvSpPr>
          <p:nvPr/>
        </p:nvSpPr>
        <p:spPr bwMode="auto">
          <a:xfrm>
            <a:off x="674688" y="660400"/>
            <a:ext cx="1435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990000"/>
                </a:solidFill>
                <a:latin typeface="Times New Roman" pitchFamily="18" charset="0"/>
              </a:rPr>
              <a:t>Free particle</a:t>
            </a:r>
          </a:p>
        </p:txBody>
      </p:sp>
    </p:spTree>
    <p:extLst>
      <p:ext uri="{BB962C8B-B14F-4D97-AF65-F5344CB8AC3E}">
        <p14:creationId xmlns:p14="http://schemas.microsoft.com/office/powerpoint/2010/main" val="154642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2906713" y="87313"/>
            <a:ext cx="33559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Quantum Mechanics</a:t>
            </a:r>
            <a:b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</a:br>
            <a:r>
              <a:rPr 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Size is absolute.</a:t>
            </a:r>
          </a:p>
        </p:txBody>
      </p:sp>
      <p:sp>
        <p:nvSpPr>
          <p:cNvPr id="27650" name="Text Box 3"/>
          <p:cNvSpPr txBox="1">
            <a:spLocks noChangeArrowheads="1"/>
          </p:cNvSpPr>
          <p:nvPr/>
        </p:nvSpPr>
        <p:spPr bwMode="auto">
          <a:xfrm>
            <a:off x="393700" y="1206500"/>
            <a:ext cx="65214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</a:rPr>
              <a:t>Quantum Mechanics is fundamentally different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</a:rPr>
              <a:t>from classical mechanics in the way it treats size.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84175" y="2120900"/>
            <a:ext cx="8242300" cy="4491038"/>
            <a:chOff x="242" y="1336"/>
            <a:chExt cx="5192" cy="2829"/>
          </a:xfrm>
        </p:grpSpPr>
        <p:sp>
          <p:nvSpPr>
            <p:cNvPr id="27653" name="Text Box 5"/>
            <p:cNvSpPr txBox="1">
              <a:spLocks noChangeArrowheads="1"/>
            </p:cNvSpPr>
            <p:nvPr/>
          </p:nvSpPr>
          <p:spPr bwMode="auto">
            <a:xfrm>
              <a:off x="248" y="1336"/>
              <a:ext cx="2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  <a:t>Absolute Meaning of Size</a:t>
              </a:r>
            </a:p>
          </p:txBody>
        </p:sp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242" y="1715"/>
              <a:ext cx="5192" cy="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  <a:t>Assume:	</a:t>
              </a: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"There is a limit to the fineness of our 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  <a:t>		   </a:t>
              </a: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powers of observation and the smallness of 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CC3300"/>
                  </a:solidFill>
                  <a:latin typeface="Times New Roman" pitchFamily="18" charset="0"/>
                </a:rPr>
                <a:t>		   </a:t>
              </a: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the accompanying disturbance, a limit which 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		   is inherent in the nature of things and can 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		   never be surpassed by improved technique 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		   or increased skill on the part of the observer."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						 </a:t>
              </a:r>
              <a:r>
                <a:rPr lang="en-US" sz="2400" b="1">
                  <a:solidFill>
                    <a:srgbClr val="0000CC"/>
                  </a:solidFill>
                  <a:latin typeface="Times New Roman" pitchFamily="18" charset="0"/>
                </a:rPr>
                <a:t>Dirac</a:t>
              </a:r>
              <a:endParaRPr lang="en-US" sz="2400" b="1">
                <a:solidFill>
                  <a:srgbClr val="CC33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7652" name="Text Box 8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70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2"/>
          <p:cNvSpPr txBox="1">
            <a:spLocks noChangeArrowheads="1"/>
          </p:cNvSpPr>
          <p:nvPr/>
        </p:nvSpPr>
        <p:spPr bwMode="auto">
          <a:xfrm>
            <a:off x="269875" y="889000"/>
            <a:ext cx="7783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CC"/>
                </a:solidFill>
                <a:latin typeface="Times New Roman" pitchFamily="18" charset="0"/>
              </a:rPr>
              <a:t>Big object – unavoidable limiting disturbance is negligible.</a:t>
            </a:r>
          </a:p>
        </p:txBody>
      </p:sp>
      <p:sp>
        <p:nvSpPr>
          <p:cNvPr id="29698" name="Text Box 3"/>
          <p:cNvSpPr txBox="1">
            <a:spLocks noChangeArrowheads="1"/>
          </p:cNvSpPr>
          <p:nvPr/>
        </p:nvSpPr>
        <p:spPr bwMode="auto">
          <a:xfrm>
            <a:off x="279400" y="1752600"/>
            <a:ext cx="86645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Small object – unavoidable limiting disturbance is  not negligible.</a:t>
            </a:r>
            <a:br>
              <a:rPr lang="en-US" sz="2400" b="1">
                <a:solidFill>
                  <a:srgbClr val="339933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		</a:t>
            </a:r>
            <a:r>
              <a:rPr lang="en-US" sz="2400" b="1">
                <a:solidFill>
                  <a:srgbClr val="A80000"/>
                </a:solidFill>
                <a:latin typeface="Times New Roman" pitchFamily="18" charset="0"/>
              </a:rPr>
              <a:t>Object is small in an absolute sense.</a:t>
            </a:r>
            <a:br>
              <a:rPr lang="en-US" sz="2400" b="1">
                <a:solidFill>
                  <a:srgbClr val="A800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339933"/>
                </a:solidFill>
                <a:latin typeface="Times New Roman" pitchFamily="18" charset="0"/>
              </a:rPr>
              <a:t>		</a:t>
            </a:r>
            <a:r>
              <a:rPr lang="en-US" sz="2400" b="1">
                <a:solidFill>
                  <a:srgbClr val="003399"/>
                </a:solidFill>
                <a:latin typeface="Times New Roman" pitchFamily="18" charset="0"/>
              </a:rPr>
              <a:t>No improvement in experimental technique</a:t>
            </a:r>
            <a:br>
              <a:rPr lang="en-US" sz="2400" b="1">
                <a:solidFill>
                  <a:srgbClr val="003399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003399"/>
                </a:solidFill>
                <a:latin typeface="Times New Roman" pitchFamily="18" charset="0"/>
              </a:rPr>
              <a:t>			will make the disturbance negligible.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279400" y="4114800"/>
            <a:ext cx="77692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3399"/>
                </a:solidFill>
                <a:latin typeface="Times New Roman" pitchFamily="18" charset="0"/>
              </a:rPr>
              <a:t>Classical mechanics</a:t>
            </a:r>
            <a:r>
              <a:rPr 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2400" b="1">
                <a:solidFill>
                  <a:srgbClr val="A80000"/>
                </a:solidFill>
                <a:latin typeface="Times New Roman" pitchFamily="18" charset="0"/>
              </a:rPr>
              <a:t>not set up to describe objects that are </a:t>
            </a:r>
            <a:br>
              <a:rPr lang="en-US" sz="2400" b="1">
                <a:solidFill>
                  <a:srgbClr val="A80000"/>
                </a:solidFill>
                <a:latin typeface="Times New Roman" pitchFamily="18" charset="0"/>
              </a:rPr>
            </a:br>
            <a:r>
              <a:rPr lang="en-US" sz="2400" b="1">
                <a:solidFill>
                  <a:srgbClr val="A80000"/>
                </a:solidFill>
                <a:latin typeface="Times New Roman" pitchFamily="18" charset="0"/>
              </a:rPr>
              <a:t>		           small in an absolute sense.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346075" y="73025"/>
            <a:ext cx="6669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A8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Quantum Mechanics – Absolute Definition of Size</a:t>
            </a:r>
          </a:p>
        </p:txBody>
      </p:sp>
      <p:sp>
        <p:nvSpPr>
          <p:cNvPr id="29701" name="Text Box 7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575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9600" y="944563"/>
            <a:ext cx="3276600" cy="1539875"/>
            <a:chOff x="384" y="720"/>
            <a:chExt cx="2064" cy="970"/>
          </a:xfrm>
        </p:grpSpPr>
        <p:sp>
          <p:nvSpPr>
            <p:cNvPr id="31781" name="Oval 3"/>
            <p:cNvSpPr>
              <a:spLocks noChangeArrowheads="1"/>
            </p:cNvSpPr>
            <p:nvPr/>
          </p:nvSpPr>
          <p:spPr bwMode="auto">
            <a:xfrm>
              <a:off x="480" y="1056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82" name="Text Box 4"/>
            <p:cNvSpPr txBox="1">
              <a:spLocks noChangeArrowheads="1"/>
            </p:cNvSpPr>
            <p:nvPr/>
          </p:nvSpPr>
          <p:spPr bwMode="auto">
            <a:xfrm>
              <a:off x="384" y="1440"/>
              <a:ext cx="87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an electron</a:t>
              </a:r>
            </a:p>
          </p:txBody>
        </p:sp>
        <p:sp>
          <p:nvSpPr>
            <p:cNvPr id="31783" name="Line 5"/>
            <p:cNvSpPr>
              <a:spLocks noChangeShapeType="1"/>
            </p:cNvSpPr>
            <p:nvPr/>
          </p:nvSpPr>
          <p:spPr bwMode="auto">
            <a:xfrm>
              <a:off x="864" y="1200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84" name="Text Box 6"/>
            <p:cNvSpPr txBox="1">
              <a:spLocks noChangeArrowheads="1"/>
            </p:cNvSpPr>
            <p:nvPr/>
          </p:nvSpPr>
          <p:spPr bwMode="auto">
            <a:xfrm>
              <a:off x="432" y="720"/>
              <a:ext cx="42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t = 0</a:t>
              </a:r>
            </a:p>
          </p:txBody>
        </p:sp>
      </p:grp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377825" y="53975"/>
            <a:ext cx="57277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Q. M. – Observation of an Absolutely small system.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817813" y="701675"/>
            <a:ext cx="1916112" cy="2157413"/>
            <a:chOff x="1775" y="567"/>
            <a:chExt cx="1207" cy="1359"/>
          </a:xfrm>
        </p:grpSpPr>
        <p:sp>
          <p:nvSpPr>
            <p:cNvPr id="31775" name="Oval 9"/>
            <p:cNvSpPr>
              <a:spLocks noChangeArrowheads="1"/>
            </p:cNvSpPr>
            <p:nvPr/>
          </p:nvSpPr>
          <p:spPr bwMode="auto">
            <a:xfrm>
              <a:off x="2496" y="1056"/>
              <a:ext cx="288" cy="28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31776" name="Text Box 10"/>
            <p:cNvSpPr txBox="1">
              <a:spLocks noChangeArrowheads="1"/>
            </p:cNvSpPr>
            <p:nvPr/>
          </p:nvSpPr>
          <p:spPr bwMode="auto">
            <a:xfrm>
              <a:off x="2430" y="1676"/>
              <a:ext cx="4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t = t</a:t>
              </a: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'</a:t>
              </a:r>
              <a:endParaRPr lang="en-US" sz="20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77" name="Text Box 11"/>
            <p:cNvSpPr txBox="1">
              <a:spLocks noChangeArrowheads="1"/>
            </p:cNvSpPr>
            <p:nvPr/>
          </p:nvSpPr>
          <p:spPr bwMode="auto">
            <a:xfrm>
              <a:off x="2342" y="1440"/>
              <a:ext cx="64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observe</a:t>
              </a:r>
            </a:p>
          </p:txBody>
        </p:sp>
        <p:sp>
          <p:nvSpPr>
            <p:cNvPr id="31778" name="Line 12"/>
            <p:cNvSpPr>
              <a:spLocks noChangeShapeType="1"/>
            </p:cNvSpPr>
            <p:nvPr/>
          </p:nvSpPr>
          <p:spPr bwMode="auto">
            <a:xfrm>
              <a:off x="1775" y="679"/>
              <a:ext cx="710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79" name="Freeform 13"/>
            <p:cNvSpPr>
              <a:spLocks/>
            </p:cNvSpPr>
            <p:nvPr/>
          </p:nvSpPr>
          <p:spPr bwMode="auto">
            <a:xfrm>
              <a:off x="1957" y="679"/>
              <a:ext cx="410" cy="252"/>
            </a:xfrm>
            <a:custGeom>
              <a:avLst/>
              <a:gdLst>
                <a:gd name="T0" fmla="*/ 0 w 410"/>
                <a:gd name="T1" fmla="*/ 0 h 252"/>
                <a:gd name="T2" fmla="*/ 79 w 410"/>
                <a:gd name="T3" fmla="*/ 31 h 252"/>
                <a:gd name="T4" fmla="*/ 173 w 410"/>
                <a:gd name="T5" fmla="*/ 23 h 252"/>
                <a:gd name="T6" fmla="*/ 221 w 410"/>
                <a:gd name="T7" fmla="*/ 7 h 252"/>
                <a:gd name="T8" fmla="*/ 244 w 410"/>
                <a:gd name="T9" fmla="*/ 0 h 252"/>
                <a:gd name="T10" fmla="*/ 323 w 410"/>
                <a:gd name="T11" fmla="*/ 55 h 252"/>
                <a:gd name="T12" fmla="*/ 331 w 410"/>
                <a:gd name="T13" fmla="*/ 181 h 252"/>
                <a:gd name="T14" fmla="*/ 410 w 410"/>
                <a:gd name="T15" fmla="*/ 252 h 25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10"/>
                <a:gd name="T25" fmla="*/ 0 h 252"/>
                <a:gd name="T26" fmla="*/ 410 w 410"/>
                <a:gd name="T27" fmla="*/ 252 h 25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10" h="252">
                  <a:moveTo>
                    <a:pt x="0" y="0"/>
                  </a:moveTo>
                  <a:cubicBezTo>
                    <a:pt x="30" y="7"/>
                    <a:pt x="50" y="21"/>
                    <a:pt x="79" y="31"/>
                  </a:cubicBezTo>
                  <a:cubicBezTo>
                    <a:pt x="110" y="28"/>
                    <a:pt x="142" y="28"/>
                    <a:pt x="173" y="23"/>
                  </a:cubicBezTo>
                  <a:cubicBezTo>
                    <a:pt x="190" y="20"/>
                    <a:pt x="205" y="12"/>
                    <a:pt x="221" y="7"/>
                  </a:cubicBezTo>
                  <a:cubicBezTo>
                    <a:pt x="229" y="5"/>
                    <a:pt x="244" y="0"/>
                    <a:pt x="244" y="0"/>
                  </a:cubicBezTo>
                  <a:cubicBezTo>
                    <a:pt x="304" y="8"/>
                    <a:pt x="306" y="3"/>
                    <a:pt x="323" y="55"/>
                  </a:cubicBezTo>
                  <a:cubicBezTo>
                    <a:pt x="326" y="97"/>
                    <a:pt x="324" y="139"/>
                    <a:pt x="331" y="181"/>
                  </a:cubicBezTo>
                  <a:cubicBezTo>
                    <a:pt x="336" y="215"/>
                    <a:pt x="387" y="229"/>
                    <a:pt x="410" y="252"/>
                  </a:cubicBezTo>
                </a:path>
              </a:pathLst>
            </a:custGeom>
            <a:noFill/>
            <a:ln w="19050" cmpd="sng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780" name="Text Box 14"/>
            <p:cNvSpPr txBox="1">
              <a:spLocks noChangeArrowheads="1"/>
            </p:cNvSpPr>
            <p:nvPr/>
          </p:nvSpPr>
          <p:spPr bwMode="auto">
            <a:xfrm>
              <a:off x="2356" y="567"/>
              <a:ext cx="5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FF3300"/>
                  </a:solidFill>
                  <a:latin typeface="Times New Roman" pitchFamily="18" charset="0"/>
                </a:rPr>
                <a:t>photon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647700" y="49213"/>
            <a:ext cx="8383588" cy="3668712"/>
            <a:chOff x="408" y="31"/>
            <a:chExt cx="5281" cy="2311"/>
          </a:xfrm>
        </p:grpSpPr>
        <p:grpSp>
          <p:nvGrpSpPr>
            <p:cNvPr id="31757" name="Group 16"/>
            <p:cNvGrpSpPr>
              <a:grpSpLocks/>
            </p:cNvGrpSpPr>
            <p:nvPr/>
          </p:nvGrpSpPr>
          <p:grpSpPr bwMode="auto">
            <a:xfrm>
              <a:off x="2838" y="31"/>
              <a:ext cx="2851" cy="1919"/>
              <a:chOff x="2791" y="2074"/>
              <a:chExt cx="2851" cy="1919"/>
            </a:xfrm>
          </p:grpSpPr>
          <p:sp>
            <p:nvSpPr>
              <p:cNvPr id="11281" name="Oval 17"/>
              <p:cNvSpPr>
                <a:spLocks noChangeArrowheads="1"/>
              </p:cNvSpPr>
              <p:nvPr/>
            </p:nvSpPr>
            <p:spPr bwMode="auto">
              <a:xfrm>
                <a:off x="3840" y="2256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0" name="Text Box 18"/>
              <p:cNvSpPr txBox="1">
                <a:spLocks noChangeArrowheads="1"/>
              </p:cNvSpPr>
              <p:nvPr/>
            </p:nvSpPr>
            <p:spPr bwMode="auto">
              <a:xfrm>
                <a:off x="5038" y="2895"/>
                <a:ext cx="60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predict</a:t>
                </a:r>
              </a:p>
            </p:txBody>
          </p:sp>
          <p:sp>
            <p:nvSpPr>
              <p:cNvPr id="11283" name="Oval 19"/>
              <p:cNvSpPr>
                <a:spLocks noChangeArrowheads="1"/>
              </p:cNvSpPr>
              <p:nvPr/>
            </p:nvSpPr>
            <p:spPr bwMode="auto">
              <a:xfrm>
                <a:off x="4320" y="2448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4" name="Oval 20"/>
              <p:cNvSpPr>
                <a:spLocks noChangeArrowheads="1"/>
              </p:cNvSpPr>
              <p:nvPr/>
            </p:nvSpPr>
            <p:spPr bwMode="auto">
              <a:xfrm>
                <a:off x="4512" y="2880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5" name="Oval 21"/>
              <p:cNvSpPr>
                <a:spLocks noChangeArrowheads="1"/>
              </p:cNvSpPr>
              <p:nvPr/>
            </p:nvSpPr>
            <p:spPr bwMode="auto">
              <a:xfrm>
                <a:off x="4320" y="3312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1286" name="Oval 22"/>
              <p:cNvSpPr>
                <a:spLocks noChangeArrowheads="1"/>
              </p:cNvSpPr>
              <p:nvPr/>
            </p:nvSpPr>
            <p:spPr bwMode="auto">
              <a:xfrm>
                <a:off x="3888" y="3552"/>
                <a:ext cx="288" cy="288"/>
              </a:xfrm>
              <a:prstGeom prst="ellipse">
                <a:avLst/>
              </a:prstGeom>
              <a:gradFill rotWithShape="0">
                <a:gsLst>
                  <a:gs pos="0">
                    <a:schemeClr val="tx1"/>
                  </a:gs>
                  <a:gs pos="100000">
                    <a:schemeClr val="tx1">
                      <a:gamma/>
                      <a:tint val="0"/>
                      <a:invGamma/>
                    </a:schemeClr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1765" name="Line 23"/>
              <p:cNvSpPr>
                <a:spLocks noChangeShapeType="1"/>
              </p:cNvSpPr>
              <p:nvPr/>
            </p:nvSpPr>
            <p:spPr bwMode="auto">
              <a:xfrm flipV="1">
                <a:off x="2832" y="2544"/>
                <a:ext cx="96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66" name="Line 24"/>
              <p:cNvSpPr>
                <a:spLocks noChangeShapeType="1"/>
              </p:cNvSpPr>
              <p:nvPr/>
            </p:nvSpPr>
            <p:spPr bwMode="auto">
              <a:xfrm flipV="1">
                <a:off x="2832" y="2688"/>
                <a:ext cx="144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67" name="Line 25"/>
              <p:cNvSpPr>
                <a:spLocks noChangeShapeType="1"/>
              </p:cNvSpPr>
              <p:nvPr/>
            </p:nvSpPr>
            <p:spPr bwMode="auto">
              <a:xfrm flipV="1">
                <a:off x="2880" y="3072"/>
                <a:ext cx="158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68" name="Line 26"/>
              <p:cNvSpPr>
                <a:spLocks noChangeShapeType="1"/>
              </p:cNvSpPr>
              <p:nvPr/>
            </p:nvSpPr>
            <p:spPr bwMode="auto">
              <a:xfrm>
                <a:off x="2832" y="3168"/>
                <a:ext cx="14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69" name="Line 27"/>
              <p:cNvSpPr>
                <a:spLocks noChangeShapeType="1"/>
              </p:cNvSpPr>
              <p:nvPr/>
            </p:nvSpPr>
            <p:spPr bwMode="auto">
              <a:xfrm>
                <a:off x="2791" y="3224"/>
                <a:ext cx="1049" cy="3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70" name="Text Box 28"/>
              <p:cNvSpPr txBox="1">
                <a:spLocks noChangeArrowheads="1"/>
              </p:cNvSpPr>
              <p:nvPr/>
            </p:nvSpPr>
            <p:spPr bwMode="auto">
              <a:xfrm>
                <a:off x="4164" y="3589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31771" name="Text Box 29"/>
              <p:cNvSpPr txBox="1">
                <a:spLocks noChangeArrowheads="1"/>
              </p:cNvSpPr>
              <p:nvPr/>
            </p:nvSpPr>
            <p:spPr bwMode="auto">
              <a:xfrm>
                <a:off x="4606" y="3251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31772" name="Text Box 30"/>
              <p:cNvSpPr txBox="1">
                <a:spLocks noChangeArrowheads="1"/>
              </p:cNvSpPr>
              <p:nvPr/>
            </p:nvSpPr>
            <p:spPr bwMode="auto">
              <a:xfrm>
                <a:off x="4773" y="2803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31773" name="Text Box 31"/>
              <p:cNvSpPr txBox="1">
                <a:spLocks noChangeArrowheads="1"/>
              </p:cNvSpPr>
              <p:nvPr/>
            </p:nvSpPr>
            <p:spPr bwMode="auto">
              <a:xfrm>
                <a:off x="4609" y="2347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  <p:sp>
            <p:nvSpPr>
              <p:cNvPr id="31774" name="Text Box 32"/>
              <p:cNvSpPr txBox="1">
                <a:spLocks noChangeArrowheads="1"/>
              </p:cNvSpPr>
              <p:nvPr/>
            </p:nvSpPr>
            <p:spPr bwMode="auto">
              <a:xfrm>
                <a:off x="4090" y="2074"/>
                <a:ext cx="26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600" b="1">
                    <a:solidFill>
                      <a:srgbClr val="000000"/>
                    </a:solidFill>
                    <a:latin typeface="Times New Roman" pitchFamily="18" charset="0"/>
                  </a:rPr>
                  <a:t>?</a:t>
                </a:r>
              </a:p>
            </p:txBody>
          </p:sp>
        </p:grpSp>
        <p:sp>
          <p:nvSpPr>
            <p:cNvPr id="31758" name="Text Box 33"/>
            <p:cNvSpPr txBox="1">
              <a:spLocks noChangeArrowheads="1"/>
            </p:cNvSpPr>
            <p:nvPr/>
          </p:nvSpPr>
          <p:spPr bwMode="auto">
            <a:xfrm>
              <a:off x="408" y="1900"/>
              <a:ext cx="505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Photon – Electron scattering.  </a:t>
              </a: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Non-negligible disturbance.</a:t>
              </a:r>
              <a:b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			        </a:t>
              </a:r>
              <a:r>
                <a:rPr lang="en-US" sz="2000" b="1">
                  <a:solidFill>
                    <a:srgbClr val="A80000"/>
                  </a:solidFill>
                  <a:latin typeface="Times New Roman" pitchFamily="18" charset="0"/>
                </a:rPr>
                <a:t>Can’t predict trajectory after observation.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66700" y="3827462"/>
            <a:ext cx="8659813" cy="2825751"/>
            <a:chOff x="266700" y="3827462"/>
            <a:chExt cx="8659813" cy="2825751"/>
          </a:xfrm>
        </p:grpSpPr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266700" y="5737225"/>
              <a:ext cx="6623050" cy="9159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A80000"/>
                  </a:solidFill>
                  <a:latin typeface="Times New Roman" pitchFamily="18" charset="0"/>
                </a:rPr>
                <a:t>Indeterminacy comes in calculation of observables.</a:t>
              </a:r>
              <a:br>
                <a:rPr lang="en-US" b="1" dirty="0">
                  <a:solidFill>
                    <a:srgbClr val="A80000"/>
                  </a:solidFill>
                  <a:latin typeface="Times New Roman" pitchFamily="18" charset="0"/>
                </a:rPr>
              </a:br>
              <a:r>
                <a:rPr lang="en-US" b="1" dirty="0">
                  <a:solidFill>
                    <a:srgbClr val="A80000"/>
                  </a:solidFill>
                  <a:latin typeface="Times New Roman" pitchFamily="18" charset="0"/>
                </a:rPr>
                <a:t>	Act of observation destroys causality.</a:t>
              </a:r>
              <a:br>
                <a:rPr lang="en-US" b="1" dirty="0">
                  <a:solidFill>
                    <a:srgbClr val="A80000"/>
                  </a:solidFill>
                  <a:latin typeface="Times New Roman" pitchFamily="18" charset="0"/>
                </a:rPr>
              </a:br>
              <a:r>
                <a:rPr lang="en-US" b="1" dirty="0">
                  <a:solidFill>
                    <a:srgbClr val="A80000"/>
                  </a:solidFill>
                  <a:latin typeface="Times New Roman" pitchFamily="18" charset="0"/>
                </a:rPr>
                <a:t>	Theory gives probability of obtaining a particular result.</a:t>
              </a:r>
            </a:p>
          </p:txBody>
        </p:sp>
        <p:grpSp>
          <p:nvGrpSpPr>
            <p:cNvPr id="6" name="Group 35"/>
            <p:cNvGrpSpPr>
              <a:grpSpLocks/>
            </p:cNvGrpSpPr>
            <p:nvPr/>
          </p:nvGrpSpPr>
          <p:grpSpPr bwMode="auto">
            <a:xfrm>
              <a:off x="266700" y="3827462"/>
              <a:ext cx="8659813" cy="1909763"/>
              <a:chOff x="156" y="2364"/>
              <a:chExt cx="5455" cy="1203"/>
            </a:xfrm>
          </p:grpSpPr>
          <p:sp>
            <p:nvSpPr>
              <p:cNvPr id="31752" name="Line 36"/>
              <p:cNvSpPr>
                <a:spLocks noChangeShapeType="1"/>
              </p:cNvSpPr>
              <p:nvPr/>
            </p:nvSpPr>
            <p:spPr bwMode="auto">
              <a:xfrm>
                <a:off x="277" y="2374"/>
                <a:ext cx="53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753" name="Text Box 37"/>
              <p:cNvSpPr txBox="1">
                <a:spLocks noChangeArrowheads="1"/>
              </p:cNvSpPr>
              <p:nvPr/>
            </p:nvSpPr>
            <p:spPr bwMode="auto">
              <a:xfrm>
                <a:off x="156" y="2364"/>
                <a:ext cx="34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003300"/>
                    </a:solidFill>
                    <a:latin typeface="Times New Roman" pitchFamily="18" charset="0"/>
                  </a:rPr>
                  <a:t>Causality is assumed to apply to undisturbed systems.</a:t>
                </a:r>
              </a:p>
            </p:txBody>
          </p:sp>
          <p:sp>
            <p:nvSpPr>
              <p:cNvPr id="31754" name="Text Box 38"/>
              <p:cNvSpPr txBox="1">
                <a:spLocks noChangeArrowheads="1"/>
              </p:cNvSpPr>
              <p:nvPr/>
            </p:nvSpPr>
            <p:spPr bwMode="auto">
              <a:xfrm>
                <a:off x="164" y="2655"/>
                <a:ext cx="49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336600"/>
                    </a:solidFill>
                    <a:latin typeface="Times New Roman" pitchFamily="18" charset="0"/>
                  </a:rPr>
                  <a:t>Act of observation of a small Q. M. system causes a non-negligible disturbance.</a:t>
                </a:r>
              </a:p>
            </p:txBody>
          </p:sp>
          <p:sp>
            <p:nvSpPr>
              <p:cNvPr id="31755" name="Text Box 39"/>
              <p:cNvSpPr txBox="1">
                <a:spLocks noChangeArrowheads="1"/>
              </p:cNvSpPr>
              <p:nvPr/>
            </p:nvSpPr>
            <p:spPr bwMode="auto">
              <a:xfrm>
                <a:off x="165" y="2912"/>
                <a:ext cx="413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 dirty="0">
                    <a:solidFill>
                      <a:srgbClr val="CC3300"/>
                    </a:solidFill>
                    <a:latin typeface="Times New Roman" pitchFamily="18" charset="0"/>
                  </a:rPr>
                  <a:t>Therefore, the results of one observation will not allow </a:t>
                </a:r>
                <a:br>
                  <a:rPr lang="en-US" b="1" dirty="0">
                    <a:solidFill>
                      <a:srgbClr val="CC3300"/>
                    </a:solidFill>
                    <a:latin typeface="Times New Roman" pitchFamily="18" charset="0"/>
                  </a:rPr>
                </a:br>
                <a:r>
                  <a:rPr lang="en-US" b="1" dirty="0">
                    <a:solidFill>
                      <a:srgbClr val="CC3300"/>
                    </a:solidFill>
                    <a:latin typeface="Times New Roman" pitchFamily="18" charset="0"/>
                  </a:rPr>
                  <a:t>       a causal prediction of the results of a subsequent observation.</a:t>
                </a:r>
              </a:p>
            </p:txBody>
          </p:sp>
          <p:sp>
            <p:nvSpPr>
              <p:cNvPr id="31756" name="Text Box 40"/>
              <p:cNvSpPr txBox="1">
                <a:spLocks noChangeArrowheads="1"/>
              </p:cNvSpPr>
              <p:nvPr/>
            </p:nvSpPr>
            <p:spPr bwMode="auto">
              <a:xfrm>
                <a:off x="180" y="3336"/>
                <a:ext cx="37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b="1">
                    <a:solidFill>
                      <a:srgbClr val="FF3300"/>
                    </a:solidFill>
                    <a:latin typeface="Times New Roman" pitchFamily="18" charset="0"/>
                  </a:rPr>
                  <a:t>Not surprising from the definition of a small Q. M. system.</a:t>
                </a:r>
                <a:endParaRPr lang="en-US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1751" name="Text Box 42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2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1788" y="568325"/>
            <a:ext cx="8736012" cy="1252538"/>
            <a:chOff x="209" y="358"/>
            <a:chExt cx="5503" cy="789"/>
          </a:xfrm>
        </p:grpSpPr>
        <p:sp>
          <p:nvSpPr>
            <p:cNvPr id="12291" name="Text Box 3"/>
            <p:cNvSpPr txBox="1">
              <a:spLocks noChangeArrowheads="1"/>
            </p:cNvSpPr>
            <p:nvPr/>
          </p:nvSpPr>
          <p:spPr bwMode="auto">
            <a:xfrm>
              <a:off x="209" y="358"/>
              <a:ext cx="241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400" b="1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</a:rPr>
                <a:t>The Superposition Principle</a:t>
              </a:r>
            </a:p>
          </p:txBody>
        </p:sp>
        <p:sp>
          <p:nvSpPr>
            <p:cNvPr id="33815" name="Text Box 4"/>
            <p:cNvSpPr txBox="1">
              <a:spLocks noChangeArrowheads="1"/>
            </p:cNvSpPr>
            <p:nvPr/>
          </p:nvSpPr>
          <p:spPr bwMode="auto">
            <a:xfrm>
              <a:off x="532" y="705"/>
              <a:ext cx="518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Fundamental Law of Q. M.  Inherently different from classical mechanics.</a:t>
              </a:r>
              <a:b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Pervades quantum theory.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98438" y="1931988"/>
            <a:ext cx="8469312" cy="1006475"/>
            <a:chOff x="221" y="937"/>
            <a:chExt cx="5335" cy="634"/>
          </a:xfrm>
        </p:grpSpPr>
        <p:sp>
          <p:nvSpPr>
            <p:cNvPr id="33812" name="Text Box 6"/>
            <p:cNvSpPr txBox="1">
              <a:spLocks noChangeArrowheads="1"/>
            </p:cNvSpPr>
            <p:nvPr/>
          </p:nvSpPr>
          <p:spPr bwMode="auto">
            <a:xfrm>
              <a:off x="297" y="937"/>
              <a:ext cx="5259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333399"/>
                  </a:solidFill>
                  <a:latin typeface="Times New Roman" pitchFamily="18" charset="0"/>
                </a:rPr>
                <a:t>Two examples to illustrate idea before formulating Superposition Principle.</a:t>
              </a:r>
              <a:br>
                <a:rPr lang="en-US" sz="2000" b="1">
                  <a:solidFill>
                    <a:srgbClr val="333399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Polarization of photons</a:t>
              </a:r>
              <a:b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00"/>
                  </a:solidFill>
                  <a:latin typeface="Times New Roman" pitchFamily="18" charset="0"/>
                </a:rPr>
                <a:t>	</a:t>
              </a: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Interference of photons</a:t>
              </a:r>
            </a:p>
          </p:txBody>
        </p:sp>
        <p:sp>
          <p:nvSpPr>
            <p:cNvPr id="33813" name="Line 7"/>
            <p:cNvSpPr>
              <a:spLocks noChangeShapeType="1"/>
            </p:cNvSpPr>
            <p:nvPr/>
          </p:nvSpPr>
          <p:spPr bwMode="auto">
            <a:xfrm>
              <a:off x="221" y="1562"/>
              <a:ext cx="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44475" y="3035300"/>
            <a:ext cx="8551863" cy="1966913"/>
            <a:chOff x="154" y="1912"/>
            <a:chExt cx="5387" cy="1239"/>
          </a:xfrm>
        </p:grpSpPr>
        <p:sp>
          <p:nvSpPr>
            <p:cNvPr id="33803" name="Text Box 9"/>
            <p:cNvSpPr txBox="1">
              <a:spLocks noChangeArrowheads="1"/>
            </p:cNvSpPr>
            <p:nvPr/>
          </p:nvSpPr>
          <p:spPr bwMode="auto">
            <a:xfrm>
              <a:off x="154" y="1912"/>
              <a:ext cx="2905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Polarization of light (direction of </a:t>
              </a:r>
              <a:r>
                <a:rPr lang="en-US" sz="2000" b="1" i="1">
                  <a:solidFill>
                    <a:srgbClr val="006600"/>
                  </a:solidFill>
                  <a:latin typeface="Times New Roman" pitchFamily="18" charset="0"/>
                </a:rPr>
                <a:t>E</a:t>
              </a: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-field)</a:t>
              </a:r>
            </a:p>
          </p:txBody>
        </p:sp>
        <p:grpSp>
          <p:nvGrpSpPr>
            <p:cNvPr id="33804" name="Group 10"/>
            <p:cNvGrpSpPr>
              <a:grpSpLocks/>
            </p:cNvGrpSpPr>
            <p:nvPr/>
          </p:nvGrpSpPr>
          <p:grpSpPr bwMode="auto">
            <a:xfrm>
              <a:off x="286" y="2245"/>
              <a:ext cx="3117" cy="801"/>
              <a:chOff x="710" y="1965"/>
              <a:chExt cx="3117" cy="801"/>
            </a:xfrm>
          </p:grpSpPr>
          <p:sp>
            <p:nvSpPr>
              <p:cNvPr id="33806" name="Rectangle 11"/>
              <p:cNvSpPr>
                <a:spLocks noChangeArrowheads="1"/>
              </p:cNvSpPr>
              <p:nvPr/>
            </p:nvSpPr>
            <p:spPr bwMode="auto">
              <a:xfrm>
                <a:off x="2082" y="2004"/>
                <a:ext cx="56" cy="48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3807" name="Text Box 12"/>
              <p:cNvSpPr txBox="1">
                <a:spLocks noChangeArrowheads="1"/>
              </p:cNvSpPr>
              <p:nvPr/>
            </p:nvSpPr>
            <p:spPr bwMode="auto">
              <a:xfrm>
                <a:off x="1780" y="2516"/>
                <a:ext cx="7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polarizer</a:t>
                </a:r>
              </a:p>
            </p:txBody>
          </p:sp>
          <p:sp>
            <p:nvSpPr>
              <p:cNvPr id="33808" name="Line 13"/>
              <p:cNvSpPr>
                <a:spLocks noChangeShapeType="1"/>
              </p:cNvSpPr>
              <p:nvPr/>
            </p:nvSpPr>
            <p:spPr bwMode="auto">
              <a:xfrm>
                <a:off x="710" y="2280"/>
                <a:ext cx="131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09" name="Text Box 14"/>
              <p:cNvSpPr txBox="1">
                <a:spLocks noChangeArrowheads="1"/>
              </p:cNvSpPr>
              <p:nvPr/>
            </p:nvSpPr>
            <p:spPr bwMode="auto">
              <a:xfrm>
                <a:off x="920" y="2034"/>
                <a:ext cx="4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light</a:t>
                </a:r>
              </a:p>
            </p:txBody>
          </p:sp>
          <p:sp>
            <p:nvSpPr>
              <p:cNvPr id="33810" name="Line 15"/>
              <p:cNvSpPr>
                <a:spLocks noChangeShapeType="1"/>
              </p:cNvSpPr>
              <p:nvPr/>
            </p:nvSpPr>
            <p:spPr bwMode="auto">
              <a:xfrm>
                <a:off x="2241" y="2288"/>
                <a:ext cx="15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3811" name="Text Box 16"/>
              <p:cNvSpPr txBox="1">
                <a:spLocks noChangeArrowheads="1"/>
              </p:cNvSpPr>
              <p:nvPr/>
            </p:nvSpPr>
            <p:spPr bwMode="auto">
              <a:xfrm>
                <a:off x="2767" y="1965"/>
                <a:ext cx="24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b="1">
                    <a:solidFill>
                      <a:srgbClr val="CC3300"/>
                    </a:solidFill>
                    <a:latin typeface="Times New Roman" pitchFamily="18" charset="0"/>
                  </a:rPr>
                  <a:t>I</a:t>
                </a:r>
                <a:r>
                  <a:rPr lang="en-US" sz="2400" b="1" baseline="-25000">
                    <a:solidFill>
                      <a:srgbClr val="CC3300"/>
                    </a:solidFill>
                    <a:latin typeface="Times New Roman" pitchFamily="18" charset="0"/>
                  </a:rPr>
                  <a:t>||</a:t>
                </a:r>
                <a:endParaRPr lang="en-US" sz="2400" b="1">
                  <a:solidFill>
                    <a:srgbClr val="CC33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3805" name="Text Box 17"/>
            <p:cNvSpPr txBox="1">
              <a:spLocks noChangeArrowheads="1"/>
            </p:cNvSpPr>
            <p:nvPr/>
          </p:nvSpPr>
          <p:spPr bwMode="auto">
            <a:xfrm>
              <a:off x="3534" y="1941"/>
              <a:ext cx="2007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Light polarized along one</a:t>
              </a:r>
              <a:b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axis goes through polarizer.</a:t>
              </a:r>
              <a:b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I</a:t>
              </a:r>
              <a:r>
                <a:rPr lang="en-US" sz="2000" b="1" baseline="-25000">
                  <a:solidFill>
                    <a:srgbClr val="CC3300"/>
                  </a:solidFill>
                  <a:latin typeface="Times New Roman" pitchFamily="18" charset="0"/>
                </a:rPr>
                <a:t>||</a:t>
              </a:r>
              <a: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  <a:t>.</a:t>
              </a:r>
              <a:br>
                <a:rPr lang="en-US" sz="2000" b="1">
                  <a:solidFill>
                    <a:srgbClr val="CC3300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Light polarized along other</a:t>
              </a:r>
              <a:b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axis does not go through.</a:t>
              </a:r>
              <a:b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Perpendicular axis, I</a:t>
              </a:r>
              <a:r>
                <a:rPr lang="en-US" sz="2000" b="1" baseline="-25000">
                  <a:solidFill>
                    <a:srgbClr val="0000CC"/>
                  </a:solidFill>
                  <a:latin typeface="Times New Roman" pitchFamily="18" charset="0"/>
                  <a:sym typeface="Symbol" pitchFamily="18" charset="2"/>
                </a:rPr>
                <a:t></a:t>
              </a: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  <a:sym typeface="Symbol" pitchFamily="18" charset="2"/>
                </a:rPr>
                <a:t>.</a:t>
              </a:r>
              <a:endParaRPr lang="en-US" sz="2000" b="1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06375" y="5176838"/>
            <a:ext cx="6062663" cy="1487487"/>
            <a:chOff x="130" y="3261"/>
            <a:chExt cx="3819" cy="937"/>
          </a:xfrm>
        </p:grpSpPr>
        <p:grpSp>
          <p:nvGrpSpPr>
            <p:cNvPr id="33799" name="Group 19"/>
            <p:cNvGrpSpPr>
              <a:grpSpLocks/>
            </p:cNvGrpSpPr>
            <p:nvPr/>
          </p:nvGrpSpPr>
          <p:grpSpPr bwMode="auto">
            <a:xfrm>
              <a:off x="130" y="3261"/>
              <a:ext cx="3666" cy="442"/>
              <a:chOff x="226" y="2981"/>
              <a:chExt cx="3666" cy="442"/>
            </a:xfrm>
          </p:grpSpPr>
          <p:sp>
            <p:nvSpPr>
              <p:cNvPr id="33801" name="Text Box 20"/>
              <p:cNvSpPr txBox="1">
                <a:spLocks noChangeArrowheads="1"/>
              </p:cNvSpPr>
              <p:nvPr/>
            </p:nvSpPr>
            <p:spPr bwMode="auto">
              <a:xfrm>
                <a:off x="226" y="2981"/>
                <a:ext cx="366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Classical electromagnetic theory tells what happens.</a:t>
                </a:r>
                <a:b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</a:br>
                <a:r>
                  <a:rPr lang="en-US" sz="2000" b="1">
                    <a:solidFill>
                      <a:srgbClr val="000000"/>
                    </a:solidFill>
                    <a:latin typeface="Times New Roman" pitchFamily="18" charset="0"/>
                  </a:rPr>
                  <a:t>		</a:t>
                </a:r>
                <a:r>
                  <a:rPr lang="en-US" sz="2000" b="1">
                    <a:solidFill>
                      <a:srgbClr val="CC3300"/>
                    </a:solidFill>
                    <a:latin typeface="Times New Roman" pitchFamily="18" charset="0"/>
                  </a:rPr>
                  <a:t>Light is a wave.</a:t>
                </a:r>
              </a:p>
            </p:txBody>
          </p:sp>
          <p:sp>
            <p:nvSpPr>
              <p:cNvPr id="33802" name="AutoShape 21"/>
              <p:cNvSpPr>
                <a:spLocks noChangeArrowheads="1"/>
              </p:cNvSpPr>
              <p:nvPr/>
            </p:nvSpPr>
            <p:spPr bwMode="auto">
              <a:xfrm>
                <a:off x="333" y="3245"/>
                <a:ext cx="1046" cy="106"/>
              </a:xfrm>
              <a:prstGeom prst="rightArrow">
                <a:avLst>
                  <a:gd name="adj1" fmla="val 50000"/>
                  <a:gd name="adj2" fmla="val 246698"/>
                </a:avLst>
              </a:prstGeom>
              <a:solidFill>
                <a:srgbClr val="FF33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33800" name="Text Box 22"/>
            <p:cNvSpPr txBox="1">
              <a:spLocks noChangeArrowheads="1"/>
            </p:cNvSpPr>
            <p:nvPr/>
          </p:nvSpPr>
          <p:spPr bwMode="auto">
            <a:xfrm>
              <a:off x="154" y="3756"/>
              <a:ext cx="379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  <a:t>Light polarized parallel goes through.</a:t>
              </a:r>
              <a:br>
                <a:rPr lang="en-US" sz="2000" b="1">
                  <a:solidFill>
                    <a:srgbClr val="0000CC"/>
                  </a:solidFill>
                  <a:latin typeface="Times New Roman" pitchFamily="18" charset="0"/>
                </a:rPr>
              </a:br>
              <a:r>
                <a:rPr lang="en-US" sz="2000" b="1">
                  <a:solidFill>
                    <a:srgbClr val="006600"/>
                  </a:solidFill>
                  <a:latin typeface="Times New Roman" pitchFamily="18" charset="0"/>
                </a:rPr>
                <a:t>Light polarized perpendicular is reflected or diverted.</a:t>
              </a:r>
            </a:p>
          </p:txBody>
        </p:sp>
      </p:grpSp>
      <p:sp>
        <p:nvSpPr>
          <p:cNvPr id="12311" name="Text Box 23"/>
          <p:cNvSpPr txBox="1">
            <a:spLocks noChangeArrowheads="1"/>
          </p:cNvSpPr>
          <p:nvPr/>
        </p:nvSpPr>
        <p:spPr bwMode="auto">
          <a:xfrm>
            <a:off x="322263" y="60325"/>
            <a:ext cx="8667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The Nature of the Disturbance that Accompanies a Measurement</a:t>
            </a:r>
          </a:p>
        </p:txBody>
      </p:sp>
      <p:sp>
        <p:nvSpPr>
          <p:cNvPr id="33798" name="Text Box 25"/>
          <p:cNvSpPr txBox="1">
            <a:spLocks noChangeArrowheads="1"/>
          </p:cNvSpPr>
          <p:nvPr/>
        </p:nvSpPr>
        <p:spPr bwMode="auto">
          <a:xfrm>
            <a:off x="7391400" y="6542088"/>
            <a:ext cx="167798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800" dirty="0">
                <a:solidFill>
                  <a:srgbClr val="000000"/>
                </a:solidFill>
                <a:latin typeface="Times New Roman" pitchFamily="18" charset="0"/>
              </a:rPr>
              <a:t>Copyright – Michael D. Fayer, </a:t>
            </a:r>
            <a:r>
              <a:rPr lang="en-US" sz="800" dirty="0" smtClean="0">
                <a:solidFill>
                  <a:srgbClr val="000000"/>
                </a:solidFill>
                <a:latin typeface="Times New Roman" pitchFamily="18" charset="0"/>
              </a:rPr>
              <a:t>2018</a:t>
            </a: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</TotalTime>
  <Words>1324</Words>
  <Application>Microsoft Office PowerPoint</Application>
  <PresentationFormat>On-screen Show (4:3)</PresentationFormat>
  <Paragraphs>277</Paragraphs>
  <Slides>23</Slides>
  <Notes>23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Symbol</vt:lpstr>
      <vt:lpstr>Times New Roman</vt:lpstr>
      <vt:lpstr>Default Design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Fayer, Prof Michael David</dc:creator>
  <cp:lastModifiedBy>Fayer, Prof Michael David</cp:lastModifiedBy>
  <cp:revision>3</cp:revision>
  <dcterms:created xsi:type="dcterms:W3CDTF">2019-08-26T18:43:03Z</dcterms:created>
  <dcterms:modified xsi:type="dcterms:W3CDTF">2019-08-27T00:33:04Z</dcterms:modified>
</cp:coreProperties>
</file>