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24"/>
  </p:notesMasterIdLst>
  <p:handoutMasterIdLst>
    <p:handoutMasterId r:id="rId25"/>
  </p:handoutMasterIdLst>
  <p:sldIdLst>
    <p:sldId id="258" r:id="rId2"/>
    <p:sldId id="302" r:id="rId3"/>
    <p:sldId id="348" r:id="rId4"/>
    <p:sldId id="349" r:id="rId5"/>
    <p:sldId id="356" r:id="rId6"/>
    <p:sldId id="340" r:id="rId7"/>
    <p:sldId id="341" r:id="rId8"/>
    <p:sldId id="351" r:id="rId9"/>
    <p:sldId id="352" r:id="rId10"/>
    <p:sldId id="307" r:id="rId11"/>
    <p:sldId id="353" r:id="rId12"/>
    <p:sldId id="343" r:id="rId13"/>
    <p:sldId id="344" r:id="rId14"/>
    <p:sldId id="345" r:id="rId15"/>
    <p:sldId id="346" r:id="rId16"/>
    <p:sldId id="347" r:id="rId17"/>
    <p:sldId id="317" r:id="rId18"/>
    <p:sldId id="318" r:id="rId19"/>
    <p:sldId id="319" r:id="rId20"/>
    <p:sldId id="354" r:id="rId21"/>
    <p:sldId id="320" r:id="rId22"/>
    <p:sldId id="355" r:id="rId23"/>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990000"/>
    <a:srgbClr val="FFFFCC"/>
    <a:srgbClr val="FFFFFF"/>
    <a:srgbClr val="00CC99"/>
    <a:srgbClr val="003399"/>
    <a:srgbClr val="FFFF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4139" autoAdjust="0"/>
  </p:normalViewPr>
  <p:slideViewPr>
    <p:cSldViewPr>
      <p:cViewPr varScale="1">
        <p:scale>
          <a:sx n="76" d="100"/>
          <a:sy n="76" d="100"/>
        </p:scale>
        <p:origin x="-90" y="-282"/>
      </p:cViewPr>
      <p:guideLst>
        <p:guide orient="horz" pos="2160"/>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atin typeface="Times New Roman" pitchFamily="18" charset="0"/>
              </a:defRPr>
            </a:lvl1pPr>
          </a:lstStyle>
          <a:p>
            <a:pPr>
              <a:defRPr/>
            </a:pPr>
            <a:endParaRPr lang="en-US"/>
          </a:p>
        </p:txBody>
      </p:sp>
      <p:sp>
        <p:nvSpPr>
          <p:cNvPr id="3277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atin typeface="Times New Roman" pitchFamily="18" charset="0"/>
              </a:defRPr>
            </a:lvl1pPr>
          </a:lstStyle>
          <a:p>
            <a:pPr>
              <a:defRPr/>
            </a:pPr>
            <a:endParaRPr lang="en-US"/>
          </a:p>
        </p:txBody>
      </p:sp>
      <p:sp>
        <p:nvSpPr>
          <p:cNvPr id="3277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atin typeface="Times New Roman" pitchFamily="18" charset="0"/>
              </a:defRPr>
            </a:lvl1pPr>
          </a:lstStyle>
          <a:p>
            <a:pPr>
              <a:defRPr/>
            </a:pPr>
            <a:endParaRPr lang="en-US"/>
          </a:p>
        </p:txBody>
      </p:sp>
      <p:sp>
        <p:nvSpPr>
          <p:cNvPr id="3277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atin typeface="Times New Roman" pitchFamily="18" charset="0"/>
              </a:defRPr>
            </a:lvl1pPr>
          </a:lstStyle>
          <a:p>
            <a:pPr>
              <a:defRPr/>
            </a:pPr>
            <a:fld id="{C62F26C5-7D39-4AC8-B79A-607C729301F9}" type="slidenum">
              <a:rPr lang="en-US"/>
              <a:pPr>
                <a:defRPr/>
              </a:pPr>
              <a:t>‹#›</a:t>
            </a:fld>
            <a:endParaRPr lang="en-US" dirty="0"/>
          </a:p>
        </p:txBody>
      </p:sp>
    </p:spTree>
    <p:extLst>
      <p:ext uri="{BB962C8B-B14F-4D97-AF65-F5344CB8AC3E}">
        <p14:creationId xmlns:p14="http://schemas.microsoft.com/office/powerpoint/2010/main" val="3015280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atin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atin typeface="Times New Roman" pitchFamily="18"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atin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atin typeface="Times New Roman" pitchFamily="18" charset="0"/>
              </a:defRPr>
            </a:lvl1pPr>
          </a:lstStyle>
          <a:p>
            <a:pPr>
              <a:defRPr/>
            </a:pPr>
            <a:fld id="{8BFF82CB-6C4C-487D-8A53-32B303693CDF}" type="slidenum">
              <a:rPr lang="en-US"/>
              <a:pPr>
                <a:defRPr/>
              </a:pPr>
              <a:t>‹#›</a:t>
            </a:fld>
            <a:endParaRPr lang="en-US" dirty="0"/>
          </a:p>
        </p:txBody>
      </p:sp>
    </p:spTree>
    <p:extLst>
      <p:ext uri="{BB962C8B-B14F-4D97-AF65-F5344CB8AC3E}">
        <p14:creationId xmlns:p14="http://schemas.microsoft.com/office/powerpoint/2010/main" val="4147648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F46303D5-B4FD-4434-BA11-0AAF7F413559}" type="slidenum">
              <a:rPr lang="en-US" b="0" smtClean="0">
                <a:latin typeface="Times New Roman" pitchFamily="18" charset="0"/>
              </a:rPr>
              <a:pPr eaLnBrk="1" hangingPunct="1"/>
              <a:t>1</a:t>
            </a:fld>
            <a:endParaRPr lang="en-US" b="0" smtClean="0">
              <a:latin typeface="Times New Roman"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90257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AADFB34A-899A-4658-AA84-98A82F44B4A9}" type="slidenum">
              <a:rPr lang="en-US" b="0" smtClean="0">
                <a:latin typeface="Times New Roman" pitchFamily="18" charset="0"/>
              </a:rPr>
              <a:pPr eaLnBrk="1" hangingPunct="1"/>
              <a:t>10</a:t>
            </a:fld>
            <a:endParaRPr lang="en-US" b="0" smtClean="0">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6699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AADFB34A-899A-4658-AA84-98A82F44B4A9}" type="slidenum">
              <a:rPr lang="en-US" b="0" smtClean="0">
                <a:latin typeface="Times New Roman" pitchFamily="18" charset="0"/>
              </a:rPr>
              <a:pPr eaLnBrk="1" hangingPunct="1"/>
              <a:t>11</a:t>
            </a:fld>
            <a:endParaRPr lang="en-US" b="0" smtClean="0">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38811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257300" y="719138"/>
            <a:ext cx="4800600" cy="3600450"/>
          </a:xfrm>
          <a:noFill/>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xfrm>
            <a:off x="732351" y="4559954"/>
            <a:ext cx="5852160" cy="43217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39013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257300" y="719138"/>
            <a:ext cx="4800600" cy="3600450"/>
          </a:xfrm>
          <a:noFill/>
          <a:ln/>
          <a:extLst>
            <a:ext uri="{909E8E84-426E-40DD-AFC4-6F175D3DCCD1}">
              <a14:hiddenFill xmlns:a14="http://schemas.microsoft.com/office/drawing/2010/main">
                <a:solidFill>
                  <a:srgbClr val="FFFFFF"/>
                </a:solidFill>
              </a14:hiddenFill>
            </a:ext>
          </a:extLst>
        </p:spPr>
      </p:sp>
      <p:sp>
        <p:nvSpPr>
          <p:cNvPr id="36867" name="Rectangle 3"/>
          <p:cNvSpPr>
            <a:spLocks noGrp="1" noChangeArrowheads="1"/>
          </p:cNvSpPr>
          <p:nvPr>
            <p:ph type="body" idx="1"/>
          </p:nvPr>
        </p:nvSpPr>
        <p:spPr bwMode="auto">
          <a:xfrm>
            <a:off x="732351" y="4559954"/>
            <a:ext cx="5852160" cy="43217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07909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257300" y="719138"/>
            <a:ext cx="4800600" cy="3600450"/>
          </a:xfrm>
          <a:noFill/>
          <a:ln/>
          <a:extLst>
            <a:ext uri="{909E8E84-426E-40DD-AFC4-6F175D3DCCD1}">
              <a14:hiddenFill xmlns:a14="http://schemas.microsoft.com/office/drawing/2010/main">
                <a:solidFill>
                  <a:srgbClr val="FFFFFF"/>
                </a:solidFill>
              </a14:hiddenFill>
            </a:ext>
          </a:extLst>
        </p:spPr>
      </p:sp>
      <p:sp>
        <p:nvSpPr>
          <p:cNvPr id="37891" name="Rectangle 3"/>
          <p:cNvSpPr>
            <a:spLocks noGrp="1" noChangeArrowheads="1"/>
          </p:cNvSpPr>
          <p:nvPr>
            <p:ph type="body" idx="1"/>
          </p:nvPr>
        </p:nvSpPr>
        <p:spPr bwMode="auto">
          <a:xfrm>
            <a:off x="732351" y="4559954"/>
            <a:ext cx="5852160" cy="43217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33179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257300" y="719138"/>
            <a:ext cx="4800600" cy="3600450"/>
          </a:xfrm>
          <a:noFill/>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xfrm>
            <a:off x="732351" y="4559954"/>
            <a:ext cx="5852160" cy="43217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71215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257300" y="719138"/>
            <a:ext cx="4800600" cy="3600450"/>
          </a:xfrm>
          <a:noFill/>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732351" y="4559954"/>
            <a:ext cx="5852160" cy="43217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2151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8F91F062-6D3B-4D2E-85D9-04EC257511BE}" type="slidenum">
              <a:rPr lang="en-US" b="0" smtClean="0">
                <a:latin typeface="Times New Roman" pitchFamily="18" charset="0"/>
              </a:rPr>
              <a:pPr eaLnBrk="1" hangingPunct="1"/>
              <a:t>17</a:t>
            </a:fld>
            <a:endParaRPr lang="en-US" b="0" smtClean="0">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71202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9D62CC63-C644-4EE5-A36B-377FBF285C18}" type="slidenum">
              <a:rPr lang="en-US" b="0" smtClean="0">
                <a:latin typeface="Times New Roman" pitchFamily="18" charset="0"/>
              </a:rPr>
              <a:pPr eaLnBrk="1" hangingPunct="1"/>
              <a:t>18</a:t>
            </a:fld>
            <a:endParaRPr lang="en-US" b="0" smtClean="0">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57364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3894F5BF-CE68-4B5B-9491-59F1F9637145}" type="slidenum">
              <a:rPr lang="en-US" b="0" smtClean="0">
                <a:latin typeface="Times New Roman" pitchFamily="18" charset="0"/>
              </a:rPr>
              <a:pPr eaLnBrk="1" hangingPunct="1"/>
              <a:t>19</a:t>
            </a:fld>
            <a:endParaRPr lang="en-US" b="0" smtClean="0">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800051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249A44DD-26E5-45A0-95BC-4533F6CAAAEE}" type="slidenum">
              <a:rPr lang="en-US" b="0" smtClean="0">
                <a:latin typeface="Times New Roman" pitchFamily="18" charset="0"/>
              </a:rPr>
              <a:pPr eaLnBrk="1" hangingPunct="1"/>
              <a:t>2</a:t>
            </a:fld>
            <a:endParaRPr lang="en-US" b="0" smtClean="0">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41228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C2021B31-3EAC-4FBB-9755-170F33871D08}" type="slidenum">
              <a:rPr lang="en-US" b="0" smtClean="0">
                <a:latin typeface="Times New Roman" pitchFamily="18" charset="0"/>
              </a:rPr>
              <a:pPr eaLnBrk="1" hangingPunct="1"/>
              <a:t>20</a:t>
            </a:fld>
            <a:endParaRPr lang="en-US" b="0" smtClean="0">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7220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442E9821-F3C5-49B9-BDBA-75FEC944D7A8}" type="slidenum">
              <a:rPr lang="en-US" b="0" smtClean="0">
                <a:latin typeface="Times New Roman" pitchFamily="18" charset="0"/>
              </a:rPr>
              <a:pPr eaLnBrk="1" hangingPunct="1"/>
              <a:t>21</a:t>
            </a:fld>
            <a:endParaRPr lang="en-US" b="0" smtClean="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64005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442E9821-F3C5-49B9-BDBA-75FEC944D7A8}" type="slidenum">
              <a:rPr lang="en-US" b="0" smtClean="0">
                <a:latin typeface="Times New Roman" pitchFamily="18" charset="0"/>
              </a:rPr>
              <a:pPr eaLnBrk="1" hangingPunct="1"/>
              <a:t>22</a:t>
            </a:fld>
            <a:endParaRPr lang="en-US" b="0" smtClean="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8403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E7F3B2AE-5904-4D11-85EB-DDD798024AF3}" type="slidenum">
              <a:rPr lang="en-US" b="0" smtClean="0">
                <a:latin typeface="Times New Roman" pitchFamily="18" charset="0"/>
              </a:rPr>
              <a:pPr eaLnBrk="1" hangingPunct="1"/>
              <a:t>3</a:t>
            </a:fld>
            <a:endParaRPr lang="en-US" b="0" smtClean="0">
              <a:latin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37220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0347AF4C-DD93-4665-B8F6-C177EF1D2C67}" type="slidenum">
              <a:rPr lang="en-US" b="0" smtClean="0">
                <a:latin typeface="Times New Roman" pitchFamily="18" charset="0"/>
              </a:rPr>
              <a:pPr eaLnBrk="1" hangingPunct="1"/>
              <a:t>4</a:t>
            </a:fld>
            <a:endParaRPr lang="en-US" b="0" smtClean="0">
              <a:latin typeface="Times New Roman"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873492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02" eaLnBrk="0" hangingPunct="0">
              <a:defRPr b="1">
                <a:solidFill>
                  <a:schemeClr val="tx1"/>
                </a:solidFill>
                <a:latin typeface="Arial" pitchFamily="34" charset="0"/>
              </a:defRPr>
            </a:lvl1pPr>
            <a:lvl2pPr marL="742883" indent="-285725" defTabSz="966702" eaLnBrk="0" hangingPunct="0">
              <a:defRPr b="1">
                <a:solidFill>
                  <a:schemeClr val="tx1"/>
                </a:solidFill>
                <a:latin typeface="Arial" pitchFamily="34" charset="0"/>
              </a:defRPr>
            </a:lvl2pPr>
            <a:lvl3pPr marL="1142898" indent="-228580" defTabSz="966702" eaLnBrk="0" hangingPunct="0">
              <a:defRPr b="1">
                <a:solidFill>
                  <a:schemeClr val="tx1"/>
                </a:solidFill>
                <a:latin typeface="Arial" pitchFamily="34" charset="0"/>
              </a:defRPr>
            </a:lvl3pPr>
            <a:lvl4pPr marL="1600057" indent="-228580" defTabSz="966702" eaLnBrk="0" hangingPunct="0">
              <a:defRPr b="1">
                <a:solidFill>
                  <a:schemeClr val="tx1"/>
                </a:solidFill>
                <a:latin typeface="Arial" pitchFamily="34" charset="0"/>
              </a:defRPr>
            </a:lvl4pPr>
            <a:lvl5pPr marL="2057217" indent="-228580" defTabSz="966702" eaLnBrk="0" hangingPunct="0">
              <a:defRPr b="1">
                <a:solidFill>
                  <a:schemeClr val="tx1"/>
                </a:solidFill>
                <a:latin typeface="Arial" pitchFamily="34" charset="0"/>
              </a:defRPr>
            </a:lvl5pPr>
            <a:lvl6pPr marL="2514376" indent="-228580" defTabSz="966702" eaLnBrk="0" fontAlgn="base" hangingPunct="0">
              <a:spcBef>
                <a:spcPct val="0"/>
              </a:spcBef>
              <a:spcAft>
                <a:spcPct val="0"/>
              </a:spcAft>
              <a:defRPr b="1">
                <a:solidFill>
                  <a:schemeClr val="tx1"/>
                </a:solidFill>
                <a:latin typeface="Arial" pitchFamily="34" charset="0"/>
              </a:defRPr>
            </a:lvl6pPr>
            <a:lvl7pPr marL="2971536" indent="-228580" defTabSz="966702" eaLnBrk="0" fontAlgn="base" hangingPunct="0">
              <a:spcBef>
                <a:spcPct val="0"/>
              </a:spcBef>
              <a:spcAft>
                <a:spcPct val="0"/>
              </a:spcAft>
              <a:defRPr b="1">
                <a:solidFill>
                  <a:schemeClr val="tx1"/>
                </a:solidFill>
                <a:latin typeface="Arial" pitchFamily="34" charset="0"/>
              </a:defRPr>
            </a:lvl7pPr>
            <a:lvl8pPr marL="3428694" indent="-228580" defTabSz="966702" eaLnBrk="0" fontAlgn="base" hangingPunct="0">
              <a:spcBef>
                <a:spcPct val="0"/>
              </a:spcBef>
              <a:spcAft>
                <a:spcPct val="0"/>
              </a:spcAft>
              <a:defRPr b="1">
                <a:solidFill>
                  <a:schemeClr val="tx1"/>
                </a:solidFill>
                <a:latin typeface="Arial" pitchFamily="34" charset="0"/>
              </a:defRPr>
            </a:lvl8pPr>
            <a:lvl9pPr marL="3885854" indent="-228580" defTabSz="966702" eaLnBrk="0" fontAlgn="base" hangingPunct="0">
              <a:spcBef>
                <a:spcPct val="0"/>
              </a:spcBef>
              <a:spcAft>
                <a:spcPct val="0"/>
              </a:spcAft>
              <a:defRPr b="1">
                <a:solidFill>
                  <a:schemeClr val="tx1"/>
                </a:solidFill>
                <a:latin typeface="Arial" pitchFamily="34" charset="0"/>
              </a:defRPr>
            </a:lvl9pPr>
          </a:lstStyle>
          <a:p>
            <a:pPr eaLnBrk="1" hangingPunct="1"/>
            <a:fld id="{15D6C5DC-3C6B-4E0B-99AD-27025095333E}" type="slidenum">
              <a:rPr lang="en-US" b="0" smtClean="0">
                <a:latin typeface="Times New Roman" pitchFamily="18" charset="0"/>
              </a:rPr>
              <a:pPr eaLnBrk="1" hangingPunct="1"/>
              <a:t>5</a:t>
            </a:fld>
            <a:endParaRPr lang="en-US" b="0" smtClean="0">
              <a:latin typeface="Times New Roman"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58040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257300" y="719138"/>
            <a:ext cx="4800600" cy="3600450"/>
          </a:xfrm>
          <a:noFill/>
          <a:ln/>
          <a:extLst>
            <a:ext uri="{909E8E84-426E-40DD-AFC4-6F175D3DCCD1}">
              <a14:hiddenFill xmlns:a14="http://schemas.microsoft.com/office/drawing/2010/main">
                <a:solidFill>
                  <a:srgbClr val="FFFFFF"/>
                </a:solidFill>
              </a14:hiddenFill>
            </a:ext>
          </a:extLst>
        </p:spPr>
      </p:sp>
      <p:sp>
        <p:nvSpPr>
          <p:cNvPr id="29699" name="Rectangle 3"/>
          <p:cNvSpPr>
            <a:spLocks noGrp="1" noChangeArrowheads="1"/>
          </p:cNvSpPr>
          <p:nvPr>
            <p:ph type="body" idx="1"/>
          </p:nvPr>
        </p:nvSpPr>
        <p:spPr bwMode="auto">
          <a:xfrm>
            <a:off x="732351" y="4559954"/>
            <a:ext cx="5852160" cy="43217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46041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257300" y="719138"/>
            <a:ext cx="4800600" cy="3600450"/>
          </a:xfrm>
          <a:noFill/>
          <a:ln/>
          <a:extLst>
            <a:ext uri="{909E8E84-426E-40DD-AFC4-6F175D3DCCD1}">
              <a14:hiddenFill xmlns:a14="http://schemas.microsoft.com/office/drawing/2010/main">
                <a:solidFill>
                  <a:srgbClr val="FFFFFF"/>
                </a:solidFill>
              </a14:hiddenFill>
            </a:ext>
          </a:extLst>
        </p:spPr>
      </p:sp>
      <p:sp>
        <p:nvSpPr>
          <p:cNvPr id="30723" name="Rectangle 3"/>
          <p:cNvSpPr>
            <a:spLocks noGrp="1" noChangeArrowheads="1"/>
          </p:cNvSpPr>
          <p:nvPr>
            <p:ph type="body" idx="1"/>
          </p:nvPr>
        </p:nvSpPr>
        <p:spPr bwMode="auto">
          <a:xfrm>
            <a:off x="732351" y="4559954"/>
            <a:ext cx="5852160" cy="43217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210812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257300" y="720725"/>
            <a:ext cx="4800600" cy="3600450"/>
          </a:xfrm>
          <a:ln/>
        </p:spPr>
      </p:sp>
      <p:sp>
        <p:nvSpPr>
          <p:cNvPr id="31747" name="Rectangle 3"/>
          <p:cNvSpPr>
            <a:spLocks noGrp="1" noChangeArrowheads="1"/>
          </p:cNvSpPr>
          <p:nvPr>
            <p:ph type="body" idx="1"/>
          </p:nvPr>
        </p:nvSpPr>
        <p:spPr bwMode="auto">
          <a:xfrm>
            <a:off x="732351" y="4561597"/>
            <a:ext cx="5850498" cy="4318486"/>
          </a:xfrm>
          <a:prstGeom prst="rect">
            <a:avLst/>
          </a:prstGeom>
          <a:solidFill>
            <a:srgbClr val="FFFFFF"/>
          </a:solidFill>
          <a:ln>
            <a:solidFill>
              <a:srgbClr val="000000"/>
            </a:solidFill>
            <a:miter lim="800000"/>
            <a:headEnd/>
            <a:tailEnd/>
          </a:ln>
        </p:spPr>
        <p:txBody>
          <a:bodyPr lIns="91430" tIns="45714" rIns="91430" bIns="45714"/>
          <a:lstStyle/>
          <a:p>
            <a:endParaRPr lang="en-US" smtClean="0"/>
          </a:p>
        </p:txBody>
      </p:sp>
    </p:spTree>
    <p:extLst>
      <p:ext uri="{BB962C8B-B14F-4D97-AF65-F5344CB8AC3E}">
        <p14:creationId xmlns:p14="http://schemas.microsoft.com/office/powerpoint/2010/main" val="2985180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993E26D9-2D45-4EB5-BA93-5BD99F8B7BB1}" type="slidenum">
              <a:rPr lang="en-US" b="0" smtClean="0">
                <a:latin typeface="Times New Roman" pitchFamily="18" charset="0"/>
              </a:rPr>
              <a:pPr eaLnBrk="1" hangingPunct="1"/>
              <a:t>9</a:t>
            </a:fld>
            <a:endParaRPr lang="en-US" b="0" smtClean="0">
              <a:latin typeface="Times New Roman"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60652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kumimoji="1" lang="en-US" sz="2400" b="0">
                <a:latin typeface="Times New Roman" pitchFamily="18" charset="0"/>
              </a:endParaRPr>
            </a:p>
          </p:txBody>
        </p:sp>
      </p:grpSp>
      <p:grpSp>
        <p:nvGrpSpPr>
          <p:cNvPr id="7" name="Group 5"/>
          <p:cNvGrpSpPr>
            <a:grpSpLocks/>
          </p:cNvGrpSpPr>
          <p:nvPr/>
        </p:nvGrpSpPr>
        <p:grpSpPr bwMode="auto">
          <a:xfrm>
            <a:off x="4572000" y="3886200"/>
            <a:ext cx="3937000" cy="319088"/>
            <a:chOff x="2288" y="3080"/>
            <a:chExt cx="3072" cy="201"/>
          </a:xfrm>
        </p:grpSpPr>
        <p:sp>
          <p:nvSpPr>
            <p:cNvPr id="8" name="AutoShape 6"/>
            <p:cNvSpPr>
              <a:spLocks noChangeArrowheads="1"/>
            </p:cNvSpPr>
            <p:nvPr/>
          </p:nvSpPr>
          <p:spPr bwMode="auto">
            <a:xfrm flipH="1">
              <a:off x="2288" y="3080"/>
              <a:ext cx="2913"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6808" name="Rectangle 8"/>
          <p:cNvSpPr>
            <a:spLocks noGrp="1" noChangeArrowheads="1"/>
          </p:cNvSpPr>
          <p:nvPr>
            <p:ph type="subTitle" idx="1"/>
          </p:nvPr>
        </p:nvSpPr>
        <p:spPr>
          <a:xfrm>
            <a:off x="4572000" y="426720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7681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a:xfrm>
            <a:off x="2438400" y="6248400"/>
            <a:ext cx="2130425" cy="474663"/>
          </a:xfrm>
        </p:spPr>
        <p:txBody>
          <a:bodyPr/>
          <a:lstStyle>
            <a:lvl1pPr>
              <a:defRPr>
                <a:solidFill>
                  <a:schemeClr val="bg1"/>
                </a:solidFill>
              </a:defRPr>
            </a:lvl1pPr>
          </a:lstStyle>
          <a:p>
            <a:pPr>
              <a:defRPr/>
            </a:pPr>
            <a:fld id="{B16DD04D-FF3D-44DD-98C6-BC1E6F22381B}" type="datetime3">
              <a:rPr lang="en-US"/>
              <a:pPr>
                <a:defRPr/>
              </a:pPr>
              <a:t>24 August 2015</a:t>
            </a:fld>
            <a:endParaRPr lang="en-US" dirty="0"/>
          </a:p>
        </p:txBody>
      </p:sp>
      <p:sp>
        <p:nvSpPr>
          <p:cNvPr id="11" name="Rectangle 10"/>
          <p:cNvSpPr>
            <a:spLocks noGrp="1" noChangeArrowheads="1"/>
          </p:cNvSpPr>
          <p:nvPr>
            <p:ph type="ftr" sz="quarter" idx="11"/>
          </p:nvPr>
        </p:nvSpPr>
        <p:spPr>
          <a:xfrm>
            <a:off x="5791200" y="6248400"/>
            <a:ext cx="2897188" cy="474663"/>
          </a:xfrm>
        </p:spPr>
        <p:txBody>
          <a:bodyPr/>
          <a:lstStyle>
            <a:lvl1pPr algn="r">
              <a:defRPr/>
            </a:lvl1pPr>
          </a:lstStyle>
          <a:p>
            <a:pPr>
              <a:defRPr/>
            </a:pPr>
            <a:r>
              <a:rPr lang="en-US"/>
              <a:t>Computer Science and Engineering Summer Camp, ASU.</a:t>
            </a:r>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sz="2600"/>
            </a:lvl1pPr>
          </a:lstStyle>
          <a:p>
            <a:pPr>
              <a:defRPr/>
            </a:pPr>
            <a:endParaRPr lang="en-US"/>
          </a:p>
        </p:txBody>
      </p:sp>
    </p:spTree>
    <p:extLst>
      <p:ext uri="{BB962C8B-B14F-4D97-AF65-F5344CB8AC3E}">
        <p14:creationId xmlns:p14="http://schemas.microsoft.com/office/powerpoint/2010/main" val="3259077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CE9634E9-0303-4004-8CD3-B070B0EB54C3}" type="datetime3">
              <a:rPr lang="en-US"/>
              <a:pPr>
                <a:defRPr/>
              </a:pPr>
              <a:t>24 August 2015</a:t>
            </a:fld>
            <a:endParaRPr 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8076743-3C4A-4E39-A6EE-AC87351208F7}" type="slidenum">
              <a:rPr lang="en-US"/>
              <a:pPr>
                <a:defRPr/>
              </a:pPr>
              <a:t>‹#›</a:t>
            </a:fld>
            <a:endParaRPr lang="en-US" dirty="0"/>
          </a:p>
        </p:txBody>
      </p:sp>
    </p:spTree>
    <p:extLst>
      <p:ext uri="{BB962C8B-B14F-4D97-AF65-F5344CB8AC3E}">
        <p14:creationId xmlns:p14="http://schemas.microsoft.com/office/powerpoint/2010/main" val="3931354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76200"/>
            <a:ext cx="20764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762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DB5CEB23-65F6-4C22-B8D0-E0A9B5E4BC27}" type="datetime3">
              <a:rPr lang="en-US"/>
              <a:pPr>
                <a:defRPr/>
              </a:pPr>
              <a:t>24 August 2015</a:t>
            </a:fld>
            <a:endParaRPr 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A5D5E082-11E7-4485-9CA9-6F1D35DDEBE0}" type="slidenum">
              <a:rPr lang="en-US"/>
              <a:pPr>
                <a:defRPr/>
              </a:pPr>
              <a:t>‹#›</a:t>
            </a:fld>
            <a:endParaRPr lang="en-US" dirty="0"/>
          </a:p>
        </p:txBody>
      </p:sp>
    </p:spTree>
    <p:extLst>
      <p:ext uri="{BB962C8B-B14F-4D97-AF65-F5344CB8AC3E}">
        <p14:creationId xmlns:p14="http://schemas.microsoft.com/office/powerpoint/2010/main" val="1757322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19B29EAD-8580-49E4-9359-895B9344A488}" type="datetime3">
              <a:rPr lang="en-US"/>
              <a:pPr>
                <a:defRPr/>
              </a:pPr>
              <a:t>24 August 2015</a:t>
            </a:fld>
            <a:endParaRPr 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B0904BF-A918-42D8-9258-755CE189B971}" type="slidenum">
              <a:rPr lang="en-US"/>
              <a:pPr>
                <a:defRPr/>
              </a:pPr>
              <a:t>‹#›</a:t>
            </a:fld>
            <a:endParaRPr lang="en-US" dirty="0"/>
          </a:p>
        </p:txBody>
      </p:sp>
    </p:spTree>
    <p:extLst>
      <p:ext uri="{BB962C8B-B14F-4D97-AF65-F5344CB8AC3E}">
        <p14:creationId xmlns:p14="http://schemas.microsoft.com/office/powerpoint/2010/main" val="2734720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26FA3480-BA9E-43BE-9806-A24277C25F3F}" type="datetime3">
              <a:rPr lang="en-US"/>
              <a:pPr>
                <a:defRPr/>
              </a:pPr>
              <a:t>24 August 2015</a:t>
            </a:fld>
            <a:endParaRPr 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50E7A8B5-134C-4CA5-9EF6-358397011E9F}" type="slidenum">
              <a:rPr lang="en-US"/>
              <a:pPr>
                <a:defRPr/>
              </a:pPr>
              <a:t>‹#›</a:t>
            </a:fld>
            <a:endParaRPr lang="en-US" dirty="0"/>
          </a:p>
        </p:txBody>
      </p:sp>
    </p:spTree>
    <p:extLst>
      <p:ext uri="{BB962C8B-B14F-4D97-AF65-F5344CB8AC3E}">
        <p14:creationId xmlns:p14="http://schemas.microsoft.com/office/powerpoint/2010/main" val="428100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914400"/>
            <a:ext cx="3770313"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914400"/>
            <a:ext cx="3770312"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3282BDC4-58BF-424D-B399-785E5CE7E5A0}" type="datetime3">
              <a:rPr lang="en-US"/>
              <a:pPr>
                <a:defRPr/>
              </a:pPr>
              <a:t>24 August 2015</a:t>
            </a:fld>
            <a:endParaRPr lang="en-US" dirty="0"/>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49210341-BF3C-4B87-9730-3F16A2A059C1}" type="slidenum">
              <a:rPr lang="en-US"/>
              <a:pPr>
                <a:defRPr/>
              </a:pPr>
              <a:t>‹#›</a:t>
            </a:fld>
            <a:endParaRPr lang="en-US" dirty="0"/>
          </a:p>
        </p:txBody>
      </p:sp>
    </p:spTree>
    <p:extLst>
      <p:ext uri="{BB962C8B-B14F-4D97-AF65-F5344CB8AC3E}">
        <p14:creationId xmlns:p14="http://schemas.microsoft.com/office/powerpoint/2010/main" val="228105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fld id="{1D4D8B4A-A3D5-4F9C-AF2F-BAC86F44862C}" type="datetime3">
              <a:rPr lang="en-US"/>
              <a:pPr>
                <a:defRPr/>
              </a:pPr>
              <a:t>24 August 2015</a:t>
            </a:fld>
            <a:endParaRPr lang="en-US" dirty="0"/>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ED65CAEC-A8CA-45FD-BAFC-88D072F0D3A2}" type="slidenum">
              <a:rPr lang="en-US"/>
              <a:pPr>
                <a:defRPr/>
              </a:pPr>
              <a:t>‹#›</a:t>
            </a:fld>
            <a:endParaRPr lang="en-US" dirty="0"/>
          </a:p>
        </p:txBody>
      </p:sp>
    </p:spTree>
    <p:extLst>
      <p:ext uri="{BB962C8B-B14F-4D97-AF65-F5344CB8AC3E}">
        <p14:creationId xmlns:p14="http://schemas.microsoft.com/office/powerpoint/2010/main" val="181945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8398E396-98FC-4013-AA6B-A0034826A517}" type="datetime3">
              <a:rPr lang="en-US"/>
              <a:pPr>
                <a:defRPr/>
              </a:pPr>
              <a:t>24 August 2015</a:t>
            </a:fld>
            <a:endParaRPr lang="en-US" dirty="0"/>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A51236CB-B65A-49F2-AB9B-D9BBE4F5F453}" type="slidenum">
              <a:rPr lang="en-US"/>
              <a:pPr>
                <a:defRPr/>
              </a:pPr>
              <a:t>‹#›</a:t>
            </a:fld>
            <a:endParaRPr lang="en-US" dirty="0"/>
          </a:p>
        </p:txBody>
      </p:sp>
    </p:spTree>
    <p:extLst>
      <p:ext uri="{BB962C8B-B14F-4D97-AF65-F5344CB8AC3E}">
        <p14:creationId xmlns:p14="http://schemas.microsoft.com/office/powerpoint/2010/main" val="4337579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63E288D8-2D14-40FD-9FFB-094F00412817}" type="datetime3">
              <a:rPr lang="en-US"/>
              <a:pPr>
                <a:defRPr/>
              </a:pPr>
              <a:t>24 August 2015</a:t>
            </a:fld>
            <a:endParaRPr lang="en-US" dirty="0"/>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4BFAB688-CD71-45E8-ACC0-0460955901DC}" type="slidenum">
              <a:rPr lang="en-US"/>
              <a:pPr>
                <a:defRPr/>
              </a:pPr>
              <a:t>‹#›</a:t>
            </a:fld>
            <a:endParaRPr lang="en-US" dirty="0"/>
          </a:p>
        </p:txBody>
      </p:sp>
    </p:spTree>
    <p:extLst>
      <p:ext uri="{BB962C8B-B14F-4D97-AF65-F5344CB8AC3E}">
        <p14:creationId xmlns:p14="http://schemas.microsoft.com/office/powerpoint/2010/main" val="2419772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197CE1-0A9D-4104-81C5-92C0A7A32BD7}" type="datetime3">
              <a:rPr lang="en-US"/>
              <a:pPr>
                <a:defRPr/>
              </a:pPr>
              <a:t>24 August 2015</a:t>
            </a:fld>
            <a:endParaRPr lang="en-US" dirty="0"/>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2D9E902F-C5F1-43E1-8D15-DC38F046EAB0}" type="slidenum">
              <a:rPr lang="en-US"/>
              <a:pPr>
                <a:defRPr/>
              </a:pPr>
              <a:t>‹#›</a:t>
            </a:fld>
            <a:endParaRPr lang="en-US" dirty="0"/>
          </a:p>
        </p:txBody>
      </p:sp>
    </p:spTree>
    <p:extLst>
      <p:ext uri="{BB962C8B-B14F-4D97-AF65-F5344CB8AC3E}">
        <p14:creationId xmlns:p14="http://schemas.microsoft.com/office/powerpoint/2010/main" val="340091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145C1515-1DC0-422E-9229-5B81BCD25DCA}" type="datetime3">
              <a:rPr lang="en-US"/>
              <a:pPr>
                <a:defRPr/>
              </a:pPr>
              <a:t>24 August 2015</a:t>
            </a:fld>
            <a:endParaRPr lang="en-US" dirty="0"/>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2B912D77-0CF3-485D-8462-A51C98E0B87C}" type="slidenum">
              <a:rPr lang="en-US"/>
              <a:pPr>
                <a:defRPr/>
              </a:pPr>
              <a:t>‹#›</a:t>
            </a:fld>
            <a:endParaRPr lang="en-US" dirty="0"/>
          </a:p>
        </p:txBody>
      </p:sp>
    </p:spTree>
    <p:extLst>
      <p:ext uri="{BB962C8B-B14F-4D97-AF65-F5344CB8AC3E}">
        <p14:creationId xmlns:p14="http://schemas.microsoft.com/office/powerpoint/2010/main" val="1753670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8" name="Group 3"/>
          <p:cNvGrpSpPr>
            <a:grpSpLocks/>
          </p:cNvGrpSpPr>
          <p:nvPr/>
        </p:nvGrpSpPr>
        <p:grpSpPr bwMode="auto">
          <a:xfrm>
            <a:off x="0" y="0"/>
            <a:ext cx="2057400" cy="6858000"/>
            <a:chOff x="0" y="0"/>
            <a:chExt cx="2016" cy="4320"/>
          </a:xfrm>
        </p:grpSpPr>
        <p:sp>
          <p:nvSpPr>
            <p:cNvPr id="1034" name="Rectangle 4"/>
            <p:cNvSpPr>
              <a:spLocks noChangeArrowheads="1"/>
            </p:cNvSpPr>
            <p:nvPr userDrawn="1"/>
          </p:nvSpPr>
          <p:spPr bwMode="auto">
            <a:xfrm>
              <a:off x="0" y="0"/>
              <a:ext cx="481"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US"/>
            </a:p>
          </p:txBody>
        </p:sp>
      </p:grpSp>
      <p:sp>
        <p:nvSpPr>
          <p:cNvPr id="1029" name="AutoShape 9"/>
          <p:cNvSpPr>
            <a:spLocks noGrp="1" noChangeArrowheads="1"/>
          </p:cNvSpPr>
          <p:nvPr>
            <p:ph type="title"/>
          </p:nvPr>
        </p:nvSpPr>
        <p:spPr bwMode="auto">
          <a:xfrm>
            <a:off x="2057400" y="76200"/>
            <a:ext cx="7086600" cy="6096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0" name="Rectangle 10"/>
          <p:cNvSpPr>
            <a:spLocks noGrp="1" noChangeArrowheads="1"/>
          </p:cNvSpPr>
          <p:nvPr>
            <p:ph type="body" idx="1"/>
          </p:nvPr>
        </p:nvSpPr>
        <p:spPr bwMode="auto">
          <a:xfrm>
            <a:off x="838200" y="914400"/>
            <a:ext cx="769302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5787" name="Rectangle 11"/>
          <p:cNvSpPr>
            <a:spLocks noGrp="1" noChangeArrowheads="1"/>
          </p:cNvSpPr>
          <p:nvPr>
            <p:ph type="dt" sz="half" idx="2"/>
          </p:nvPr>
        </p:nvSpPr>
        <p:spPr bwMode="auto">
          <a:xfrm>
            <a:off x="6705600" y="6400800"/>
            <a:ext cx="2130425"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0">
                <a:latin typeface="Arial" pitchFamily="34" charset="0"/>
              </a:defRPr>
            </a:lvl1pPr>
          </a:lstStyle>
          <a:p>
            <a:pPr>
              <a:defRPr/>
            </a:pPr>
            <a:fld id="{2563548A-5516-463F-BB0D-733EA2EFE0DC}" type="datetime3">
              <a:rPr lang="en-US"/>
              <a:pPr>
                <a:defRPr/>
              </a:pPr>
              <a:t>24 August 2015</a:t>
            </a:fld>
            <a:endParaRPr lang="en-US" dirty="0"/>
          </a:p>
        </p:txBody>
      </p:sp>
      <p:sp>
        <p:nvSpPr>
          <p:cNvPr id="75788" name="Rectangle 12"/>
          <p:cNvSpPr>
            <a:spLocks noGrp="1" noChangeArrowheads="1"/>
          </p:cNvSpPr>
          <p:nvPr>
            <p:ph type="ftr" sz="quarter" idx="3"/>
          </p:nvPr>
        </p:nvSpPr>
        <p:spPr bwMode="auto">
          <a:xfrm>
            <a:off x="3122613" y="6383338"/>
            <a:ext cx="2897187" cy="4746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b="0">
                <a:latin typeface="Arial" pitchFamily="34" charset="0"/>
              </a:defRPr>
            </a:lvl1pPr>
          </a:lstStyle>
          <a:p>
            <a:pPr>
              <a:defRPr/>
            </a:pPr>
            <a:endParaRPr lang="en-US" dirty="0"/>
          </a:p>
        </p:txBody>
      </p:sp>
      <p:sp>
        <p:nvSpPr>
          <p:cNvPr id="75789" name="Rectangle 13"/>
          <p:cNvSpPr>
            <a:spLocks noGrp="1" noChangeArrowheads="1"/>
          </p:cNvSpPr>
          <p:nvPr>
            <p:ph type="sldNum" sz="quarter" idx="4"/>
          </p:nvPr>
        </p:nvSpPr>
        <p:spPr bwMode="auto">
          <a:xfrm>
            <a:off x="0" y="632460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a:solidFill>
                  <a:schemeClr val="bg1"/>
                </a:solidFill>
                <a:latin typeface="Arial" pitchFamily="34" charset="0"/>
              </a:defRPr>
            </a:lvl1pPr>
          </a:lstStyle>
          <a:p>
            <a:pPr>
              <a:defRPr/>
            </a:pPr>
            <a:fld id="{1B1807E9-8771-4563-BD75-93F9B579E911}"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42"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Lst>
  <p:timing>
    <p:tnLst>
      <p:par>
        <p:cTn id="1" dur="indefinite" restart="never" nodeType="tmRoot"/>
      </p:par>
    </p:tnLst>
  </p:timing>
  <p:hf hdr="0" ft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Times New Roman" pitchFamily="18" charset="0"/>
        </a:defRPr>
      </a:lvl2pPr>
      <a:lvl3pPr algn="l" rtl="0" eaLnBrk="0" fontAlgn="base" hangingPunct="0">
        <a:lnSpc>
          <a:spcPct val="90000"/>
        </a:lnSpc>
        <a:spcBef>
          <a:spcPct val="0"/>
        </a:spcBef>
        <a:spcAft>
          <a:spcPct val="0"/>
        </a:spcAft>
        <a:defRPr sz="3600" b="1">
          <a:solidFill>
            <a:schemeClr val="tx2"/>
          </a:solidFill>
          <a:latin typeface="Times New Roman" pitchFamily="18" charset="0"/>
        </a:defRPr>
      </a:lvl3pPr>
      <a:lvl4pPr algn="l" rtl="0" eaLnBrk="0" fontAlgn="base" hangingPunct="0">
        <a:lnSpc>
          <a:spcPct val="90000"/>
        </a:lnSpc>
        <a:spcBef>
          <a:spcPct val="0"/>
        </a:spcBef>
        <a:spcAft>
          <a:spcPct val="0"/>
        </a:spcAft>
        <a:defRPr sz="3600" b="1">
          <a:solidFill>
            <a:schemeClr val="tx2"/>
          </a:solidFill>
          <a:latin typeface="Times New Roman" pitchFamily="18" charset="0"/>
        </a:defRPr>
      </a:lvl4pPr>
      <a:lvl5pPr algn="l"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l" rtl="0" fontAlgn="base">
        <a:lnSpc>
          <a:spcPct val="90000"/>
        </a:lnSpc>
        <a:spcBef>
          <a:spcPct val="0"/>
        </a:spcBef>
        <a:spcAft>
          <a:spcPct val="0"/>
        </a:spcAft>
        <a:defRPr sz="3600" b="1">
          <a:solidFill>
            <a:schemeClr val="tx2"/>
          </a:solidFill>
          <a:latin typeface="Times New Roman" pitchFamily="18" charset="0"/>
        </a:defRPr>
      </a:lvl6pPr>
      <a:lvl7pPr marL="914400" algn="l" rtl="0" fontAlgn="base">
        <a:lnSpc>
          <a:spcPct val="90000"/>
        </a:lnSpc>
        <a:spcBef>
          <a:spcPct val="0"/>
        </a:spcBef>
        <a:spcAft>
          <a:spcPct val="0"/>
        </a:spcAft>
        <a:defRPr sz="3600" b="1">
          <a:solidFill>
            <a:schemeClr val="tx2"/>
          </a:solidFill>
          <a:latin typeface="Times New Roman" pitchFamily="18" charset="0"/>
        </a:defRPr>
      </a:lvl7pPr>
      <a:lvl8pPr marL="1371600" algn="l" rtl="0" fontAlgn="base">
        <a:lnSpc>
          <a:spcPct val="90000"/>
        </a:lnSpc>
        <a:spcBef>
          <a:spcPct val="0"/>
        </a:spcBef>
        <a:spcAft>
          <a:spcPct val="0"/>
        </a:spcAft>
        <a:defRPr sz="3600" b="1">
          <a:solidFill>
            <a:schemeClr val="tx2"/>
          </a:solidFill>
          <a:latin typeface="Times New Roman" pitchFamily="18" charset="0"/>
        </a:defRPr>
      </a:lvl8pPr>
      <a:lvl9pPr marL="1828800" algn="l" rtl="0" fontAlgn="base">
        <a:lnSpc>
          <a:spcPct val="90000"/>
        </a:lnSpc>
        <a:spcBef>
          <a:spcPct val="0"/>
        </a:spcBef>
        <a:spcAft>
          <a:spcPct val="0"/>
        </a:spcAft>
        <a:defRPr sz="36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provost.asu.edu/academicintegrity/polic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kendallhunt.com/Search.aspx?searchTerm=Yinong%20Che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ctrTitle"/>
          </p:nvPr>
        </p:nvSpPr>
        <p:spPr>
          <a:xfrm>
            <a:off x="152400" y="990600"/>
            <a:ext cx="8839200" cy="2057400"/>
          </a:xfrm>
        </p:spPr>
        <p:txBody>
          <a:bodyPr/>
          <a:lstStyle/>
          <a:p>
            <a:pPr marL="363538" indent="-363538" defTabSz="966788">
              <a:lnSpc>
                <a:spcPct val="115000"/>
              </a:lnSpc>
              <a:spcBef>
                <a:spcPct val="20000"/>
              </a:spcBef>
            </a:pPr>
            <a:r>
              <a:rPr lang="en-GB" altLang="en-US" sz="3200" dirty="0">
                <a:solidFill>
                  <a:srgbClr val="990000"/>
                </a:solidFill>
              </a:rPr>
              <a:t>CSE240</a:t>
            </a:r>
            <a:r>
              <a:rPr lang="en-GB" altLang="en-US" sz="3200" dirty="0">
                <a:solidFill>
                  <a:schemeClr val="tx2"/>
                </a:solidFill>
              </a:rPr>
              <a:t/>
            </a:r>
            <a:br>
              <a:rPr lang="en-GB" altLang="en-US" sz="3200" dirty="0">
                <a:solidFill>
                  <a:schemeClr val="tx2"/>
                </a:solidFill>
              </a:rPr>
            </a:br>
            <a:r>
              <a:rPr lang="en-GB" altLang="en-US" sz="3200" dirty="0">
                <a:solidFill>
                  <a:schemeClr val="tx2"/>
                </a:solidFill>
              </a:rPr>
              <a:t>Introduction to</a:t>
            </a:r>
            <a:r>
              <a:rPr lang="en-US" altLang="en-US" sz="3200" dirty="0">
                <a:solidFill>
                  <a:schemeClr val="tx2"/>
                </a:solidFill>
              </a:rPr>
              <a:t> </a:t>
            </a:r>
            <a:r>
              <a:rPr lang="en-GB" altLang="en-US" sz="3200" dirty="0">
                <a:solidFill>
                  <a:schemeClr val="tx2"/>
                </a:solidFill>
              </a:rPr>
              <a:t>Programming Languages </a:t>
            </a:r>
            <a:r>
              <a:rPr lang="en-US" altLang="en-US" sz="3200" dirty="0">
                <a:solidFill>
                  <a:schemeClr val="tx2"/>
                </a:solidFill>
              </a:rPr>
              <a:t/>
            </a:r>
            <a:br>
              <a:rPr lang="en-US" altLang="en-US" sz="3200" dirty="0">
                <a:solidFill>
                  <a:schemeClr val="tx2"/>
                </a:solidFill>
              </a:rPr>
            </a:br>
            <a:r>
              <a:rPr lang="en-US" dirty="0" smtClean="0">
                <a:solidFill>
                  <a:schemeClr val="tx2"/>
                </a:solidFill>
              </a:rPr>
              <a:t>Day One Itinerary </a:t>
            </a:r>
          </a:p>
        </p:txBody>
      </p:sp>
      <p:sp>
        <p:nvSpPr>
          <p:cNvPr id="3075" name="Rectangle 3"/>
          <p:cNvSpPr>
            <a:spLocks noGrp="1" noChangeArrowheads="1"/>
          </p:cNvSpPr>
          <p:nvPr>
            <p:ph type="subTitle" idx="1"/>
          </p:nvPr>
        </p:nvSpPr>
        <p:spPr>
          <a:xfrm>
            <a:off x="3048000" y="3276600"/>
            <a:ext cx="5257800" cy="1752600"/>
          </a:xfrm>
        </p:spPr>
        <p:txBody>
          <a:bodyPr/>
          <a:lstStyle/>
          <a:p>
            <a:pPr algn="r" eaLnBrk="1" hangingPunct="1"/>
            <a:r>
              <a:rPr lang="en-US" sz="3200" smtClean="0">
                <a:solidFill>
                  <a:srgbClr val="003399"/>
                </a:solidFill>
              </a:rPr>
              <a:t>Dr. Yinong Chen</a:t>
            </a:r>
          </a:p>
        </p:txBody>
      </p:sp>
      <p:pic>
        <p:nvPicPr>
          <p:cNvPr id="3076" name="Picture 10" descr="MCj0097319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0475" y="2511425"/>
            <a:ext cx="153352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2256159" y="277764"/>
            <a:ext cx="5440041" cy="356685"/>
            <a:chOff x="152400" y="333838"/>
            <a:chExt cx="5440041" cy="356685"/>
          </a:xfrm>
        </p:grpSpPr>
        <p:pic>
          <p:nvPicPr>
            <p:cNvPr id="8" name="Picture 7" descr="Arizona State University - Ira A. Fulton Schools of Engineer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47622"/>
              <a:ext cx="21431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chool of Computing, Informatics, and Decision Systems Engineer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333838"/>
              <a:ext cx="3001641" cy="35668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advTm="3974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23988"/>
            <a:ext cx="8790035" cy="4214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97E5F03A-1CFE-4C8A-9245-3A90FE19412E}" type="datetime3">
              <a:rPr lang="en-US" b="0" smtClean="0"/>
              <a:pPr eaLnBrk="1" hangingPunct="1"/>
              <a:t>24 August 2015</a:t>
            </a:fld>
            <a:endParaRPr lang="en-US" b="0" smtClean="0"/>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101D7EA7-A2A1-40EA-93A7-983BC6608A46}" type="slidenum">
              <a:rPr lang="en-US" smtClean="0">
                <a:solidFill>
                  <a:schemeClr val="bg1"/>
                </a:solidFill>
              </a:rPr>
              <a:pPr eaLnBrk="1" hangingPunct="1"/>
              <a:t>10</a:t>
            </a:fld>
            <a:endParaRPr lang="en-US" smtClean="0">
              <a:solidFill>
                <a:schemeClr val="bg1"/>
              </a:solidFill>
            </a:endParaRPr>
          </a:p>
        </p:txBody>
      </p:sp>
      <p:sp>
        <p:nvSpPr>
          <p:cNvPr id="14340" name="AutoShape 2"/>
          <p:cNvSpPr>
            <a:spLocks noGrp="1" noChangeArrowheads="1"/>
          </p:cNvSpPr>
          <p:nvPr>
            <p:ph type="title"/>
          </p:nvPr>
        </p:nvSpPr>
        <p:spPr>
          <a:xfrm>
            <a:off x="2057400" y="152400"/>
            <a:ext cx="7010400" cy="609600"/>
          </a:xfrm>
        </p:spPr>
        <p:txBody>
          <a:bodyPr/>
          <a:lstStyle/>
          <a:p>
            <a:pPr eaLnBrk="1" hangingPunct="1"/>
            <a:r>
              <a:rPr lang="en-US" smtClean="0"/>
              <a:t>Course Blackboard Portal</a:t>
            </a:r>
          </a:p>
        </p:txBody>
      </p:sp>
      <p:sp>
        <p:nvSpPr>
          <p:cNvPr id="2" name="Left Arrow 1"/>
          <p:cNvSpPr/>
          <p:nvPr/>
        </p:nvSpPr>
        <p:spPr bwMode="auto">
          <a:xfrm>
            <a:off x="1676400" y="2057400"/>
            <a:ext cx="762000" cy="4572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p:txBody>
      </p:sp>
      <p:sp>
        <p:nvSpPr>
          <p:cNvPr id="8" name="Oval 7"/>
          <p:cNvSpPr/>
          <p:nvPr/>
        </p:nvSpPr>
        <p:spPr bwMode="auto">
          <a:xfrm>
            <a:off x="4163786" y="2819400"/>
            <a:ext cx="1828800" cy="4572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p:txBody>
      </p:sp>
      <p:sp>
        <p:nvSpPr>
          <p:cNvPr id="9" name="Oval 8"/>
          <p:cNvSpPr/>
          <p:nvPr/>
        </p:nvSpPr>
        <p:spPr bwMode="auto">
          <a:xfrm>
            <a:off x="3886200" y="3810000"/>
            <a:ext cx="2590800" cy="4572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p:txBody>
      </p:sp>
      <p:sp>
        <p:nvSpPr>
          <p:cNvPr id="11" name="Oval 10"/>
          <p:cNvSpPr/>
          <p:nvPr/>
        </p:nvSpPr>
        <p:spPr bwMode="auto">
          <a:xfrm>
            <a:off x="4000087" y="5105400"/>
            <a:ext cx="2057400" cy="6096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42" presetClass="entr" presetSubtype="0" fill="hold" grpId="0" nodeType="afterEffect">
                                  <p:stCondLst>
                                    <p:cond delay="10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3500"/>
                            </p:stCondLst>
                            <p:childTnLst>
                              <p:par>
                                <p:cTn id="16" presetID="42" presetClass="entr" presetSubtype="0" fill="hold" grpId="0" nodeType="afterEffect">
                                  <p:stCondLst>
                                    <p:cond delay="100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par>
                          <p:cTn id="21" fill="hold">
                            <p:stCondLst>
                              <p:cond delay="5500"/>
                            </p:stCondLst>
                            <p:childTnLst>
                              <p:par>
                                <p:cTn id="22" presetID="42" presetClass="entr" presetSubtype="0" fill="hold" grpId="0" nodeType="afterEffect">
                                  <p:stCondLst>
                                    <p:cond delay="10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9" y="1933574"/>
            <a:ext cx="9053361"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97E5F03A-1CFE-4C8A-9245-3A90FE19412E}" type="datetime3">
              <a:rPr lang="en-US" b="0" smtClean="0"/>
              <a:pPr eaLnBrk="1" hangingPunct="1"/>
              <a:t>24 August 2015</a:t>
            </a:fld>
            <a:endParaRPr lang="en-US" b="0" smtClean="0"/>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101D7EA7-A2A1-40EA-93A7-983BC6608A46}" type="slidenum">
              <a:rPr lang="en-US" smtClean="0">
                <a:solidFill>
                  <a:schemeClr val="bg1"/>
                </a:solidFill>
              </a:rPr>
              <a:pPr eaLnBrk="1" hangingPunct="1"/>
              <a:t>11</a:t>
            </a:fld>
            <a:endParaRPr lang="en-US" smtClean="0">
              <a:solidFill>
                <a:schemeClr val="bg1"/>
              </a:solidFill>
            </a:endParaRPr>
          </a:p>
        </p:txBody>
      </p:sp>
      <p:sp>
        <p:nvSpPr>
          <p:cNvPr id="14340" name="AutoShape 2"/>
          <p:cNvSpPr>
            <a:spLocks noGrp="1" noChangeArrowheads="1"/>
          </p:cNvSpPr>
          <p:nvPr>
            <p:ph type="title"/>
          </p:nvPr>
        </p:nvSpPr>
        <p:spPr>
          <a:xfrm>
            <a:off x="2057400" y="152400"/>
            <a:ext cx="7010400" cy="609600"/>
          </a:xfrm>
        </p:spPr>
        <p:txBody>
          <a:bodyPr/>
          <a:lstStyle/>
          <a:p>
            <a:pPr eaLnBrk="1" hangingPunct="1"/>
            <a:r>
              <a:rPr lang="en-US" smtClean="0"/>
              <a:t>Course Blackboard Portal</a:t>
            </a:r>
          </a:p>
        </p:txBody>
      </p:sp>
      <p:sp>
        <p:nvSpPr>
          <p:cNvPr id="2" name="Left Arrow 1"/>
          <p:cNvSpPr/>
          <p:nvPr/>
        </p:nvSpPr>
        <p:spPr bwMode="auto">
          <a:xfrm>
            <a:off x="1447800" y="2438400"/>
            <a:ext cx="762000" cy="4572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p:txBody>
      </p:sp>
      <p:sp>
        <p:nvSpPr>
          <p:cNvPr id="15" name="Left Arrow 14"/>
          <p:cNvSpPr/>
          <p:nvPr/>
        </p:nvSpPr>
        <p:spPr bwMode="auto">
          <a:xfrm flipH="1">
            <a:off x="2743200" y="3810000"/>
            <a:ext cx="457200" cy="4572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9682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981200" y="152400"/>
            <a:ext cx="6869906"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defTabSz="966788" eaLnBrk="0" hangingPunct="0">
              <a:lnSpc>
                <a:spcPct val="90000"/>
              </a:lnSpc>
            </a:pPr>
            <a:r>
              <a:rPr lang="en-US" sz="3600" dirty="0" smtClean="0">
                <a:solidFill>
                  <a:schemeClr val="tx2"/>
                </a:solidFill>
                <a:latin typeface="+mj-lt"/>
                <a:ea typeface="+mj-ea"/>
                <a:cs typeface="+mj-cs"/>
              </a:rPr>
              <a:t>CSE240 Objectives </a:t>
            </a:r>
            <a:r>
              <a:rPr lang="en-US" sz="3600" dirty="0">
                <a:solidFill>
                  <a:schemeClr val="tx2"/>
                </a:solidFill>
                <a:latin typeface="+mj-lt"/>
                <a:ea typeface="+mj-ea"/>
                <a:cs typeface="+mj-cs"/>
              </a:rPr>
              <a:t>and Outcomes</a:t>
            </a:r>
          </a:p>
        </p:txBody>
      </p:sp>
      <p:sp>
        <p:nvSpPr>
          <p:cNvPr id="14339" name="Text Box 6"/>
          <p:cNvSpPr txBox="1">
            <a:spLocks noChangeArrowheads="1"/>
          </p:cNvSpPr>
          <p:nvPr/>
        </p:nvSpPr>
        <p:spPr bwMode="auto">
          <a:xfrm>
            <a:off x="533400" y="1219200"/>
            <a:ext cx="82296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40000"/>
              </a:lnSpc>
              <a:buFontTx/>
              <a:buAutoNum type="arabicPeriod"/>
            </a:pPr>
            <a:r>
              <a:rPr lang="en-US" dirty="0"/>
              <a:t>Understand features of different programming paradigms</a:t>
            </a:r>
          </a:p>
          <a:p>
            <a:pPr marL="914400">
              <a:lnSpc>
                <a:spcPct val="140000"/>
              </a:lnSpc>
              <a:buFontTx/>
              <a:buChar char="•"/>
            </a:pPr>
            <a:r>
              <a:rPr lang="en-US" b="0" dirty="0"/>
              <a:t>learn strong vs. weak typing in computer programming languages</a:t>
            </a:r>
          </a:p>
          <a:p>
            <a:pPr marL="914400">
              <a:lnSpc>
                <a:spcPct val="140000"/>
              </a:lnSpc>
              <a:buFontTx/>
              <a:buChar char="•"/>
            </a:pPr>
            <a:r>
              <a:rPr lang="en-US" b="0" dirty="0"/>
              <a:t>learn control structures of functional, logic, and imperative programming languages.</a:t>
            </a:r>
          </a:p>
          <a:p>
            <a:pPr marL="914400">
              <a:lnSpc>
                <a:spcPct val="140000"/>
              </a:lnSpc>
              <a:buFontTx/>
              <a:buChar char="•"/>
            </a:pPr>
            <a:r>
              <a:rPr lang="en-US" b="0" dirty="0"/>
              <a:t>learn the execution of functional, logic, and imperative programming languages.</a:t>
            </a:r>
          </a:p>
          <a:p>
            <a:pPr marL="914400">
              <a:lnSpc>
                <a:spcPct val="140000"/>
              </a:lnSpc>
              <a:buFontTx/>
              <a:buChar char="•"/>
            </a:pPr>
            <a:r>
              <a:rPr lang="en-US" b="0" dirty="0"/>
              <a:t>learn the recursion mechanism of functional, logic, and imperative programming languages</a:t>
            </a:r>
          </a:p>
        </p:txBody>
      </p:sp>
    </p:spTree>
    <p:extLst>
      <p:ext uri="{BB962C8B-B14F-4D97-AF65-F5344CB8AC3E}">
        <p14:creationId xmlns:p14="http://schemas.microsoft.com/office/powerpoint/2010/main" val="2039068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28600" y="152400"/>
            <a:ext cx="8686801"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defTabSz="966788" eaLnBrk="0" hangingPunct="0">
              <a:lnSpc>
                <a:spcPct val="90000"/>
              </a:lnSpc>
            </a:pPr>
            <a:r>
              <a:rPr lang="en-US" sz="3600" dirty="0">
                <a:solidFill>
                  <a:schemeClr val="tx2"/>
                </a:solidFill>
              </a:rPr>
              <a:t>CSE240 </a:t>
            </a:r>
            <a:r>
              <a:rPr lang="en-US" sz="3600" dirty="0" smtClean="0">
                <a:solidFill>
                  <a:schemeClr val="tx2"/>
                </a:solidFill>
                <a:latin typeface="+mj-lt"/>
                <a:ea typeface="+mj-ea"/>
                <a:cs typeface="+mj-cs"/>
              </a:rPr>
              <a:t>Objectives </a:t>
            </a:r>
            <a:r>
              <a:rPr lang="en-US" sz="3600" dirty="0">
                <a:solidFill>
                  <a:schemeClr val="tx2"/>
                </a:solidFill>
                <a:latin typeface="+mj-lt"/>
                <a:ea typeface="+mj-ea"/>
                <a:cs typeface="+mj-cs"/>
              </a:rPr>
              <a:t>and Outcomes (contd.)</a:t>
            </a:r>
          </a:p>
        </p:txBody>
      </p:sp>
      <p:sp>
        <p:nvSpPr>
          <p:cNvPr id="15363" name="Text Box 4"/>
          <p:cNvSpPr txBox="1">
            <a:spLocks noChangeArrowheads="1"/>
          </p:cNvSpPr>
          <p:nvPr/>
        </p:nvSpPr>
        <p:spPr bwMode="auto">
          <a:xfrm>
            <a:off x="685800" y="1206500"/>
            <a:ext cx="7788275"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40000"/>
              </a:lnSpc>
              <a:buFontTx/>
              <a:buAutoNum type="arabicPeriod" startAt="2"/>
            </a:pPr>
            <a:r>
              <a:rPr lang="en-US" b="1" dirty="0"/>
              <a:t>Develop an introductory understanding of an applicative programming language (Scheme)</a:t>
            </a:r>
          </a:p>
          <a:p>
            <a:pPr marL="914400">
              <a:lnSpc>
                <a:spcPct val="140000"/>
              </a:lnSpc>
              <a:buFontTx/>
              <a:buChar char="•"/>
            </a:pPr>
            <a:r>
              <a:rPr lang="en-US" b="0" dirty="0"/>
              <a:t>work with the Scheme interpreter to evaluate simple functions.</a:t>
            </a:r>
          </a:p>
          <a:p>
            <a:pPr marL="914400">
              <a:lnSpc>
                <a:spcPct val="140000"/>
              </a:lnSpc>
              <a:buFontTx/>
              <a:buChar char="•"/>
            </a:pPr>
            <a:r>
              <a:rPr lang="en-US" b="0" dirty="0"/>
              <a:t>write and execute simple Scheme functions.</a:t>
            </a:r>
          </a:p>
          <a:p>
            <a:pPr marL="914400">
              <a:lnSpc>
                <a:spcPct val="140000"/>
              </a:lnSpc>
              <a:buFontTx/>
              <a:buChar char="•"/>
            </a:pPr>
            <a:r>
              <a:rPr lang="en-US" b="0" dirty="0"/>
              <a:t>write and execute Scheme programs requiring multiple functions</a:t>
            </a:r>
          </a:p>
        </p:txBody>
      </p:sp>
    </p:spTree>
    <p:extLst>
      <p:ext uri="{BB962C8B-B14F-4D97-AF65-F5344CB8AC3E}">
        <p14:creationId xmlns:p14="http://schemas.microsoft.com/office/powerpoint/2010/main" val="14666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5"/>
          <p:cNvSpPr txBox="1">
            <a:spLocks noChangeArrowheads="1"/>
          </p:cNvSpPr>
          <p:nvPr/>
        </p:nvSpPr>
        <p:spPr bwMode="auto">
          <a:xfrm>
            <a:off x="685800" y="1152525"/>
            <a:ext cx="80010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40000"/>
              </a:lnSpc>
            </a:pPr>
            <a:r>
              <a:rPr lang="en-US" dirty="0"/>
              <a:t>3.	</a:t>
            </a:r>
            <a:r>
              <a:rPr lang="en-US" b="1" dirty="0"/>
              <a:t>Develop an introductory understanding of a declarative programming language (Prolog)</a:t>
            </a:r>
          </a:p>
          <a:p>
            <a:pPr marL="914400">
              <a:lnSpc>
                <a:spcPct val="140000"/>
              </a:lnSpc>
              <a:buFontTx/>
              <a:buChar char="•"/>
            </a:pPr>
            <a:r>
              <a:rPr lang="en-US" b="0" dirty="0"/>
              <a:t>create a simple Prolog factbase and provide queries to obtain information from the factbase.</a:t>
            </a:r>
          </a:p>
          <a:p>
            <a:pPr marL="914400">
              <a:lnSpc>
                <a:spcPct val="140000"/>
              </a:lnSpc>
              <a:buFontTx/>
              <a:buChar char="•"/>
            </a:pPr>
            <a:r>
              <a:rPr lang="en-US" b="0" dirty="0"/>
              <a:t>create Prolog programs that use recursive rules to provide a problem solution.</a:t>
            </a:r>
          </a:p>
          <a:p>
            <a:pPr marL="914400">
              <a:lnSpc>
                <a:spcPct val="140000"/>
              </a:lnSpc>
              <a:buFontTx/>
              <a:buChar char="•"/>
            </a:pPr>
            <a:r>
              <a:rPr lang="en-US" b="0" dirty="0"/>
              <a:t>create Prolog programs that use multiple rules to solve a problem.</a:t>
            </a:r>
          </a:p>
        </p:txBody>
      </p:sp>
      <p:sp>
        <p:nvSpPr>
          <p:cNvPr id="16387" name="Rectangle 6"/>
          <p:cNvSpPr>
            <a:spLocks noChangeArrowheads="1"/>
          </p:cNvSpPr>
          <p:nvPr/>
        </p:nvSpPr>
        <p:spPr bwMode="auto">
          <a:xfrm>
            <a:off x="228600" y="152400"/>
            <a:ext cx="8839199"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defTabSz="966788" eaLnBrk="0" hangingPunct="0">
              <a:lnSpc>
                <a:spcPct val="90000"/>
              </a:lnSpc>
            </a:pPr>
            <a:r>
              <a:rPr lang="en-US" sz="3600" dirty="0">
                <a:solidFill>
                  <a:schemeClr val="tx2"/>
                </a:solidFill>
              </a:rPr>
              <a:t>CSE240 </a:t>
            </a:r>
            <a:r>
              <a:rPr lang="en-US" sz="3600" dirty="0" smtClean="0">
                <a:solidFill>
                  <a:schemeClr val="tx2"/>
                </a:solidFill>
                <a:latin typeface="+mj-lt"/>
                <a:ea typeface="+mj-ea"/>
                <a:cs typeface="+mj-cs"/>
              </a:rPr>
              <a:t>Objectives </a:t>
            </a:r>
            <a:r>
              <a:rPr lang="en-US" sz="3600" dirty="0">
                <a:solidFill>
                  <a:schemeClr val="tx2"/>
                </a:solidFill>
                <a:latin typeface="+mj-lt"/>
                <a:ea typeface="+mj-ea"/>
                <a:cs typeface="+mj-cs"/>
              </a:rPr>
              <a:t>and Outcomes (contd.)</a:t>
            </a:r>
          </a:p>
        </p:txBody>
      </p:sp>
    </p:spTree>
    <p:extLst>
      <p:ext uri="{BB962C8B-B14F-4D97-AF65-F5344CB8AC3E}">
        <p14:creationId xmlns:p14="http://schemas.microsoft.com/office/powerpoint/2010/main" val="2003398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5"/>
          <p:cNvSpPr txBox="1">
            <a:spLocks noChangeArrowheads="1"/>
          </p:cNvSpPr>
          <p:nvPr/>
        </p:nvSpPr>
        <p:spPr bwMode="auto">
          <a:xfrm>
            <a:off x="609600" y="1404938"/>
            <a:ext cx="8382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0000"/>
              </a:lnSpc>
            </a:pPr>
            <a:r>
              <a:rPr lang="en-US" dirty="0"/>
              <a:t>4.	</a:t>
            </a:r>
            <a:r>
              <a:rPr lang="en-US" b="1" dirty="0"/>
              <a:t>Develop an introductory understanding </a:t>
            </a:r>
            <a:r>
              <a:rPr lang="en-US" b="1" dirty="0" smtClean="0"/>
              <a:t>of procedural and object-oriented programming languages </a:t>
            </a:r>
            <a:r>
              <a:rPr lang="en-US" b="1" dirty="0"/>
              <a:t>(</a:t>
            </a:r>
            <a:r>
              <a:rPr lang="en-US" b="1" dirty="0" smtClean="0"/>
              <a:t>C and C</a:t>
            </a:r>
            <a:r>
              <a:rPr lang="en-US" b="1" dirty="0"/>
              <a:t>++)</a:t>
            </a:r>
          </a:p>
          <a:p>
            <a:pPr marL="914400">
              <a:lnSpc>
                <a:spcPct val="120000"/>
              </a:lnSpc>
              <a:buFontTx/>
              <a:buChar char="•"/>
            </a:pPr>
            <a:r>
              <a:rPr lang="en-US" b="0" dirty="0"/>
              <a:t>write C/C++ programs using </a:t>
            </a:r>
            <a:r>
              <a:rPr lang="en-US" b="0" dirty="0">
                <a:solidFill>
                  <a:srgbClr val="0070C0"/>
                </a:solidFill>
              </a:rPr>
              <a:t>pointers</a:t>
            </a:r>
            <a:r>
              <a:rPr lang="en-US" b="0" dirty="0"/>
              <a:t>.</a:t>
            </a:r>
          </a:p>
          <a:p>
            <a:pPr marL="914400">
              <a:lnSpc>
                <a:spcPct val="120000"/>
              </a:lnSpc>
              <a:buFontTx/>
              <a:buChar char="•"/>
            </a:pPr>
            <a:r>
              <a:rPr lang="en-US" b="0" dirty="0"/>
              <a:t>write C/C++ programs using multiple functions/procedures.</a:t>
            </a:r>
          </a:p>
          <a:p>
            <a:pPr marL="914400">
              <a:lnSpc>
                <a:spcPct val="120000"/>
              </a:lnSpc>
              <a:buFontTx/>
              <a:buChar char="•"/>
            </a:pPr>
            <a:r>
              <a:rPr lang="en-US" b="0" dirty="0"/>
              <a:t>write C/C++ programs using dynamic memory allocation.</a:t>
            </a:r>
          </a:p>
          <a:p>
            <a:pPr marL="914400">
              <a:lnSpc>
                <a:spcPct val="120000"/>
              </a:lnSpc>
              <a:buFontTx/>
              <a:buChar char="•"/>
            </a:pPr>
            <a:r>
              <a:rPr lang="en-US" b="0" dirty="0"/>
              <a:t>write C/C++ programs that </a:t>
            </a:r>
            <a:r>
              <a:rPr lang="en-US" b="0" dirty="0">
                <a:solidFill>
                  <a:srgbClr val="0070C0"/>
                </a:solidFill>
              </a:rPr>
              <a:t>allocate and de-allocate static, stack and heap memory</a:t>
            </a:r>
            <a:r>
              <a:rPr lang="en-US" b="0" dirty="0"/>
              <a:t>.</a:t>
            </a:r>
          </a:p>
          <a:p>
            <a:pPr marL="914400">
              <a:lnSpc>
                <a:spcPct val="120000"/>
              </a:lnSpc>
              <a:buFontTx/>
              <a:buChar char="•"/>
            </a:pPr>
            <a:r>
              <a:rPr lang="en-US" b="0" dirty="0"/>
              <a:t>design C/C++ programs applying object-oriented features such as inheritance, polymorphism and class hierarchy.</a:t>
            </a:r>
          </a:p>
        </p:txBody>
      </p:sp>
      <p:sp>
        <p:nvSpPr>
          <p:cNvPr id="17411" name="Rectangle 6"/>
          <p:cNvSpPr>
            <a:spLocks noChangeArrowheads="1"/>
          </p:cNvSpPr>
          <p:nvPr/>
        </p:nvSpPr>
        <p:spPr bwMode="auto">
          <a:xfrm>
            <a:off x="228600" y="228600"/>
            <a:ext cx="8686799"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defTabSz="966788" eaLnBrk="0" hangingPunct="0">
              <a:lnSpc>
                <a:spcPct val="90000"/>
              </a:lnSpc>
            </a:pPr>
            <a:r>
              <a:rPr lang="en-US" sz="3600" dirty="0">
                <a:solidFill>
                  <a:schemeClr val="tx2"/>
                </a:solidFill>
              </a:rPr>
              <a:t>CSE240 </a:t>
            </a:r>
            <a:r>
              <a:rPr lang="en-US" sz="3600" dirty="0" smtClean="0">
                <a:solidFill>
                  <a:schemeClr val="tx2"/>
                </a:solidFill>
                <a:latin typeface="+mj-lt"/>
                <a:ea typeface="+mj-ea"/>
                <a:cs typeface="+mj-cs"/>
              </a:rPr>
              <a:t>Objectives </a:t>
            </a:r>
            <a:r>
              <a:rPr lang="en-US" sz="3600" dirty="0">
                <a:solidFill>
                  <a:schemeClr val="tx2"/>
                </a:solidFill>
                <a:latin typeface="+mj-lt"/>
                <a:ea typeface="+mj-ea"/>
                <a:cs typeface="+mj-cs"/>
              </a:rPr>
              <a:t>and Outcomes (contd.)</a:t>
            </a:r>
          </a:p>
        </p:txBody>
      </p:sp>
    </p:spTree>
    <p:extLst>
      <p:ext uri="{BB962C8B-B14F-4D97-AF65-F5344CB8AC3E}">
        <p14:creationId xmlns:p14="http://schemas.microsoft.com/office/powerpoint/2010/main" val="1163715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4"/>
          <p:cNvSpPr>
            <a:spLocks noChangeArrowheads="1"/>
          </p:cNvSpPr>
          <p:nvPr/>
        </p:nvSpPr>
        <p:spPr bwMode="auto">
          <a:xfrm>
            <a:off x="2209799" y="76200"/>
            <a:ext cx="62579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defTabSz="966788" eaLnBrk="0" hangingPunct="0">
              <a:lnSpc>
                <a:spcPct val="90000"/>
              </a:lnSpc>
            </a:pPr>
            <a:r>
              <a:rPr lang="en-US" sz="3600" dirty="0">
                <a:solidFill>
                  <a:schemeClr val="tx2"/>
                </a:solidFill>
                <a:latin typeface="+mj-lt"/>
                <a:ea typeface="+mj-ea"/>
                <a:cs typeface="+mj-cs"/>
              </a:rPr>
              <a:t>Purposes of </a:t>
            </a:r>
            <a:r>
              <a:rPr lang="en-US" sz="3600" dirty="0" smtClean="0">
                <a:solidFill>
                  <a:schemeClr val="tx2"/>
                </a:solidFill>
                <a:latin typeface="+mj-lt"/>
                <a:ea typeface="+mj-ea"/>
                <a:cs typeface="+mj-cs"/>
              </a:rPr>
              <a:t>CSE240</a:t>
            </a:r>
            <a:endParaRPr lang="en-US" sz="3600" dirty="0">
              <a:solidFill>
                <a:schemeClr val="tx2"/>
              </a:solidFill>
              <a:latin typeface="+mj-lt"/>
              <a:ea typeface="+mj-ea"/>
              <a:cs typeface="+mj-cs"/>
            </a:endParaRPr>
          </a:p>
        </p:txBody>
      </p:sp>
      <p:sp>
        <p:nvSpPr>
          <p:cNvPr id="13315" name="Rectangle 210"/>
          <p:cNvSpPr>
            <a:spLocks noChangeArrowheads="1"/>
          </p:cNvSpPr>
          <p:nvPr/>
        </p:nvSpPr>
        <p:spPr bwMode="auto">
          <a:xfrm>
            <a:off x="592137" y="1066800"/>
            <a:ext cx="809466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lstStyle/>
          <a:p>
            <a:pPr marL="484188" indent="-484188" defTabSz="966788">
              <a:lnSpc>
                <a:spcPct val="115000"/>
              </a:lnSpc>
              <a:spcBef>
                <a:spcPct val="20000"/>
              </a:spcBef>
              <a:buClr>
                <a:srgbClr val="000000"/>
              </a:buClr>
              <a:buSzPct val="75000"/>
              <a:buFont typeface="Wingdings" pitchFamily="2" charset="2"/>
              <a:buChar char="Ø"/>
              <a:tabLst>
                <a:tab pos="914400" algn="l"/>
                <a:tab pos="3386138" algn="l"/>
                <a:tab pos="5321300" algn="l"/>
                <a:tab pos="5803900" algn="l"/>
              </a:tabLst>
            </a:pPr>
            <a:r>
              <a:rPr lang="en-US" sz="2400" dirty="0" smtClean="0">
                <a:cs typeface="Times New Roman" pitchFamily="18" charset="0"/>
              </a:rPr>
              <a:t>Learn different </a:t>
            </a:r>
            <a:r>
              <a:rPr lang="en-US" sz="2400" dirty="0">
                <a:cs typeface="Times New Roman" pitchFamily="18" charset="0"/>
              </a:rPr>
              <a:t>programming concepts and </a:t>
            </a:r>
            <a:r>
              <a:rPr lang="en-US" sz="2400" dirty="0" smtClean="0">
                <a:cs typeface="Times New Roman" pitchFamily="18" charset="0"/>
              </a:rPr>
              <a:t>paradigms to  </a:t>
            </a:r>
            <a:endParaRPr lang="en-US" sz="2400" dirty="0">
              <a:cs typeface="Times New Roman" pitchFamily="18" charset="0"/>
            </a:endParaRPr>
          </a:p>
          <a:p>
            <a:pPr marL="941388" lvl="1" indent="-484188" defTabSz="966788">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000" b="0" dirty="0">
                <a:cs typeface="Times New Roman" pitchFamily="18" charset="0"/>
              </a:rPr>
              <a:t>build the </a:t>
            </a:r>
            <a:r>
              <a:rPr lang="en-US" sz="2000" b="0" dirty="0" smtClean="0">
                <a:cs typeface="Times New Roman" pitchFamily="18" charset="0"/>
              </a:rPr>
              <a:t>ability </a:t>
            </a:r>
            <a:r>
              <a:rPr lang="en-US" sz="2000" b="0" dirty="0">
                <a:cs typeface="Times New Roman" pitchFamily="18" charset="0"/>
              </a:rPr>
              <a:t>of </a:t>
            </a:r>
            <a:r>
              <a:rPr lang="en-US" sz="2000" b="0" dirty="0" smtClean="0">
                <a:cs typeface="Times New Roman" pitchFamily="18" charset="0"/>
              </a:rPr>
              <a:t>understanding, learning, </a:t>
            </a:r>
            <a:r>
              <a:rPr lang="en-US" sz="2000" b="0" dirty="0">
                <a:cs typeface="Times New Roman" pitchFamily="18" charset="0"/>
              </a:rPr>
              <a:t>and using any high level programming </a:t>
            </a:r>
            <a:r>
              <a:rPr lang="en-US" sz="2000" b="0" dirty="0" smtClean="0">
                <a:cs typeface="Times New Roman" pitchFamily="18" charset="0"/>
              </a:rPr>
              <a:t>languages</a:t>
            </a:r>
          </a:p>
          <a:p>
            <a:pPr marL="941388" lvl="1" indent="-484188" defTabSz="966788">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000" b="0" dirty="0">
                <a:cs typeface="Times New Roman" pitchFamily="18" charset="0"/>
              </a:rPr>
              <a:t>p</a:t>
            </a:r>
            <a:r>
              <a:rPr lang="en-US" sz="2000" b="0" dirty="0" smtClean="0">
                <a:cs typeface="Times New Roman" pitchFamily="18" charset="0"/>
              </a:rPr>
              <a:t>repare </a:t>
            </a:r>
            <a:r>
              <a:rPr lang="en-US" sz="2000" b="0" dirty="0">
                <a:cs typeface="Times New Roman" pitchFamily="18" charset="0"/>
              </a:rPr>
              <a:t>for CSE340</a:t>
            </a:r>
          </a:p>
          <a:p>
            <a:pPr marL="484188" indent="-484188" defTabSz="966788">
              <a:lnSpc>
                <a:spcPct val="115000"/>
              </a:lnSpc>
              <a:spcBef>
                <a:spcPct val="20000"/>
              </a:spcBef>
              <a:buClr>
                <a:srgbClr val="000000"/>
              </a:buClr>
              <a:buSzPct val="75000"/>
              <a:buFont typeface="Wingdings" pitchFamily="2" charset="2"/>
              <a:buChar char="Ø"/>
              <a:tabLst>
                <a:tab pos="914400" algn="l"/>
                <a:tab pos="3386138" algn="l"/>
                <a:tab pos="5321300" algn="l"/>
                <a:tab pos="5803900" algn="l"/>
              </a:tabLst>
            </a:pPr>
            <a:r>
              <a:rPr lang="en-US" sz="2400" dirty="0" smtClean="0">
                <a:cs typeface="Times New Roman" pitchFamily="18" charset="0"/>
              </a:rPr>
              <a:t>C and </a:t>
            </a:r>
            <a:r>
              <a:rPr lang="en-US" sz="2400" dirty="0">
                <a:cs typeface="Times New Roman" pitchFamily="18" charset="0"/>
              </a:rPr>
              <a:t>C</a:t>
            </a:r>
            <a:r>
              <a:rPr lang="en-US" sz="2400" dirty="0" smtClean="0">
                <a:cs typeface="Times New Roman" pitchFamily="18" charset="0"/>
              </a:rPr>
              <a:t>++</a:t>
            </a:r>
          </a:p>
          <a:p>
            <a:pPr marL="941388" lvl="1" indent="-484188" defTabSz="966788">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000" b="0" dirty="0">
                <a:cs typeface="Times New Roman" pitchFamily="18" charset="0"/>
              </a:rPr>
              <a:t>They are among the most useful high-level </a:t>
            </a:r>
            <a:r>
              <a:rPr lang="en-US" sz="2000" b="0" dirty="0" smtClean="0">
                <a:cs typeface="Times New Roman" pitchFamily="18" charset="0"/>
              </a:rPr>
              <a:t>languages;</a:t>
            </a:r>
          </a:p>
          <a:p>
            <a:pPr marL="941388" lvl="1" indent="-484188" defTabSz="966788">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000" b="0" dirty="0" smtClean="0">
                <a:cs typeface="Times New Roman" pitchFamily="18" charset="0"/>
              </a:rPr>
              <a:t>CSE 310 will use C/C++ for all assignments: No Java</a:t>
            </a:r>
            <a:endParaRPr lang="en-US" sz="2000" b="0" dirty="0">
              <a:cs typeface="Times New Roman" pitchFamily="18" charset="0"/>
            </a:endParaRPr>
          </a:p>
          <a:p>
            <a:pPr marL="484188" indent="-484188" defTabSz="966788">
              <a:lnSpc>
                <a:spcPct val="115000"/>
              </a:lnSpc>
              <a:spcBef>
                <a:spcPct val="20000"/>
              </a:spcBef>
              <a:buClr>
                <a:srgbClr val="000000"/>
              </a:buClr>
              <a:buSzPct val="75000"/>
              <a:buFont typeface="Wingdings" pitchFamily="2" charset="2"/>
              <a:buChar char="Ø"/>
              <a:tabLst>
                <a:tab pos="914400" algn="l"/>
                <a:tab pos="3386138" algn="l"/>
                <a:tab pos="5321300" algn="l"/>
                <a:tab pos="5803900" algn="l"/>
              </a:tabLst>
            </a:pPr>
            <a:r>
              <a:rPr lang="en-US" sz="2400" dirty="0" smtClean="0">
                <a:cs typeface="Times New Roman" pitchFamily="18" charset="0"/>
              </a:rPr>
              <a:t>Scheme and Prolog</a:t>
            </a:r>
          </a:p>
          <a:p>
            <a:pPr marL="941388" lvl="1" indent="-484188" defTabSz="966788">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000" b="0" dirty="0">
                <a:cs typeface="Times New Roman" pitchFamily="18" charset="0"/>
              </a:rPr>
              <a:t>Prepare for CSE340 and multiple AI </a:t>
            </a:r>
            <a:r>
              <a:rPr lang="en-US" sz="2000" b="0" dirty="0" smtClean="0">
                <a:cs typeface="Times New Roman" pitchFamily="18" charset="0"/>
              </a:rPr>
              <a:t>courses</a:t>
            </a:r>
          </a:p>
          <a:p>
            <a:pPr marL="941388" lvl="1" indent="-484188" defTabSz="966788">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000" b="0" dirty="0" smtClean="0">
                <a:cs typeface="Times New Roman" pitchFamily="18" charset="0"/>
              </a:rPr>
              <a:t>Prepare for database query languages, such as SQL, LINQ</a:t>
            </a:r>
          </a:p>
          <a:p>
            <a:pPr marL="941388" lvl="1" indent="-484188" defTabSz="966788">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000" b="0" dirty="0" smtClean="0">
                <a:cs typeface="Times New Roman" pitchFamily="18" charset="0"/>
              </a:rPr>
              <a:t>Parallel computing concepts, such as Map and Reduce</a:t>
            </a:r>
          </a:p>
          <a:p>
            <a:pPr marL="941388" lvl="1" indent="-484188" defTabSz="966788">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endParaRPr lang="en-US" dirty="0">
              <a:cs typeface="Times New Roman" pitchFamily="18" charset="0"/>
            </a:endParaRPr>
          </a:p>
        </p:txBody>
      </p:sp>
    </p:spTree>
    <p:extLst>
      <p:ext uri="{BB962C8B-B14F-4D97-AF65-F5344CB8AC3E}">
        <p14:creationId xmlns:p14="http://schemas.microsoft.com/office/powerpoint/2010/main" val="3669384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D848F5B9-027A-4D12-8204-BA2F8FFCD9EA}" type="datetime3">
              <a:rPr lang="en-US" b="0" smtClean="0"/>
              <a:pPr eaLnBrk="1" hangingPunct="1"/>
              <a:t>24 August 2015</a:t>
            </a:fld>
            <a:endParaRPr lang="en-US" b="0" smtClean="0"/>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484D6D1F-13F9-42EB-BF8D-8A3E7F1C00D1}" type="slidenum">
              <a:rPr lang="en-US" smtClean="0">
                <a:solidFill>
                  <a:schemeClr val="bg1"/>
                </a:solidFill>
              </a:rPr>
              <a:pPr eaLnBrk="1" hangingPunct="1"/>
              <a:t>17</a:t>
            </a:fld>
            <a:endParaRPr lang="en-US" smtClean="0">
              <a:solidFill>
                <a:schemeClr val="bg1"/>
              </a:solidFill>
            </a:endParaRPr>
          </a:p>
        </p:txBody>
      </p:sp>
      <p:sp>
        <p:nvSpPr>
          <p:cNvPr id="20484" name="AutoShape 2"/>
          <p:cNvSpPr>
            <a:spLocks noGrp="1" noChangeArrowheads="1"/>
          </p:cNvSpPr>
          <p:nvPr>
            <p:ph type="title"/>
          </p:nvPr>
        </p:nvSpPr>
        <p:spPr>
          <a:xfrm>
            <a:off x="2057400" y="76200"/>
            <a:ext cx="6324600" cy="609600"/>
          </a:xfrm>
        </p:spPr>
        <p:txBody>
          <a:bodyPr/>
          <a:lstStyle/>
          <a:p>
            <a:pPr eaLnBrk="1" hangingPunct="1"/>
            <a:r>
              <a:rPr lang="en-US" sz="3200" smtClean="0"/>
              <a:t>Classroom Expectation</a:t>
            </a:r>
          </a:p>
        </p:txBody>
      </p:sp>
      <p:sp>
        <p:nvSpPr>
          <p:cNvPr id="20485" name="Rectangle 3"/>
          <p:cNvSpPr>
            <a:spLocks noGrp="1" noChangeArrowheads="1"/>
          </p:cNvSpPr>
          <p:nvPr>
            <p:ph type="body" idx="1"/>
          </p:nvPr>
        </p:nvSpPr>
        <p:spPr/>
        <p:txBody>
          <a:bodyPr/>
          <a:lstStyle/>
          <a:p>
            <a:pPr eaLnBrk="1" hangingPunct="1">
              <a:lnSpc>
                <a:spcPct val="90000"/>
              </a:lnSpc>
            </a:pPr>
            <a:r>
              <a:rPr lang="en-US" smtClean="0"/>
              <a:t>Silent your cellular phone; If your phone happens to ring, stop it immediately and do not answer your phone!</a:t>
            </a:r>
          </a:p>
          <a:p>
            <a:pPr eaLnBrk="1" hangingPunct="1">
              <a:lnSpc>
                <a:spcPct val="90000"/>
              </a:lnSpc>
            </a:pPr>
            <a:r>
              <a:rPr lang="en-US" smtClean="0"/>
              <a:t>Use computer for directly related activities only, e.g., taking notes.</a:t>
            </a:r>
          </a:p>
          <a:p>
            <a:pPr eaLnBrk="1" hangingPunct="1">
              <a:lnSpc>
                <a:spcPct val="90000"/>
              </a:lnSpc>
            </a:pPr>
            <a:r>
              <a:rPr lang="en-US" smtClean="0"/>
              <a:t>Do not talk to each other during the lecture. If you have a question that needs to be resolved immediately, you must ask the instructor.</a:t>
            </a:r>
          </a:p>
          <a:p>
            <a:pPr eaLnBrk="1" hangingPunct="1">
              <a:lnSpc>
                <a:spcPct val="90000"/>
              </a:lnSpc>
            </a:pPr>
            <a:r>
              <a:rPr lang="en-US" smtClean="0"/>
              <a:t>Enter the classroom before the lecture’s starting time.</a:t>
            </a:r>
          </a:p>
          <a:p>
            <a:pPr eaLnBrk="1" hangingPunct="1">
              <a:lnSpc>
                <a:spcPct val="90000"/>
              </a:lnSpc>
            </a:pPr>
            <a:r>
              <a:rPr lang="en-US" smtClean="0"/>
              <a:t>Do not leave the classroom during the lecture, unless there is an emergency situation.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039196C2-2C4F-49A3-8C87-E9531DF52E77}" type="datetime3">
              <a:rPr lang="en-US" b="0" smtClean="0"/>
              <a:pPr eaLnBrk="1" hangingPunct="1"/>
              <a:t>24 August 2015</a:t>
            </a:fld>
            <a:endParaRPr lang="en-US" b="0" smtClean="0"/>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E8C36059-F1F9-4AC8-A5BC-7F8D520C98F7}" type="slidenum">
              <a:rPr lang="en-US" smtClean="0">
                <a:solidFill>
                  <a:schemeClr val="bg1"/>
                </a:solidFill>
              </a:rPr>
              <a:pPr eaLnBrk="1" hangingPunct="1"/>
              <a:t>18</a:t>
            </a:fld>
            <a:endParaRPr lang="en-US" smtClean="0">
              <a:solidFill>
                <a:schemeClr val="bg1"/>
              </a:solidFill>
            </a:endParaRPr>
          </a:p>
        </p:txBody>
      </p:sp>
      <p:sp>
        <p:nvSpPr>
          <p:cNvPr id="21508" name="AutoShape 2"/>
          <p:cNvSpPr>
            <a:spLocks noGrp="1" noChangeArrowheads="1"/>
          </p:cNvSpPr>
          <p:nvPr>
            <p:ph type="title"/>
          </p:nvPr>
        </p:nvSpPr>
        <p:spPr/>
        <p:txBody>
          <a:bodyPr/>
          <a:lstStyle/>
          <a:p>
            <a:pPr eaLnBrk="1" hangingPunct="1"/>
            <a:r>
              <a:rPr lang="en-US" sz="3200" smtClean="0"/>
              <a:t>Policies</a:t>
            </a:r>
          </a:p>
        </p:txBody>
      </p:sp>
      <p:sp>
        <p:nvSpPr>
          <p:cNvPr id="21509" name="Rectangle 3"/>
          <p:cNvSpPr>
            <a:spLocks noGrp="1" noChangeArrowheads="1"/>
          </p:cNvSpPr>
          <p:nvPr>
            <p:ph type="body" idx="1"/>
          </p:nvPr>
        </p:nvSpPr>
        <p:spPr>
          <a:xfrm>
            <a:off x="838200" y="1066800"/>
            <a:ext cx="8077200" cy="5638800"/>
          </a:xfrm>
        </p:spPr>
        <p:txBody>
          <a:bodyPr/>
          <a:lstStyle/>
          <a:p>
            <a:pPr eaLnBrk="1" hangingPunct="1">
              <a:lnSpc>
                <a:spcPct val="110000"/>
              </a:lnSpc>
            </a:pPr>
            <a:r>
              <a:rPr lang="en-US" sz="2400" dirty="0" smtClean="0"/>
              <a:t>Interaction: You are encouraged to ask the instructor questions during the lecture. </a:t>
            </a:r>
          </a:p>
          <a:p>
            <a:pPr eaLnBrk="1" hangingPunct="1">
              <a:lnSpc>
                <a:spcPct val="110000"/>
              </a:lnSpc>
            </a:pPr>
            <a:r>
              <a:rPr lang="en-US" sz="2400" dirty="0" smtClean="0"/>
              <a:t>Outside class help welcome and encouraged: </a:t>
            </a:r>
          </a:p>
          <a:p>
            <a:pPr lvl="1" eaLnBrk="1" hangingPunct="1">
              <a:lnSpc>
                <a:spcPct val="110000"/>
              </a:lnSpc>
            </a:pPr>
            <a:r>
              <a:rPr lang="en-US" sz="2000" dirty="0" smtClean="0"/>
              <a:t>Discussion board (effective and fair);</a:t>
            </a:r>
          </a:p>
          <a:p>
            <a:pPr lvl="1" eaLnBrk="1" hangingPunct="1">
              <a:lnSpc>
                <a:spcPct val="110000"/>
              </a:lnSpc>
            </a:pPr>
            <a:r>
              <a:rPr lang="en-US" sz="2000" dirty="0" smtClean="0"/>
              <a:t>Instructor’s and the TA’s office hours;</a:t>
            </a:r>
          </a:p>
          <a:p>
            <a:pPr lvl="1" eaLnBrk="1" hangingPunct="1">
              <a:lnSpc>
                <a:spcPct val="110000"/>
              </a:lnSpc>
            </a:pPr>
            <a:r>
              <a:rPr lang="en-US" sz="2000" dirty="0" smtClean="0"/>
              <a:t>Request appointments if you can not make the office hours;</a:t>
            </a:r>
          </a:p>
          <a:p>
            <a:pPr lvl="1" eaLnBrk="1" hangingPunct="1">
              <a:lnSpc>
                <a:spcPct val="110000"/>
              </a:lnSpc>
            </a:pPr>
            <a:r>
              <a:rPr lang="en-US" sz="2000" dirty="0" smtClean="0"/>
              <a:t>Email/phone call, if necessary.</a:t>
            </a:r>
          </a:p>
          <a:p>
            <a:pPr eaLnBrk="1" hangingPunct="1">
              <a:lnSpc>
                <a:spcPct val="110000"/>
              </a:lnSpc>
            </a:pPr>
            <a:r>
              <a:rPr lang="en-US" sz="2400" dirty="0" smtClean="0"/>
              <a:t>Tests and exams: Missing tests and exams will be giving zero credit and may not be made up.</a:t>
            </a:r>
          </a:p>
          <a:p>
            <a:pPr eaLnBrk="1" hangingPunct="1">
              <a:lnSpc>
                <a:spcPct val="110000"/>
              </a:lnSpc>
            </a:pPr>
            <a:r>
              <a:rPr lang="en-US" sz="2400" dirty="0" smtClean="0"/>
              <a:t>Assignments: Late submission will be accepted with grade deduction. See assignment document for detail.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0A6D7F95-2A50-49AE-9EBE-C029282D0FFB}" type="datetime3">
              <a:rPr lang="en-US" b="0" smtClean="0"/>
              <a:pPr eaLnBrk="1" hangingPunct="1"/>
              <a:t>24 August 2015</a:t>
            </a:fld>
            <a:endParaRPr lang="en-US" b="0" smtClean="0"/>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64ABA5D6-65D5-40B2-B8AD-30C913248AD5}" type="slidenum">
              <a:rPr lang="en-US" smtClean="0">
                <a:solidFill>
                  <a:schemeClr val="bg1"/>
                </a:solidFill>
              </a:rPr>
              <a:pPr eaLnBrk="1" hangingPunct="1"/>
              <a:t>19</a:t>
            </a:fld>
            <a:endParaRPr lang="en-US" smtClean="0">
              <a:solidFill>
                <a:schemeClr val="bg1"/>
              </a:solidFill>
            </a:endParaRPr>
          </a:p>
        </p:txBody>
      </p:sp>
      <p:sp>
        <p:nvSpPr>
          <p:cNvPr id="22532" name="AutoShape 2"/>
          <p:cNvSpPr>
            <a:spLocks noGrp="1" noChangeArrowheads="1"/>
          </p:cNvSpPr>
          <p:nvPr>
            <p:ph type="title"/>
          </p:nvPr>
        </p:nvSpPr>
        <p:spPr/>
        <p:txBody>
          <a:bodyPr/>
          <a:lstStyle/>
          <a:p>
            <a:pPr eaLnBrk="1" hangingPunct="1"/>
            <a:r>
              <a:rPr lang="en-US" sz="3200" smtClean="0"/>
              <a:t>Extra credit, alternative, and inquires</a:t>
            </a:r>
          </a:p>
        </p:txBody>
      </p:sp>
      <p:sp>
        <p:nvSpPr>
          <p:cNvPr id="22533" name="Rectangle 3"/>
          <p:cNvSpPr>
            <a:spLocks noGrp="1" noChangeArrowheads="1"/>
          </p:cNvSpPr>
          <p:nvPr>
            <p:ph type="body" idx="1"/>
          </p:nvPr>
        </p:nvSpPr>
        <p:spPr>
          <a:xfrm>
            <a:off x="838200" y="914400"/>
            <a:ext cx="8077200" cy="5638800"/>
          </a:xfrm>
        </p:spPr>
        <p:txBody>
          <a:bodyPr/>
          <a:lstStyle/>
          <a:p>
            <a:pPr eaLnBrk="1" hangingPunct="1">
              <a:lnSpc>
                <a:spcPct val="110000"/>
              </a:lnSpc>
            </a:pPr>
            <a:r>
              <a:rPr lang="en-US" sz="2400" dirty="0" smtClean="0"/>
              <a:t>No extra credit-activities will be given to any individual. Extra credit-activities may be given to the entire class.</a:t>
            </a:r>
          </a:p>
          <a:p>
            <a:pPr eaLnBrk="1" hangingPunct="1">
              <a:lnSpc>
                <a:spcPct val="110000"/>
              </a:lnSpc>
            </a:pPr>
            <a:r>
              <a:rPr lang="en-US" sz="2400" dirty="0" smtClean="0"/>
              <a:t>An alternative to a graded activity may be arranged if a student's absence is caused by </a:t>
            </a:r>
            <a:r>
              <a:rPr lang="en-US" sz="2400" b="1" dirty="0" smtClean="0"/>
              <a:t>documented illness or </a:t>
            </a:r>
            <a:r>
              <a:rPr lang="en-US" sz="2400" b="1" dirty="0"/>
              <a:t>documented personal </a:t>
            </a:r>
            <a:r>
              <a:rPr lang="en-US" sz="2400" b="1" dirty="0" smtClean="0"/>
              <a:t>emergency</a:t>
            </a:r>
            <a:r>
              <a:rPr lang="en-US" sz="2400" dirty="0" smtClean="0"/>
              <a:t>. A written explanation (including supporting documentation) must be submitted to the instructor </a:t>
            </a:r>
            <a:r>
              <a:rPr lang="en-US" altLang="zh-CN" sz="2400" dirty="0" smtClean="0">
                <a:ea typeface="SimSun" pitchFamily="2" charset="-122"/>
              </a:rPr>
              <a:t>before the part of work is due or as soon as the circumstances are known</a:t>
            </a:r>
            <a:r>
              <a:rPr lang="en-US" sz="2400" dirty="0" smtClean="0"/>
              <a:t>.</a:t>
            </a:r>
          </a:p>
          <a:p>
            <a:pPr eaLnBrk="1" hangingPunct="1">
              <a:lnSpc>
                <a:spcPct val="110000"/>
              </a:lnSpc>
            </a:pPr>
            <a:r>
              <a:rPr lang="en-US" altLang="zh-CN" sz="2400" dirty="0" smtClean="0">
                <a:ea typeface="SimSun" pitchFamily="2" charset="-122"/>
              </a:rPr>
              <a:t>Any inquires or appeals on grades of homework, projects, or tests must be done in writing by completing the "Grade Inquiry Form" within a week from the day the grades and/or comments were published online. State the problem and the</a:t>
            </a:r>
            <a:r>
              <a:rPr lang="en-US" altLang="zh-CN" sz="2400" i="1" dirty="0" smtClean="0">
                <a:ea typeface="SimSun" pitchFamily="2" charset="-122"/>
              </a:rPr>
              <a:t> </a:t>
            </a:r>
            <a:r>
              <a:rPr lang="en-US" altLang="zh-CN" sz="2400" dirty="0" smtClean="0">
                <a:ea typeface="SimSun" pitchFamily="2" charset="-122"/>
              </a:rPr>
              <a:t>rationale for any change in grade in your appeal </a:t>
            </a:r>
            <a:endParaRPr 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A62FB03E-DEDC-414D-BE0E-CDE48C5BCE68}" type="datetime3">
              <a:rPr lang="en-US" b="0" smtClean="0"/>
              <a:pPr eaLnBrk="1" hangingPunct="1"/>
              <a:t>24 August 2015</a:t>
            </a:fld>
            <a:endParaRPr lang="en-US" b="0" smtClean="0"/>
          </a:p>
        </p:txBody>
      </p:sp>
      <p:sp>
        <p:nvSpPr>
          <p:cNvPr id="40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6DE5BA59-1A73-4A1E-A66A-E341FC44411E}" type="slidenum">
              <a:rPr lang="en-US" smtClean="0">
                <a:solidFill>
                  <a:schemeClr val="bg1"/>
                </a:solidFill>
              </a:rPr>
              <a:pPr eaLnBrk="1" hangingPunct="1"/>
              <a:t>2</a:t>
            </a:fld>
            <a:endParaRPr lang="en-US" smtClean="0">
              <a:solidFill>
                <a:schemeClr val="bg1"/>
              </a:solidFill>
            </a:endParaRPr>
          </a:p>
        </p:txBody>
      </p:sp>
      <p:sp>
        <p:nvSpPr>
          <p:cNvPr id="4100" name="AutoShape 2"/>
          <p:cNvSpPr>
            <a:spLocks noGrp="1" noChangeArrowheads="1"/>
          </p:cNvSpPr>
          <p:nvPr>
            <p:ph type="title"/>
          </p:nvPr>
        </p:nvSpPr>
        <p:spPr>
          <a:xfrm>
            <a:off x="2168525" y="152400"/>
            <a:ext cx="6477000" cy="609600"/>
          </a:xfrm>
        </p:spPr>
        <p:txBody>
          <a:bodyPr/>
          <a:lstStyle/>
          <a:p>
            <a:pPr eaLnBrk="1" hangingPunct="1"/>
            <a:r>
              <a:rPr lang="en-US" smtClean="0"/>
              <a:t>Day One Itinerary</a:t>
            </a:r>
          </a:p>
        </p:txBody>
      </p:sp>
      <p:sp>
        <p:nvSpPr>
          <p:cNvPr id="4101" name="Rectangle 3"/>
          <p:cNvSpPr>
            <a:spLocks noChangeArrowheads="1"/>
          </p:cNvSpPr>
          <p:nvPr/>
        </p:nvSpPr>
        <p:spPr bwMode="auto">
          <a:xfrm>
            <a:off x="739775" y="1066800"/>
            <a:ext cx="6956425"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eaLnBrk="0" hangingPunct="0">
              <a:lnSpc>
                <a:spcPct val="105000"/>
              </a:lnSpc>
              <a:spcBef>
                <a:spcPct val="20000"/>
              </a:spcBef>
              <a:buClr>
                <a:srgbClr val="000000"/>
              </a:buClr>
              <a:buSzPct val="75000"/>
              <a:buFont typeface="Wingdings" pitchFamily="2" charset="2"/>
              <a:buChar char="§"/>
            </a:pPr>
            <a:r>
              <a:rPr lang="en-US" sz="3200" b="0" dirty="0">
                <a:solidFill>
                  <a:srgbClr val="000000"/>
                </a:solidFill>
                <a:latin typeface="Times New Roman" pitchFamily="18" charset="0"/>
              </a:rPr>
              <a:t>About the instructor </a:t>
            </a:r>
          </a:p>
          <a:p>
            <a:pPr marL="914400" lvl="1" indent="-457200" eaLnBrk="0" hangingPunct="0">
              <a:lnSpc>
                <a:spcPct val="105000"/>
              </a:lnSpc>
              <a:spcBef>
                <a:spcPct val="20000"/>
              </a:spcBef>
              <a:buClr>
                <a:srgbClr val="000000"/>
              </a:buClr>
              <a:buSzPct val="75000"/>
              <a:buFont typeface="Wingdings" pitchFamily="2" charset="2"/>
              <a:buChar char="§"/>
            </a:pPr>
            <a:r>
              <a:rPr lang="en-US" sz="2800" b="0" dirty="0">
                <a:solidFill>
                  <a:srgbClr val="000000"/>
                </a:solidFill>
                <a:latin typeface="Times New Roman" pitchFamily="18" charset="0"/>
              </a:rPr>
              <a:t>Courses taught</a:t>
            </a:r>
          </a:p>
          <a:p>
            <a:pPr marL="914400" lvl="1" indent="-457200" eaLnBrk="0" hangingPunct="0">
              <a:lnSpc>
                <a:spcPct val="105000"/>
              </a:lnSpc>
              <a:spcBef>
                <a:spcPct val="20000"/>
              </a:spcBef>
              <a:buClr>
                <a:srgbClr val="000000"/>
              </a:buClr>
              <a:buSzPct val="75000"/>
              <a:buFont typeface="Wingdings" pitchFamily="2" charset="2"/>
              <a:buChar char="§"/>
            </a:pPr>
            <a:r>
              <a:rPr lang="en-US" sz="2800" b="0" dirty="0">
                <a:solidFill>
                  <a:srgbClr val="000000"/>
                </a:solidFill>
                <a:latin typeface="Times New Roman" pitchFamily="18" charset="0"/>
              </a:rPr>
              <a:t>Other academic work</a:t>
            </a:r>
          </a:p>
          <a:p>
            <a:pPr marL="914400" lvl="1" indent="-457200" eaLnBrk="0" hangingPunct="0">
              <a:lnSpc>
                <a:spcPct val="105000"/>
              </a:lnSpc>
              <a:spcBef>
                <a:spcPct val="20000"/>
              </a:spcBef>
              <a:buClr>
                <a:srgbClr val="000000"/>
              </a:buClr>
              <a:buSzPct val="75000"/>
              <a:buFont typeface="Wingdings" pitchFamily="2" charset="2"/>
              <a:buChar char="§"/>
            </a:pPr>
            <a:r>
              <a:rPr lang="en-US" sz="2800" b="0" dirty="0">
                <a:solidFill>
                  <a:srgbClr val="000000"/>
                </a:solidFill>
                <a:latin typeface="Times New Roman" pitchFamily="18" charset="0"/>
              </a:rPr>
              <a:t>Contact</a:t>
            </a:r>
          </a:p>
          <a:p>
            <a:pPr marL="457200" indent="-457200" eaLnBrk="0" hangingPunct="0">
              <a:lnSpc>
                <a:spcPct val="105000"/>
              </a:lnSpc>
              <a:spcBef>
                <a:spcPct val="20000"/>
              </a:spcBef>
              <a:buClr>
                <a:srgbClr val="000000"/>
              </a:buClr>
              <a:buSzPct val="75000"/>
              <a:buFont typeface="Wingdings" pitchFamily="2" charset="2"/>
              <a:buChar char="§"/>
            </a:pPr>
            <a:r>
              <a:rPr lang="en-US" sz="3200" b="0" dirty="0">
                <a:solidFill>
                  <a:srgbClr val="000000"/>
                </a:solidFill>
                <a:latin typeface="Times New Roman" pitchFamily="18" charset="0"/>
              </a:rPr>
              <a:t>Syllabus discussion </a:t>
            </a:r>
          </a:p>
          <a:p>
            <a:pPr marL="914400" lvl="1" indent="-457200" eaLnBrk="0" hangingPunct="0">
              <a:lnSpc>
                <a:spcPct val="105000"/>
              </a:lnSpc>
              <a:spcBef>
                <a:spcPct val="20000"/>
              </a:spcBef>
              <a:buClr>
                <a:srgbClr val="000000"/>
              </a:buClr>
              <a:buSzPct val="75000"/>
              <a:buFont typeface="Wingdings" pitchFamily="2" charset="2"/>
              <a:buChar char="§"/>
            </a:pPr>
            <a:r>
              <a:rPr lang="en-US" sz="2800" b="0" dirty="0">
                <a:solidFill>
                  <a:srgbClr val="000000"/>
                </a:solidFill>
                <a:latin typeface="Times New Roman" pitchFamily="18" charset="0"/>
              </a:rPr>
              <a:t>Course outcomes</a:t>
            </a:r>
          </a:p>
          <a:p>
            <a:pPr marL="914400" lvl="1" indent="-457200" eaLnBrk="0" hangingPunct="0">
              <a:lnSpc>
                <a:spcPct val="105000"/>
              </a:lnSpc>
              <a:spcBef>
                <a:spcPct val="20000"/>
              </a:spcBef>
              <a:buClr>
                <a:srgbClr val="000000"/>
              </a:buClr>
              <a:buSzPct val="75000"/>
              <a:buFont typeface="Wingdings" pitchFamily="2" charset="2"/>
              <a:buChar char="§"/>
            </a:pPr>
            <a:r>
              <a:rPr lang="en-US" sz="2800" b="0" dirty="0">
                <a:solidFill>
                  <a:srgbClr val="000000"/>
                </a:solidFill>
                <a:latin typeface="Times New Roman" pitchFamily="18" charset="0"/>
              </a:rPr>
              <a:t>Graded activities and weights</a:t>
            </a:r>
          </a:p>
          <a:p>
            <a:pPr marL="914400" lvl="1" indent="-457200" eaLnBrk="0" hangingPunct="0">
              <a:lnSpc>
                <a:spcPct val="105000"/>
              </a:lnSpc>
              <a:spcBef>
                <a:spcPct val="20000"/>
              </a:spcBef>
              <a:buClr>
                <a:srgbClr val="000000"/>
              </a:buClr>
              <a:buSzPct val="75000"/>
              <a:buFont typeface="Wingdings" pitchFamily="2" charset="2"/>
              <a:buChar char="§"/>
            </a:pPr>
            <a:r>
              <a:rPr lang="en-US" sz="2800" b="0" dirty="0">
                <a:solidFill>
                  <a:srgbClr val="000000"/>
                </a:solidFill>
                <a:latin typeface="Times New Roman" pitchFamily="18" charset="0"/>
              </a:rPr>
              <a:t>Symbol grades with plus and minus</a:t>
            </a:r>
          </a:p>
          <a:p>
            <a:pPr marL="457200" indent="-457200" eaLnBrk="0" hangingPunct="0">
              <a:lnSpc>
                <a:spcPct val="105000"/>
              </a:lnSpc>
              <a:spcBef>
                <a:spcPct val="20000"/>
              </a:spcBef>
              <a:buClr>
                <a:srgbClr val="000000"/>
              </a:buClr>
              <a:buSzPct val="75000"/>
              <a:buFont typeface="Wingdings" pitchFamily="2" charset="2"/>
              <a:buChar char="§"/>
            </a:pPr>
            <a:r>
              <a:rPr lang="en-US" sz="3200" b="0" dirty="0">
                <a:solidFill>
                  <a:srgbClr val="000000"/>
                </a:solidFill>
                <a:latin typeface="Times New Roman" pitchFamily="18" charset="0"/>
              </a:rPr>
              <a:t>Classroom expectations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B224ADE1-CECA-4B7A-BA78-05DC49D60AEC}" type="datetime3">
              <a:rPr lang="en-US" b="0" smtClean="0"/>
              <a:pPr eaLnBrk="1" hangingPunct="1"/>
              <a:t>24 August 2015</a:t>
            </a:fld>
            <a:endParaRPr lang="en-US" b="0" smtClean="0"/>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3CCA3A55-85C1-4A89-B634-A3CA6221BFF7}" type="slidenum">
              <a:rPr lang="en-US" smtClean="0">
                <a:solidFill>
                  <a:schemeClr val="bg1"/>
                </a:solidFill>
              </a:rPr>
              <a:pPr eaLnBrk="1" hangingPunct="1"/>
              <a:t>20</a:t>
            </a:fld>
            <a:endParaRPr lang="en-US" smtClean="0">
              <a:solidFill>
                <a:schemeClr val="bg1"/>
              </a:solidFill>
            </a:endParaRPr>
          </a:p>
        </p:txBody>
      </p:sp>
      <p:sp>
        <p:nvSpPr>
          <p:cNvPr id="21508" name="AutoShape 2"/>
          <p:cNvSpPr>
            <a:spLocks noGrp="1" noChangeArrowheads="1"/>
          </p:cNvSpPr>
          <p:nvPr>
            <p:ph type="title"/>
          </p:nvPr>
        </p:nvSpPr>
        <p:spPr/>
        <p:txBody>
          <a:bodyPr/>
          <a:lstStyle/>
          <a:p>
            <a:pPr eaLnBrk="1" hangingPunct="1"/>
            <a:r>
              <a:rPr lang="en-US" sz="3200" dirty="0" smtClean="0"/>
              <a:t>Integrity and Code of Conduct</a:t>
            </a:r>
          </a:p>
        </p:txBody>
      </p:sp>
      <p:sp>
        <p:nvSpPr>
          <p:cNvPr id="21509" name="Rectangle 3"/>
          <p:cNvSpPr>
            <a:spLocks noGrp="1" noChangeArrowheads="1"/>
          </p:cNvSpPr>
          <p:nvPr>
            <p:ph type="body" idx="1"/>
          </p:nvPr>
        </p:nvSpPr>
        <p:spPr>
          <a:xfrm>
            <a:off x="838200" y="685800"/>
            <a:ext cx="8077200" cy="5943600"/>
          </a:xfrm>
        </p:spPr>
        <p:txBody>
          <a:bodyPr/>
          <a:lstStyle/>
          <a:p>
            <a:pPr eaLnBrk="1" hangingPunct="1"/>
            <a:r>
              <a:rPr lang="en-US" sz="2000" dirty="0"/>
              <a:t>You are encouraged to cooperate in study group on learning the course materials</a:t>
            </a:r>
            <a:r>
              <a:rPr lang="en-US" altLang="zh-CN" sz="2000" dirty="0" smtClean="0">
                <a:ea typeface="宋体" pitchFamily="2" charset="-122"/>
              </a:rPr>
              <a:t>. </a:t>
            </a:r>
          </a:p>
          <a:p>
            <a:pPr eaLnBrk="1" hangingPunct="1"/>
            <a:r>
              <a:rPr lang="en-US" sz="2000" dirty="0">
                <a:solidFill>
                  <a:srgbClr val="C00000"/>
                </a:solidFill>
              </a:rPr>
              <a:t>Y</a:t>
            </a:r>
            <a:r>
              <a:rPr lang="en-US" sz="2000" dirty="0" smtClean="0">
                <a:solidFill>
                  <a:srgbClr val="C00000"/>
                </a:solidFill>
              </a:rPr>
              <a:t>ou </a:t>
            </a:r>
            <a:r>
              <a:rPr lang="en-US" sz="2000" dirty="0">
                <a:solidFill>
                  <a:srgbClr val="C00000"/>
                </a:solidFill>
              </a:rPr>
              <a:t>may not cooperate on preparing the individual </a:t>
            </a:r>
            <a:r>
              <a:rPr lang="en-US" sz="2000" dirty="0" smtClean="0">
                <a:solidFill>
                  <a:srgbClr val="C00000"/>
                </a:solidFill>
              </a:rPr>
              <a:t>assignments</a:t>
            </a:r>
            <a:r>
              <a:rPr lang="en-US" sz="2000" b="1" dirty="0" smtClean="0">
                <a:ea typeface="宋体" pitchFamily="2" charset="-122"/>
              </a:rPr>
              <a:t>. </a:t>
            </a:r>
            <a:r>
              <a:rPr lang="en-US" altLang="zh-CN" sz="2000" dirty="0" smtClean="0">
                <a:ea typeface="宋体" pitchFamily="2" charset="-122"/>
              </a:rPr>
              <a:t>Anything you turn in must be your own work. If you use an idea that is found in a book or other sources, make sure you acknowledge the source and/or the names of the persons in the write-up for each problem. </a:t>
            </a:r>
          </a:p>
          <a:p>
            <a:pPr eaLnBrk="1" hangingPunct="1"/>
            <a:r>
              <a:rPr lang="en-US" sz="2000" dirty="0"/>
              <a:t>All assignment questions must be asked in the course discussion board. </a:t>
            </a:r>
            <a:r>
              <a:rPr lang="en-US" sz="2000" dirty="0">
                <a:solidFill>
                  <a:srgbClr val="C00000"/>
                </a:solidFill>
              </a:rPr>
              <a:t>Asking assignment questions or making your assignment available in the public </a:t>
            </a:r>
            <a:r>
              <a:rPr lang="en-US" sz="2000" dirty="0" smtClean="0">
                <a:solidFill>
                  <a:srgbClr val="C00000"/>
                </a:solidFill>
              </a:rPr>
              <a:t>websites </a:t>
            </a:r>
            <a:r>
              <a:rPr lang="en-US" sz="2000" dirty="0">
                <a:solidFill>
                  <a:srgbClr val="C00000"/>
                </a:solidFill>
              </a:rPr>
              <a:t>before the assignment due will be considered </a:t>
            </a:r>
            <a:r>
              <a:rPr lang="en-US" sz="2000" dirty="0" smtClean="0">
                <a:solidFill>
                  <a:srgbClr val="C00000"/>
                </a:solidFill>
              </a:rPr>
              <a:t>cheating</a:t>
            </a:r>
            <a:r>
              <a:rPr lang="en-US" sz="2000" dirty="0" smtClean="0"/>
              <a:t>.</a:t>
            </a:r>
            <a:endParaRPr lang="en-US" altLang="zh-CN" sz="2000" dirty="0" smtClean="0">
              <a:ea typeface="宋体" pitchFamily="2" charset="-122"/>
            </a:endParaRPr>
          </a:p>
          <a:p>
            <a:pPr eaLnBrk="1" hangingPunct="1"/>
            <a:r>
              <a:rPr lang="en-US" altLang="zh-CN" sz="2000" dirty="0" smtClean="0">
                <a:ea typeface="宋体" pitchFamily="2" charset="-122"/>
              </a:rPr>
              <a:t>The instructor and the TA are required to CAREFULLY check any possible proliferation or plagiarism. We will use the software tools like MOSS (Measure Of Software Similarity) to check any assignment. The university expects all students to adhere to ASU's policy on Academic Dishonesty. These policies can be found in the Code of Student Conduct: </a:t>
            </a:r>
          </a:p>
          <a:p>
            <a:pPr eaLnBrk="1" hangingPunct="1">
              <a:buNone/>
            </a:pPr>
            <a:r>
              <a:rPr lang="en-US" altLang="zh-CN" sz="2000" i="1" dirty="0" smtClean="0">
                <a:ea typeface="宋体" pitchFamily="2" charset="-122"/>
              </a:rPr>
              <a:t>	</a:t>
            </a:r>
            <a:r>
              <a:rPr lang="en-US" sz="2000" dirty="0"/>
              <a:t> </a:t>
            </a:r>
            <a:r>
              <a:rPr lang="en-US" sz="2000" dirty="0">
                <a:hlinkClick r:id="rId3"/>
              </a:rPr>
              <a:t>https://</a:t>
            </a:r>
            <a:r>
              <a:rPr lang="en-US" sz="2000" dirty="0" smtClean="0">
                <a:hlinkClick r:id="rId3"/>
              </a:rPr>
              <a:t>provost.asu.edu/academicintegrity/policy</a:t>
            </a:r>
            <a:r>
              <a:rPr lang="en-US" sz="2000" dirty="0" smtClean="0"/>
              <a:t>  </a:t>
            </a:r>
            <a:r>
              <a:rPr lang="en-US" altLang="zh-CN" sz="2000" dirty="0" smtClean="0">
                <a:ea typeface="宋体" pitchFamily="2" charset="-122"/>
              </a:rPr>
              <a:t>		</a:t>
            </a:r>
            <a:endParaRPr lang="en-US" altLang="zh-CN" sz="2000" b="1" dirty="0" smtClean="0">
              <a:ea typeface="宋体" pitchFamily="2" charset="-122"/>
            </a:endParaRPr>
          </a:p>
          <a:p>
            <a:pPr eaLnBrk="1" hangingPunct="1">
              <a:buFont typeface="Wingdings" pitchFamily="2" charset="2"/>
              <a:buNone/>
            </a:pPr>
            <a:r>
              <a:rPr lang="en-US" altLang="zh-CN" sz="2000" b="1" dirty="0" smtClean="0">
                <a:ea typeface="宋体" pitchFamily="2" charset="-122"/>
              </a:rPr>
              <a:t>	ALL</a:t>
            </a:r>
            <a:r>
              <a:rPr lang="en-US" altLang="zh-CN" sz="2000" dirty="0" smtClean="0">
                <a:ea typeface="宋体" pitchFamily="2" charset="-122"/>
              </a:rPr>
              <a:t> cases of cheating or plagiarism will be handed to the Dean's office. Penalties include a failing grade in the class, an </a:t>
            </a:r>
            <a:r>
              <a:rPr lang="en-US" altLang="zh-CN" sz="2000" dirty="0" smtClean="0">
                <a:solidFill>
                  <a:srgbClr val="990000"/>
                </a:solidFill>
                <a:ea typeface="宋体" pitchFamily="2" charset="-122"/>
              </a:rPr>
              <a:t>XE</a:t>
            </a:r>
            <a:r>
              <a:rPr lang="en-US" altLang="zh-CN" sz="2000" dirty="0" smtClean="0">
                <a:ea typeface="宋体" pitchFamily="2" charset="-122"/>
              </a:rPr>
              <a:t> grade (Failing by dishonesty), a note on your official transcript that shows you were punished for cheating. </a:t>
            </a:r>
            <a:endParaRPr lang="en-US" sz="2000" dirty="0" smtClean="0">
              <a:ea typeface="宋体" pitchFamily="2" charset="-122"/>
            </a:endParaRPr>
          </a:p>
        </p:txBody>
      </p:sp>
    </p:spTree>
    <p:extLst>
      <p:ext uri="{BB962C8B-B14F-4D97-AF65-F5344CB8AC3E}">
        <p14:creationId xmlns:p14="http://schemas.microsoft.com/office/powerpoint/2010/main" val="2087459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334EAD23-9BE3-4A7D-998C-EA4EACBB0974}" type="datetime3">
              <a:rPr lang="en-US" b="0" smtClean="0"/>
              <a:pPr eaLnBrk="1" hangingPunct="1"/>
              <a:t>24 August 2015</a:t>
            </a:fld>
            <a:endParaRPr lang="en-US" b="0" smtClean="0"/>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41D94655-4C17-443D-B6C4-518B63F22ADF}" type="slidenum">
              <a:rPr lang="en-US" smtClean="0">
                <a:solidFill>
                  <a:schemeClr val="bg1"/>
                </a:solidFill>
              </a:rPr>
              <a:pPr eaLnBrk="1" hangingPunct="1"/>
              <a:t>21</a:t>
            </a:fld>
            <a:endParaRPr lang="en-US" smtClean="0">
              <a:solidFill>
                <a:schemeClr val="bg1"/>
              </a:solidFill>
            </a:endParaRPr>
          </a:p>
        </p:txBody>
      </p:sp>
      <p:sp>
        <p:nvSpPr>
          <p:cNvPr id="24580" name="AutoShape 2"/>
          <p:cNvSpPr>
            <a:spLocks noGrp="1" noChangeArrowheads="1"/>
          </p:cNvSpPr>
          <p:nvPr>
            <p:ph type="title"/>
          </p:nvPr>
        </p:nvSpPr>
        <p:spPr>
          <a:xfrm>
            <a:off x="0" y="152400"/>
            <a:ext cx="9067800" cy="609600"/>
          </a:xfrm>
        </p:spPr>
        <p:txBody>
          <a:bodyPr/>
          <a:lstStyle/>
          <a:p>
            <a:pPr algn="ctr"/>
            <a:r>
              <a:rPr lang="en-US" b="0" dirty="0"/>
              <a:t>Fulton Schools of Engineering Honor Code</a:t>
            </a:r>
          </a:p>
        </p:txBody>
      </p:sp>
      <p:sp>
        <p:nvSpPr>
          <p:cNvPr id="24581" name="Rectangle 3"/>
          <p:cNvSpPr>
            <a:spLocks noGrp="1" noChangeArrowheads="1"/>
          </p:cNvSpPr>
          <p:nvPr>
            <p:ph type="body" idx="1"/>
          </p:nvPr>
        </p:nvSpPr>
        <p:spPr>
          <a:xfrm>
            <a:off x="228600" y="1066800"/>
            <a:ext cx="8915400" cy="5486400"/>
          </a:xfrm>
        </p:spPr>
        <p:txBody>
          <a:bodyPr/>
          <a:lstStyle/>
          <a:p>
            <a:pPr>
              <a:buFont typeface="+mj-lt"/>
              <a:buAutoNum type="arabicPeriod"/>
            </a:pPr>
            <a:r>
              <a:rPr lang="en-US" sz="2000" dirty="0" smtClean="0"/>
              <a:t>Seek </a:t>
            </a:r>
            <a:r>
              <a:rPr lang="en-US" sz="2000" dirty="0"/>
              <a:t>out, acquaint myself with, and obey the instructor’s rules concerning the materials I am allowed to use and the types of collaboration in which I am permitted to engage in each of my courses.</a:t>
            </a:r>
          </a:p>
          <a:p>
            <a:pPr>
              <a:buFont typeface="+mj-lt"/>
              <a:buAutoNum type="arabicPeriod"/>
            </a:pPr>
            <a:r>
              <a:rPr lang="en-US" sz="2000" dirty="0"/>
              <a:t>Help my fellow engineering students to succeed both academically and professionally, while both following the instructor’s guidelines on collaboration and encouraging my classmates to behave ethically.</a:t>
            </a:r>
          </a:p>
          <a:p>
            <a:pPr>
              <a:buFont typeface="+mj-lt"/>
              <a:buAutoNum type="arabicPeriod"/>
            </a:pPr>
            <a:r>
              <a:rPr lang="en-US" sz="2000" dirty="0"/>
              <a:t>Ensure that all of my individual work products reflect my own abilities and not those of someone else. I will never copy the work of others or give others the opportunity to copy mine.</a:t>
            </a:r>
          </a:p>
          <a:p>
            <a:pPr>
              <a:buFont typeface="+mj-lt"/>
              <a:buAutoNum type="arabicPeriod"/>
            </a:pPr>
            <a:r>
              <a:rPr lang="en-US" sz="2000" dirty="0"/>
              <a:t>Contribute a fair share of work to all teamwork in which I participate, and acknowledge the contributions of others. I will accept responsibility for the integrity of all work submitted by my team.</a:t>
            </a:r>
          </a:p>
          <a:p>
            <a:pPr>
              <a:buFont typeface="+mj-lt"/>
              <a:buAutoNum type="arabicPeriod"/>
            </a:pPr>
            <a:r>
              <a:rPr lang="en-US" sz="2000" dirty="0"/>
              <a:t>Use only aids authorized by the instructor during all examinations, quizzes, projects, assignments and other evaluations.</a:t>
            </a:r>
          </a:p>
          <a:p>
            <a:pPr>
              <a:buFont typeface="+mj-lt"/>
              <a:buAutoNum type="arabicPeriod"/>
            </a:pPr>
            <a:r>
              <a:rPr lang="en-US" sz="2000" dirty="0"/>
              <a:t>Provide aid to, or receive aid from other students only as permitted by the instructor</a:t>
            </a:r>
            <a:r>
              <a:rPr lang="en-US" sz="2000" dirty="0" smtClean="0"/>
              <a:t>.</a:t>
            </a:r>
            <a:endParaRPr lang="en-US" sz="2000" dirty="0"/>
          </a:p>
        </p:txBody>
      </p:sp>
      <p:sp>
        <p:nvSpPr>
          <p:cNvPr id="2" name="Rectangle 1"/>
          <p:cNvSpPr/>
          <p:nvPr/>
        </p:nvSpPr>
        <p:spPr>
          <a:xfrm>
            <a:off x="2133600" y="697468"/>
            <a:ext cx="5410200" cy="369332"/>
          </a:xfrm>
          <a:prstGeom prst="rect">
            <a:avLst/>
          </a:prstGeom>
        </p:spPr>
        <p:txBody>
          <a:bodyPr wrap="square">
            <a:spAutoFit/>
          </a:bodyPr>
          <a:lstStyle/>
          <a:p>
            <a:r>
              <a:rPr lang="en-US" b="0" dirty="0">
                <a:solidFill>
                  <a:srgbClr val="00B050"/>
                </a:solidFill>
              </a:rPr>
              <a:t>http://engineering.asu.edu/integrity/honor-code/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334EAD23-9BE3-4A7D-998C-EA4EACBB0974}" type="datetime3">
              <a:rPr lang="en-US" b="0" smtClean="0"/>
              <a:pPr eaLnBrk="1" hangingPunct="1"/>
              <a:t>24 August 2015</a:t>
            </a:fld>
            <a:endParaRPr lang="en-US" b="0" smtClean="0"/>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41D94655-4C17-443D-B6C4-518B63F22ADF}" type="slidenum">
              <a:rPr lang="en-US" smtClean="0">
                <a:solidFill>
                  <a:schemeClr val="bg1"/>
                </a:solidFill>
              </a:rPr>
              <a:pPr eaLnBrk="1" hangingPunct="1"/>
              <a:t>22</a:t>
            </a:fld>
            <a:endParaRPr lang="en-US" smtClean="0">
              <a:solidFill>
                <a:schemeClr val="bg1"/>
              </a:solidFill>
            </a:endParaRPr>
          </a:p>
        </p:txBody>
      </p:sp>
      <p:sp>
        <p:nvSpPr>
          <p:cNvPr id="24580" name="AutoShape 2"/>
          <p:cNvSpPr>
            <a:spLocks noGrp="1" noChangeArrowheads="1"/>
          </p:cNvSpPr>
          <p:nvPr>
            <p:ph type="title"/>
          </p:nvPr>
        </p:nvSpPr>
        <p:spPr>
          <a:xfrm>
            <a:off x="0" y="152400"/>
            <a:ext cx="9067800" cy="609600"/>
          </a:xfrm>
        </p:spPr>
        <p:txBody>
          <a:bodyPr/>
          <a:lstStyle/>
          <a:p>
            <a:pPr algn="ctr"/>
            <a:r>
              <a:rPr lang="en-US" b="0" dirty="0"/>
              <a:t>Fulton Schools of Engineering Honor Code</a:t>
            </a:r>
          </a:p>
        </p:txBody>
      </p:sp>
      <p:sp>
        <p:nvSpPr>
          <p:cNvPr id="24581" name="Rectangle 3"/>
          <p:cNvSpPr>
            <a:spLocks noGrp="1" noChangeArrowheads="1"/>
          </p:cNvSpPr>
          <p:nvPr>
            <p:ph type="body" idx="1"/>
          </p:nvPr>
        </p:nvSpPr>
        <p:spPr>
          <a:xfrm>
            <a:off x="152400" y="1219200"/>
            <a:ext cx="8915400" cy="5334000"/>
          </a:xfrm>
        </p:spPr>
        <p:txBody>
          <a:bodyPr/>
          <a:lstStyle/>
          <a:p>
            <a:pPr marL="403225" indent="-403225">
              <a:buFont typeface="+mj-lt"/>
              <a:buAutoNum type="arabicPeriod" startAt="7"/>
            </a:pPr>
            <a:r>
              <a:rPr lang="en-US" sz="2000" dirty="0" smtClean="0"/>
              <a:t>Give </a:t>
            </a:r>
            <a:r>
              <a:rPr lang="en-US" sz="2000" dirty="0"/>
              <a:t>full credit to others for their words and ideas, whether directly quoted or paraphrased, using proper citation practices in all of my work, including text, figures and computer code, and all materials obtained from the Internet.</a:t>
            </a:r>
          </a:p>
          <a:p>
            <a:pPr marL="403225" indent="-403225">
              <a:buFont typeface="+mj-lt"/>
              <a:buAutoNum type="arabicPeriod" startAt="7"/>
            </a:pPr>
            <a:r>
              <a:rPr lang="en-US" sz="2000" dirty="0"/>
              <a:t>Never act dishonestly including lying, cheating, stealing, or attempting to corrupt the academic enterprise in any way.</a:t>
            </a:r>
          </a:p>
          <a:p>
            <a:pPr marL="403225" indent="-403225">
              <a:buFont typeface="+mj-lt"/>
              <a:buAutoNum type="arabicPeriod" startAt="7"/>
            </a:pPr>
            <a:r>
              <a:rPr lang="en-US" sz="2000" dirty="0"/>
              <a:t>Ensure that all data I record or report are objective, true, accurate and properly documented.</a:t>
            </a:r>
          </a:p>
          <a:p>
            <a:pPr marL="403225" indent="-403225">
              <a:buFont typeface="+mj-lt"/>
              <a:buAutoNum type="arabicPeriod" startAt="7"/>
            </a:pPr>
            <a:r>
              <a:rPr lang="en-US" sz="2000" dirty="0"/>
              <a:t>Treat all students, faculty and staff with respect, courtesy and dignity, the way I would like to be treated myself.</a:t>
            </a:r>
          </a:p>
          <a:p>
            <a:pPr marL="403225" indent="-403225">
              <a:buFont typeface="+mj-lt"/>
              <a:buAutoNum type="arabicPeriod" startAt="7"/>
            </a:pPr>
            <a:r>
              <a:rPr lang="en-US" sz="2000" dirty="0"/>
              <a:t>Recognize that it is how I act when no one else is watching that defines my true character.</a:t>
            </a:r>
          </a:p>
          <a:p>
            <a:pPr marL="403225" indent="-403225">
              <a:buFont typeface="+mj-lt"/>
              <a:buAutoNum type="arabicPeriod" startAt="7"/>
            </a:pPr>
            <a:r>
              <a:rPr lang="en-US" sz="2000" dirty="0"/>
              <a:t>Act at all times with integrity, as the true professional that I am to become</a:t>
            </a:r>
            <a:r>
              <a:rPr lang="en-US" sz="2000" dirty="0" smtClean="0"/>
              <a:t>.</a:t>
            </a:r>
            <a:endParaRPr lang="en-US" sz="2000" dirty="0"/>
          </a:p>
        </p:txBody>
      </p:sp>
      <p:sp>
        <p:nvSpPr>
          <p:cNvPr id="6" name="Rectangle 5"/>
          <p:cNvSpPr/>
          <p:nvPr/>
        </p:nvSpPr>
        <p:spPr>
          <a:xfrm>
            <a:off x="2133600" y="697468"/>
            <a:ext cx="5410200" cy="369332"/>
          </a:xfrm>
          <a:prstGeom prst="rect">
            <a:avLst/>
          </a:prstGeom>
        </p:spPr>
        <p:txBody>
          <a:bodyPr wrap="square">
            <a:spAutoFit/>
          </a:bodyPr>
          <a:lstStyle/>
          <a:p>
            <a:r>
              <a:rPr lang="en-US" b="0" dirty="0">
                <a:solidFill>
                  <a:srgbClr val="00B050"/>
                </a:solidFill>
              </a:rPr>
              <a:t>http://engineering.asu.edu/integrity/honor-code/</a:t>
            </a:r>
          </a:p>
        </p:txBody>
      </p:sp>
      <p:sp>
        <p:nvSpPr>
          <p:cNvPr id="7" name="Rounded Rectangular Callout 6"/>
          <p:cNvSpPr/>
          <p:nvPr/>
        </p:nvSpPr>
        <p:spPr bwMode="auto">
          <a:xfrm>
            <a:off x="2133600" y="5410200"/>
            <a:ext cx="6781800" cy="1219200"/>
          </a:xfrm>
          <a:prstGeom prst="wedgeRoundRectCallout">
            <a:avLst>
              <a:gd name="adj1" fmla="val -59293"/>
              <a:gd name="adj2" fmla="val -5676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Dear instructor, I missed 1 point to received</a:t>
            </a:r>
            <a:r>
              <a:rPr kumimoji="0" lang="en-US" sz="1800" b="0" i="0" u="none" strike="noStrike" cap="none" normalizeH="0" dirty="0" smtClean="0">
                <a:ln>
                  <a:noFill/>
                </a:ln>
                <a:solidFill>
                  <a:schemeClr val="tx1"/>
                </a:solidFill>
                <a:effectLst/>
                <a:latin typeface="Arial" pitchFamily="34" charset="0"/>
              </a:rPr>
              <a:t> a B grade. This is important to me and to my family. If I do not receive a B in this course, I will loose my scholarship, and I have to drop from the university. </a:t>
            </a:r>
            <a:endParaRPr kumimoji="0" lang="en-US" sz="18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3370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525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5FC587A2-8B53-4942-B30F-79D93ACA063F}" type="datetime3">
              <a:rPr lang="en-US" b="0" smtClean="0"/>
              <a:pPr eaLnBrk="1" hangingPunct="1"/>
              <a:t>24 August 2015</a:t>
            </a:fld>
            <a:endParaRPr lang="en-US" b="0" smtClean="0"/>
          </a:p>
        </p:txBody>
      </p:sp>
      <p:sp>
        <p:nvSpPr>
          <p:cNvPr id="51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5E473F8F-5286-4FD7-BF33-63D203A8BDBA}" type="slidenum">
              <a:rPr lang="en-US" smtClean="0">
                <a:solidFill>
                  <a:schemeClr val="bg1"/>
                </a:solidFill>
              </a:rPr>
              <a:pPr eaLnBrk="1" hangingPunct="1"/>
              <a:t>3</a:t>
            </a:fld>
            <a:endParaRPr lang="en-US" smtClean="0">
              <a:solidFill>
                <a:schemeClr val="bg1"/>
              </a:solidFill>
            </a:endParaRPr>
          </a:p>
        </p:txBody>
      </p:sp>
      <p:sp>
        <p:nvSpPr>
          <p:cNvPr id="5124" name="AutoShape 2"/>
          <p:cNvSpPr>
            <a:spLocks noGrp="1" noChangeArrowheads="1"/>
          </p:cNvSpPr>
          <p:nvPr>
            <p:ph type="title"/>
          </p:nvPr>
        </p:nvSpPr>
        <p:spPr>
          <a:xfrm>
            <a:off x="2133600" y="76200"/>
            <a:ext cx="6345238" cy="563562"/>
          </a:xfrm>
        </p:spPr>
        <p:txBody>
          <a:bodyPr/>
          <a:lstStyle/>
          <a:p>
            <a:pPr eaLnBrk="1" hangingPunct="1"/>
            <a:r>
              <a:rPr lang="en-US" dirty="0" smtClean="0"/>
              <a:t>Instructor: </a:t>
            </a:r>
            <a:r>
              <a:rPr lang="en-US" dirty="0" err="1" smtClean="0"/>
              <a:t>Yinong</a:t>
            </a:r>
            <a:r>
              <a:rPr lang="en-US" dirty="0" smtClean="0"/>
              <a:t> Chen</a:t>
            </a:r>
          </a:p>
        </p:txBody>
      </p:sp>
      <p:sp>
        <p:nvSpPr>
          <p:cNvPr id="7" name="Rectangle 7"/>
          <p:cNvSpPr>
            <a:spLocks noChangeArrowheads="1"/>
          </p:cNvSpPr>
          <p:nvPr/>
        </p:nvSpPr>
        <p:spPr bwMode="auto">
          <a:xfrm>
            <a:off x="533400" y="838200"/>
            <a:ext cx="86106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9725" indent="-339725" eaLnBrk="0" hangingPunct="0">
              <a:lnSpc>
                <a:spcPct val="120000"/>
              </a:lnSpc>
              <a:spcBef>
                <a:spcPct val="20000"/>
              </a:spcBef>
              <a:buClr>
                <a:srgbClr val="000000"/>
              </a:buClr>
              <a:buSzPct val="75000"/>
              <a:buFont typeface="ZapfDingbats" pitchFamily="82" charset="2"/>
              <a:buNone/>
              <a:tabLst>
                <a:tab pos="688975" algn="l"/>
              </a:tabLst>
            </a:pPr>
            <a:r>
              <a:rPr lang="en-US" b="0" dirty="0">
                <a:solidFill>
                  <a:srgbClr val="000000"/>
                </a:solidFill>
                <a:latin typeface="+mj-lt"/>
                <a:cs typeface="Arial" charset="0"/>
              </a:rPr>
              <a:t>Joined ASU CSE in 2001</a:t>
            </a:r>
          </a:p>
          <a:p>
            <a:pPr marL="342900" indent="-342900" eaLnBrk="0" hangingPunct="0">
              <a:lnSpc>
                <a:spcPct val="120000"/>
              </a:lnSpc>
              <a:spcBef>
                <a:spcPct val="20000"/>
              </a:spcBef>
              <a:buClr>
                <a:srgbClr val="000000"/>
              </a:buClr>
              <a:buSzPct val="75000"/>
              <a:buFont typeface="Wingdings" panose="05000000000000000000" pitchFamily="2" charset="2"/>
              <a:buChar char="q"/>
              <a:tabLst>
                <a:tab pos="688975" algn="l"/>
              </a:tabLst>
            </a:pPr>
            <a:r>
              <a:rPr lang="en-US" b="0" dirty="0">
                <a:solidFill>
                  <a:srgbClr val="000000"/>
                </a:solidFill>
                <a:latin typeface="+mj-lt"/>
                <a:cs typeface="Arial" charset="0"/>
              </a:rPr>
              <a:t>This Semester:</a:t>
            </a:r>
            <a:endParaRPr lang="en-US" b="0" dirty="0">
              <a:latin typeface="+mj-lt"/>
              <a:cs typeface="Arial" charset="0"/>
            </a:endParaRPr>
          </a:p>
          <a:p>
            <a:pPr eaLnBrk="0" hangingPunct="0">
              <a:lnSpc>
                <a:spcPct val="90000"/>
              </a:lnSpc>
              <a:spcBef>
                <a:spcPct val="20000"/>
              </a:spcBef>
              <a:buClr>
                <a:srgbClr val="000000"/>
              </a:buClr>
              <a:buSzPct val="75000"/>
              <a:tabLst>
                <a:tab pos="688975" algn="l"/>
              </a:tabLst>
            </a:pPr>
            <a:r>
              <a:rPr lang="en-US" b="0" dirty="0">
                <a:latin typeface="+mj-lt"/>
                <a:cs typeface="Arial" charset="0"/>
              </a:rPr>
              <a:t>	CSE 240 (one section with </a:t>
            </a:r>
            <a:r>
              <a:rPr lang="en-US" b="0" dirty="0" smtClean="0">
                <a:latin typeface="+mj-lt"/>
                <a:cs typeface="Arial" charset="0"/>
              </a:rPr>
              <a:t>229 students</a:t>
            </a:r>
            <a:r>
              <a:rPr lang="en-US" b="0" dirty="0">
                <a:latin typeface="+mj-lt"/>
                <a:cs typeface="Arial" charset="0"/>
              </a:rPr>
              <a:t>)</a:t>
            </a:r>
          </a:p>
          <a:p>
            <a:pPr eaLnBrk="0" hangingPunct="0">
              <a:lnSpc>
                <a:spcPct val="90000"/>
              </a:lnSpc>
              <a:spcBef>
                <a:spcPct val="20000"/>
              </a:spcBef>
              <a:buClr>
                <a:srgbClr val="000000"/>
              </a:buClr>
              <a:buSzPct val="75000"/>
              <a:tabLst>
                <a:tab pos="688975" algn="l"/>
              </a:tabLst>
            </a:pPr>
            <a:r>
              <a:rPr lang="en-US" b="0" dirty="0">
                <a:latin typeface="+mj-lt"/>
                <a:cs typeface="Arial" charset="0"/>
              </a:rPr>
              <a:t>	CSE 445 / CSE598 / CSE598 Online with </a:t>
            </a:r>
            <a:r>
              <a:rPr lang="en-US" b="0" dirty="0" smtClean="0">
                <a:latin typeface="+mj-lt"/>
                <a:cs typeface="Arial" charset="0"/>
              </a:rPr>
              <a:t>129 </a:t>
            </a:r>
            <a:r>
              <a:rPr lang="en-US" b="0" dirty="0">
                <a:latin typeface="+mj-lt"/>
                <a:cs typeface="Arial" charset="0"/>
              </a:rPr>
              <a:t>students)</a:t>
            </a:r>
          </a:p>
          <a:p>
            <a:pPr eaLnBrk="0" hangingPunct="0">
              <a:lnSpc>
                <a:spcPct val="90000"/>
              </a:lnSpc>
              <a:spcBef>
                <a:spcPct val="20000"/>
              </a:spcBef>
              <a:buClr>
                <a:srgbClr val="000000"/>
              </a:buClr>
              <a:buSzPct val="75000"/>
              <a:tabLst>
                <a:tab pos="688975" algn="l"/>
              </a:tabLst>
            </a:pPr>
            <a:r>
              <a:rPr lang="en-US" b="0" dirty="0">
                <a:latin typeface="+mj-lt"/>
                <a:cs typeface="Arial" charset="0"/>
              </a:rPr>
              <a:t>	CSE 485 (two Sections with </a:t>
            </a:r>
            <a:r>
              <a:rPr lang="en-US" b="0" dirty="0" smtClean="0">
                <a:latin typeface="+mj-lt"/>
                <a:cs typeface="Arial" charset="0"/>
              </a:rPr>
              <a:t>48+ 31students</a:t>
            </a:r>
            <a:r>
              <a:rPr lang="en-US" b="0" dirty="0">
                <a:latin typeface="+mj-lt"/>
                <a:cs typeface="Arial" charset="0"/>
              </a:rPr>
              <a:t>)</a:t>
            </a:r>
          </a:p>
          <a:p>
            <a:pPr marL="342900" indent="-342900" eaLnBrk="0" hangingPunct="0">
              <a:lnSpc>
                <a:spcPct val="120000"/>
              </a:lnSpc>
              <a:spcBef>
                <a:spcPct val="20000"/>
              </a:spcBef>
              <a:buClr>
                <a:srgbClr val="000000"/>
              </a:buClr>
              <a:buSzPct val="75000"/>
              <a:buFont typeface="Wingdings" panose="05000000000000000000" pitchFamily="2" charset="2"/>
              <a:buChar char="q"/>
              <a:tabLst>
                <a:tab pos="688975" algn="l"/>
              </a:tabLst>
            </a:pPr>
            <a:r>
              <a:rPr lang="en-US" b="0" dirty="0">
                <a:solidFill>
                  <a:srgbClr val="000000"/>
                </a:solidFill>
                <a:latin typeface="+mj-lt"/>
                <a:cs typeface="Arial" charset="0"/>
              </a:rPr>
              <a:t>	Before this semester at ASU</a:t>
            </a:r>
          </a:p>
          <a:p>
            <a:pPr marL="339725" indent="-339725" eaLnBrk="0" hangingPunct="0">
              <a:spcBef>
                <a:spcPct val="20000"/>
              </a:spcBef>
              <a:buClr>
                <a:srgbClr val="000000"/>
              </a:buClr>
              <a:buSzPct val="75000"/>
              <a:buFont typeface="ZapfDingbats" pitchFamily="82" charset="2"/>
              <a:buNone/>
              <a:tabLst>
                <a:tab pos="688975" algn="l"/>
              </a:tabLst>
            </a:pPr>
            <a:r>
              <a:rPr lang="en-US" b="0" dirty="0">
                <a:latin typeface="+mj-lt"/>
                <a:cs typeface="Arial" charset="0"/>
              </a:rPr>
              <a:t>		</a:t>
            </a:r>
            <a:r>
              <a:rPr lang="en-US" b="0" dirty="0">
                <a:solidFill>
                  <a:srgbClr val="000000"/>
                </a:solidFill>
                <a:latin typeface="+mj-lt"/>
                <a:cs typeface="Arial" charset="0"/>
              </a:rPr>
              <a:t>CSE 101/FSE100: Every semester from Fall 06 to Fall 11</a:t>
            </a:r>
          </a:p>
          <a:p>
            <a:pPr marL="339725" indent="-339725" eaLnBrk="0" hangingPunct="0">
              <a:spcBef>
                <a:spcPct val="20000"/>
              </a:spcBef>
              <a:buClr>
                <a:srgbClr val="000000"/>
              </a:buClr>
              <a:buSzPct val="75000"/>
              <a:buFont typeface="ZapfDingbats" pitchFamily="82" charset="2"/>
              <a:buNone/>
              <a:tabLst>
                <a:tab pos="688975" algn="l"/>
              </a:tabLst>
            </a:pPr>
            <a:r>
              <a:rPr lang="en-US" b="0" dirty="0">
                <a:solidFill>
                  <a:srgbClr val="000000"/>
                </a:solidFill>
                <a:latin typeface="+mj-lt"/>
                <a:cs typeface="Arial" charset="0"/>
              </a:rPr>
              <a:t>		CSE230 F11, F12, S13, F13, F14</a:t>
            </a:r>
          </a:p>
          <a:p>
            <a:pPr marL="339725" indent="-339725" eaLnBrk="0" hangingPunct="0">
              <a:spcBef>
                <a:spcPct val="20000"/>
              </a:spcBef>
              <a:buClr>
                <a:srgbClr val="000000"/>
              </a:buClr>
              <a:buSzPct val="75000"/>
              <a:buFont typeface="ZapfDingbats" pitchFamily="82" charset="2"/>
              <a:buNone/>
              <a:tabLst>
                <a:tab pos="688975" algn="l"/>
              </a:tabLst>
            </a:pPr>
            <a:r>
              <a:rPr lang="en-US" b="0" dirty="0">
                <a:solidFill>
                  <a:srgbClr val="000000"/>
                </a:solidFill>
                <a:latin typeface="+mj-lt"/>
                <a:cs typeface="Arial" charset="0"/>
              </a:rPr>
              <a:t>		CSE 240: F01, S02, F02, S03, F03, S03, SS04, F04, S05, F05, S06, </a:t>
            </a:r>
            <a:br>
              <a:rPr lang="en-US" b="0" dirty="0">
                <a:solidFill>
                  <a:srgbClr val="000000"/>
                </a:solidFill>
                <a:latin typeface="+mj-lt"/>
                <a:cs typeface="Arial" charset="0"/>
              </a:rPr>
            </a:br>
            <a:r>
              <a:rPr lang="en-US" b="0" dirty="0">
                <a:solidFill>
                  <a:srgbClr val="000000"/>
                </a:solidFill>
                <a:latin typeface="+mj-lt"/>
                <a:cs typeface="Arial" charset="0"/>
              </a:rPr>
              <a:t>			S07, S12, S13, F13, F14, S15</a:t>
            </a:r>
          </a:p>
          <a:p>
            <a:pPr marL="339725" indent="-339725" eaLnBrk="0" hangingPunct="0">
              <a:spcBef>
                <a:spcPct val="20000"/>
              </a:spcBef>
              <a:buClr>
                <a:srgbClr val="000000"/>
              </a:buClr>
              <a:buSzPct val="75000"/>
              <a:buFont typeface="ZapfDingbats" pitchFamily="82" charset="2"/>
              <a:buNone/>
              <a:tabLst>
                <a:tab pos="688975" algn="l"/>
              </a:tabLst>
            </a:pPr>
            <a:r>
              <a:rPr lang="en-US" b="0" dirty="0">
                <a:solidFill>
                  <a:srgbClr val="000000"/>
                </a:solidFill>
                <a:latin typeface="+mj-lt"/>
                <a:cs typeface="Arial" charset="0"/>
              </a:rPr>
              <a:t>		CSE 310: SS01, F01, SS02</a:t>
            </a:r>
          </a:p>
          <a:p>
            <a:pPr marL="339725" indent="-339725" eaLnBrk="0" hangingPunct="0">
              <a:spcBef>
                <a:spcPct val="20000"/>
              </a:spcBef>
              <a:buClr>
                <a:srgbClr val="000000"/>
              </a:buClr>
              <a:buSzPct val="75000"/>
              <a:tabLst>
                <a:tab pos="688975" algn="l"/>
              </a:tabLst>
            </a:pPr>
            <a:r>
              <a:rPr lang="en-US" b="0" dirty="0">
                <a:solidFill>
                  <a:srgbClr val="000000"/>
                </a:solidFill>
                <a:latin typeface="+mj-lt"/>
                <a:cs typeface="Arial" charset="0"/>
              </a:rPr>
              <a:t>		CSE 225/EEE225: F02, S03, F03, S04, CSE 330: S2002, SS 2003</a:t>
            </a:r>
            <a:br>
              <a:rPr lang="en-US" b="0" dirty="0">
                <a:solidFill>
                  <a:srgbClr val="000000"/>
                </a:solidFill>
                <a:latin typeface="+mj-lt"/>
                <a:cs typeface="Arial" charset="0"/>
              </a:rPr>
            </a:br>
            <a:r>
              <a:rPr lang="en-US" b="0" dirty="0">
                <a:solidFill>
                  <a:srgbClr val="000000"/>
                </a:solidFill>
                <a:latin typeface="+mj-lt"/>
                <a:cs typeface="Arial" charset="0"/>
              </a:rPr>
              <a:t>	CSE 420/598: S01</a:t>
            </a:r>
          </a:p>
          <a:p>
            <a:pPr marL="339725" indent="-339725" eaLnBrk="0" hangingPunct="0">
              <a:spcBef>
                <a:spcPct val="20000"/>
              </a:spcBef>
              <a:buClr>
                <a:srgbClr val="000000"/>
              </a:buClr>
              <a:buSzPct val="75000"/>
              <a:buFont typeface="ZapfDingbats" pitchFamily="82" charset="2"/>
              <a:buNone/>
              <a:tabLst>
                <a:tab pos="688975" algn="l"/>
              </a:tabLst>
            </a:pPr>
            <a:r>
              <a:rPr lang="en-US" b="0" dirty="0">
                <a:solidFill>
                  <a:srgbClr val="000000"/>
                </a:solidFill>
                <a:latin typeface="+mj-lt"/>
                <a:cs typeface="Arial" charset="0"/>
              </a:rPr>
              <a:t>		CSE 423 (Capstone) S08, F09</a:t>
            </a:r>
          </a:p>
          <a:p>
            <a:pPr marL="339725" indent="-339725" eaLnBrk="0" hangingPunct="0">
              <a:spcBef>
                <a:spcPct val="20000"/>
              </a:spcBef>
              <a:buClr>
                <a:srgbClr val="000000"/>
              </a:buClr>
              <a:buSzPct val="75000"/>
              <a:buFont typeface="ZapfDingbats" pitchFamily="82" charset="2"/>
              <a:buNone/>
              <a:tabLst>
                <a:tab pos="688975" algn="l"/>
              </a:tabLst>
            </a:pPr>
            <a:r>
              <a:rPr lang="en-US" b="0" dirty="0">
                <a:latin typeface="+mj-lt"/>
                <a:cs typeface="Arial" charset="0"/>
              </a:rPr>
              <a:t>		CSE 445/598: Almost every semester since 2006 </a:t>
            </a:r>
            <a:br>
              <a:rPr lang="en-US" b="0" dirty="0">
                <a:latin typeface="+mj-lt"/>
                <a:cs typeface="Arial" charset="0"/>
              </a:rPr>
            </a:br>
            <a:r>
              <a:rPr lang="en-US" b="0" dirty="0">
                <a:latin typeface="+mj-lt"/>
                <a:cs typeface="Arial" charset="0"/>
              </a:rPr>
              <a:t>	CSE 446/598 (Software Integration &amp; </a:t>
            </a:r>
            <a:r>
              <a:rPr lang="en-US" b="0" dirty="0" err="1">
                <a:latin typeface="+mj-lt"/>
                <a:cs typeface="Arial" charset="0"/>
              </a:rPr>
              <a:t>Eng</a:t>
            </a:r>
            <a:r>
              <a:rPr lang="en-US" b="0" dirty="0">
                <a:latin typeface="+mj-lt"/>
                <a:cs typeface="Arial" charset="0"/>
              </a:rPr>
              <a:t>): SS10, SS11, Sp11, </a:t>
            </a:r>
            <a:br>
              <a:rPr lang="en-US" b="0" dirty="0">
                <a:latin typeface="+mj-lt"/>
                <a:cs typeface="Arial" charset="0"/>
              </a:rPr>
            </a:br>
            <a:r>
              <a:rPr lang="en-US" b="0" dirty="0">
                <a:latin typeface="+mj-lt"/>
                <a:cs typeface="Arial" charset="0"/>
              </a:rPr>
              <a:t>					SS12, SS13, Sp14, SS14, Sp15</a:t>
            </a:r>
          </a:p>
        </p:txBody>
      </p:sp>
    </p:spTree>
    <p:extLst>
      <p:ext uri="{BB962C8B-B14F-4D97-AF65-F5344CB8AC3E}">
        <p14:creationId xmlns:p14="http://schemas.microsoft.com/office/powerpoint/2010/main" val="3889525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800600"/>
            <a:ext cx="452437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2E614BE-3122-4F4B-9252-3B2E63D02961}" type="datetime3">
              <a:rPr lang="en-US" b="0" smtClean="0"/>
              <a:pPr eaLnBrk="1" hangingPunct="1"/>
              <a:t>24 August 2015</a:t>
            </a:fld>
            <a:endParaRPr lang="en-US" b="0" dirty="0" smtClean="0"/>
          </a:p>
        </p:txBody>
      </p:sp>
      <p:sp>
        <p:nvSpPr>
          <p:cNvPr id="71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1ABA26CE-6E0C-4CEC-8B3C-1F844B46B3D6}" type="slidenum">
              <a:rPr lang="en-US" smtClean="0">
                <a:solidFill>
                  <a:schemeClr val="bg1"/>
                </a:solidFill>
              </a:rPr>
              <a:pPr eaLnBrk="1" hangingPunct="1"/>
              <a:t>4</a:t>
            </a:fld>
            <a:endParaRPr lang="en-US" smtClean="0">
              <a:solidFill>
                <a:schemeClr val="bg1"/>
              </a:solidFill>
            </a:endParaRPr>
          </a:p>
        </p:txBody>
      </p:sp>
      <p:sp>
        <p:nvSpPr>
          <p:cNvPr id="7173" name="AutoShape 2"/>
          <p:cNvSpPr>
            <a:spLocks noGrp="1" noChangeArrowheads="1"/>
          </p:cNvSpPr>
          <p:nvPr>
            <p:ph type="title"/>
          </p:nvPr>
        </p:nvSpPr>
        <p:spPr>
          <a:xfrm>
            <a:off x="2133600" y="76200"/>
            <a:ext cx="6345238" cy="563563"/>
          </a:xfrm>
        </p:spPr>
        <p:txBody>
          <a:bodyPr/>
          <a:lstStyle/>
          <a:p>
            <a:pPr eaLnBrk="1" hangingPunct="1"/>
            <a:r>
              <a:rPr lang="en-US" smtClean="0"/>
              <a:t>Yinong Chen</a:t>
            </a:r>
          </a:p>
        </p:txBody>
      </p:sp>
      <p:sp>
        <p:nvSpPr>
          <p:cNvPr id="205827" name="Rectangle 3"/>
          <p:cNvSpPr>
            <a:spLocks noChangeArrowheads="1"/>
          </p:cNvSpPr>
          <p:nvPr/>
        </p:nvSpPr>
        <p:spPr bwMode="auto">
          <a:xfrm>
            <a:off x="533400" y="990600"/>
            <a:ext cx="84582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eaLnBrk="0" hangingPunct="0">
              <a:lnSpc>
                <a:spcPct val="120000"/>
              </a:lnSpc>
              <a:spcBef>
                <a:spcPct val="20000"/>
              </a:spcBef>
              <a:buClr>
                <a:srgbClr val="000000"/>
              </a:buClr>
              <a:buSzPct val="75000"/>
              <a:buFont typeface="ZapfDingbats"/>
              <a:buNone/>
              <a:tabLst>
                <a:tab pos="457200" algn="l"/>
              </a:tabLst>
            </a:pPr>
            <a:r>
              <a:rPr lang="en-US" sz="2400" b="0" dirty="0">
                <a:solidFill>
                  <a:srgbClr val="000000"/>
                </a:solidFill>
              </a:rPr>
              <a:t>Before joining ASU </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Taught for six years </a:t>
            </a:r>
            <a:br>
              <a:rPr lang="en-US" sz="2400" b="0" dirty="0">
                <a:solidFill>
                  <a:srgbClr val="000000"/>
                </a:solidFill>
              </a:rPr>
            </a:br>
            <a:r>
              <a:rPr lang="en-US" sz="2400" b="0" dirty="0">
                <a:solidFill>
                  <a:srgbClr val="000000"/>
                </a:solidFill>
              </a:rPr>
              <a:t>	Department of Computer Science</a:t>
            </a:r>
            <a:br>
              <a:rPr lang="en-US" sz="2400" b="0" dirty="0">
                <a:solidFill>
                  <a:srgbClr val="000000"/>
                </a:solidFill>
              </a:rPr>
            </a:br>
            <a:r>
              <a:rPr lang="en-US" sz="2400" b="0" dirty="0">
                <a:solidFill>
                  <a:srgbClr val="000000"/>
                </a:solidFill>
              </a:rPr>
              <a:t>	Wits University of Johannesburg, South Africa</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Postdoc at LAAS-CNRS, Toulouse, France</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Ph.D. from </a:t>
            </a:r>
            <a:r>
              <a:rPr lang="en-US" sz="2400" b="0" dirty="0" smtClean="0">
                <a:solidFill>
                  <a:srgbClr val="000000"/>
                </a:solidFill>
              </a:rPr>
              <a:t>University of Karlsruhe (KIT), </a:t>
            </a:r>
            <a:r>
              <a:rPr lang="en-US" sz="2400" b="0" dirty="0">
                <a:solidFill>
                  <a:srgbClr val="000000"/>
                </a:solidFill>
              </a:rPr>
              <a:t>Germany</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Contact and more …</a:t>
            </a:r>
            <a:br>
              <a:rPr lang="en-US" sz="2400" b="0" dirty="0">
                <a:solidFill>
                  <a:srgbClr val="000000"/>
                </a:solidFill>
              </a:rPr>
            </a:br>
            <a:r>
              <a:rPr lang="en-US" sz="2000" b="0" dirty="0">
                <a:solidFill>
                  <a:srgbClr val="000000"/>
                </a:solidFill>
              </a:rPr>
              <a:t>http://www.public.asu.edu/~ychen10/</a:t>
            </a:r>
            <a:endParaRPr lang="en-US" sz="2400" b="0" dirty="0">
              <a:solidFill>
                <a:srgbClr val="000000"/>
              </a:solidFill>
            </a:endParaRPr>
          </a:p>
        </p:txBody>
      </p:sp>
      <p:sp>
        <p:nvSpPr>
          <p:cNvPr id="7" name="Rounded Rectangular Callout 6"/>
          <p:cNvSpPr>
            <a:spLocks noChangeArrowheads="1"/>
          </p:cNvSpPr>
          <p:nvPr/>
        </p:nvSpPr>
        <p:spPr bwMode="auto">
          <a:xfrm>
            <a:off x="5715000" y="4191000"/>
            <a:ext cx="3352800" cy="1295400"/>
          </a:xfrm>
          <a:prstGeom prst="wedgeRoundRectCallout">
            <a:avLst>
              <a:gd name="adj1" fmla="val -54013"/>
              <a:gd name="adj2" fmla="val -73186"/>
              <a:gd name="adj3" fmla="val 16667"/>
            </a:avLst>
          </a:prstGeom>
          <a:solidFill>
            <a:schemeClr val="accent1"/>
          </a:solidFill>
          <a:ln w="9525" algn="ctr">
            <a:solidFill>
              <a:schemeClr val="tx1"/>
            </a:solidFill>
            <a:round/>
            <a:headEnd/>
            <a:tailEnd/>
          </a:ln>
        </p:spPr>
        <p:txBody>
          <a:bodyPr/>
          <a:lstStyle/>
          <a:p>
            <a:r>
              <a:rPr lang="en-US" b="0" dirty="0"/>
              <a:t>Heinrich </a:t>
            </a:r>
            <a:r>
              <a:rPr lang="en-US" dirty="0"/>
              <a:t>Hertz</a:t>
            </a:r>
            <a:r>
              <a:rPr lang="en-US" b="0" dirty="0"/>
              <a:t> worked at  </a:t>
            </a:r>
            <a:r>
              <a:rPr lang="en-US" b="0" dirty="0" smtClean="0"/>
              <a:t>KIT </a:t>
            </a:r>
            <a:r>
              <a:rPr lang="en-US" b="0" i="1" dirty="0" smtClean="0"/>
              <a:t>from </a:t>
            </a:r>
            <a:r>
              <a:rPr lang="en-US" b="0" i="1" dirty="0"/>
              <a:t>1885 to 1888, where he discovered </a:t>
            </a:r>
            <a:r>
              <a:rPr lang="en-US" b="0" dirty="0"/>
              <a:t>electromagnetic waves</a:t>
            </a:r>
          </a:p>
        </p:txBody>
      </p:sp>
    </p:spTree>
    <p:extLst>
      <p:ext uri="{BB962C8B-B14F-4D97-AF65-F5344CB8AC3E}">
        <p14:creationId xmlns:p14="http://schemas.microsoft.com/office/powerpoint/2010/main" val="2768439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dissolve">
                                      <p:cBhvr>
                                        <p:cTn id="7" dur="500"/>
                                        <p:tgtEl>
                                          <p:spTgt spid="205827">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05827">
                                            <p:txEl>
                                              <p:pRg st="1" end="1"/>
                                            </p:txEl>
                                          </p:spTgt>
                                        </p:tgtEl>
                                        <p:attrNameLst>
                                          <p:attrName>style.visibility</p:attrName>
                                        </p:attrNameLst>
                                      </p:cBhvr>
                                      <p:to>
                                        <p:strVal val="visible"/>
                                      </p:to>
                                    </p:set>
                                    <p:animEffect transition="in" filter="dissolve">
                                      <p:cBhvr>
                                        <p:cTn id="11" dur="500"/>
                                        <p:tgtEl>
                                          <p:spTgt spid="20582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5827">
                                            <p:txEl>
                                              <p:pRg st="2" end="2"/>
                                            </p:txEl>
                                          </p:spTgt>
                                        </p:tgtEl>
                                        <p:attrNameLst>
                                          <p:attrName>style.visibility</p:attrName>
                                        </p:attrNameLst>
                                      </p:cBhvr>
                                      <p:to>
                                        <p:strVal val="visible"/>
                                      </p:to>
                                    </p:set>
                                    <p:animEffect transition="in" filter="dissolve">
                                      <p:cBhvr>
                                        <p:cTn id="16" dur="500"/>
                                        <p:tgtEl>
                                          <p:spTgt spid="20582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05827">
                                            <p:txEl>
                                              <p:pRg st="3" end="3"/>
                                            </p:txEl>
                                          </p:spTgt>
                                        </p:tgtEl>
                                        <p:attrNameLst>
                                          <p:attrName>style.visibility</p:attrName>
                                        </p:attrNameLst>
                                      </p:cBhvr>
                                      <p:to>
                                        <p:strVal val="visible"/>
                                      </p:to>
                                    </p:set>
                                    <p:animEffect transition="in" filter="dissolve">
                                      <p:cBhvr>
                                        <p:cTn id="21" dur="500"/>
                                        <p:tgtEl>
                                          <p:spTgt spid="205827">
                                            <p:txEl>
                                              <p:pRg st="3" end="3"/>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05827">
                                            <p:txEl>
                                              <p:pRg st="4" end="4"/>
                                            </p:txEl>
                                          </p:spTgt>
                                        </p:tgtEl>
                                        <p:attrNameLst>
                                          <p:attrName>style.visibility</p:attrName>
                                        </p:attrNameLst>
                                      </p:cBhvr>
                                      <p:to>
                                        <p:strVal val="visible"/>
                                      </p:to>
                                    </p:set>
                                    <p:animEffect transition="in" filter="dissolve">
                                      <p:cBhvr>
                                        <p:cTn id="30" dur="500"/>
                                        <p:tgtEl>
                                          <p:spTgt spid="205827">
                                            <p:txEl>
                                              <p:pRg st="4" end="4"/>
                                            </p:txEl>
                                          </p:spTgt>
                                        </p:tgtEl>
                                      </p:cBhvr>
                                    </p:animEffect>
                                  </p:childTnLst>
                                </p:cTn>
                              </p:par>
                            </p:childTnLst>
                          </p:cTn>
                        </p:par>
                        <p:par>
                          <p:cTn id="31" fill="hold" nodeType="afterGroup">
                            <p:stCondLst>
                              <p:cond delay="500"/>
                            </p:stCondLst>
                            <p:childTnLst>
                              <p:par>
                                <p:cTn id="32" presetID="49" presetClass="entr" presetSubtype="0" decel="100000" fill="hold" nodeType="afterEffect">
                                  <p:stCondLst>
                                    <p:cond delay="0"/>
                                  </p:stCondLst>
                                  <p:childTnLst>
                                    <p:set>
                                      <p:cBhvr>
                                        <p:cTn id="33" dur="1" fill="hold">
                                          <p:stCondLst>
                                            <p:cond delay="0"/>
                                          </p:stCondLst>
                                        </p:cTn>
                                        <p:tgtEl>
                                          <p:spTgt spid="205828"/>
                                        </p:tgtEl>
                                        <p:attrNameLst>
                                          <p:attrName>style.visibility</p:attrName>
                                        </p:attrNameLst>
                                      </p:cBhvr>
                                      <p:to>
                                        <p:strVal val="visible"/>
                                      </p:to>
                                    </p:set>
                                    <p:anim calcmode="lin" valueType="num">
                                      <p:cBhvr>
                                        <p:cTn id="34" dur="500" fill="hold"/>
                                        <p:tgtEl>
                                          <p:spTgt spid="205828"/>
                                        </p:tgtEl>
                                        <p:attrNameLst>
                                          <p:attrName>ppt_w</p:attrName>
                                        </p:attrNameLst>
                                      </p:cBhvr>
                                      <p:tavLst>
                                        <p:tav tm="0">
                                          <p:val>
                                            <p:fltVal val="0"/>
                                          </p:val>
                                        </p:tav>
                                        <p:tav tm="100000">
                                          <p:val>
                                            <p:strVal val="#ppt_w"/>
                                          </p:val>
                                        </p:tav>
                                      </p:tavLst>
                                    </p:anim>
                                    <p:anim calcmode="lin" valueType="num">
                                      <p:cBhvr>
                                        <p:cTn id="35" dur="500" fill="hold"/>
                                        <p:tgtEl>
                                          <p:spTgt spid="205828"/>
                                        </p:tgtEl>
                                        <p:attrNameLst>
                                          <p:attrName>ppt_h</p:attrName>
                                        </p:attrNameLst>
                                      </p:cBhvr>
                                      <p:tavLst>
                                        <p:tav tm="0">
                                          <p:val>
                                            <p:fltVal val="0"/>
                                          </p:val>
                                        </p:tav>
                                        <p:tav tm="100000">
                                          <p:val>
                                            <p:strVal val="#ppt_h"/>
                                          </p:val>
                                        </p:tav>
                                      </p:tavLst>
                                    </p:anim>
                                    <p:anim calcmode="lin" valueType="num">
                                      <p:cBhvr>
                                        <p:cTn id="36" dur="500" fill="hold"/>
                                        <p:tgtEl>
                                          <p:spTgt spid="205828"/>
                                        </p:tgtEl>
                                        <p:attrNameLst>
                                          <p:attrName>style.rotation</p:attrName>
                                        </p:attrNameLst>
                                      </p:cBhvr>
                                      <p:tavLst>
                                        <p:tav tm="0">
                                          <p:val>
                                            <p:fltVal val="360"/>
                                          </p:val>
                                        </p:tav>
                                        <p:tav tm="100000">
                                          <p:val>
                                            <p:fltVal val="0"/>
                                          </p:val>
                                        </p:tav>
                                      </p:tavLst>
                                    </p:anim>
                                    <p:animEffect transition="in" filter="fade">
                                      <p:cBhvr>
                                        <p:cTn id="37" dur="500"/>
                                        <p:tgtEl>
                                          <p:spTgt spid="20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2"/>
          <p:cNvSpPr txBox="1">
            <a:spLocks noChangeArrowheads="1"/>
          </p:cNvSpPr>
          <p:nvPr/>
        </p:nvSpPr>
        <p:spPr bwMode="auto">
          <a:xfrm>
            <a:off x="969962" y="228600"/>
            <a:ext cx="6345238" cy="563562"/>
          </a:xfrm>
          <a:prstGeom prst="roundRect">
            <a:avLst>
              <a:gd name="adj" fmla="val 21667"/>
            </a:avLst>
          </a:prstGeom>
          <a:noFill/>
          <a:ln w="9525">
            <a:noFill/>
            <a:round/>
            <a:headEnd/>
            <a:tailEnd/>
          </a:ln>
        </p:spPr>
        <p:txBody>
          <a:bodyPr anchor="b"/>
          <a:lstStyle/>
          <a:p>
            <a:pPr>
              <a:lnSpc>
                <a:spcPct val="90000"/>
              </a:lnSpc>
              <a:defRPr/>
            </a:pPr>
            <a:r>
              <a:rPr lang="en-US" sz="3600" b="1" kern="0" dirty="0" err="1">
                <a:solidFill>
                  <a:srgbClr val="800000"/>
                </a:solidFill>
                <a:latin typeface="+mj-lt"/>
                <a:ea typeface="+mj-ea"/>
                <a:cs typeface="+mj-cs"/>
              </a:rPr>
              <a:t>Yinong</a:t>
            </a:r>
            <a:r>
              <a:rPr lang="en-US" sz="3600" b="1" kern="0" dirty="0">
                <a:solidFill>
                  <a:srgbClr val="800000"/>
                </a:solidFill>
                <a:latin typeface="+mj-lt"/>
                <a:ea typeface="+mj-ea"/>
                <a:cs typeface="+mj-cs"/>
              </a:rPr>
              <a:t> Chen</a:t>
            </a:r>
          </a:p>
        </p:txBody>
      </p:sp>
      <p:sp>
        <p:nvSpPr>
          <p:cNvPr id="8199" name="Text Box 8"/>
          <p:cNvSpPr txBox="1">
            <a:spLocks noChangeArrowheads="1"/>
          </p:cNvSpPr>
          <p:nvPr/>
        </p:nvSpPr>
        <p:spPr bwMode="auto">
          <a:xfrm>
            <a:off x="609600" y="1219200"/>
            <a:ext cx="830580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lnSpc>
                <a:spcPct val="120000"/>
              </a:lnSpc>
              <a:buFontTx/>
              <a:buChar char="•"/>
            </a:pPr>
            <a:r>
              <a:rPr lang="en-US" sz="2400" b="0" dirty="0"/>
              <a:t>More than 10 </a:t>
            </a:r>
            <a:r>
              <a:rPr lang="en-US" sz="2400" b="0" dirty="0" smtClean="0"/>
              <a:t>books</a:t>
            </a:r>
            <a:endParaRPr lang="en-US" sz="2400" b="0" dirty="0"/>
          </a:p>
          <a:p>
            <a:pPr eaLnBrk="1" hangingPunct="1">
              <a:lnSpc>
                <a:spcPct val="120000"/>
              </a:lnSpc>
              <a:buFontTx/>
              <a:buChar char="•"/>
            </a:pPr>
            <a:r>
              <a:rPr lang="en-US" sz="2400" b="0" dirty="0" smtClean="0"/>
              <a:t>200 </a:t>
            </a:r>
            <a:r>
              <a:rPr lang="en-US" sz="2400" b="0" dirty="0"/>
              <a:t>research papers, </a:t>
            </a:r>
            <a:r>
              <a:rPr lang="en-US" sz="2400" b="0" dirty="0" smtClean="0"/>
              <a:t>100 </a:t>
            </a:r>
            <a:r>
              <a:rPr lang="en-US" sz="2400" b="0" dirty="0"/>
              <a:t>of which are after 2005 in service-oriented computing</a:t>
            </a:r>
          </a:p>
          <a:p>
            <a:pPr eaLnBrk="1" hangingPunct="1">
              <a:lnSpc>
                <a:spcPct val="120000"/>
              </a:lnSpc>
              <a:buFontTx/>
              <a:buChar char="•"/>
            </a:pPr>
            <a:r>
              <a:rPr lang="en-US" sz="2400" b="0" dirty="0"/>
              <a:t>Editor of international journals</a:t>
            </a:r>
          </a:p>
          <a:p>
            <a:pPr eaLnBrk="1" hangingPunct="1">
              <a:lnSpc>
                <a:spcPct val="120000"/>
              </a:lnSpc>
              <a:buFontTx/>
              <a:buChar char="•"/>
            </a:pPr>
            <a:r>
              <a:rPr lang="en-US" sz="2400" b="0" dirty="0"/>
              <a:t>Chair of international conferences</a:t>
            </a:r>
          </a:p>
          <a:p>
            <a:pPr eaLnBrk="1" hangingPunct="1">
              <a:lnSpc>
                <a:spcPct val="120000"/>
              </a:lnSpc>
              <a:buFontTx/>
              <a:buChar char="•"/>
            </a:pPr>
            <a:r>
              <a:rPr lang="en-US" sz="2400" b="0" dirty="0"/>
              <a:t>Keynote, panel talks</a:t>
            </a:r>
          </a:p>
          <a:p>
            <a:pPr eaLnBrk="1" hangingPunct="1">
              <a:lnSpc>
                <a:spcPct val="120000"/>
              </a:lnSpc>
              <a:buFontTx/>
              <a:buChar char="•"/>
            </a:pPr>
            <a:r>
              <a:rPr lang="en-US" sz="2400" b="0" dirty="0"/>
              <a:t>Teach high school </a:t>
            </a:r>
            <a:r>
              <a:rPr lang="en-US" sz="2400" b="0" dirty="0" smtClean="0"/>
              <a:t>students </a:t>
            </a:r>
            <a:r>
              <a:rPr lang="en-US" sz="2400" b="0" dirty="0"/>
              <a:t>to program </a:t>
            </a:r>
            <a:r>
              <a:rPr lang="en-US" sz="2400" b="0" dirty="0" smtClean="0"/>
              <a:t>robots</a:t>
            </a:r>
            <a:endParaRPr lang="en-US" sz="2400" b="0" dirty="0"/>
          </a:p>
          <a:p>
            <a:pPr eaLnBrk="1" hangingPunct="1">
              <a:lnSpc>
                <a:spcPct val="120000"/>
              </a:lnSpc>
              <a:buFontTx/>
              <a:buChar char="•"/>
            </a:pPr>
            <a:endParaRPr lang="en-US" sz="2400" b="0" dirty="0"/>
          </a:p>
        </p:txBody>
      </p:sp>
    </p:spTree>
    <p:extLst>
      <p:ext uri="{BB962C8B-B14F-4D97-AF65-F5344CB8AC3E}">
        <p14:creationId xmlns:p14="http://schemas.microsoft.com/office/powerpoint/2010/main" val="1359425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2286000" y="228600"/>
            <a:ext cx="6192838" cy="563563"/>
          </a:xfrm>
          <a:noFill/>
        </p:spPr>
        <p:txBody>
          <a:bodyPr/>
          <a:lstStyle/>
          <a:p>
            <a:r>
              <a:rPr lang="en-US" dirty="0" smtClean="0"/>
              <a:t>CSE240 Textbook</a:t>
            </a:r>
          </a:p>
        </p:txBody>
      </p:sp>
      <p:sp>
        <p:nvSpPr>
          <p:cNvPr id="8195" name="Rectangle 7"/>
          <p:cNvSpPr>
            <a:spLocks noChangeArrowheads="1"/>
          </p:cNvSpPr>
          <p:nvPr/>
        </p:nvSpPr>
        <p:spPr bwMode="auto">
          <a:xfrm>
            <a:off x="685800" y="990600"/>
            <a:ext cx="8229600" cy="2613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tabLst>
                <a:tab pos="6858000" algn="l"/>
              </a:tabLst>
            </a:pPr>
            <a:r>
              <a:rPr lang="en-US" sz="2000" b="0" dirty="0"/>
              <a:t>Y. Chen &amp; W.T. Tsai, Introduction to Programming Language, </a:t>
            </a:r>
            <a:r>
              <a:rPr lang="en-US" sz="2000" b="0" dirty="0" smtClean="0"/>
              <a:t/>
            </a:r>
            <a:br>
              <a:rPr lang="en-US" sz="2000" b="0" dirty="0" smtClean="0"/>
            </a:br>
            <a:r>
              <a:rPr lang="en-US" sz="2000" b="0" dirty="0" smtClean="0"/>
              <a:t>Kendall </a:t>
            </a:r>
            <a:r>
              <a:rPr lang="en-US" sz="2000" b="0" dirty="0"/>
              <a:t>Hunt Publishing, </a:t>
            </a:r>
            <a:r>
              <a:rPr lang="en-US" sz="2000" b="0" dirty="0" smtClean="0"/>
              <a:t>4</a:t>
            </a:r>
            <a:r>
              <a:rPr lang="en-US" sz="2000" b="0" baseline="30000" dirty="0" smtClean="0"/>
              <a:t>th</a:t>
            </a:r>
            <a:r>
              <a:rPr lang="en-US" sz="2000" b="0" dirty="0" smtClean="0"/>
              <a:t> Edition or 3</a:t>
            </a:r>
            <a:r>
              <a:rPr lang="en-US" sz="2000" b="0" baseline="30000" dirty="0" smtClean="0"/>
              <a:t>rd</a:t>
            </a:r>
            <a:r>
              <a:rPr lang="en-US" sz="2000" b="0" dirty="0" smtClean="0"/>
              <a:t> Edition, 2012, 2014, or 2015, </a:t>
            </a:r>
            <a:endParaRPr lang="en-US" sz="2000" b="0" dirty="0"/>
          </a:p>
          <a:p>
            <a:pPr>
              <a:lnSpc>
                <a:spcPct val="130000"/>
              </a:lnSpc>
              <a:tabLst>
                <a:tab pos="6858000" algn="l"/>
              </a:tabLst>
            </a:pPr>
            <a:r>
              <a:rPr lang="en-US" sz="2000" b="0" dirty="0"/>
              <a:t>Order: ASU bookstore or </a:t>
            </a:r>
            <a:r>
              <a:rPr lang="en-US" sz="2000" b="0" dirty="0" smtClean="0"/>
              <a:t>online at</a:t>
            </a:r>
          </a:p>
          <a:p>
            <a:pPr>
              <a:lnSpc>
                <a:spcPct val="130000"/>
              </a:lnSpc>
              <a:tabLst>
                <a:tab pos="6858000" algn="l"/>
              </a:tabLst>
            </a:pPr>
            <a:r>
              <a:rPr lang="en-US" b="0" dirty="0">
                <a:hlinkClick r:id="rId3"/>
              </a:rPr>
              <a:t>http://</a:t>
            </a:r>
            <a:r>
              <a:rPr lang="en-US" b="0" dirty="0" smtClean="0">
                <a:hlinkClick r:id="rId3"/>
              </a:rPr>
              <a:t>www.kendallhunt.com/Search.aspx?searchTerm=Yinong%20Chen</a:t>
            </a:r>
            <a:r>
              <a:rPr lang="en-US" b="0" dirty="0" smtClean="0"/>
              <a:t> </a:t>
            </a:r>
          </a:p>
          <a:p>
            <a:pPr marL="342900" indent="-342900">
              <a:lnSpc>
                <a:spcPct val="130000"/>
              </a:lnSpc>
              <a:buFont typeface="Arial" pitchFamily="34" charset="0"/>
              <a:buChar char="•"/>
              <a:tabLst>
                <a:tab pos="6858000" algn="l"/>
              </a:tabLst>
            </a:pPr>
            <a:r>
              <a:rPr lang="en-US" sz="2400" b="0" dirty="0" smtClean="0"/>
              <a:t>Paper book</a:t>
            </a:r>
          </a:p>
          <a:p>
            <a:pPr marL="342900" indent="-342900">
              <a:lnSpc>
                <a:spcPct val="130000"/>
              </a:lnSpc>
              <a:buFont typeface="Arial" pitchFamily="34" charset="0"/>
              <a:buChar char="•"/>
              <a:tabLst>
                <a:tab pos="6858000" algn="l"/>
              </a:tabLst>
            </a:pPr>
            <a:r>
              <a:rPr lang="en-US" sz="2400" b="0" dirty="0" smtClean="0"/>
              <a:t>eBook</a:t>
            </a:r>
            <a:endParaRPr lang="en-US" sz="2400" b="0" dirty="0"/>
          </a:p>
        </p:txBody>
      </p:sp>
      <p:pic>
        <p:nvPicPr>
          <p:cNvPr id="5" name="Picture 2" descr="http://www.public.asu.edu/~ychen10/images/IntroPlCo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962400"/>
            <a:ext cx="1947056" cy="2466562"/>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1026" name="Picture 2" descr="http://www.public.asu.edu/~ychen10/images/IntroPlCov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4630" y="3890285"/>
            <a:ext cx="1998795" cy="2538677"/>
          </a:xfrm>
          <a:prstGeom prst="rect">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915733" y="6019799"/>
            <a:ext cx="582211" cy="307777"/>
          </a:xfrm>
          <a:prstGeom prst="rect">
            <a:avLst/>
          </a:prstGeom>
          <a:noFill/>
        </p:spPr>
        <p:txBody>
          <a:bodyPr wrap="none" rtlCol="0">
            <a:spAutoFit/>
          </a:bodyPr>
          <a:lstStyle/>
          <a:p>
            <a:r>
              <a:rPr lang="en-US" sz="1400" b="0" dirty="0" smtClean="0">
                <a:solidFill>
                  <a:schemeClr val="bg1"/>
                </a:solidFill>
              </a:rPr>
              <a:t>2012</a:t>
            </a:r>
            <a:endParaRPr lang="en-US" sz="1400" b="0" dirty="0">
              <a:solidFill>
                <a:schemeClr val="bg1"/>
              </a:solidFill>
            </a:endParaRPr>
          </a:p>
        </p:txBody>
      </p:sp>
      <p:sp>
        <p:nvSpPr>
          <p:cNvPr id="7" name="TextBox 6"/>
          <p:cNvSpPr txBox="1"/>
          <p:nvPr/>
        </p:nvSpPr>
        <p:spPr>
          <a:xfrm>
            <a:off x="5175814" y="5993640"/>
            <a:ext cx="543739" cy="307777"/>
          </a:xfrm>
          <a:prstGeom prst="rect">
            <a:avLst/>
          </a:prstGeom>
          <a:noFill/>
        </p:spPr>
        <p:txBody>
          <a:bodyPr wrap="none" rtlCol="0">
            <a:spAutoFit/>
          </a:bodyPr>
          <a:lstStyle/>
          <a:p>
            <a:r>
              <a:rPr lang="en-US" sz="1400" b="0" dirty="0" smtClean="0">
                <a:solidFill>
                  <a:schemeClr val="bg1"/>
                </a:solidFill>
              </a:rPr>
              <a:t>2014</a:t>
            </a:r>
            <a:endParaRPr lang="en-US" sz="1400" b="0" dirty="0">
              <a:solidFill>
                <a:schemeClr val="bg1"/>
              </a:solidFill>
            </a:endParaRPr>
          </a:p>
        </p:txBody>
      </p:sp>
      <p:grpSp>
        <p:nvGrpSpPr>
          <p:cNvPr id="8" name="Group 7"/>
          <p:cNvGrpSpPr/>
          <p:nvPr/>
        </p:nvGrpSpPr>
        <p:grpSpPr>
          <a:xfrm>
            <a:off x="6400799" y="3890285"/>
            <a:ext cx="1970861" cy="2577645"/>
            <a:chOff x="6570362" y="3629714"/>
            <a:chExt cx="1960770" cy="2564445"/>
          </a:xfrm>
        </p:grpSpPr>
        <p:pic>
          <p:nvPicPr>
            <p:cNvPr id="9" name="Picture 8"/>
            <p:cNvPicPr>
              <a:picLocks noChangeAspect="1"/>
            </p:cNvPicPr>
            <p:nvPr/>
          </p:nvPicPr>
          <p:blipFill>
            <a:blip r:embed="rId6"/>
            <a:stretch>
              <a:fillRect/>
            </a:stretch>
          </p:blipFill>
          <p:spPr>
            <a:xfrm>
              <a:off x="6570362" y="3629714"/>
              <a:ext cx="1960770" cy="2564445"/>
            </a:xfrm>
            <a:prstGeom prst="rect">
              <a:avLst/>
            </a:prstGeom>
          </p:spPr>
        </p:pic>
        <p:sp>
          <p:nvSpPr>
            <p:cNvPr id="10" name="TextBox 9"/>
            <p:cNvSpPr txBox="1"/>
            <p:nvPr/>
          </p:nvSpPr>
          <p:spPr>
            <a:xfrm>
              <a:off x="7925878" y="5748324"/>
              <a:ext cx="579230" cy="306201"/>
            </a:xfrm>
            <a:prstGeom prst="rect">
              <a:avLst/>
            </a:prstGeom>
            <a:noFill/>
          </p:spPr>
          <p:txBody>
            <a:bodyPr wrap="none" rtlCol="0">
              <a:spAutoFit/>
            </a:bodyPr>
            <a:lstStyle/>
            <a:p>
              <a:r>
                <a:rPr lang="en-US" sz="1400" b="0" dirty="0" smtClean="0">
                  <a:solidFill>
                    <a:schemeClr val="bg1"/>
                  </a:solidFill>
                </a:rPr>
                <a:t>2015</a:t>
              </a:r>
              <a:endParaRPr lang="en-US" sz="1400" b="0" dirty="0">
                <a:solidFill>
                  <a:schemeClr val="bg1"/>
                </a:solidFill>
              </a:endParaRPr>
            </a:p>
          </p:txBody>
        </p:sp>
      </p:grpSp>
    </p:spTree>
    <p:extLst>
      <p:ext uri="{BB962C8B-B14F-4D97-AF65-F5344CB8AC3E}">
        <p14:creationId xmlns:p14="http://schemas.microsoft.com/office/powerpoint/2010/main" val="231967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1026"/>
                                        </p:tgtEl>
                                        <p:attrNameLst>
                                          <p:attrName>style.visibility</p:attrName>
                                        </p:attrNameLst>
                                      </p:cBhvr>
                                      <p:to>
                                        <p:strVal val="visible"/>
                                      </p:to>
                                    </p:set>
                                    <p:anim calcmode="lin" valueType="num">
                                      <p:cBhvr additive="base">
                                        <p:cTn id="18" dur="500" fill="hold"/>
                                        <p:tgtEl>
                                          <p:spTgt spid="1026"/>
                                        </p:tgtEl>
                                        <p:attrNameLst>
                                          <p:attrName>ppt_x</p:attrName>
                                        </p:attrNameLst>
                                      </p:cBhvr>
                                      <p:tavLst>
                                        <p:tav tm="0">
                                          <p:val>
                                            <p:strVal val="#ppt_x"/>
                                          </p:val>
                                        </p:tav>
                                        <p:tav tm="100000">
                                          <p:val>
                                            <p:strVal val="#ppt_x"/>
                                          </p:val>
                                        </p:tav>
                                      </p:tavLst>
                                    </p:anim>
                                    <p:anim calcmode="lin" valueType="num">
                                      <p:cBhvr additive="base">
                                        <p:cTn id="19" dur="500" fill="hold"/>
                                        <p:tgtEl>
                                          <p:spTgt spid="1026"/>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50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2209800" y="228600"/>
            <a:ext cx="6269038" cy="563563"/>
          </a:xfrm>
        </p:spPr>
        <p:txBody>
          <a:bodyPr/>
          <a:lstStyle/>
          <a:p>
            <a:r>
              <a:rPr lang="en-US" dirty="0" smtClean="0"/>
              <a:t>Past Textbooks Used</a:t>
            </a:r>
          </a:p>
        </p:txBody>
      </p:sp>
      <p:sp>
        <p:nvSpPr>
          <p:cNvPr id="9219" name="Text Box 1027"/>
          <p:cNvSpPr txBox="1">
            <a:spLocks noChangeArrowheads="1"/>
          </p:cNvSpPr>
          <p:nvPr/>
        </p:nvSpPr>
        <p:spPr bwMode="auto">
          <a:xfrm>
            <a:off x="762000" y="1295400"/>
            <a:ext cx="7924800" cy="356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14400" indent="-914400">
              <a:tabLst>
                <a:tab pos="6692900" algn="l"/>
              </a:tabLst>
              <a:defRPr sz="2400">
                <a:solidFill>
                  <a:schemeClr val="tx1"/>
                </a:solidFill>
                <a:latin typeface="Times New Roman" pitchFamily="18" charset="0"/>
              </a:defRPr>
            </a:lvl1pPr>
            <a:lvl2pPr marL="742950" indent="-285750">
              <a:tabLst>
                <a:tab pos="6692900" algn="l"/>
              </a:tabLst>
              <a:defRPr sz="2400">
                <a:solidFill>
                  <a:schemeClr val="tx1"/>
                </a:solidFill>
                <a:latin typeface="Times New Roman" pitchFamily="18" charset="0"/>
              </a:defRPr>
            </a:lvl2pPr>
            <a:lvl3pPr marL="1143000" indent="-228600">
              <a:tabLst>
                <a:tab pos="6692900" algn="l"/>
              </a:tabLst>
              <a:defRPr sz="2400">
                <a:solidFill>
                  <a:schemeClr val="tx1"/>
                </a:solidFill>
                <a:latin typeface="Times New Roman" pitchFamily="18" charset="0"/>
              </a:defRPr>
            </a:lvl3pPr>
            <a:lvl4pPr marL="1600200" indent="-228600">
              <a:tabLst>
                <a:tab pos="6692900" algn="l"/>
              </a:tabLst>
              <a:defRPr sz="2400">
                <a:solidFill>
                  <a:schemeClr val="tx1"/>
                </a:solidFill>
                <a:latin typeface="Times New Roman" pitchFamily="18" charset="0"/>
              </a:defRPr>
            </a:lvl4pPr>
            <a:lvl5pPr marL="2057400" indent="-228600">
              <a:tabLst>
                <a:tab pos="66929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66929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66929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66929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6692900" algn="l"/>
              </a:tabLst>
              <a:defRPr sz="2400">
                <a:solidFill>
                  <a:schemeClr val="tx1"/>
                </a:solidFill>
                <a:latin typeface="Times New Roman" pitchFamily="18" charset="0"/>
              </a:defRPr>
            </a:lvl9pPr>
          </a:lstStyle>
          <a:p>
            <a:pPr>
              <a:lnSpc>
                <a:spcPct val="160000"/>
              </a:lnSpc>
            </a:pPr>
            <a:r>
              <a:rPr lang="en-US" dirty="0">
                <a:latin typeface="Arial Unicode MS" pitchFamily="34" charset="-128"/>
                <a:ea typeface="Arial Unicode MS" pitchFamily="34" charset="-128"/>
                <a:cs typeface="Arial Unicode MS" pitchFamily="34" charset="-128"/>
              </a:rPr>
              <a:t>The texts used before were:</a:t>
            </a:r>
          </a:p>
          <a:p>
            <a:pPr>
              <a:lnSpc>
                <a:spcPct val="160000"/>
              </a:lnSpc>
              <a:buFontTx/>
              <a:buAutoNum type="arabicPeriod"/>
            </a:pPr>
            <a:r>
              <a:rPr lang="en-US" i="1" dirty="0">
                <a:latin typeface="Arial Unicode MS" pitchFamily="34" charset="-128"/>
                <a:ea typeface="Arial Unicode MS" pitchFamily="34" charset="-128"/>
                <a:cs typeface="Arial Unicode MS" pitchFamily="34" charset="-128"/>
              </a:rPr>
              <a:t>Programming Languages Essentials</a:t>
            </a:r>
            <a:r>
              <a:rPr lang="en-US" dirty="0">
                <a:latin typeface="Arial Unicode MS" pitchFamily="34" charset="-128"/>
                <a:ea typeface="Arial Unicode MS" pitchFamily="34" charset="-128"/>
                <a:cs typeface="Arial Unicode MS" pitchFamily="34" charset="-128"/>
              </a:rPr>
              <a:t>		</a:t>
            </a:r>
            <a:br>
              <a:rPr lang="en-US" dirty="0">
                <a:latin typeface="Arial Unicode MS" pitchFamily="34" charset="-128"/>
                <a:ea typeface="Arial Unicode MS" pitchFamily="34" charset="-128"/>
                <a:cs typeface="Arial Unicode MS" pitchFamily="34" charset="-128"/>
              </a:rPr>
            </a:br>
            <a:r>
              <a:rPr lang="en-US" dirty="0">
                <a:latin typeface="Arial Unicode MS" pitchFamily="34" charset="-128"/>
                <a:ea typeface="Arial Unicode MS" pitchFamily="34" charset="-128"/>
                <a:cs typeface="Arial Unicode MS" pitchFamily="34" charset="-128"/>
              </a:rPr>
              <a:t>by H. Bal and D. </a:t>
            </a:r>
            <a:r>
              <a:rPr lang="en-US" dirty="0" err="1">
                <a:latin typeface="Arial Unicode MS" pitchFamily="34" charset="-128"/>
                <a:ea typeface="Arial Unicode MS" pitchFamily="34" charset="-128"/>
                <a:cs typeface="Arial Unicode MS" pitchFamily="34" charset="-128"/>
              </a:rPr>
              <a:t>Grune</a:t>
            </a:r>
            <a:r>
              <a:rPr lang="en-US" dirty="0">
                <a:latin typeface="Arial Unicode MS" pitchFamily="34" charset="-128"/>
                <a:ea typeface="Arial Unicode MS" pitchFamily="34" charset="-128"/>
                <a:cs typeface="Arial Unicode MS" pitchFamily="34" charset="-128"/>
              </a:rPr>
              <a:t>, Addison-Wesley, 1993.</a:t>
            </a:r>
          </a:p>
          <a:p>
            <a:pPr>
              <a:lnSpc>
                <a:spcPct val="160000"/>
              </a:lnSpc>
              <a:buFontTx/>
              <a:buAutoNum type="arabicPeriod"/>
            </a:pPr>
            <a:r>
              <a:rPr lang="en-US" i="1" dirty="0">
                <a:latin typeface="Arial Unicode MS" pitchFamily="34" charset="-128"/>
                <a:ea typeface="Arial Unicode MS" pitchFamily="34" charset="-128"/>
                <a:cs typeface="Arial Unicode MS" pitchFamily="34" charset="-128"/>
              </a:rPr>
              <a:t>PC SCHEME MINIMANUAL</a:t>
            </a:r>
            <a:r>
              <a:rPr lang="en-US" dirty="0">
                <a:latin typeface="Arial Unicode MS" pitchFamily="34" charset="-128"/>
                <a:ea typeface="Arial Unicode MS" pitchFamily="34" charset="-128"/>
                <a:cs typeface="Arial Unicode MS" pitchFamily="34" charset="-128"/>
              </a:rPr>
              <a:t> AND	</a:t>
            </a:r>
            <a:endParaRPr lang="en-US" i="1" dirty="0">
              <a:latin typeface="Arial Unicode MS" pitchFamily="34" charset="-128"/>
              <a:ea typeface="Arial Unicode MS" pitchFamily="34" charset="-128"/>
              <a:cs typeface="Arial Unicode MS" pitchFamily="34" charset="-128"/>
            </a:endParaRPr>
          </a:p>
          <a:p>
            <a:pPr>
              <a:lnSpc>
                <a:spcPct val="160000"/>
              </a:lnSpc>
              <a:buFontTx/>
              <a:buAutoNum type="arabicPeriod"/>
            </a:pPr>
            <a:r>
              <a:rPr lang="en-US" i="1" dirty="0">
                <a:latin typeface="Arial Unicode MS" pitchFamily="34" charset="-128"/>
                <a:ea typeface="Arial Unicode MS" pitchFamily="34" charset="-128"/>
                <a:cs typeface="Arial Unicode MS" pitchFamily="34" charset="-128"/>
              </a:rPr>
              <a:t>PROLOG MINIMANUAL, </a:t>
            </a:r>
            <a:br>
              <a:rPr lang="en-US" i="1" dirty="0">
                <a:latin typeface="Arial Unicode MS" pitchFamily="34" charset="-128"/>
                <a:ea typeface="Arial Unicode MS" pitchFamily="34" charset="-128"/>
                <a:cs typeface="Arial Unicode MS" pitchFamily="34" charset="-128"/>
              </a:rPr>
            </a:br>
            <a:r>
              <a:rPr lang="en-US" dirty="0">
                <a:latin typeface="Arial Unicode MS" pitchFamily="34" charset="-128"/>
                <a:ea typeface="Arial Unicode MS" pitchFamily="34" charset="-128"/>
                <a:cs typeface="Arial Unicode MS" pitchFamily="34" charset="-128"/>
              </a:rPr>
              <a:t>McGraw Hill, 1991.</a:t>
            </a:r>
          </a:p>
        </p:txBody>
      </p:sp>
    </p:spTree>
    <p:extLst>
      <p:ext uri="{BB962C8B-B14F-4D97-AF65-F5344CB8AC3E}">
        <p14:creationId xmlns:p14="http://schemas.microsoft.com/office/powerpoint/2010/main" val="3820690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71513" y="193675"/>
            <a:ext cx="77962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a:lnSpc>
                <a:spcPct val="85000"/>
              </a:lnSpc>
              <a:spcBef>
                <a:spcPct val="20000"/>
              </a:spcBef>
            </a:pPr>
            <a:r>
              <a:rPr lang="en-US" sz="3400" b="1">
                <a:solidFill>
                  <a:schemeClr val="tx2"/>
                </a:solidFill>
              </a:rPr>
              <a:t>Class Formats</a:t>
            </a:r>
          </a:p>
        </p:txBody>
      </p:sp>
      <p:sp>
        <p:nvSpPr>
          <p:cNvPr id="10243" name="Rectangle 3"/>
          <p:cNvSpPr>
            <a:spLocks noChangeArrowheads="1"/>
          </p:cNvSpPr>
          <p:nvPr/>
        </p:nvSpPr>
        <p:spPr bwMode="auto">
          <a:xfrm>
            <a:off x="609600" y="1219200"/>
            <a:ext cx="2286000" cy="1219200"/>
          </a:xfrm>
          <a:prstGeom prst="rect">
            <a:avLst/>
          </a:prstGeom>
          <a:solidFill>
            <a:srgbClr val="CCECFF"/>
          </a:solidFill>
          <a:ln w="9525">
            <a:solidFill>
              <a:schemeClr val="tx1"/>
            </a:solidFill>
            <a:miter lim="800000"/>
            <a:headEnd/>
            <a:tailEnd/>
          </a:ln>
        </p:spPr>
        <p:txBody>
          <a:bodyPr wrap="none" anchor="ctr"/>
          <a:lstStyle/>
          <a:p>
            <a:pPr algn="ctr" eaLnBrk="1" hangingPunct="1"/>
            <a:r>
              <a:rPr lang="en-US" sz="1800">
                <a:latin typeface="Arial" pitchFamily="34" charset="0"/>
              </a:rPr>
              <a:t>Lecture</a:t>
            </a:r>
          </a:p>
          <a:p>
            <a:pPr algn="ctr" eaLnBrk="1" hangingPunct="1"/>
            <a:r>
              <a:rPr lang="en-US" sz="1800">
                <a:latin typeface="Arial" pitchFamily="34" charset="0"/>
              </a:rPr>
              <a:t>in classroom</a:t>
            </a:r>
          </a:p>
        </p:txBody>
      </p:sp>
      <p:sp>
        <p:nvSpPr>
          <p:cNvPr id="234500" name="Rectangle 4"/>
          <p:cNvSpPr>
            <a:spLocks noChangeArrowheads="1"/>
          </p:cNvSpPr>
          <p:nvPr/>
        </p:nvSpPr>
        <p:spPr bwMode="auto">
          <a:xfrm>
            <a:off x="609600" y="2743200"/>
            <a:ext cx="2286000" cy="917575"/>
          </a:xfrm>
          <a:prstGeom prst="rect">
            <a:avLst/>
          </a:prstGeom>
          <a:solidFill>
            <a:srgbClr val="FFFFCC"/>
          </a:solidFill>
          <a:ln w="9525">
            <a:solidFill>
              <a:schemeClr val="tx1"/>
            </a:solidFill>
            <a:miter lim="800000"/>
            <a:headEnd/>
            <a:tailEnd/>
          </a:ln>
        </p:spPr>
        <p:txBody>
          <a:bodyPr wrap="none" anchor="ctr"/>
          <a:lstStyle/>
          <a:p>
            <a:pPr algn="ctr" eaLnBrk="1" hangingPunct="1"/>
            <a:r>
              <a:rPr lang="en-US" sz="1800" dirty="0" smtClean="0">
                <a:latin typeface="Arial" pitchFamily="34" charset="0"/>
              </a:rPr>
              <a:t>Online quiz</a:t>
            </a:r>
            <a:endParaRPr lang="en-US" sz="1800" dirty="0">
              <a:latin typeface="Arial" pitchFamily="34" charset="0"/>
            </a:endParaRPr>
          </a:p>
        </p:txBody>
      </p:sp>
      <p:sp>
        <p:nvSpPr>
          <p:cNvPr id="234501" name="Text Box 5"/>
          <p:cNvSpPr txBox="1">
            <a:spLocks noChangeArrowheads="1"/>
          </p:cNvSpPr>
          <p:nvPr/>
        </p:nvSpPr>
        <p:spPr bwMode="auto">
          <a:xfrm>
            <a:off x="3521075" y="1339850"/>
            <a:ext cx="5470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0" dirty="0">
                <a:latin typeface="Arial" pitchFamily="34" charset="0"/>
              </a:rPr>
              <a:t>Concepts, Principles, Methods, Theories</a:t>
            </a:r>
          </a:p>
          <a:p>
            <a:pPr eaLnBrk="1" hangingPunct="1"/>
            <a:r>
              <a:rPr lang="en-US" sz="1800" b="0" dirty="0">
                <a:latin typeface="Arial" pitchFamily="34" charset="0"/>
              </a:rPr>
              <a:t>Lab tutorials</a:t>
            </a:r>
          </a:p>
          <a:p>
            <a:pPr eaLnBrk="1" hangingPunct="1"/>
            <a:r>
              <a:rPr lang="en-US" sz="1800" b="0" dirty="0" smtClean="0">
                <a:latin typeface="Arial" pitchFamily="34" charset="0"/>
              </a:rPr>
              <a:t>Exams</a:t>
            </a:r>
            <a:endParaRPr lang="en-US" sz="1800" b="0" dirty="0">
              <a:latin typeface="Arial" pitchFamily="34" charset="0"/>
            </a:endParaRPr>
          </a:p>
        </p:txBody>
      </p:sp>
      <p:sp>
        <p:nvSpPr>
          <p:cNvPr id="234502" name="Text Box 6"/>
          <p:cNvSpPr txBox="1">
            <a:spLocks noChangeArrowheads="1"/>
          </p:cNvSpPr>
          <p:nvPr/>
        </p:nvSpPr>
        <p:spPr bwMode="auto">
          <a:xfrm>
            <a:off x="3536950" y="2743200"/>
            <a:ext cx="51498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0" dirty="0">
                <a:latin typeface="Arial" pitchFamily="34" charset="0"/>
              </a:rPr>
              <a:t>Quick test of what you have </a:t>
            </a:r>
            <a:r>
              <a:rPr lang="en-US" sz="1800" b="0" dirty="0" smtClean="0">
                <a:latin typeface="Arial" pitchFamily="34" charset="0"/>
              </a:rPr>
              <a:t>learned </a:t>
            </a:r>
            <a:r>
              <a:rPr lang="en-US" sz="1800" b="0" dirty="0">
                <a:latin typeface="Arial" pitchFamily="34" charset="0"/>
              </a:rPr>
              <a:t>in the </a:t>
            </a:r>
            <a:r>
              <a:rPr lang="en-US" sz="1800" b="0" dirty="0" smtClean="0">
                <a:latin typeface="Arial" pitchFamily="34" charset="0"/>
              </a:rPr>
              <a:t>class.</a:t>
            </a:r>
            <a:endParaRPr lang="en-US" sz="1800" b="0" dirty="0">
              <a:latin typeface="Arial" pitchFamily="34" charset="0"/>
            </a:endParaRPr>
          </a:p>
          <a:p>
            <a:pPr eaLnBrk="1" hangingPunct="1"/>
            <a:r>
              <a:rPr lang="en-US" sz="1800" b="0" dirty="0" smtClean="0">
                <a:latin typeface="Arial" pitchFamily="34" charset="0"/>
              </a:rPr>
              <a:t>Once a week, due by the end of each week.</a:t>
            </a:r>
          </a:p>
          <a:p>
            <a:pPr eaLnBrk="1" hangingPunct="1"/>
            <a:r>
              <a:rPr lang="en-US" sz="1800" b="0" dirty="0" smtClean="0">
                <a:latin typeface="Arial" pitchFamily="34" charset="0"/>
              </a:rPr>
              <a:t>Detailed schedule see Calendar file.</a:t>
            </a:r>
            <a:endParaRPr lang="en-US" sz="1800" b="0" dirty="0">
              <a:latin typeface="Arial" pitchFamily="34" charset="0"/>
            </a:endParaRPr>
          </a:p>
        </p:txBody>
      </p:sp>
      <p:sp>
        <p:nvSpPr>
          <p:cNvPr id="234503" name="Rectangle 7"/>
          <p:cNvSpPr>
            <a:spLocks noChangeArrowheads="1"/>
          </p:cNvSpPr>
          <p:nvPr/>
        </p:nvSpPr>
        <p:spPr bwMode="auto">
          <a:xfrm>
            <a:off x="609600" y="3962400"/>
            <a:ext cx="2286000" cy="914400"/>
          </a:xfrm>
          <a:prstGeom prst="rect">
            <a:avLst/>
          </a:prstGeom>
          <a:solidFill>
            <a:srgbClr val="DDDDDD"/>
          </a:solidFill>
          <a:ln w="9525">
            <a:solidFill>
              <a:schemeClr val="tx1"/>
            </a:solidFill>
            <a:miter lim="800000"/>
            <a:headEnd/>
            <a:tailEnd/>
          </a:ln>
        </p:spPr>
        <p:txBody>
          <a:bodyPr wrap="none" anchor="ctr"/>
          <a:lstStyle/>
          <a:p>
            <a:pPr algn="ctr" eaLnBrk="1" hangingPunct="1"/>
            <a:r>
              <a:rPr lang="en-US" sz="1800" dirty="0" smtClean="0">
                <a:latin typeface="Arial" pitchFamily="34" charset="0"/>
              </a:rPr>
              <a:t>Homework / Project </a:t>
            </a:r>
            <a:endParaRPr lang="en-US" sz="1800" dirty="0">
              <a:latin typeface="Arial" pitchFamily="34" charset="0"/>
            </a:endParaRPr>
          </a:p>
        </p:txBody>
      </p:sp>
      <p:sp>
        <p:nvSpPr>
          <p:cNvPr id="234504" name="Text Box 8"/>
          <p:cNvSpPr txBox="1">
            <a:spLocks noChangeArrowheads="1"/>
          </p:cNvSpPr>
          <p:nvPr/>
        </p:nvSpPr>
        <p:spPr bwMode="auto">
          <a:xfrm>
            <a:off x="3489325" y="3914775"/>
            <a:ext cx="5426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0" dirty="0">
                <a:latin typeface="Arial" pitchFamily="34" charset="0"/>
              </a:rPr>
              <a:t>Read the lecture slides before class</a:t>
            </a:r>
          </a:p>
          <a:p>
            <a:pPr eaLnBrk="1" hangingPunct="1"/>
            <a:r>
              <a:rPr lang="en-US" sz="1800" b="0" dirty="0">
                <a:latin typeface="Arial" pitchFamily="34" charset="0"/>
              </a:rPr>
              <a:t>Read the slides, related book chapter/sections after the </a:t>
            </a:r>
            <a:r>
              <a:rPr lang="en-US" sz="1800" b="0" dirty="0" smtClean="0">
                <a:latin typeface="Arial" pitchFamily="34" charset="0"/>
              </a:rPr>
              <a:t>class</a:t>
            </a:r>
          </a:p>
          <a:p>
            <a:pPr eaLnBrk="1" hangingPunct="1"/>
            <a:r>
              <a:rPr lang="en-US" sz="1800" b="0" dirty="0" smtClean="0">
                <a:latin typeface="Arial" pitchFamily="34" charset="0"/>
              </a:rPr>
              <a:t>Complete </a:t>
            </a:r>
            <a:r>
              <a:rPr lang="en-US" sz="1800" b="0" dirty="0">
                <a:latin typeface="Arial" pitchFamily="34" charset="0"/>
              </a:rPr>
              <a:t>the homework assignments</a:t>
            </a:r>
          </a:p>
        </p:txBody>
      </p:sp>
      <p:sp>
        <p:nvSpPr>
          <p:cNvPr id="9" name="Rectangle 4"/>
          <p:cNvSpPr>
            <a:spLocks noChangeArrowheads="1"/>
          </p:cNvSpPr>
          <p:nvPr/>
        </p:nvSpPr>
        <p:spPr bwMode="auto">
          <a:xfrm>
            <a:off x="609600" y="5254625"/>
            <a:ext cx="2286000" cy="917575"/>
          </a:xfrm>
          <a:prstGeom prst="rect">
            <a:avLst/>
          </a:prstGeom>
          <a:solidFill>
            <a:srgbClr val="FFFFCC"/>
          </a:solidFill>
          <a:ln w="9525">
            <a:solidFill>
              <a:schemeClr val="tx1"/>
            </a:solidFill>
            <a:miter lim="800000"/>
            <a:headEnd/>
            <a:tailEnd/>
          </a:ln>
        </p:spPr>
        <p:txBody>
          <a:bodyPr wrap="none" anchor="ctr"/>
          <a:lstStyle/>
          <a:p>
            <a:pPr algn="ctr" eaLnBrk="1" hangingPunct="1"/>
            <a:r>
              <a:rPr lang="en-US" sz="1800">
                <a:latin typeface="Arial" pitchFamily="34" charset="0"/>
              </a:rPr>
              <a:t>Exams</a:t>
            </a:r>
          </a:p>
        </p:txBody>
      </p:sp>
      <p:sp>
        <p:nvSpPr>
          <p:cNvPr id="10" name="Text Box 6"/>
          <p:cNvSpPr txBox="1">
            <a:spLocks noChangeArrowheads="1"/>
          </p:cNvSpPr>
          <p:nvPr/>
        </p:nvSpPr>
        <p:spPr bwMode="auto">
          <a:xfrm>
            <a:off x="3536950" y="5326062"/>
            <a:ext cx="51498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0" dirty="0">
                <a:latin typeface="Arial" pitchFamily="34" charset="0"/>
              </a:rPr>
              <a:t>Mid-Term Exam tests the course materials covered in the first half, and the Final Exam tests the course materials covered in the second half.</a:t>
            </a:r>
          </a:p>
        </p:txBody>
      </p:sp>
    </p:spTree>
    <p:custDataLst>
      <p:tags r:id="rId1"/>
    </p:custDataLst>
    <p:extLst>
      <p:ext uri="{BB962C8B-B14F-4D97-AF65-F5344CB8AC3E}">
        <p14:creationId xmlns:p14="http://schemas.microsoft.com/office/powerpoint/2010/main" val="2066825293"/>
      </p:ext>
    </p:extLst>
  </p:cSld>
  <p:clrMapOvr>
    <a:masterClrMapping/>
  </p:clrMapOvr>
  <mc:AlternateContent xmlns:mc="http://schemas.openxmlformats.org/markup-compatibility/2006" xmlns:p14="http://schemas.microsoft.com/office/powerpoint/2010/main">
    <mc:Choice Requires="p14">
      <p:transition spd="slow" p14:dur="2000" advTm="176741"/>
    </mc:Choice>
    <mc:Fallback xmlns="">
      <p:transition spd="slow" advTm="176741"/>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34501"/>
                                        </p:tgtEl>
                                        <p:attrNameLst>
                                          <p:attrName>style.visibility</p:attrName>
                                        </p:attrNameLst>
                                      </p:cBhvr>
                                      <p:to>
                                        <p:strVal val="visible"/>
                                      </p:to>
                                    </p:set>
                                    <p:animScale>
                                      <p:cBhvr>
                                        <p:cTn id="7" dur="1000" decel="50000" fill="hold">
                                          <p:stCondLst>
                                            <p:cond delay="0"/>
                                          </p:stCondLst>
                                        </p:cTn>
                                        <p:tgtEl>
                                          <p:spTgt spid="23450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34501"/>
                                        </p:tgtEl>
                                        <p:attrNameLst>
                                          <p:attrName>ppt_x</p:attrName>
                                          <p:attrName>ppt_y</p:attrName>
                                        </p:attrNameLst>
                                      </p:cBhvr>
                                    </p:animMotion>
                                    <p:animEffect transition="in" filter="fade">
                                      <p:cBhvr>
                                        <p:cTn id="9" dur="1000"/>
                                        <p:tgtEl>
                                          <p:spTgt spid="23450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234500"/>
                                        </p:tgtEl>
                                        <p:attrNameLst>
                                          <p:attrName>style.visibility</p:attrName>
                                        </p:attrNameLst>
                                      </p:cBhvr>
                                      <p:to>
                                        <p:strVal val="visible"/>
                                      </p:to>
                                    </p:set>
                                    <p:animScale>
                                      <p:cBhvr>
                                        <p:cTn id="14" dur="1000" decel="50000" fill="hold">
                                          <p:stCondLst>
                                            <p:cond delay="0"/>
                                          </p:stCondLst>
                                        </p:cTn>
                                        <p:tgtEl>
                                          <p:spTgt spid="23450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234500"/>
                                        </p:tgtEl>
                                        <p:attrNameLst>
                                          <p:attrName>ppt_x</p:attrName>
                                          <p:attrName>ppt_y</p:attrName>
                                        </p:attrNameLst>
                                      </p:cBhvr>
                                    </p:animMotion>
                                    <p:animEffect transition="in" filter="fade">
                                      <p:cBhvr>
                                        <p:cTn id="16" dur="1000"/>
                                        <p:tgtEl>
                                          <p:spTgt spid="234500"/>
                                        </p:tgtEl>
                                      </p:cBhvr>
                                    </p:animEffect>
                                  </p:childTnLst>
                                </p:cTn>
                              </p:par>
                            </p:childTnLst>
                          </p:cTn>
                        </p:par>
                        <p:par>
                          <p:cTn id="17" fill="hold" nodeType="afterGroup">
                            <p:stCondLst>
                              <p:cond delay="1000"/>
                            </p:stCondLst>
                            <p:childTnLst>
                              <p:par>
                                <p:cTn id="18" presetID="52" presetClass="entr" presetSubtype="0" fill="hold" grpId="0" nodeType="afterEffect">
                                  <p:stCondLst>
                                    <p:cond delay="0"/>
                                  </p:stCondLst>
                                  <p:childTnLst>
                                    <p:set>
                                      <p:cBhvr>
                                        <p:cTn id="19" dur="1" fill="hold">
                                          <p:stCondLst>
                                            <p:cond delay="0"/>
                                          </p:stCondLst>
                                        </p:cTn>
                                        <p:tgtEl>
                                          <p:spTgt spid="234502"/>
                                        </p:tgtEl>
                                        <p:attrNameLst>
                                          <p:attrName>style.visibility</p:attrName>
                                        </p:attrNameLst>
                                      </p:cBhvr>
                                      <p:to>
                                        <p:strVal val="visible"/>
                                      </p:to>
                                    </p:set>
                                    <p:animScale>
                                      <p:cBhvr>
                                        <p:cTn id="20" dur="1000" decel="50000" fill="hold">
                                          <p:stCondLst>
                                            <p:cond delay="0"/>
                                          </p:stCondLst>
                                        </p:cTn>
                                        <p:tgtEl>
                                          <p:spTgt spid="23450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234502"/>
                                        </p:tgtEl>
                                        <p:attrNameLst>
                                          <p:attrName>ppt_x</p:attrName>
                                          <p:attrName>ppt_y</p:attrName>
                                        </p:attrNameLst>
                                      </p:cBhvr>
                                    </p:animMotion>
                                    <p:animEffect transition="in" filter="fade">
                                      <p:cBhvr>
                                        <p:cTn id="22" dur="1000"/>
                                        <p:tgtEl>
                                          <p:spTgt spid="2345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4503"/>
                                        </p:tgtEl>
                                        <p:attrNameLst>
                                          <p:attrName>style.visibility</p:attrName>
                                        </p:attrNameLst>
                                      </p:cBhvr>
                                      <p:to>
                                        <p:strVal val="visible"/>
                                      </p:to>
                                    </p:set>
                                    <p:anim calcmode="lin" valueType="num">
                                      <p:cBhvr additive="base">
                                        <p:cTn id="27" dur="500" fill="hold"/>
                                        <p:tgtEl>
                                          <p:spTgt spid="234503"/>
                                        </p:tgtEl>
                                        <p:attrNameLst>
                                          <p:attrName>ppt_x</p:attrName>
                                        </p:attrNameLst>
                                      </p:cBhvr>
                                      <p:tavLst>
                                        <p:tav tm="0">
                                          <p:val>
                                            <p:strVal val="#ppt_x"/>
                                          </p:val>
                                        </p:tav>
                                        <p:tav tm="100000">
                                          <p:val>
                                            <p:strVal val="#ppt_x"/>
                                          </p:val>
                                        </p:tav>
                                      </p:tavLst>
                                    </p:anim>
                                    <p:anim calcmode="lin" valueType="num">
                                      <p:cBhvr additive="base">
                                        <p:cTn id="28" dur="500" fill="hold"/>
                                        <p:tgtEl>
                                          <p:spTgt spid="234503"/>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234504"/>
                                        </p:tgtEl>
                                        <p:attrNameLst>
                                          <p:attrName>style.visibility</p:attrName>
                                        </p:attrNameLst>
                                      </p:cBhvr>
                                      <p:to>
                                        <p:strVal val="visible"/>
                                      </p:to>
                                    </p:set>
                                    <p:anim calcmode="lin" valueType="num">
                                      <p:cBhvr additive="base">
                                        <p:cTn id="32" dur="500" fill="hold"/>
                                        <p:tgtEl>
                                          <p:spTgt spid="234504"/>
                                        </p:tgtEl>
                                        <p:attrNameLst>
                                          <p:attrName>ppt_x</p:attrName>
                                        </p:attrNameLst>
                                      </p:cBhvr>
                                      <p:tavLst>
                                        <p:tav tm="0">
                                          <p:val>
                                            <p:strVal val="#ppt_x"/>
                                          </p:val>
                                        </p:tav>
                                        <p:tav tm="100000">
                                          <p:val>
                                            <p:strVal val="#ppt_x"/>
                                          </p:val>
                                        </p:tav>
                                      </p:tavLst>
                                    </p:anim>
                                    <p:anim calcmode="lin" valueType="num">
                                      <p:cBhvr additive="base">
                                        <p:cTn id="33" dur="500" fill="hold"/>
                                        <p:tgtEl>
                                          <p:spTgt spid="234504"/>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52"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Scale>
                                      <p:cBhvr>
                                        <p:cTn id="38"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9"/>
                                        </p:tgtEl>
                                        <p:attrNameLst>
                                          <p:attrName>ppt_x</p:attrName>
                                          <p:attrName>ppt_y</p:attrName>
                                        </p:attrNameLst>
                                      </p:cBhvr>
                                    </p:animMotion>
                                    <p:animEffect transition="in" filter="fade">
                                      <p:cBhvr>
                                        <p:cTn id="40" dur="1000"/>
                                        <p:tgtEl>
                                          <p:spTgt spid="9"/>
                                        </p:tgtEl>
                                      </p:cBhvr>
                                    </p:animEffect>
                                  </p:childTnLst>
                                </p:cTn>
                              </p:par>
                            </p:childTnLst>
                          </p:cTn>
                        </p:par>
                        <p:par>
                          <p:cTn id="41" fill="hold" nodeType="afterGroup">
                            <p:stCondLst>
                              <p:cond delay="1000"/>
                            </p:stCondLst>
                            <p:childTnLst>
                              <p:par>
                                <p:cTn id="42" presetID="52"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Scale>
                                      <p:cBhvr>
                                        <p:cTn id="44"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10"/>
                                        </p:tgtEl>
                                        <p:attrNameLst>
                                          <p:attrName>ppt_x</p:attrName>
                                          <p:attrName>ppt_y</p:attrName>
                                        </p:attrNameLst>
                                      </p:cBhvr>
                                    </p:animMotion>
                                    <p:animEffect transition="in" filter="fade">
                                      <p:cBhvr>
                                        <p:cTn id="4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0" grpId="0" animBg="1"/>
      <p:bldP spid="234501" grpId="0"/>
      <p:bldP spid="234502" grpId="0"/>
      <p:bldP spid="234503" grpId="0" animBg="1"/>
      <p:bldP spid="234504" grpId="0"/>
      <p:bldP spid="9"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1FE1863F-9F98-4048-A7F2-F7A819BE1212}" type="datetime3">
              <a:rPr lang="en-US" b="0" smtClean="0"/>
              <a:pPr eaLnBrk="1" hangingPunct="1"/>
              <a:t>24 August 2015</a:t>
            </a:fld>
            <a:endParaRPr lang="en-US" b="0" smtClean="0"/>
          </a:p>
        </p:txBody>
      </p:sp>
      <p:sp>
        <p:nvSpPr>
          <p:cNvPr id="194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7C8E6C9A-9648-460A-94F4-F66C0CDA7542}" type="slidenum">
              <a:rPr lang="en-US" smtClean="0">
                <a:solidFill>
                  <a:schemeClr val="bg1"/>
                </a:solidFill>
              </a:rPr>
              <a:pPr eaLnBrk="1" hangingPunct="1"/>
              <a:t>9</a:t>
            </a:fld>
            <a:endParaRPr lang="en-US" smtClean="0">
              <a:solidFill>
                <a:schemeClr val="bg1"/>
              </a:solidFill>
            </a:endParaRPr>
          </a:p>
        </p:txBody>
      </p:sp>
      <p:sp>
        <p:nvSpPr>
          <p:cNvPr id="19461" name="AutoShape 2"/>
          <p:cNvSpPr>
            <a:spLocks noGrp="1" noChangeArrowheads="1"/>
          </p:cNvSpPr>
          <p:nvPr>
            <p:ph type="title"/>
          </p:nvPr>
        </p:nvSpPr>
        <p:spPr>
          <a:xfrm>
            <a:off x="2362200" y="152400"/>
            <a:ext cx="4953000" cy="685800"/>
          </a:xfrm>
        </p:spPr>
        <p:txBody>
          <a:bodyPr/>
          <a:lstStyle/>
          <a:p>
            <a:pPr eaLnBrk="1" hangingPunct="1"/>
            <a:r>
              <a:rPr lang="en-US" sz="3200" dirty="0" smtClean="0"/>
              <a:t>Weight and Grading Scale</a:t>
            </a:r>
          </a:p>
        </p:txBody>
      </p:sp>
      <p:sp>
        <p:nvSpPr>
          <p:cNvPr id="2" name="TextBox 1"/>
          <p:cNvSpPr txBox="1"/>
          <p:nvPr/>
        </p:nvSpPr>
        <p:spPr>
          <a:xfrm>
            <a:off x="762000" y="5154133"/>
            <a:ext cx="4038600" cy="923330"/>
          </a:xfrm>
          <a:prstGeom prst="rect">
            <a:avLst/>
          </a:prstGeom>
          <a:noFill/>
        </p:spPr>
        <p:txBody>
          <a:bodyPr wrap="square">
            <a:spAutoFit/>
          </a:bodyPr>
          <a:lstStyle/>
          <a:p>
            <a:pPr marL="169863" indent="-169863">
              <a:defRPr/>
            </a:pPr>
            <a:r>
              <a:rPr lang="en-US" b="0" dirty="0" smtClean="0">
                <a:solidFill>
                  <a:srgbClr val="FF0000"/>
                </a:solidFill>
                <a:latin typeface="+mn-lt"/>
              </a:rPr>
              <a:t>* The </a:t>
            </a:r>
            <a:r>
              <a:rPr lang="en-US" b="0" dirty="0">
                <a:solidFill>
                  <a:srgbClr val="FF0000"/>
                </a:solidFill>
                <a:latin typeface="+mn-lt"/>
              </a:rPr>
              <a:t>lowest </a:t>
            </a:r>
            <a:r>
              <a:rPr lang="en-US" b="0" dirty="0" smtClean="0">
                <a:solidFill>
                  <a:srgbClr val="FF0000"/>
                </a:solidFill>
                <a:latin typeface="+mn-lt"/>
              </a:rPr>
              <a:t>two quiz scores will </a:t>
            </a:r>
            <a:r>
              <a:rPr lang="en-US" b="0" dirty="0">
                <a:solidFill>
                  <a:srgbClr val="FF0000"/>
                </a:solidFill>
                <a:latin typeface="+mn-lt"/>
              </a:rPr>
              <a:t>be </a:t>
            </a:r>
            <a:r>
              <a:rPr lang="en-US" b="0" dirty="0" smtClean="0">
                <a:solidFill>
                  <a:srgbClr val="FF0000"/>
                </a:solidFill>
                <a:latin typeface="+mn-lt"/>
              </a:rPr>
              <a:t>dropped.</a:t>
            </a:r>
          </a:p>
          <a:p>
            <a:pPr marL="169863" indent="-169863">
              <a:defRPr/>
            </a:pPr>
            <a:r>
              <a:rPr lang="en-US" b="0" dirty="0" smtClean="0">
                <a:solidFill>
                  <a:srgbClr val="FF0000"/>
                </a:solidFill>
                <a:latin typeface="+mn-lt"/>
              </a:rPr>
              <a:t>*	No re-take or reset for any reason.</a:t>
            </a:r>
            <a:endParaRPr lang="en-US" b="0" dirty="0">
              <a:solidFill>
                <a:srgbClr val="FF0000"/>
              </a:solidFill>
              <a:latin typeface="+mn-lt"/>
            </a:endParaRPr>
          </a:p>
        </p:txBody>
      </p:sp>
      <p:graphicFrame>
        <p:nvGraphicFramePr>
          <p:cNvPr id="45" name="Table 44"/>
          <p:cNvGraphicFramePr>
            <a:graphicFrameLocks noGrp="1"/>
          </p:cNvGraphicFramePr>
          <p:nvPr>
            <p:extLst>
              <p:ext uri="{D42A27DB-BD31-4B8C-83A1-F6EECF244321}">
                <p14:modId xmlns:p14="http://schemas.microsoft.com/office/powerpoint/2010/main" val="2619948874"/>
              </p:ext>
            </p:extLst>
          </p:nvPr>
        </p:nvGraphicFramePr>
        <p:xfrm>
          <a:off x="5105400" y="1295400"/>
          <a:ext cx="3429000" cy="4937688"/>
        </p:xfrm>
        <a:graphic>
          <a:graphicData uri="http://schemas.openxmlformats.org/drawingml/2006/table">
            <a:tbl>
              <a:tblPr/>
              <a:tblGrid>
                <a:gridCol w="1714500"/>
                <a:gridCol w="1714500"/>
              </a:tblGrid>
              <a:tr h="8228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Times New Roman" pitchFamily="18" charset="0"/>
                          <a:cs typeface="Times New Roman" pitchFamily="18" charset="0"/>
                        </a:rPr>
                        <a:t>Percentage</a:t>
                      </a:r>
                      <a:endParaRPr kumimoji="0" lang="en-US" sz="2400" b="1" i="0" u="none" strike="noStrike" cap="none" normalizeH="0" baseline="0" dirty="0" smtClean="0">
                        <a:ln>
                          <a:noFill/>
                        </a:ln>
                        <a:solidFill>
                          <a:srgbClr val="FFFFFF"/>
                        </a:solidFill>
                        <a:effectLst/>
                        <a:latin typeface="Times New Roman" pitchFamily="18" charset="0"/>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FFFF"/>
                          </a:solidFill>
                          <a:effectLst/>
                          <a:latin typeface="Times New Roman" pitchFamily="18" charset="0"/>
                          <a:cs typeface="Times New Roman" pitchFamily="18" charset="0"/>
                        </a:rPr>
                        <a:t>Symbol Grade</a:t>
                      </a:r>
                      <a:endParaRPr kumimoji="0" lang="en-US" sz="2400" b="1" i="0" u="none" strike="noStrike" cap="none" normalizeH="0" baseline="0" smtClean="0">
                        <a:ln>
                          <a:noFill/>
                        </a:ln>
                        <a:solidFill>
                          <a:srgbClr val="FFFFFF"/>
                        </a:solidFill>
                        <a:effectLst/>
                        <a:latin typeface="Times New Roman" pitchFamily="18" charset="0"/>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8856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rPr>
                        <a:t>96-100% </a:t>
                      </a:r>
                      <a:endParaRPr kumimoji="0" lang="en-US" sz="24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rPr>
                        <a:t>93-95%</a:t>
                      </a:r>
                      <a:br>
                        <a:rPr kumimoji="0" lang="en-US" sz="2400" b="0" i="0" u="none" strike="noStrike" cap="none" normalizeH="0" baseline="0" dirty="0" smtClean="0">
                          <a:ln>
                            <a:noFill/>
                          </a:ln>
                          <a:solidFill>
                            <a:srgbClr val="000000"/>
                          </a:solidFill>
                          <a:effectLst/>
                          <a:latin typeface="Times New Roman" pitchFamily="18" charset="0"/>
                        </a:rPr>
                      </a:br>
                      <a:r>
                        <a:rPr kumimoji="0" lang="en-US" sz="2400" b="0" i="0" u="none" strike="noStrike" cap="none" normalizeH="0" baseline="0" dirty="0" smtClean="0">
                          <a:ln>
                            <a:noFill/>
                          </a:ln>
                          <a:solidFill>
                            <a:srgbClr val="000000"/>
                          </a:solidFill>
                          <a:effectLst/>
                          <a:latin typeface="Times New Roman" pitchFamily="18" charset="0"/>
                        </a:rPr>
                        <a:t>90-92%</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cs typeface="Times New Roman" pitchFamily="18" charset="0"/>
                        </a:rPr>
                        <a:t>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cs typeface="Times New Roman" pitchFamily="18" charset="0"/>
                        </a:rPr>
                        <a:t>A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cs typeface="Times New Roman" pitchFamily="18" charset="0"/>
                        </a:rPr>
                        <a:t>A-</a:t>
                      </a:r>
                      <a:endParaRPr kumimoji="0" lang="en-US" sz="2400" b="0" i="0" u="none" strike="noStrike" cap="none" normalizeH="0" baseline="0" smtClean="0">
                        <a:ln>
                          <a:noFill/>
                        </a:ln>
                        <a:solidFill>
                          <a:srgbClr val="000000"/>
                        </a:solidFill>
                        <a:effectLst/>
                        <a:latin typeface="Times New Roman" pitchFamily="18" charset="0"/>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118856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cs typeface="Times New Roman" pitchFamily="18" charset="0"/>
                        </a:rPr>
                        <a:t>86-89%</a:t>
                      </a:r>
                      <a:endParaRPr kumimoji="0" lang="en-US" sz="2400" b="0" i="0" u="none" strike="noStrike" cap="none" normalizeH="0" baseline="0" smtClean="0">
                        <a:ln>
                          <a:noFill/>
                        </a:ln>
                        <a:solidFill>
                          <a:srgbClr val="000000"/>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cs typeface="Times New Roman" pitchFamily="18" charset="0"/>
                        </a:rPr>
                        <a:t>83-85%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cs typeface="Times New Roman" pitchFamily="18" charset="0"/>
                        </a:rPr>
                        <a:t>80-82%</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cs typeface="Times New Roman" pitchFamily="18" charset="0"/>
                        </a:rPr>
                        <a:t>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cs typeface="Times New Roman" pitchFamily="18" charset="0"/>
                        </a:rPr>
                        <a:t>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cs typeface="Times New Roman" pitchFamily="18" charset="0"/>
                        </a:rPr>
                        <a:t>B-</a:t>
                      </a:r>
                      <a:endParaRPr kumimoji="0" lang="en-US" sz="2400" b="0" i="0" u="none" strike="noStrike" cap="none" normalizeH="0" baseline="0" smtClean="0">
                        <a:ln>
                          <a:noFill/>
                        </a:ln>
                        <a:solidFill>
                          <a:srgbClr val="000000"/>
                        </a:solidFill>
                        <a:effectLst/>
                        <a:latin typeface="Times New Roman" pitchFamily="18" charset="0"/>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8228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cs typeface="Times New Roman" pitchFamily="18" charset="0"/>
                        </a:rPr>
                        <a:t>76-79%</a:t>
                      </a:r>
                      <a:endParaRPr kumimoji="0" lang="en-US" sz="2400" b="0" i="0" u="none" strike="noStrike" cap="none" normalizeH="0" baseline="0" smtClean="0">
                        <a:ln>
                          <a:noFill/>
                        </a:ln>
                        <a:solidFill>
                          <a:srgbClr val="000000"/>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cs typeface="Times New Roman" pitchFamily="18" charset="0"/>
                        </a:rPr>
                        <a:t>70-75%</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cs typeface="Times New Roman" pitchFamily="18" charset="0"/>
                        </a:rPr>
                        <a:t>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cs typeface="Times New Roman" pitchFamily="18" charset="0"/>
                        </a:rPr>
                        <a:t>C</a:t>
                      </a:r>
                      <a:endParaRPr kumimoji="0" lang="en-US" sz="2400" b="0" i="0" u="none" strike="noStrike" cap="none" normalizeH="0" baseline="0" smtClean="0">
                        <a:ln>
                          <a:noFill/>
                        </a:ln>
                        <a:solidFill>
                          <a:srgbClr val="000000"/>
                        </a:solidFill>
                        <a:effectLst/>
                        <a:latin typeface="Times New Roman" pitchFamily="18" charset="0"/>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4571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cs typeface="Times New Roman" pitchFamily="18" charset="0"/>
                        </a:rPr>
                        <a:t>60-69%</a:t>
                      </a:r>
                      <a:endParaRPr kumimoji="0" lang="en-US" sz="2400" b="0" i="0" u="none" strike="noStrike" cap="none" normalizeH="0" baseline="0" smtClean="0">
                        <a:ln>
                          <a:noFill/>
                        </a:ln>
                        <a:solidFill>
                          <a:srgbClr val="000000"/>
                        </a:solidFill>
                        <a:effectLst/>
                        <a:latin typeface="Times New Roman" pitchFamily="18" charset="0"/>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D</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4571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cs typeface="Times New Roman" pitchFamily="18" charset="0"/>
                        </a:rPr>
                        <a:t>Below 60%</a:t>
                      </a:r>
                      <a:endParaRPr kumimoji="0" lang="en-US" sz="2400" b="0" i="0" u="none" strike="noStrike" cap="none" normalizeH="0" baseline="0" smtClean="0">
                        <a:ln>
                          <a:noFill/>
                        </a:ln>
                        <a:solidFill>
                          <a:srgbClr val="000000"/>
                        </a:solidFill>
                        <a:effectLst/>
                        <a:latin typeface="Times New Roman" pitchFamily="18" charset="0"/>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Times New Roman" pitchFamily="18" charset="0"/>
                        </a:rPr>
                        <a:t>E</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3075581255"/>
              </p:ext>
            </p:extLst>
          </p:nvPr>
        </p:nvGraphicFramePr>
        <p:xfrm>
          <a:off x="685800" y="2209800"/>
          <a:ext cx="4191000" cy="2667000"/>
        </p:xfrm>
        <a:graphic>
          <a:graphicData uri="http://schemas.openxmlformats.org/drawingml/2006/table">
            <a:tbl>
              <a:tblPr firstRow="1" bandRow="1">
                <a:tableStyleId>{5C22544A-7EE6-4342-B048-85BDC9FD1C3A}</a:tableStyleId>
              </a:tblPr>
              <a:tblGrid>
                <a:gridCol w="2819400"/>
                <a:gridCol w="1371600"/>
              </a:tblGrid>
              <a:tr h="533400">
                <a:tc>
                  <a:txBody>
                    <a:bodyPr/>
                    <a:lstStyle/>
                    <a:p>
                      <a:r>
                        <a:rPr lang="en-US" sz="2400" dirty="0" smtClean="0">
                          <a:latin typeface="Times New Roman" pitchFamily="18" charset="0"/>
                          <a:cs typeface="Times New Roman" pitchFamily="18" charset="0"/>
                        </a:rPr>
                        <a:t>Graded Activity</a:t>
                      </a:r>
                      <a:endParaRPr lang="en-US" sz="2400" dirty="0"/>
                    </a:p>
                  </a:txBody>
                  <a:tcPr/>
                </a:tc>
                <a:tc>
                  <a:txBody>
                    <a:bodyPr/>
                    <a:lstStyle/>
                    <a:p>
                      <a:r>
                        <a:rPr lang="en-US" sz="2400" dirty="0" smtClean="0">
                          <a:latin typeface="Times New Roman" pitchFamily="18" charset="0"/>
                          <a:cs typeface="Times New Roman" pitchFamily="18" charset="0"/>
                        </a:rPr>
                        <a:t>Weight</a:t>
                      </a:r>
                      <a:endParaRPr lang="en-US" sz="2400" dirty="0"/>
                    </a:p>
                  </a:txBody>
                  <a:tcPr/>
                </a:tc>
              </a:tr>
              <a:tr h="533400">
                <a:tc>
                  <a:txBody>
                    <a:bodyPr/>
                    <a:lstStyle/>
                    <a:p>
                      <a:r>
                        <a:rPr lang="en-US" sz="2400" b="0" dirty="0" smtClean="0">
                          <a:latin typeface="Times New Roman" pitchFamily="18" charset="0"/>
                          <a:cs typeface="Times New Roman" pitchFamily="18" charset="0"/>
                        </a:rPr>
                        <a:t>HW Assignments</a:t>
                      </a:r>
                      <a:endParaRPr lang="en-US" sz="2400" dirty="0"/>
                    </a:p>
                  </a:txBody>
                  <a:tcPr/>
                </a:tc>
                <a:tc>
                  <a:txBody>
                    <a:bodyPr/>
                    <a:lstStyle/>
                    <a:p>
                      <a:pPr algn="ctr"/>
                      <a:r>
                        <a:rPr lang="en-US" sz="2400" dirty="0" smtClean="0"/>
                        <a:t>40%</a:t>
                      </a:r>
                      <a:endParaRPr lang="en-US" sz="2400"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latin typeface="Times New Roman" pitchFamily="18" charset="0"/>
                        </a:rPr>
                        <a:t>Quizzes*</a:t>
                      </a:r>
                      <a:endParaRPr lang="en-US" sz="2400" b="0" i="1" dirty="0" smtClean="0">
                        <a:solidFill>
                          <a:srgbClr val="FF0000"/>
                        </a:solidFill>
                        <a:latin typeface="Times New Roman" pitchFamily="18" charset="0"/>
                      </a:endParaRPr>
                    </a:p>
                  </a:txBody>
                  <a:tcPr/>
                </a:tc>
                <a:tc>
                  <a:txBody>
                    <a:bodyPr/>
                    <a:lstStyle/>
                    <a:p>
                      <a:pPr algn="ctr"/>
                      <a:r>
                        <a:rPr lang="en-US" sz="2400" dirty="0" smtClean="0"/>
                        <a:t>20%</a:t>
                      </a:r>
                      <a:endParaRPr lang="en-US" sz="2400"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latin typeface="Times New Roman" pitchFamily="18" charset="0"/>
                        </a:rPr>
                        <a:t>Mid-Term Exam</a:t>
                      </a:r>
                    </a:p>
                  </a:txBody>
                  <a:tcPr/>
                </a:tc>
                <a:tc>
                  <a:txBody>
                    <a:bodyPr/>
                    <a:lstStyle/>
                    <a:p>
                      <a:pPr algn="ctr"/>
                      <a:r>
                        <a:rPr lang="en-US" sz="2400" dirty="0" smtClean="0"/>
                        <a:t>18% </a:t>
                      </a:r>
                      <a:endParaRPr lang="en-US" sz="2400"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latin typeface="Times New Roman" pitchFamily="18" charset="0"/>
                          <a:cs typeface="Times New Roman" pitchFamily="18" charset="0"/>
                        </a:rPr>
                        <a:t>Final Exam</a:t>
                      </a:r>
                    </a:p>
                  </a:txBody>
                  <a:tcPr/>
                </a:tc>
                <a:tc>
                  <a:txBody>
                    <a:bodyPr/>
                    <a:lstStyle/>
                    <a:p>
                      <a:pPr algn="ctr"/>
                      <a:r>
                        <a:rPr lang="en-US" sz="2400" dirty="0" smtClean="0"/>
                        <a:t>22%</a:t>
                      </a:r>
                      <a:endParaRPr lang="en-US" sz="2400" dirty="0"/>
                    </a:p>
                  </a:txBody>
                  <a:tcPr/>
                </a:tc>
              </a:tr>
            </a:tbl>
          </a:graphicData>
        </a:graphic>
      </p:graphicFrame>
    </p:spTree>
    <p:extLst>
      <p:ext uri="{BB962C8B-B14F-4D97-AF65-F5344CB8AC3E}">
        <p14:creationId xmlns:p14="http://schemas.microsoft.com/office/powerpoint/2010/main" val="4214934357"/>
      </p:ext>
    </p:extLst>
  </p:cSld>
  <p:clrMapOvr>
    <a:masterClrMapping/>
  </p:clrMapOvr>
  <mc:AlternateContent xmlns:mc="http://schemas.openxmlformats.org/markup-compatibility/2006" xmlns:p14="http://schemas.microsoft.com/office/powerpoint/2010/main">
    <mc:Choice Requires="p14">
      <p:transition spd="slow" p14:dur="2000" advTm="229927"/>
    </mc:Choice>
    <mc:Fallback xmlns="">
      <p:transition spd="slow" advTm="229927"/>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0.6|17.3|113.7"/>
</p:tagLst>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4078</TotalTime>
  <Words>1417</Words>
  <Application>Microsoft Office PowerPoint</Application>
  <PresentationFormat>On-screen Show (4:3)</PresentationFormat>
  <Paragraphs>221</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Capsules</vt:lpstr>
      <vt:lpstr>CSE240 Introduction to Programming Languages  Day One Itinerary </vt:lpstr>
      <vt:lpstr>Day One Itinerary</vt:lpstr>
      <vt:lpstr>Instructor: Yinong Chen</vt:lpstr>
      <vt:lpstr>Yinong Chen</vt:lpstr>
      <vt:lpstr>PowerPoint Presentation</vt:lpstr>
      <vt:lpstr>CSE240 Textbook</vt:lpstr>
      <vt:lpstr>Past Textbooks Used</vt:lpstr>
      <vt:lpstr>PowerPoint Presentation</vt:lpstr>
      <vt:lpstr>Weight and Grading Scale</vt:lpstr>
      <vt:lpstr>Course Blackboard Portal</vt:lpstr>
      <vt:lpstr>Course Blackboard Portal</vt:lpstr>
      <vt:lpstr>PowerPoint Presentation</vt:lpstr>
      <vt:lpstr>PowerPoint Presentation</vt:lpstr>
      <vt:lpstr>PowerPoint Presentation</vt:lpstr>
      <vt:lpstr>PowerPoint Presentation</vt:lpstr>
      <vt:lpstr>PowerPoint Presentation</vt:lpstr>
      <vt:lpstr>Classroom Expectation</vt:lpstr>
      <vt:lpstr>Policies</vt:lpstr>
      <vt:lpstr>Extra credit, alternative, and inquires</vt:lpstr>
      <vt:lpstr>Integrity and Code of Conduct</vt:lpstr>
      <vt:lpstr>Fulton Schools of Engineering Honor Code</vt:lpstr>
      <vt:lpstr>Fulton Schools of Engineering Honor Code</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Lecture</dc:title>
  <dc:creator>Dr. Yinong Chen</dc:creator>
  <cp:lastModifiedBy>Yinong Chen</cp:lastModifiedBy>
  <cp:revision>283</cp:revision>
  <dcterms:created xsi:type="dcterms:W3CDTF">2004-06-16T04:44:32Z</dcterms:created>
  <dcterms:modified xsi:type="dcterms:W3CDTF">2015-08-24T23:15:35Z</dcterms:modified>
</cp:coreProperties>
</file>